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4" r:id="rId1"/>
    <p:sldMasterId id="2147483796" r:id="rId2"/>
  </p:sldMasterIdLst>
  <p:notesMasterIdLst>
    <p:notesMasterId r:id="rId50"/>
  </p:notesMasterIdLst>
  <p:handoutMasterIdLst>
    <p:handoutMasterId r:id="rId51"/>
  </p:handoutMasterIdLst>
  <p:sldIdLst>
    <p:sldId id="659" r:id="rId3"/>
    <p:sldId id="660" r:id="rId4"/>
    <p:sldId id="661" r:id="rId5"/>
    <p:sldId id="662" r:id="rId6"/>
    <p:sldId id="663" r:id="rId7"/>
    <p:sldId id="664" r:id="rId8"/>
    <p:sldId id="665" r:id="rId9"/>
    <p:sldId id="670" r:id="rId10"/>
    <p:sldId id="671" r:id="rId11"/>
    <p:sldId id="672" r:id="rId12"/>
    <p:sldId id="673" r:id="rId13"/>
    <p:sldId id="674" r:id="rId14"/>
    <p:sldId id="686" r:id="rId15"/>
    <p:sldId id="687" r:id="rId16"/>
    <p:sldId id="688" r:id="rId17"/>
    <p:sldId id="675" r:id="rId18"/>
    <p:sldId id="676" r:id="rId19"/>
    <p:sldId id="677" r:id="rId20"/>
    <p:sldId id="679" r:id="rId21"/>
    <p:sldId id="680" r:id="rId22"/>
    <p:sldId id="681" r:id="rId23"/>
    <p:sldId id="682" r:id="rId24"/>
    <p:sldId id="684" r:id="rId25"/>
    <p:sldId id="685" r:id="rId26"/>
    <p:sldId id="689" r:id="rId27"/>
    <p:sldId id="690" r:id="rId28"/>
    <p:sldId id="691" r:id="rId29"/>
    <p:sldId id="692" r:id="rId30"/>
    <p:sldId id="693" r:id="rId31"/>
    <p:sldId id="694" r:id="rId32"/>
    <p:sldId id="695" r:id="rId33"/>
    <p:sldId id="696" r:id="rId34"/>
    <p:sldId id="697" r:id="rId35"/>
    <p:sldId id="698" r:id="rId36"/>
    <p:sldId id="699" r:id="rId37"/>
    <p:sldId id="700" r:id="rId38"/>
    <p:sldId id="701" r:id="rId39"/>
    <p:sldId id="702" r:id="rId40"/>
    <p:sldId id="703" r:id="rId41"/>
    <p:sldId id="704" r:id="rId42"/>
    <p:sldId id="705" r:id="rId43"/>
    <p:sldId id="706" r:id="rId44"/>
    <p:sldId id="707" r:id="rId45"/>
    <p:sldId id="708" r:id="rId46"/>
    <p:sldId id="709" r:id="rId47"/>
    <p:sldId id="710" r:id="rId48"/>
    <p:sldId id="711" r:id="rId49"/>
  </p:sldIdLst>
  <p:sldSz cx="9144000" cy="6858000" type="screen4x3"/>
  <p:notesSz cx="6881813" cy="9296400"/>
  <p:custDataLst>
    <p:tags r:id="rId52"/>
  </p:custDataLst>
  <p:defaultTextStyle>
    <a:defPPr>
      <a:defRPr lang="en-US"/>
    </a:defPPr>
    <a:lvl1pPr algn="l" rtl="0" fontAlgn="base">
      <a:spcBef>
        <a:spcPct val="0"/>
      </a:spcBef>
      <a:spcAft>
        <a:spcPct val="0"/>
      </a:spcAft>
      <a:defRPr sz="4000" kern="1200">
        <a:solidFill>
          <a:schemeClr val="tx1"/>
        </a:solidFill>
        <a:latin typeface="Times" pitchFamily="18" charset="0"/>
        <a:ea typeface="+mn-ea"/>
        <a:cs typeface="Arial" charset="0"/>
      </a:defRPr>
    </a:lvl1pPr>
    <a:lvl2pPr marL="457200" algn="l" rtl="0" fontAlgn="base">
      <a:spcBef>
        <a:spcPct val="0"/>
      </a:spcBef>
      <a:spcAft>
        <a:spcPct val="0"/>
      </a:spcAft>
      <a:defRPr sz="4000" kern="1200">
        <a:solidFill>
          <a:schemeClr val="tx1"/>
        </a:solidFill>
        <a:latin typeface="Times" pitchFamily="18" charset="0"/>
        <a:ea typeface="+mn-ea"/>
        <a:cs typeface="Arial" charset="0"/>
      </a:defRPr>
    </a:lvl2pPr>
    <a:lvl3pPr marL="914400" algn="l" rtl="0" fontAlgn="base">
      <a:spcBef>
        <a:spcPct val="0"/>
      </a:spcBef>
      <a:spcAft>
        <a:spcPct val="0"/>
      </a:spcAft>
      <a:defRPr sz="4000" kern="1200">
        <a:solidFill>
          <a:schemeClr val="tx1"/>
        </a:solidFill>
        <a:latin typeface="Times" pitchFamily="18" charset="0"/>
        <a:ea typeface="+mn-ea"/>
        <a:cs typeface="Arial" charset="0"/>
      </a:defRPr>
    </a:lvl3pPr>
    <a:lvl4pPr marL="1371600" algn="l" rtl="0" fontAlgn="base">
      <a:spcBef>
        <a:spcPct val="0"/>
      </a:spcBef>
      <a:spcAft>
        <a:spcPct val="0"/>
      </a:spcAft>
      <a:defRPr sz="4000" kern="1200">
        <a:solidFill>
          <a:schemeClr val="tx1"/>
        </a:solidFill>
        <a:latin typeface="Times" pitchFamily="18" charset="0"/>
        <a:ea typeface="+mn-ea"/>
        <a:cs typeface="Arial" charset="0"/>
      </a:defRPr>
    </a:lvl4pPr>
    <a:lvl5pPr marL="1828800" algn="l" rtl="0" fontAlgn="base">
      <a:spcBef>
        <a:spcPct val="0"/>
      </a:spcBef>
      <a:spcAft>
        <a:spcPct val="0"/>
      </a:spcAft>
      <a:defRPr sz="4000" kern="1200">
        <a:solidFill>
          <a:schemeClr val="tx1"/>
        </a:solidFill>
        <a:latin typeface="Times" pitchFamily="18" charset="0"/>
        <a:ea typeface="+mn-ea"/>
        <a:cs typeface="Arial" charset="0"/>
      </a:defRPr>
    </a:lvl5pPr>
    <a:lvl6pPr marL="2286000" algn="l" defTabSz="914400" rtl="0" eaLnBrk="1" latinLnBrk="0" hangingPunct="1">
      <a:defRPr sz="4000" kern="1200">
        <a:solidFill>
          <a:schemeClr val="tx1"/>
        </a:solidFill>
        <a:latin typeface="Times" pitchFamily="18" charset="0"/>
        <a:ea typeface="+mn-ea"/>
        <a:cs typeface="Arial" charset="0"/>
      </a:defRPr>
    </a:lvl6pPr>
    <a:lvl7pPr marL="2743200" algn="l" defTabSz="914400" rtl="0" eaLnBrk="1" latinLnBrk="0" hangingPunct="1">
      <a:defRPr sz="4000" kern="1200">
        <a:solidFill>
          <a:schemeClr val="tx1"/>
        </a:solidFill>
        <a:latin typeface="Times" pitchFamily="18" charset="0"/>
        <a:ea typeface="+mn-ea"/>
        <a:cs typeface="Arial" charset="0"/>
      </a:defRPr>
    </a:lvl7pPr>
    <a:lvl8pPr marL="3200400" algn="l" defTabSz="914400" rtl="0" eaLnBrk="1" latinLnBrk="0" hangingPunct="1">
      <a:defRPr sz="4000" kern="1200">
        <a:solidFill>
          <a:schemeClr val="tx1"/>
        </a:solidFill>
        <a:latin typeface="Times" pitchFamily="18" charset="0"/>
        <a:ea typeface="+mn-ea"/>
        <a:cs typeface="Arial" charset="0"/>
      </a:defRPr>
    </a:lvl8pPr>
    <a:lvl9pPr marL="3657600" algn="l" defTabSz="914400" rtl="0" eaLnBrk="1" latinLnBrk="0" hangingPunct="1">
      <a:defRPr sz="4000" kern="1200">
        <a:solidFill>
          <a:schemeClr val="tx1"/>
        </a:solidFill>
        <a:latin typeface="Times"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66699"/>
    <a:srgbClr val="FFCCCC"/>
    <a:srgbClr val="FF9999"/>
    <a:srgbClr val="FF9966"/>
    <a:srgbClr val="336699"/>
    <a:srgbClr val="3366FF"/>
    <a:srgbClr val="333399"/>
    <a:srgbClr val="3333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64" autoAdjust="0"/>
    <p:restoredTop sz="95657" autoAdjust="0"/>
  </p:normalViewPr>
  <p:slideViewPr>
    <p:cSldViewPr snapToGrid="0">
      <p:cViewPr>
        <p:scale>
          <a:sx n="110" d="100"/>
          <a:sy n="110" d="100"/>
        </p:scale>
        <p:origin x="667"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26"/>
    </p:cViewPr>
  </p:sorterViewPr>
  <p:notesViewPr>
    <p:cSldViewPr snapToGrid="0">
      <p:cViewPr varScale="1">
        <p:scale>
          <a:sx n="60" d="100"/>
          <a:sy n="60" d="100"/>
        </p:scale>
        <p:origin x="-2490" y="-78"/>
      </p:cViewPr>
      <p:guideLst>
        <p:guide orient="horz" pos="2928"/>
        <p:guide pos="216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2446" tIns="46223" rIns="92446" bIns="46223" rtlCol="0"/>
          <a:lstStyle>
            <a:lvl1pPr algn="l" eaLnBrk="0" hangingPunct="0">
              <a:defRPr sz="1200">
                <a:cs typeface="+mn-cs"/>
              </a:defRPr>
            </a:lvl1pPr>
          </a:lstStyle>
          <a:p>
            <a:pPr>
              <a:defRPr/>
            </a:pPr>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2446" tIns="46223" rIns="92446" bIns="46223" rtlCol="0"/>
          <a:lstStyle>
            <a:lvl1pPr algn="r" eaLnBrk="0" hangingPunct="0">
              <a:defRPr sz="1200">
                <a:cs typeface="+mn-cs"/>
              </a:defRPr>
            </a:lvl1pPr>
          </a:lstStyle>
          <a:p>
            <a:pPr>
              <a:defRPr/>
            </a:pPr>
            <a:fld id="{66C4105F-FA89-4FE3-B875-3F7EF7CD9C38}" type="datetimeFigureOut">
              <a:rPr lang="en-US"/>
              <a:pPr>
                <a:defRPr/>
              </a:pPr>
              <a:t>7/11/2017</a:t>
            </a:fld>
            <a:endParaRPr lang="en-US" dirty="0"/>
          </a:p>
        </p:txBody>
      </p:sp>
      <p:sp>
        <p:nvSpPr>
          <p:cNvPr id="4" name="Footer Placeholder 3"/>
          <p:cNvSpPr>
            <a:spLocks noGrp="1"/>
          </p:cNvSpPr>
          <p:nvPr>
            <p:ph type="ftr" sz="quarter" idx="2"/>
          </p:nvPr>
        </p:nvSpPr>
        <p:spPr>
          <a:xfrm>
            <a:off x="0" y="8829675"/>
            <a:ext cx="2982913" cy="465138"/>
          </a:xfrm>
          <a:prstGeom prst="rect">
            <a:avLst/>
          </a:prstGeom>
        </p:spPr>
        <p:txBody>
          <a:bodyPr vert="horz" lIns="92446" tIns="46223" rIns="92446" bIns="46223" rtlCol="0" anchor="b"/>
          <a:lstStyle>
            <a:lvl1pPr algn="l" eaLnBrk="0" hangingPunct="0">
              <a:defRPr sz="1200">
                <a:cs typeface="+mn-cs"/>
              </a:defRPr>
            </a:lvl1pPr>
          </a:lstStyle>
          <a:p>
            <a:pPr>
              <a:defRPr/>
            </a:pPr>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2446" tIns="46223" rIns="92446" bIns="46223" rtlCol="0" anchor="b"/>
          <a:lstStyle>
            <a:lvl1pPr algn="r" eaLnBrk="0" hangingPunct="0">
              <a:defRPr sz="1200">
                <a:cs typeface="+mn-cs"/>
              </a:defRPr>
            </a:lvl1pPr>
          </a:lstStyle>
          <a:p>
            <a:pPr>
              <a:defRPr/>
            </a:pPr>
            <a:fld id="{DC4EB15C-E441-41AC-996B-D304A36C3A6E}" type="slidenum">
              <a:rPr lang="en-US"/>
              <a:pPr>
                <a:defRPr/>
              </a:pPr>
              <a:t>‹Nr.›</a:t>
            </a:fld>
            <a:endParaRPr lang="en-US" dirty="0"/>
          </a:p>
        </p:txBody>
      </p:sp>
    </p:spTree>
    <p:extLst>
      <p:ext uri="{BB962C8B-B14F-4D97-AF65-F5344CB8AC3E}">
        <p14:creationId xmlns="" xmlns:p14="http://schemas.microsoft.com/office/powerpoint/2010/main" val="3362607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l" eaLnBrk="0" hangingPunct="0">
              <a:defRPr sz="1200">
                <a:cs typeface="+mn-cs"/>
              </a:defRPr>
            </a:lvl1pPr>
          </a:lstStyle>
          <a:p>
            <a:pPr>
              <a:defRPr/>
            </a:pPr>
            <a:endParaRPr lang="en-US"/>
          </a:p>
        </p:txBody>
      </p:sp>
      <p:sp>
        <p:nvSpPr>
          <p:cNvPr id="152579"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p:spPr>
      </p:sp>
      <p:sp>
        <p:nvSpPr>
          <p:cNvPr id="152581" name="Rectangle 5"/>
          <p:cNvSpPr>
            <a:spLocks noGrp="1" noChangeArrowheads="1"/>
          </p:cNvSpPr>
          <p:nvPr>
            <p:ph type="body" sz="quarter" idx="3"/>
          </p:nvPr>
        </p:nvSpPr>
        <p:spPr bwMode="auto">
          <a:xfrm>
            <a:off x="688975" y="4416425"/>
            <a:ext cx="5505450"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2582"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l" eaLnBrk="0" hangingPunct="0">
              <a:defRPr sz="1200">
                <a:cs typeface="+mn-cs"/>
              </a:defRPr>
            </a:lvl1pPr>
          </a:lstStyle>
          <a:p>
            <a:pPr>
              <a:defRPr/>
            </a:pPr>
            <a:endParaRPr lang="en-US"/>
          </a:p>
        </p:txBody>
      </p:sp>
      <p:sp>
        <p:nvSpPr>
          <p:cNvPr id="152583"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eaLnBrk="0" hangingPunct="0">
              <a:defRPr sz="1200">
                <a:cs typeface="+mn-cs"/>
              </a:defRPr>
            </a:lvl1pPr>
          </a:lstStyle>
          <a:p>
            <a:pPr>
              <a:defRPr/>
            </a:pPr>
            <a:fld id="{07BBD012-B320-432A-8D48-32A9A3A5BDC5}" type="slidenum">
              <a:rPr lang="en-US"/>
              <a:pPr>
                <a:defRPr/>
              </a:pPr>
              <a:t>‹Nr.›</a:t>
            </a:fld>
            <a:endParaRPr lang="en-US" dirty="0"/>
          </a:p>
        </p:txBody>
      </p:sp>
    </p:spTree>
    <p:extLst>
      <p:ext uri="{BB962C8B-B14F-4D97-AF65-F5344CB8AC3E}">
        <p14:creationId xmlns="" xmlns:p14="http://schemas.microsoft.com/office/powerpoint/2010/main" val="25856217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r>
              <a:rPr lang="en-US" dirty="0" smtClean="0">
                <a:solidFill>
                  <a:srgbClr val="000000"/>
                </a:solidFill>
              </a:rPr>
              <a:t>March 2016</a:t>
            </a:r>
            <a:endParaRPr lang="en-US" dirty="0">
              <a:solidFill>
                <a:srgbClr val="000000"/>
              </a:solidFill>
            </a:endParaRPr>
          </a:p>
        </p:txBody>
      </p:sp>
      <p:sp>
        <p:nvSpPr>
          <p:cNvPr id="5" name="Fußzeilenplatzhalter 4"/>
          <p:cNvSpPr>
            <a:spLocks noGrp="1"/>
          </p:cNvSpPr>
          <p:nvPr>
            <p:ph type="ftr" sz="quarter" idx="11"/>
          </p:nvPr>
        </p:nvSpPr>
        <p:spPr/>
        <p:txBody>
          <a:bodyPr/>
          <a:lstStyle>
            <a:lvl1pPr>
              <a:defRPr/>
            </a:lvl1pPr>
          </a:lstStyle>
          <a:p>
            <a:r>
              <a:rPr lang="en-US">
                <a:solidFill>
                  <a:srgbClr val="000000"/>
                </a:solidFill>
              </a:rPr>
              <a:t>&lt;author&gt;, &lt;company&gt;</a:t>
            </a:r>
          </a:p>
        </p:txBody>
      </p:sp>
      <p:sp>
        <p:nvSpPr>
          <p:cNvPr id="6" name="Foliennummernplatzhalter 5"/>
          <p:cNvSpPr>
            <a:spLocks noGrp="1"/>
          </p:cNvSpPr>
          <p:nvPr>
            <p:ph type="sldNum" sz="quarter" idx="12"/>
          </p:nvPr>
        </p:nvSpPr>
        <p:spPr/>
        <p:txBody>
          <a:bodyPr/>
          <a:lstStyle>
            <a:lvl1pPr>
              <a:defRPr/>
            </a:lvl1pPr>
          </a:lstStyle>
          <a:p>
            <a:r>
              <a:rPr lang="en-US">
                <a:solidFill>
                  <a:srgbClr val="000000"/>
                </a:solidFill>
              </a:rPr>
              <a:t>Slide </a:t>
            </a:r>
            <a:fld id="{525C387A-8238-4D3E-A084-5428CD54B8D5}" type="slidenum">
              <a:rPr lang="en-US">
                <a:solidFill>
                  <a:srgbClr val="000000"/>
                </a:solidFill>
              </a:rPr>
              <a:pPr/>
              <a:t>‹Nr.›</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en-US" dirty="0" smtClean="0">
                <a:solidFill>
                  <a:srgbClr val="000000"/>
                </a:solidFill>
              </a:rPr>
              <a:t>March 2016</a:t>
            </a:r>
            <a:endParaRPr lang="en-US" dirty="0">
              <a:solidFill>
                <a:srgbClr val="000000"/>
              </a:solidFill>
            </a:endParaRPr>
          </a:p>
        </p:txBody>
      </p:sp>
      <p:sp>
        <p:nvSpPr>
          <p:cNvPr id="5" name="Fußzeilenplatzhalter 4"/>
          <p:cNvSpPr>
            <a:spLocks noGrp="1"/>
          </p:cNvSpPr>
          <p:nvPr>
            <p:ph type="ftr" sz="quarter" idx="11"/>
          </p:nvPr>
        </p:nvSpPr>
        <p:spPr/>
        <p:txBody>
          <a:bodyPr/>
          <a:lstStyle>
            <a:lvl1pPr>
              <a:defRPr/>
            </a:lvl1pPr>
          </a:lstStyle>
          <a:p>
            <a:r>
              <a:rPr lang="en-US">
                <a:solidFill>
                  <a:srgbClr val="000000"/>
                </a:solidFill>
              </a:rPr>
              <a:t>&lt;author&gt;, &lt;company&gt;</a:t>
            </a:r>
          </a:p>
        </p:txBody>
      </p:sp>
      <p:sp>
        <p:nvSpPr>
          <p:cNvPr id="6" name="Foliennummernplatzhalter 5"/>
          <p:cNvSpPr>
            <a:spLocks noGrp="1"/>
          </p:cNvSpPr>
          <p:nvPr>
            <p:ph type="sldNum" sz="quarter" idx="12"/>
          </p:nvPr>
        </p:nvSpPr>
        <p:spPr/>
        <p:txBody>
          <a:bodyPr/>
          <a:lstStyle>
            <a:lvl1pPr>
              <a:defRPr/>
            </a:lvl1pPr>
          </a:lstStyle>
          <a:p>
            <a:r>
              <a:rPr lang="en-US">
                <a:solidFill>
                  <a:srgbClr val="000000"/>
                </a:solidFill>
              </a:rPr>
              <a:t>Slide </a:t>
            </a:r>
            <a:fld id="{C3EDA6DA-8C19-40E2-816F-1AE6A4528EF9}" type="slidenum">
              <a:rPr lang="en-US">
                <a:solidFill>
                  <a:srgbClr val="000000"/>
                </a:solidFill>
              </a:rPr>
              <a:pPr/>
              <a:t>‹Nr.›</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en-US" dirty="0" smtClean="0">
                <a:solidFill>
                  <a:srgbClr val="000000"/>
                </a:solidFill>
              </a:rPr>
              <a:t>March 2016</a:t>
            </a:r>
            <a:endParaRPr lang="en-US" dirty="0">
              <a:solidFill>
                <a:srgbClr val="000000"/>
              </a:solidFill>
            </a:endParaRPr>
          </a:p>
        </p:txBody>
      </p:sp>
      <p:sp>
        <p:nvSpPr>
          <p:cNvPr id="5" name="Fußzeilenplatzhalter 4"/>
          <p:cNvSpPr>
            <a:spLocks noGrp="1"/>
          </p:cNvSpPr>
          <p:nvPr>
            <p:ph type="ftr" sz="quarter" idx="11"/>
          </p:nvPr>
        </p:nvSpPr>
        <p:spPr/>
        <p:txBody>
          <a:bodyPr/>
          <a:lstStyle>
            <a:lvl1pPr>
              <a:defRPr/>
            </a:lvl1pPr>
          </a:lstStyle>
          <a:p>
            <a:r>
              <a:rPr lang="en-US">
                <a:solidFill>
                  <a:srgbClr val="000000"/>
                </a:solidFill>
              </a:rPr>
              <a:t>&lt;author&gt;, &lt;company&gt;</a:t>
            </a:r>
          </a:p>
        </p:txBody>
      </p:sp>
      <p:sp>
        <p:nvSpPr>
          <p:cNvPr id="6" name="Foliennummernplatzhalter 5"/>
          <p:cNvSpPr>
            <a:spLocks noGrp="1"/>
          </p:cNvSpPr>
          <p:nvPr>
            <p:ph type="sldNum" sz="quarter" idx="12"/>
          </p:nvPr>
        </p:nvSpPr>
        <p:spPr/>
        <p:txBody>
          <a:bodyPr/>
          <a:lstStyle>
            <a:lvl1pPr>
              <a:defRPr/>
            </a:lvl1pPr>
          </a:lstStyle>
          <a:p>
            <a:r>
              <a:rPr lang="en-US">
                <a:solidFill>
                  <a:srgbClr val="000000"/>
                </a:solidFill>
              </a:rPr>
              <a:t>Slide </a:t>
            </a:r>
            <a:fld id="{9CA51FD3-D219-4F15-BBEC-19406F037D66}" type="slidenum">
              <a:rPr lang="en-US">
                <a:solidFill>
                  <a:srgbClr val="000000"/>
                </a:solidFill>
              </a:rPr>
              <a:pPr/>
              <a:t>‹Nr.›</a:t>
            </a:fld>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 name="Rectangle 64"/>
          <p:cNvSpPr>
            <a:spLocks noChangeArrowheads="1"/>
          </p:cNvSpPr>
          <p:nvPr/>
        </p:nvSpPr>
        <p:spPr bwMode="auto">
          <a:xfrm>
            <a:off x="7713647" y="1597479"/>
            <a:ext cx="685030" cy="5443"/>
          </a:xfrm>
          <a:prstGeom prst="rect">
            <a:avLst/>
          </a:prstGeom>
          <a:solidFill>
            <a:srgbClr val="DC2B1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4" name="Freeform 65"/>
          <p:cNvSpPr>
            <a:spLocks noEditPoints="1"/>
          </p:cNvSpPr>
          <p:nvPr/>
        </p:nvSpPr>
        <p:spPr bwMode="auto">
          <a:xfrm>
            <a:off x="7713647" y="269422"/>
            <a:ext cx="756869" cy="846364"/>
          </a:xfrm>
          <a:custGeom>
            <a:avLst/>
            <a:gdLst>
              <a:gd name="T0" fmla="*/ 2147483647 w 1769"/>
              <a:gd name="T1" fmla="*/ 2147483647 h 1866"/>
              <a:gd name="T2" fmla="*/ 2147483647 w 1769"/>
              <a:gd name="T3" fmla="*/ 2147483647 h 1866"/>
              <a:gd name="T4" fmla="*/ 2147483647 w 1769"/>
              <a:gd name="T5" fmla="*/ 2147483647 h 1866"/>
              <a:gd name="T6" fmla="*/ 2147483647 w 1769"/>
              <a:gd name="T7" fmla="*/ 2147483647 h 1866"/>
              <a:gd name="T8" fmla="*/ 2147483647 w 1769"/>
              <a:gd name="T9" fmla="*/ 2147483647 h 1866"/>
              <a:gd name="T10" fmla="*/ 2147483647 w 1769"/>
              <a:gd name="T11" fmla="*/ 2147483647 h 1866"/>
              <a:gd name="T12" fmla="*/ 2147483647 w 1769"/>
              <a:gd name="T13" fmla="*/ 2147483647 h 1866"/>
              <a:gd name="T14" fmla="*/ 2147483647 w 1769"/>
              <a:gd name="T15" fmla="*/ 2147483647 h 1866"/>
              <a:gd name="T16" fmla="*/ 2147483647 w 1769"/>
              <a:gd name="T17" fmla="*/ 2147483647 h 1866"/>
              <a:gd name="T18" fmla="*/ 2147483647 w 1769"/>
              <a:gd name="T19" fmla="*/ 2147483647 h 1866"/>
              <a:gd name="T20" fmla="*/ 2147483647 w 1769"/>
              <a:gd name="T21" fmla="*/ 2147483647 h 1866"/>
              <a:gd name="T22" fmla="*/ 2147483647 w 1769"/>
              <a:gd name="T23" fmla="*/ 2147483647 h 1866"/>
              <a:gd name="T24" fmla="*/ 2147483647 w 1769"/>
              <a:gd name="T25" fmla="*/ 2147483647 h 1866"/>
              <a:gd name="T26" fmla="*/ 2147483647 w 1769"/>
              <a:gd name="T27" fmla="*/ 2147483647 h 1866"/>
              <a:gd name="T28" fmla="*/ 2147483647 w 1769"/>
              <a:gd name="T29" fmla="*/ 2147483647 h 1866"/>
              <a:gd name="T30" fmla="*/ 2147483647 w 1769"/>
              <a:gd name="T31" fmla="*/ 2147483647 h 1866"/>
              <a:gd name="T32" fmla="*/ 2147483647 w 1769"/>
              <a:gd name="T33" fmla="*/ 2147483647 h 1866"/>
              <a:gd name="T34" fmla="*/ 2147483647 w 1769"/>
              <a:gd name="T35" fmla="*/ 2147483647 h 1866"/>
              <a:gd name="T36" fmla="*/ 2147483647 w 1769"/>
              <a:gd name="T37" fmla="*/ 2147483647 h 1866"/>
              <a:gd name="T38" fmla="*/ 2147483647 w 1769"/>
              <a:gd name="T39" fmla="*/ 2147483647 h 1866"/>
              <a:gd name="T40" fmla="*/ 2147483647 w 1769"/>
              <a:gd name="T41" fmla="*/ 2147483647 h 1866"/>
              <a:gd name="T42" fmla="*/ 2147483647 w 1769"/>
              <a:gd name="T43" fmla="*/ 2147483647 h 1866"/>
              <a:gd name="T44" fmla="*/ 2147483647 w 1769"/>
              <a:gd name="T45" fmla="*/ 2147483647 h 1866"/>
              <a:gd name="T46" fmla="*/ 2147483647 w 1769"/>
              <a:gd name="T47" fmla="*/ 2147483647 h 1866"/>
              <a:gd name="T48" fmla="*/ 2147483647 w 1769"/>
              <a:gd name="T49" fmla="*/ 2147483647 h 1866"/>
              <a:gd name="T50" fmla="*/ 2147483647 w 1769"/>
              <a:gd name="T51" fmla="*/ 2147483647 h 1866"/>
              <a:gd name="T52" fmla="*/ 2147483647 w 1769"/>
              <a:gd name="T53" fmla="*/ 2147483647 h 1866"/>
              <a:gd name="T54" fmla="*/ 2147483647 w 1769"/>
              <a:gd name="T55" fmla="*/ 2147483647 h 1866"/>
              <a:gd name="T56" fmla="*/ 2147483647 w 1769"/>
              <a:gd name="T57" fmla="*/ 2147483647 h 1866"/>
              <a:gd name="T58" fmla="*/ 2147483647 w 1769"/>
              <a:gd name="T59" fmla="*/ 2147483647 h 1866"/>
              <a:gd name="T60" fmla="*/ 2147483647 w 1769"/>
              <a:gd name="T61" fmla="*/ 2147483647 h 1866"/>
              <a:gd name="T62" fmla="*/ 2147483647 w 1769"/>
              <a:gd name="T63" fmla="*/ 2147483647 h 1866"/>
              <a:gd name="T64" fmla="*/ 2147483647 w 1769"/>
              <a:gd name="T65" fmla="*/ 2147483647 h 1866"/>
              <a:gd name="T66" fmla="*/ 2147483647 w 1769"/>
              <a:gd name="T67" fmla="*/ 2147483647 h 1866"/>
              <a:gd name="T68" fmla="*/ 2147483647 w 1769"/>
              <a:gd name="T69" fmla="*/ 2147483647 h 1866"/>
              <a:gd name="T70" fmla="*/ 2147483647 w 1769"/>
              <a:gd name="T71" fmla="*/ 2147483647 h 1866"/>
              <a:gd name="T72" fmla="*/ 2147483647 w 1769"/>
              <a:gd name="T73" fmla="*/ 2147483647 h 1866"/>
              <a:gd name="T74" fmla="*/ 2147483647 w 1769"/>
              <a:gd name="T75" fmla="*/ 2147483647 h 1866"/>
              <a:gd name="T76" fmla="*/ 2147483647 w 1769"/>
              <a:gd name="T77" fmla="*/ 2147483647 h 1866"/>
              <a:gd name="T78" fmla="*/ 2147483647 w 1769"/>
              <a:gd name="T79" fmla="*/ 2147483647 h 1866"/>
              <a:gd name="T80" fmla="*/ 2147483647 w 1769"/>
              <a:gd name="T81" fmla="*/ 2147483647 h 1866"/>
              <a:gd name="T82" fmla="*/ 2147483647 w 1769"/>
              <a:gd name="T83" fmla="*/ 2147483647 h 1866"/>
              <a:gd name="T84" fmla="*/ 2147483647 w 1769"/>
              <a:gd name="T85" fmla="*/ 2147483647 h 1866"/>
              <a:gd name="T86" fmla="*/ 2147483647 w 1769"/>
              <a:gd name="T87" fmla="*/ 2147483647 h 1866"/>
              <a:gd name="T88" fmla="*/ 2147483647 w 1769"/>
              <a:gd name="T89" fmla="*/ 2147483647 h 1866"/>
              <a:gd name="T90" fmla="*/ 2147483647 w 1769"/>
              <a:gd name="T91" fmla="*/ 2147483647 h 1866"/>
              <a:gd name="T92" fmla="*/ 2147483647 w 1769"/>
              <a:gd name="T93" fmla="*/ 2147483647 h 1866"/>
              <a:gd name="T94" fmla="*/ 2147483647 w 1769"/>
              <a:gd name="T95" fmla="*/ 2147483647 h 1866"/>
              <a:gd name="T96" fmla="*/ 2147483647 w 1769"/>
              <a:gd name="T97" fmla="*/ 2147483647 h 1866"/>
              <a:gd name="T98" fmla="*/ 2147483647 w 1769"/>
              <a:gd name="T99" fmla="*/ 2147483647 h 1866"/>
              <a:gd name="T100" fmla="*/ 2147483647 w 1769"/>
              <a:gd name="T101" fmla="*/ 2147483647 h 1866"/>
              <a:gd name="T102" fmla="*/ 2147483647 w 1769"/>
              <a:gd name="T103" fmla="*/ 2147483647 h 1866"/>
              <a:gd name="T104" fmla="*/ 2147483647 w 1769"/>
              <a:gd name="T105" fmla="*/ 2147483647 h 1866"/>
              <a:gd name="T106" fmla="*/ 2147483647 w 1769"/>
              <a:gd name="T107" fmla="*/ 2147483647 h 1866"/>
              <a:gd name="T108" fmla="*/ 2147483647 w 1769"/>
              <a:gd name="T109" fmla="*/ 2147483647 h 1866"/>
              <a:gd name="T110" fmla="*/ 2147483647 w 1769"/>
              <a:gd name="T111" fmla="*/ 2147483647 h 1866"/>
              <a:gd name="T112" fmla="*/ 2147483647 w 1769"/>
              <a:gd name="T113" fmla="*/ 2147483647 h 1866"/>
              <a:gd name="T114" fmla="*/ 2147483647 w 1769"/>
              <a:gd name="T115" fmla="*/ 2147483647 h 1866"/>
              <a:gd name="T116" fmla="*/ 2147483647 w 1769"/>
              <a:gd name="T117" fmla="*/ 2147483647 h 1866"/>
              <a:gd name="T118" fmla="*/ 2147483647 w 1769"/>
              <a:gd name="T119" fmla="*/ 2147483647 h 1866"/>
              <a:gd name="T120" fmla="*/ 2147483647 w 1769"/>
              <a:gd name="T121" fmla="*/ 2147483647 h 1866"/>
              <a:gd name="T122" fmla="*/ 2147483647 w 1769"/>
              <a:gd name="T123" fmla="*/ 2147483647 h 1866"/>
              <a:gd name="T124" fmla="*/ 2147483647 w 1769"/>
              <a:gd name="T125" fmla="*/ 2147483647 h 18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69" h="1866">
                <a:moveTo>
                  <a:pt x="1187" y="268"/>
                </a:moveTo>
                <a:lnTo>
                  <a:pt x="1598" y="268"/>
                </a:lnTo>
                <a:lnTo>
                  <a:pt x="1598" y="1227"/>
                </a:lnTo>
                <a:lnTo>
                  <a:pt x="1559" y="1248"/>
                </a:lnTo>
                <a:lnTo>
                  <a:pt x="1516" y="1271"/>
                </a:lnTo>
                <a:lnTo>
                  <a:pt x="1469" y="1294"/>
                </a:lnTo>
                <a:lnTo>
                  <a:pt x="1418" y="1317"/>
                </a:lnTo>
                <a:lnTo>
                  <a:pt x="1365" y="1338"/>
                </a:lnTo>
                <a:lnTo>
                  <a:pt x="1307" y="1359"/>
                </a:lnTo>
                <a:lnTo>
                  <a:pt x="1247" y="1381"/>
                </a:lnTo>
                <a:lnTo>
                  <a:pt x="1187" y="1402"/>
                </a:lnTo>
                <a:lnTo>
                  <a:pt x="1187" y="1342"/>
                </a:lnTo>
                <a:lnTo>
                  <a:pt x="1213" y="1330"/>
                </a:lnTo>
                <a:lnTo>
                  <a:pt x="1238" y="1318"/>
                </a:lnTo>
                <a:lnTo>
                  <a:pt x="1262" y="1304"/>
                </a:lnTo>
                <a:lnTo>
                  <a:pt x="1286" y="1290"/>
                </a:lnTo>
                <a:lnTo>
                  <a:pt x="1309" y="1274"/>
                </a:lnTo>
                <a:lnTo>
                  <a:pt x="1332" y="1257"/>
                </a:lnTo>
                <a:lnTo>
                  <a:pt x="1352" y="1238"/>
                </a:lnTo>
                <a:lnTo>
                  <a:pt x="1372" y="1219"/>
                </a:lnTo>
                <a:lnTo>
                  <a:pt x="1381" y="1208"/>
                </a:lnTo>
                <a:lnTo>
                  <a:pt x="1389" y="1197"/>
                </a:lnTo>
                <a:lnTo>
                  <a:pt x="1395" y="1185"/>
                </a:lnTo>
                <a:lnTo>
                  <a:pt x="1400" y="1174"/>
                </a:lnTo>
                <a:lnTo>
                  <a:pt x="1404" y="1161"/>
                </a:lnTo>
                <a:lnTo>
                  <a:pt x="1405" y="1149"/>
                </a:lnTo>
                <a:lnTo>
                  <a:pt x="1405" y="1136"/>
                </a:lnTo>
                <a:lnTo>
                  <a:pt x="1404" y="1125"/>
                </a:lnTo>
                <a:lnTo>
                  <a:pt x="1400" y="1110"/>
                </a:lnTo>
                <a:lnTo>
                  <a:pt x="1394" y="1097"/>
                </a:lnTo>
                <a:lnTo>
                  <a:pt x="1385" y="1084"/>
                </a:lnTo>
                <a:lnTo>
                  <a:pt x="1376" y="1073"/>
                </a:lnTo>
                <a:lnTo>
                  <a:pt x="1365" y="1063"/>
                </a:lnTo>
                <a:lnTo>
                  <a:pt x="1351" y="1054"/>
                </a:lnTo>
                <a:lnTo>
                  <a:pt x="1337" y="1046"/>
                </a:lnTo>
                <a:lnTo>
                  <a:pt x="1322" y="1039"/>
                </a:lnTo>
                <a:lnTo>
                  <a:pt x="1307" y="1033"/>
                </a:lnTo>
                <a:lnTo>
                  <a:pt x="1290" y="1026"/>
                </a:lnTo>
                <a:lnTo>
                  <a:pt x="1272" y="1021"/>
                </a:lnTo>
                <a:lnTo>
                  <a:pt x="1255" y="1017"/>
                </a:lnTo>
                <a:lnTo>
                  <a:pt x="1221" y="1012"/>
                </a:lnTo>
                <a:lnTo>
                  <a:pt x="1187" y="1009"/>
                </a:lnTo>
                <a:lnTo>
                  <a:pt x="1187" y="649"/>
                </a:lnTo>
                <a:lnTo>
                  <a:pt x="1769" y="547"/>
                </a:lnTo>
                <a:lnTo>
                  <a:pt x="1671" y="0"/>
                </a:lnTo>
                <a:lnTo>
                  <a:pt x="1187" y="85"/>
                </a:lnTo>
                <a:lnTo>
                  <a:pt x="1187" y="268"/>
                </a:lnTo>
                <a:close/>
                <a:moveTo>
                  <a:pt x="1187" y="1442"/>
                </a:moveTo>
                <a:lnTo>
                  <a:pt x="1187" y="1866"/>
                </a:lnTo>
                <a:lnTo>
                  <a:pt x="1598" y="1866"/>
                </a:lnTo>
                <a:lnTo>
                  <a:pt x="1598" y="1280"/>
                </a:lnTo>
                <a:lnTo>
                  <a:pt x="1592" y="1284"/>
                </a:lnTo>
                <a:lnTo>
                  <a:pt x="1584" y="1288"/>
                </a:lnTo>
                <a:lnTo>
                  <a:pt x="1578" y="1290"/>
                </a:lnTo>
                <a:lnTo>
                  <a:pt x="1572" y="1293"/>
                </a:lnTo>
                <a:lnTo>
                  <a:pt x="1565" y="1296"/>
                </a:lnTo>
                <a:lnTo>
                  <a:pt x="1560" y="1299"/>
                </a:lnTo>
                <a:lnTo>
                  <a:pt x="1554" y="1301"/>
                </a:lnTo>
                <a:lnTo>
                  <a:pt x="1548" y="1304"/>
                </a:lnTo>
                <a:lnTo>
                  <a:pt x="1505" y="1323"/>
                </a:lnTo>
                <a:lnTo>
                  <a:pt x="1461" y="1341"/>
                </a:lnTo>
                <a:lnTo>
                  <a:pt x="1416" y="1358"/>
                </a:lnTo>
                <a:lnTo>
                  <a:pt x="1371" y="1376"/>
                </a:lnTo>
                <a:lnTo>
                  <a:pt x="1325" y="1394"/>
                </a:lnTo>
                <a:lnTo>
                  <a:pt x="1280" y="1410"/>
                </a:lnTo>
                <a:lnTo>
                  <a:pt x="1233" y="1426"/>
                </a:lnTo>
                <a:lnTo>
                  <a:pt x="1187" y="1442"/>
                </a:lnTo>
                <a:close/>
                <a:moveTo>
                  <a:pt x="1187" y="1288"/>
                </a:moveTo>
                <a:lnTo>
                  <a:pt x="1208" y="1277"/>
                </a:lnTo>
                <a:lnTo>
                  <a:pt x="1230" y="1267"/>
                </a:lnTo>
                <a:lnTo>
                  <a:pt x="1251" y="1255"/>
                </a:lnTo>
                <a:lnTo>
                  <a:pt x="1272" y="1243"/>
                </a:lnTo>
                <a:lnTo>
                  <a:pt x="1293" y="1229"/>
                </a:lnTo>
                <a:lnTo>
                  <a:pt x="1312" y="1216"/>
                </a:lnTo>
                <a:lnTo>
                  <a:pt x="1328" y="1202"/>
                </a:lnTo>
                <a:lnTo>
                  <a:pt x="1341" y="1188"/>
                </a:lnTo>
                <a:lnTo>
                  <a:pt x="1346" y="1181"/>
                </a:lnTo>
                <a:lnTo>
                  <a:pt x="1349" y="1175"/>
                </a:lnTo>
                <a:lnTo>
                  <a:pt x="1353" y="1169"/>
                </a:lnTo>
                <a:lnTo>
                  <a:pt x="1356" y="1161"/>
                </a:lnTo>
                <a:lnTo>
                  <a:pt x="1357" y="1155"/>
                </a:lnTo>
                <a:lnTo>
                  <a:pt x="1358" y="1149"/>
                </a:lnTo>
                <a:lnTo>
                  <a:pt x="1358" y="1142"/>
                </a:lnTo>
                <a:lnTo>
                  <a:pt x="1357" y="1135"/>
                </a:lnTo>
                <a:lnTo>
                  <a:pt x="1356" y="1128"/>
                </a:lnTo>
                <a:lnTo>
                  <a:pt x="1353" y="1122"/>
                </a:lnTo>
                <a:lnTo>
                  <a:pt x="1351" y="1117"/>
                </a:lnTo>
                <a:lnTo>
                  <a:pt x="1347" y="1111"/>
                </a:lnTo>
                <a:lnTo>
                  <a:pt x="1342" y="1106"/>
                </a:lnTo>
                <a:lnTo>
                  <a:pt x="1337" y="1101"/>
                </a:lnTo>
                <a:lnTo>
                  <a:pt x="1329" y="1096"/>
                </a:lnTo>
                <a:lnTo>
                  <a:pt x="1323" y="1092"/>
                </a:lnTo>
                <a:lnTo>
                  <a:pt x="1308" y="1084"/>
                </a:lnTo>
                <a:lnTo>
                  <a:pt x="1291" y="1078"/>
                </a:lnTo>
                <a:lnTo>
                  <a:pt x="1275" y="1073"/>
                </a:lnTo>
                <a:lnTo>
                  <a:pt x="1259" y="1069"/>
                </a:lnTo>
                <a:lnTo>
                  <a:pt x="1241" y="1065"/>
                </a:lnTo>
                <a:lnTo>
                  <a:pt x="1223" y="1063"/>
                </a:lnTo>
                <a:lnTo>
                  <a:pt x="1204" y="1062"/>
                </a:lnTo>
                <a:lnTo>
                  <a:pt x="1187" y="1060"/>
                </a:lnTo>
                <a:lnTo>
                  <a:pt x="1187" y="1288"/>
                </a:lnTo>
                <a:close/>
                <a:moveTo>
                  <a:pt x="620" y="268"/>
                </a:moveTo>
                <a:lnTo>
                  <a:pt x="1187" y="268"/>
                </a:lnTo>
                <a:lnTo>
                  <a:pt x="1187" y="85"/>
                </a:lnTo>
                <a:lnTo>
                  <a:pt x="1084" y="104"/>
                </a:lnTo>
                <a:lnTo>
                  <a:pt x="1182" y="650"/>
                </a:lnTo>
                <a:lnTo>
                  <a:pt x="1187" y="649"/>
                </a:lnTo>
                <a:lnTo>
                  <a:pt x="1187" y="1009"/>
                </a:lnTo>
                <a:lnTo>
                  <a:pt x="1184" y="1009"/>
                </a:lnTo>
                <a:lnTo>
                  <a:pt x="1180" y="1009"/>
                </a:lnTo>
                <a:lnTo>
                  <a:pt x="1178" y="1009"/>
                </a:lnTo>
                <a:lnTo>
                  <a:pt x="1174" y="1009"/>
                </a:lnTo>
                <a:lnTo>
                  <a:pt x="1171" y="1009"/>
                </a:lnTo>
                <a:lnTo>
                  <a:pt x="1168" y="1009"/>
                </a:lnTo>
                <a:lnTo>
                  <a:pt x="1165" y="1009"/>
                </a:lnTo>
                <a:lnTo>
                  <a:pt x="1163" y="1009"/>
                </a:lnTo>
                <a:lnTo>
                  <a:pt x="1142" y="1009"/>
                </a:lnTo>
                <a:lnTo>
                  <a:pt x="1123" y="1009"/>
                </a:lnTo>
                <a:lnTo>
                  <a:pt x="1103" y="1009"/>
                </a:lnTo>
                <a:lnTo>
                  <a:pt x="1084" y="1010"/>
                </a:lnTo>
                <a:lnTo>
                  <a:pt x="1065" y="1011"/>
                </a:lnTo>
                <a:lnTo>
                  <a:pt x="1045" y="1014"/>
                </a:lnTo>
                <a:lnTo>
                  <a:pt x="1026" y="1016"/>
                </a:lnTo>
                <a:lnTo>
                  <a:pt x="1007" y="1020"/>
                </a:lnTo>
                <a:lnTo>
                  <a:pt x="1006" y="1014"/>
                </a:lnTo>
                <a:lnTo>
                  <a:pt x="1005" y="1007"/>
                </a:lnTo>
                <a:lnTo>
                  <a:pt x="1004" y="1001"/>
                </a:lnTo>
                <a:lnTo>
                  <a:pt x="1002" y="995"/>
                </a:lnTo>
                <a:lnTo>
                  <a:pt x="1001" y="988"/>
                </a:lnTo>
                <a:lnTo>
                  <a:pt x="1000" y="983"/>
                </a:lnTo>
                <a:lnTo>
                  <a:pt x="999" y="977"/>
                </a:lnTo>
                <a:lnTo>
                  <a:pt x="997" y="971"/>
                </a:lnTo>
                <a:lnTo>
                  <a:pt x="996" y="968"/>
                </a:lnTo>
                <a:lnTo>
                  <a:pt x="995" y="967"/>
                </a:lnTo>
                <a:lnTo>
                  <a:pt x="993" y="966"/>
                </a:lnTo>
                <a:lnTo>
                  <a:pt x="991" y="964"/>
                </a:lnTo>
                <a:lnTo>
                  <a:pt x="990" y="964"/>
                </a:lnTo>
                <a:lnTo>
                  <a:pt x="987" y="964"/>
                </a:lnTo>
                <a:lnTo>
                  <a:pt x="985" y="966"/>
                </a:lnTo>
                <a:lnTo>
                  <a:pt x="982" y="967"/>
                </a:lnTo>
                <a:lnTo>
                  <a:pt x="977" y="969"/>
                </a:lnTo>
                <a:lnTo>
                  <a:pt x="972" y="973"/>
                </a:lnTo>
                <a:lnTo>
                  <a:pt x="967" y="978"/>
                </a:lnTo>
                <a:lnTo>
                  <a:pt x="963" y="985"/>
                </a:lnTo>
                <a:lnTo>
                  <a:pt x="959" y="990"/>
                </a:lnTo>
                <a:lnTo>
                  <a:pt x="956" y="996"/>
                </a:lnTo>
                <a:lnTo>
                  <a:pt x="953" y="1001"/>
                </a:lnTo>
                <a:lnTo>
                  <a:pt x="949" y="1006"/>
                </a:lnTo>
                <a:lnTo>
                  <a:pt x="949" y="1007"/>
                </a:lnTo>
                <a:lnTo>
                  <a:pt x="949" y="1009"/>
                </a:lnTo>
                <a:lnTo>
                  <a:pt x="949" y="1010"/>
                </a:lnTo>
                <a:lnTo>
                  <a:pt x="949" y="1011"/>
                </a:lnTo>
                <a:lnTo>
                  <a:pt x="949" y="1012"/>
                </a:lnTo>
                <a:lnTo>
                  <a:pt x="949" y="1014"/>
                </a:lnTo>
                <a:lnTo>
                  <a:pt x="951" y="1015"/>
                </a:lnTo>
                <a:lnTo>
                  <a:pt x="951" y="1016"/>
                </a:lnTo>
                <a:lnTo>
                  <a:pt x="952" y="1017"/>
                </a:lnTo>
                <a:lnTo>
                  <a:pt x="953" y="1019"/>
                </a:lnTo>
                <a:lnTo>
                  <a:pt x="953" y="1020"/>
                </a:lnTo>
                <a:lnTo>
                  <a:pt x="954" y="1022"/>
                </a:lnTo>
                <a:lnTo>
                  <a:pt x="956" y="1024"/>
                </a:lnTo>
                <a:lnTo>
                  <a:pt x="956" y="1026"/>
                </a:lnTo>
                <a:lnTo>
                  <a:pt x="957" y="1029"/>
                </a:lnTo>
                <a:lnTo>
                  <a:pt x="958" y="1031"/>
                </a:lnTo>
                <a:lnTo>
                  <a:pt x="954" y="1033"/>
                </a:lnTo>
                <a:lnTo>
                  <a:pt x="951" y="1034"/>
                </a:lnTo>
                <a:lnTo>
                  <a:pt x="945" y="1036"/>
                </a:lnTo>
                <a:lnTo>
                  <a:pt x="942" y="1038"/>
                </a:lnTo>
                <a:lnTo>
                  <a:pt x="938" y="1039"/>
                </a:lnTo>
                <a:lnTo>
                  <a:pt x="934" y="1040"/>
                </a:lnTo>
                <a:lnTo>
                  <a:pt x="930" y="1041"/>
                </a:lnTo>
                <a:lnTo>
                  <a:pt x="927" y="1043"/>
                </a:lnTo>
                <a:lnTo>
                  <a:pt x="923" y="1045"/>
                </a:lnTo>
                <a:lnTo>
                  <a:pt x="919" y="1046"/>
                </a:lnTo>
                <a:lnTo>
                  <a:pt x="916" y="1048"/>
                </a:lnTo>
                <a:lnTo>
                  <a:pt x="914" y="1049"/>
                </a:lnTo>
                <a:lnTo>
                  <a:pt x="913" y="1051"/>
                </a:lnTo>
                <a:lnTo>
                  <a:pt x="911" y="1053"/>
                </a:lnTo>
                <a:lnTo>
                  <a:pt x="911" y="1055"/>
                </a:lnTo>
                <a:lnTo>
                  <a:pt x="910" y="1057"/>
                </a:lnTo>
                <a:lnTo>
                  <a:pt x="908" y="1064"/>
                </a:lnTo>
                <a:lnTo>
                  <a:pt x="905" y="1073"/>
                </a:lnTo>
                <a:lnTo>
                  <a:pt x="904" y="1082"/>
                </a:lnTo>
                <a:lnTo>
                  <a:pt x="903" y="1091"/>
                </a:lnTo>
                <a:lnTo>
                  <a:pt x="903" y="1099"/>
                </a:lnTo>
                <a:lnTo>
                  <a:pt x="903" y="1107"/>
                </a:lnTo>
                <a:lnTo>
                  <a:pt x="903" y="1113"/>
                </a:lnTo>
                <a:lnTo>
                  <a:pt x="903" y="1118"/>
                </a:lnTo>
                <a:lnTo>
                  <a:pt x="904" y="1120"/>
                </a:lnTo>
                <a:lnTo>
                  <a:pt x="905" y="1121"/>
                </a:lnTo>
                <a:lnTo>
                  <a:pt x="908" y="1122"/>
                </a:lnTo>
                <a:lnTo>
                  <a:pt x="910" y="1123"/>
                </a:lnTo>
                <a:lnTo>
                  <a:pt x="913" y="1123"/>
                </a:lnTo>
                <a:lnTo>
                  <a:pt x="914" y="1123"/>
                </a:lnTo>
                <a:lnTo>
                  <a:pt x="916" y="1122"/>
                </a:lnTo>
                <a:lnTo>
                  <a:pt x="919" y="1122"/>
                </a:lnTo>
                <a:lnTo>
                  <a:pt x="920" y="1120"/>
                </a:lnTo>
                <a:lnTo>
                  <a:pt x="924" y="1117"/>
                </a:lnTo>
                <a:lnTo>
                  <a:pt x="928" y="1115"/>
                </a:lnTo>
                <a:lnTo>
                  <a:pt x="934" y="1111"/>
                </a:lnTo>
                <a:lnTo>
                  <a:pt x="942" y="1106"/>
                </a:lnTo>
                <a:lnTo>
                  <a:pt x="949" y="1102"/>
                </a:lnTo>
                <a:lnTo>
                  <a:pt x="959" y="1097"/>
                </a:lnTo>
                <a:lnTo>
                  <a:pt x="969" y="1092"/>
                </a:lnTo>
                <a:lnTo>
                  <a:pt x="969" y="1093"/>
                </a:lnTo>
                <a:lnTo>
                  <a:pt x="971" y="1094"/>
                </a:lnTo>
                <a:lnTo>
                  <a:pt x="971" y="1096"/>
                </a:lnTo>
                <a:lnTo>
                  <a:pt x="971" y="1097"/>
                </a:lnTo>
                <a:lnTo>
                  <a:pt x="971" y="1098"/>
                </a:lnTo>
                <a:lnTo>
                  <a:pt x="971" y="1099"/>
                </a:lnTo>
                <a:lnTo>
                  <a:pt x="973" y="1121"/>
                </a:lnTo>
                <a:lnTo>
                  <a:pt x="975" y="1144"/>
                </a:lnTo>
                <a:lnTo>
                  <a:pt x="976" y="1166"/>
                </a:lnTo>
                <a:lnTo>
                  <a:pt x="976" y="1192"/>
                </a:lnTo>
                <a:lnTo>
                  <a:pt x="976" y="1218"/>
                </a:lnTo>
                <a:lnTo>
                  <a:pt x="976" y="1246"/>
                </a:lnTo>
                <a:lnTo>
                  <a:pt x="976" y="1277"/>
                </a:lnTo>
                <a:lnTo>
                  <a:pt x="975" y="1310"/>
                </a:lnTo>
                <a:lnTo>
                  <a:pt x="975" y="1314"/>
                </a:lnTo>
                <a:lnTo>
                  <a:pt x="975" y="1319"/>
                </a:lnTo>
                <a:lnTo>
                  <a:pt x="975" y="1324"/>
                </a:lnTo>
                <a:lnTo>
                  <a:pt x="973" y="1328"/>
                </a:lnTo>
                <a:lnTo>
                  <a:pt x="973" y="1333"/>
                </a:lnTo>
                <a:lnTo>
                  <a:pt x="973" y="1337"/>
                </a:lnTo>
                <a:lnTo>
                  <a:pt x="973" y="1342"/>
                </a:lnTo>
                <a:lnTo>
                  <a:pt x="973" y="1346"/>
                </a:lnTo>
                <a:lnTo>
                  <a:pt x="971" y="1346"/>
                </a:lnTo>
                <a:lnTo>
                  <a:pt x="968" y="1346"/>
                </a:lnTo>
                <a:lnTo>
                  <a:pt x="966" y="1346"/>
                </a:lnTo>
                <a:lnTo>
                  <a:pt x="963" y="1346"/>
                </a:lnTo>
                <a:lnTo>
                  <a:pt x="961" y="1346"/>
                </a:lnTo>
                <a:lnTo>
                  <a:pt x="958" y="1346"/>
                </a:lnTo>
                <a:lnTo>
                  <a:pt x="956" y="1346"/>
                </a:lnTo>
                <a:lnTo>
                  <a:pt x="953" y="1346"/>
                </a:lnTo>
                <a:lnTo>
                  <a:pt x="945" y="1344"/>
                </a:lnTo>
                <a:lnTo>
                  <a:pt x="939" y="1344"/>
                </a:lnTo>
                <a:lnTo>
                  <a:pt x="932" y="1343"/>
                </a:lnTo>
                <a:lnTo>
                  <a:pt x="927" y="1343"/>
                </a:lnTo>
                <a:lnTo>
                  <a:pt x="920" y="1344"/>
                </a:lnTo>
                <a:lnTo>
                  <a:pt x="916" y="1347"/>
                </a:lnTo>
                <a:lnTo>
                  <a:pt x="911" y="1351"/>
                </a:lnTo>
                <a:lnTo>
                  <a:pt x="909" y="1356"/>
                </a:lnTo>
                <a:lnTo>
                  <a:pt x="906" y="1359"/>
                </a:lnTo>
                <a:lnTo>
                  <a:pt x="903" y="1367"/>
                </a:lnTo>
                <a:lnTo>
                  <a:pt x="899" y="1375"/>
                </a:lnTo>
                <a:lnTo>
                  <a:pt x="895" y="1382"/>
                </a:lnTo>
                <a:lnTo>
                  <a:pt x="891" y="1391"/>
                </a:lnTo>
                <a:lnTo>
                  <a:pt x="890" y="1397"/>
                </a:lnTo>
                <a:lnTo>
                  <a:pt x="890" y="1401"/>
                </a:lnTo>
                <a:lnTo>
                  <a:pt x="891" y="1404"/>
                </a:lnTo>
                <a:lnTo>
                  <a:pt x="892" y="1406"/>
                </a:lnTo>
                <a:lnTo>
                  <a:pt x="895" y="1409"/>
                </a:lnTo>
                <a:lnTo>
                  <a:pt x="901" y="1410"/>
                </a:lnTo>
                <a:lnTo>
                  <a:pt x="909" y="1411"/>
                </a:lnTo>
                <a:lnTo>
                  <a:pt x="916" y="1412"/>
                </a:lnTo>
                <a:lnTo>
                  <a:pt x="925" y="1412"/>
                </a:lnTo>
                <a:lnTo>
                  <a:pt x="935" y="1412"/>
                </a:lnTo>
                <a:lnTo>
                  <a:pt x="945" y="1411"/>
                </a:lnTo>
                <a:lnTo>
                  <a:pt x="957" y="1409"/>
                </a:lnTo>
                <a:lnTo>
                  <a:pt x="969" y="1407"/>
                </a:lnTo>
                <a:lnTo>
                  <a:pt x="968" y="1415"/>
                </a:lnTo>
                <a:lnTo>
                  <a:pt x="967" y="1423"/>
                </a:lnTo>
                <a:lnTo>
                  <a:pt x="967" y="1431"/>
                </a:lnTo>
                <a:lnTo>
                  <a:pt x="966" y="1439"/>
                </a:lnTo>
                <a:lnTo>
                  <a:pt x="966" y="1447"/>
                </a:lnTo>
                <a:lnTo>
                  <a:pt x="964" y="1454"/>
                </a:lnTo>
                <a:lnTo>
                  <a:pt x="963" y="1463"/>
                </a:lnTo>
                <a:lnTo>
                  <a:pt x="963" y="1471"/>
                </a:lnTo>
                <a:lnTo>
                  <a:pt x="962" y="1471"/>
                </a:lnTo>
                <a:lnTo>
                  <a:pt x="959" y="1471"/>
                </a:lnTo>
                <a:lnTo>
                  <a:pt x="958" y="1472"/>
                </a:lnTo>
                <a:lnTo>
                  <a:pt x="957" y="1472"/>
                </a:lnTo>
                <a:lnTo>
                  <a:pt x="956" y="1472"/>
                </a:lnTo>
                <a:lnTo>
                  <a:pt x="954" y="1473"/>
                </a:lnTo>
                <a:lnTo>
                  <a:pt x="953" y="1473"/>
                </a:lnTo>
                <a:lnTo>
                  <a:pt x="951" y="1473"/>
                </a:lnTo>
                <a:lnTo>
                  <a:pt x="911" y="1484"/>
                </a:lnTo>
                <a:lnTo>
                  <a:pt x="871" y="1495"/>
                </a:lnTo>
                <a:lnTo>
                  <a:pt x="831" y="1505"/>
                </a:lnTo>
                <a:lnTo>
                  <a:pt x="788" y="1515"/>
                </a:lnTo>
                <a:lnTo>
                  <a:pt x="746" y="1524"/>
                </a:lnTo>
                <a:lnTo>
                  <a:pt x="704" y="1532"/>
                </a:lnTo>
                <a:lnTo>
                  <a:pt x="661" y="1540"/>
                </a:lnTo>
                <a:lnTo>
                  <a:pt x="620" y="1548"/>
                </a:lnTo>
                <a:lnTo>
                  <a:pt x="620" y="1200"/>
                </a:lnTo>
                <a:lnTo>
                  <a:pt x="630" y="1189"/>
                </a:lnTo>
                <a:lnTo>
                  <a:pt x="640" y="1176"/>
                </a:lnTo>
                <a:lnTo>
                  <a:pt x="650" y="1165"/>
                </a:lnTo>
                <a:lnTo>
                  <a:pt x="660" y="1154"/>
                </a:lnTo>
                <a:lnTo>
                  <a:pt x="670" y="1142"/>
                </a:lnTo>
                <a:lnTo>
                  <a:pt x="680" y="1132"/>
                </a:lnTo>
                <a:lnTo>
                  <a:pt x="690" y="1122"/>
                </a:lnTo>
                <a:lnTo>
                  <a:pt x="701" y="1112"/>
                </a:lnTo>
                <a:lnTo>
                  <a:pt x="712" y="1102"/>
                </a:lnTo>
                <a:lnTo>
                  <a:pt x="723" y="1093"/>
                </a:lnTo>
                <a:lnTo>
                  <a:pt x="732" y="1088"/>
                </a:lnTo>
                <a:lnTo>
                  <a:pt x="740" y="1083"/>
                </a:lnTo>
                <a:lnTo>
                  <a:pt x="747" y="1080"/>
                </a:lnTo>
                <a:lnTo>
                  <a:pt x="754" y="1078"/>
                </a:lnTo>
                <a:lnTo>
                  <a:pt x="759" y="1078"/>
                </a:lnTo>
                <a:lnTo>
                  <a:pt x="764" y="1079"/>
                </a:lnTo>
                <a:lnTo>
                  <a:pt x="767" y="1082"/>
                </a:lnTo>
                <a:lnTo>
                  <a:pt x="771" y="1084"/>
                </a:lnTo>
                <a:lnTo>
                  <a:pt x="774" y="1089"/>
                </a:lnTo>
                <a:lnTo>
                  <a:pt x="776" y="1093"/>
                </a:lnTo>
                <a:lnTo>
                  <a:pt x="779" y="1104"/>
                </a:lnTo>
                <a:lnTo>
                  <a:pt x="781" y="1117"/>
                </a:lnTo>
                <a:lnTo>
                  <a:pt x="781" y="1136"/>
                </a:lnTo>
                <a:lnTo>
                  <a:pt x="783" y="1156"/>
                </a:lnTo>
                <a:lnTo>
                  <a:pt x="783" y="1178"/>
                </a:lnTo>
                <a:lnTo>
                  <a:pt x="781" y="1198"/>
                </a:lnTo>
                <a:lnTo>
                  <a:pt x="778" y="1241"/>
                </a:lnTo>
                <a:lnTo>
                  <a:pt x="773" y="1284"/>
                </a:lnTo>
                <a:lnTo>
                  <a:pt x="766" y="1327"/>
                </a:lnTo>
                <a:lnTo>
                  <a:pt x="759" y="1370"/>
                </a:lnTo>
                <a:lnTo>
                  <a:pt x="750" y="1411"/>
                </a:lnTo>
                <a:lnTo>
                  <a:pt x="742" y="1452"/>
                </a:lnTo>
                <a:lnTo>
                  <a:pt x="742" y="1455"/>
                </a:lnTo>
                <a:lnTo>
                  <a:pt x="742" y="1459"/>
                </a:lnTo>
                <a:lnTo>
                  <a:pt x="744" y="1462"/>
                </a:lnTo>
                <a:lnTo>
                  <a:pt x="746" y="1464"/>
                </a:lnTo>
                <a:lnTo>
                  <a:pt x="747" y="1464"/>
                </a:lnTo>
                <a:lnTo>
                  <a:pt x="750" y="1465"/>
                </a:lnTo>
                <a:lnTo>
                  <a:pt x="752" y="1465"/>
                </a:lnTo>
                <a:lnTo>
                  <a:pt x="755" y="1464"/>
                </a:lnTo>
                <a:lnTo>
                  <a:pt x="759" y="1463"/>
                </a:lnTo>
                <a:lnTo>
                  <a:pt x="762" y="1462"/>
                </a:lnTo>
                <a:lnTo>
                  <a:pt x="769" y="1459"/>
                </a:lnTo>
                <a:lnTo>
                  <a:pt x="774" y="1458"/>
                </a:lnTo>
                <a:lnTo>
                  <a:pt x="779" y="1455"/>
                </a:lnTo>
                <a:lnTo>
                  <a:pt x="783" y="1454"/>
                </a:lnTo>
                <a:lnTo>
                  <a:pt x="786" y="1453"/>
                </a:lnTo>
                <a:lnTo>
                  <a:pt x="790" y="1452"/>
                </a:lnTo>
                <a:lnTo>
                  <a:pt x="794" y="1449"/>
                </a:lnTo>
                <a:lnTo>
                  <a:pt x="798" y="1445"/>
                </a:lnTo>
                <a:lnTo>
                  <a:pt x="800" y="1443"/>
                </a:lnTo>
                <a:lnTo>
                  <a:pt x="802" y="1440"/>
                </a:lnTo>
                <a:lnTo>
                  <a:pt x="803" y="1436"/>
                </a:lnTo>
                <a:lnTo>
                  <a:pt x="804" y="1434"/>
                </a:lnTo>
                <a:lnTo>
                  <a:pt x="804" y="1431"/>
                </a:lnTo>
                <a:lnTo>
                  <a:pt x="804" y="1429"/>
                </a:lnTo>
                <a:lnTo>
                  <a:pt x="812" y="1388"/>
                </a:lnTo>
                <a:lnTo>
                  <a:pt x="819" y="1342"/>
                </a:lnTo>
                <a:lnTo>
                  <a:pt x="826" y="1293"/>
                </a:lnTo>
                <a:lnTo>
                  <a:pt x="831" y="1243"/>
                </a:lnTo>
                <a:lnTo>
                  <a:pt x="833" y="1195"/>
                </a:lnTo>
                <a:lnTo>
                  <a:pt x="833" y="1152"/>
                </a:lnTo>
                <a:lnTo>
                  <a:pt x="833" y="1134"/>
                </a:lnTo>
                <a:lnTo>
                  <a:pt x="831" y="1116"/>
                </a:lnTo>
                <a:lnTo>
                  <a:pt x="829" y="1102"/>
                </a:lnTo>
                <a:lnTo>
                  <a:pt x="826" y="1089"/>
                </a:lnTo>
                <a:lnTo>
                  <a:pt x="819" y="1074"/>
                </a:lnTo>
                <a:lnTo>
                  <a:pt x="812" y="1062"/>
                </a:lnTo>
                <a:lnTo>
                  <a:pt x="804" y="1051"/>
                </a:lnTo>
                <a:lnTo>
                  <a:pt x="795" y="1045"/>
                </a:lnTo>
                <a:lnTo>
                  <a:pt x="785" y="1040"/>
                </a:lnTo>
                <a:lnTo>
                  <a:pt x="775" y="1036"/>
                </a:lnTo>
                <a:lnTo>
                  <a:pt x="764" y="1035"/>
                </a:lnTo>
                <a:lnTo>
                  <a:pt x="754" y="1036"/>
                </a:lnTo>
                <a:lnTo>
                  <a:pt x="742" y="1038"/>
                </a:lnTo>
                <a:lnTo>
                  <a:pt x="731" y="1040"/>
                </a:lnTo>
                <a:lnTo>
                  <a:pt x="721" y="1044"/>
                </a:lnTo>
                <a:lnTo>
                  <a:pt x="711" y="1049"/>
                </a:lnTo>
                <a:lnTo>
                  <a:pt x="692" y="1059"/>
                </a:lnTo>
                <a:lnTo>
                  <a:pt x="675" y="1070"/>
                </a:lnTo>
                <a:lnTo>
                  <a:pt x="670" y="1075"/>
                </a:lnTo>
                <a:lnTo>
                  <a:pt x="663" y="1080"/>
                </a:lnTo>
                <a:lnTo>
                  <a:pt x="656" y="1087"/>
                </a:lnTo>
                <a:lnTo>
                  <a:pt x="650" y="1093"/>
                </a:lnTo>
                <a:lnTo>
                  <a:pt x="643" y="1101"/>
                </a:lnTo>
                <a:lnTo>
                  <a:pt x="635" y="1108"/>
                </a:lnTo>
                <a:lnTo>
                  <a:pt x="627" y="1117"/>
                </a:lnTo>
                <a:lnTo>
                  <a:pt x="620" y="1125"/>
                </a:lnTo>
                <a:lnTo>
                  <a:pt x="620" y="833"/>
                </a:lnTo>
                <a:lnTo>
                  <a:pt x="626" y="818"/>
                </a:lnTo>
                <a:lnTo>
                  <a:pt x="632" y="804"/>
                </a:lnTo>
                <a:lnTo>
                  <a:pt x="640" y="789"/>
                </a:lnTo>
                <a:lnTo>
                  <a:pt x="646" y="775"/>
                </a:lnTo>
                <a:lnTo>
                  <a:pt x="654" y="761"/>
                </a:lnTo>
                <a:lnTo>
                  <a:pt x="660" y="750"/>
                </a:lnTo>
                <a:lnTo>
                  <a:pt x="666" y="738"/>
                </a:lnTo>
                <a:lnTo>
                  <a:pt x="673" y="730"/>
                </a:lnTo>
                <a:lnTo>
                  <a:pt x="677" y="722"/>
                </a:lnTo>
                <a:lnTo>
                  <a:pt x="679" y="716"/>
                </a:lnTo>
                <a:lnTo>
                  <a:pt x="679" y="709"/>
                </a:lnTo>
                <a:lnTo>
                  <a:pt x="678" y="703"/>
                </a:lnTo>
                <a:lnTo>
                  <a:pt x="674" y="698"/>
                </a:lnTo>
                <a:lnTo>
                  <a:pt x="669" y="692"/>
                </a:lnTo>
                <a:lnTo>
                  <a:pt x="663" y="684"/>
                </a:lnTo>
                <a:lnTo>
                  <a:pt x="655" y="675"/>
                </a:lnTo>
                <a:lnTo>
                  <a:pt x="653" y="673"/>
                </a:lnTo>
                <a:lnTo>
                  <a:pt x="650" y="669"/>
                </a:lnTo>
                <a:lnTo>
                  <a:pt x="645" y="665"/>
                </a:lnTo>
                <a:lnTo>
                  <a:pt x="640" y="661"/>
                </a:lnTo>
                <a:lnTo>
                  <a:pt x="635" y="660"/>
                </a:lnTo>
                <a:lnTo>
                  <a:pt x="631" y="661"/>
                </a:lnTo>
                <a:lnTo>
                  <a:pt x="629" y="663"/>
                </a:lnTo>
                <a:lnTo>
                  <a:pt x="626" y="665"/>
                </a:lnTo>
                <a:lnTo>
                  <a:pt x="625" y="668"/>
                </a:lnTo>
                <a:lnTo>
                  <a:pt x="622" y="672"/>
                </a:lnTo>
                <a:lnTo>
                  <a:pt x="622" y="673"/>
                </a:lnTo>
                <a:lnTo>
                  <a:pt x="622" y="674"/>
                </a:lnTo>
                <a:lnTo>
                  <a:pt x="621" y="675"/>
                </a:lnTo>
                <a:lnTo>
                  <a:pt x="621" y="677"/>
                </a:lnTo>
                <a:lnTo>
                  <a:pt x="621" y="678"/>
                </a:lnTo>
                <a:lnTo>
                  <a:pt x="620" y="679"/>
                </a:lnTo>
                <a:lnTo>
                  <a:pt x="620" y="268"/>
                </a:lnTo>
                <a:close/>
                <a:moveTo>
                  <a:pt x="1187" y="1402"/>
                </a:moveTo>
                <a:lnTo>
                  <a:pt x="1187" y="1342"/>
                </a:lnTo>
                <a:lnTo>
                  <a:pt x="1171" y="1348"/>
                </a:lnTo>
                <a:lnTo>
                  <a:pt x="1155" y="1354"/>
                </a:lnTo>
                <a:lnTo>
                  <a:pt x="1140" y="1359"/>
                </a:lnTo>
                <a:lnTo>
                  <a:pt x="1123" y="1366"/>
                </a:lnTo>
                <a:lnTo>
                  <a:pt x="1107" y="1371"/>
                </a:lnTo>
                <a:lnTo>
                  <a:pt x="1091" y="1376"/>
                </a:lnTo>
                <a:lnTo>
                  <a:pt x="1076" y="1381"/>
                </a:lnTo>
                <a:lnTo>
                  <a:pt x="1059" y="1386"/>
                </a:lnTo>
                <a:lnTo>
                  <a:pt x="1055" y="1387"/>
                </a:lnTo>
                <a:lnTo>
                  <a:pt x="1050" y="1388"/>
                </a:lnTo>
                <a:lnTo>
                  <a:pt x="1044" y="1390"/>
                </a:lnTo>
                <a:lnTo>
                  <a:pt x="1038" y="1391"/>
                </a:lnTo>
                <a:lnTo>
                  <a:pt x="1031" y="1392"/>
                </a:lnTo>
                <a:lnTo>
                  <a:pt x="1025" y="1395"/>
                </a:lnTo>
                <a:lnTo>
                  <a:pt x="1019" y="1396"/>
                </a:lnTo>
                <a:lnTo>
                  <a:pt x="1012" y="1397"/>
                </a:lnTo>
                <a:lnTo>
                  <a:pt x="1011" y="1405"/>
                </a:lnTo>
                <a:lnTo>
                  <a:pt x="1011" y="1412"/>
                </a:lnTo>
                <a:lnTo>
                  <a:pt x="1011" y="1420"/>
                </a:lnTo>
                <a:lnTo>
                  <a:pt x="1010" y="1428"/>
                </a:lnTo>
                <a:lnTo>
                  <a:pt x="1010" y="1435"/>
                </a:lnTo>
                <a:lnTo>
                  <a:pt x="1009" y="1443"/>
                </a:lnTo>
                <a:lnTo>
                  <a:pt x="1009" y="1450"/>
                </a:lnTo>
                <a:lnTo>
                  <a:pt x="1009" y="1458"/>
                </a:lnTo>
                <a:lnTo>
                  <a:pt x="1030" y="1450"/>
                </a:lnTo>
                <a:lnTo>
                  <a:pt x="1053" y="1444"/>
                </a:lnTo>
                <a:lnTo>
                  <a:pt x="1076" y="1438"/>
                </a:lnTo>
                <a:lnTo>
                  <a:pt x="1098" y="1430"/>
                </a:lnTo>
                <a:lnTo>
                  <a:pt x="1121" y="1424"/>
                </a:lnTo>
                <a:lnTo>
                  <a:pt x="1142" y="1416"/>
                </a:lnTo>
                <a:lnTo>
                  <a:pt x="1165" y="1409"/>
                </a:lnTo>
                <a:lnTo>
                  <a:pt x="1187" y="1402"/>
                </a:lnTo>
                <a:close/>
                <a:moveTo>
                  <a:pt x="620" y="1593"/>
                </a:moveTo>
                <a:lnTo>
                  <a:pt x="620" y="1866"/>
                </a:lnTo>
                <a:lnTo>
                  <a:pt x="1187" y="1866"/>
                </a:lnTo>
                <a:lnTo>
                  <a:pt x="1187" y="1442"/>
                </a:lnTo>
                <a:lnTo>
                  <a:pt x="1169" y="1448"/>
                </a:lnTo>
                <a:lnTo>
                  <a:pt x="1150" y="1453"/>
                </a:lnTo>
                <a:lnTo>
                  <a:pt x="1132" y="1459"/>
                </a:lnTo>
                <a:lnTo>
                  <a:pt x="1113" y="1465"/>
                </a:lnTo>
                <a:lnTo>
                  <a:pt x="1096" y="1471"/>
                </a:lnTo>
                <a:lnTo>
                  <a:pt x="1078" y="1477"/>
                </a:lnTo>
                <a:lnTo>
                  <a:pt x="1059" y="1482"/>
                </a:lnTo>
                <a:lnTo>
                  <a:pt x="1040" y="1487"/>
                </a:lnTo>
                <a:lnTo>
                  <a:pt x="1036" y="1488"/>
                </a:lnTo>
                <a:lnTo>
                  <a:pt x="1031" y="1489"/>
                </a:lnTo>
                <a:lnTo>
                  <a:pt x="1028" y="1491"/>
                </a:lnTo>
                <a:lnTo>
                  <a:pt x="1023" y="1492"/>
                </a:lnTo>
                <a:lnTo>
                  <a:pt x="1019" y="1495"/>
                </a:lnTo>
                <a:lnTo>
                  <a:pt x="1014" y="1496"/>
                </a:lnTo>
                <a:lnTo>
                  <a:pt x="1010" y="1497"/>
                </a:lnTo>
                <a:lnTo>
                  <a:pt x="1005" y="1498"/>
                </a:lnTo>
                <a:lnTo>
                  <a:pt x="1002" y="1530"/>
                </a:lnTo>
                <a:lnTo>
                  <a:pt x="999" y="1561"/>
                </a:lnTo>
                <a:lnTo>
                  <a:pt x="995" y="1593"/>
                </a:lnTo>
                <a:lnTo>
                  <a:pt x="991" y="1626"/>
                </a:lnTo>
                <a:lnTo>
                  <a:pt x="987" y="1659"/>
                </a:lnTo>
                <a:lnTo>
                  <a:pt x="982" y="1693"/>
                </a:lnTo>
                <a:lnTo>
                  <a:pt x="976" y="1728"/>
                </a:lnTo>
                <a:lnTo>
                  <a:pt x="971" y="1763"/>
                </a:lnTo>
                <a:lnTo>
                  <a:pt x="969" y="1765"/>
                </a:lnTo>
                <a:lnTo>
                  <a:pt x="969" y="1766"/>
                </a:lnTo>
                <a:lnTo>
                  <a:pt x="969" y="1768"/>
                </a:lnTo>
                <a:lnTo>
                  <a:pt x="968" y="1770"/>
                </a:lnTo>
                <a:lnTo>
                  <a:pt x="967" y="1771"/>
                </a:lnTo>
                <a:lnTo>
                  <a:pt x="966" y="1772"/>
                </a:lnTo>
                <a:lnTo>
                  <a:pt x="964" y="1773"/>
                </a:lnTo>
                <a:lnTo>
                  <a:pt x="963" y="1775"/>
                </a:lnTo>
                <a:lnTo>
                  <a:pt x="958" y="1777"/>
                </a:lnTo>
                <a:lnTo>
                  <a:pt x="952" y="1780"/>
                </a:lnTo>
                <a:lnTo>
                  <a:pt x="945" y="1784"/>
                </a:lnTo>
                <a:lnTo>
                  <a:pt x="939" y="1787"/>
                </a:lnTo>
                <a:lnTo>
                  <a:pt x="932" y="1790"/>
                </a:lnTo>
                <a:lnTo>
                  <a:pt x="925" y="1792"/>
                </a:lnTo>
                <a:lnTo>
                  <a:pt x="920" y="1794"/>
                </a:lnTo>
                <a:lnTo>
                  <a:pt x="915" y="1795"/>
                </a:lnTo>
                <a:lnTo>
                  <a:pt x="913" y="1795"/>
                </a:lnTo>
                <a:lnTo>
                  <a:pt x="910" y="1794"/>
                </a:lnTo>
                <a:lnTo>
                  <a:pt x="909" y="1792"/>
                </a:lnTo>
                <a:lnTo>
                  <a:pt x="908" y="1790"/>
                </a:lnTo>
                <a:lnTo>
                  <a:pt x="906" y="1787"/>
                </a:lnTo>
                <a:lnTo>
                  <a:pt x="906" y="1785"/>
                </a:lnTo>
                <a:lnTo>
                  <a:pt x="908" y="1781"/>
                </a:lnTo>
                <a:lnTo>
                  <a:pt x="908" y="1779"/>
                </a:lnTo>
                <a:lnTo>
                  <a:pt x="915" y="1746"/>
                </a:lnTo>
                <a:lnTo>
                  <a:pt x="923" y="1713"/>
                </a:lnTo>
                <a:lnTo>
                  <a:pt x="930" y="1680"/>
                </a:lnTo>
                <a:lnTo>
                  <a:pt x="937" y="1646"/>
                </a:lnTo>
                <a:lnTo>
                  <a:pt x="943" y="1613"/>
                </a:lnTo>
                <a:lnTo>
                  <a:pt x="948" y="1579"/>
                </a:lnTo>
                <a:lnTo>
                  <a:pt x="953" y="1545"/>
                </a:lnTo>
                <a:lnTo>
                  <a:pt x="958" y="1511"/>
                </a:lnTo>
                <a:lnTo>
                  <a:pt x="914" y="1524"/>
                </a:lnTo>
                <a:lnTo>
                  <a:pt x="871" y="1536"/>
                </a:lnTo>
                <a:lnTo>
                  <a:pt x="828" y="1548"/>
                </a:lnTo>
                <a:lnTo>
                  <a:pt x="785" y="1558"/>
                </a:lnTo>
                <a:lnTo>
                  <a:pt x="744" y="1568"/>
                </a:lnTo>
                <a:lnTo>
                  <a:pt x="703" y="1577"/>
                </a:lnTo>
                <a:lnTo>
                  <a:pt x="661" y="1585"/>
                </a:lnTo>
                <a:lnTo>
                  <a:pt x="620" y="1593"/>
                </a:lnTo>
                <a:close/>
                <a:moveTo>
                  <a:pt x="1187" y="1060"/>
                </a:moveTo>
                <a:lnTo>
                  <a:pt x="1169" y="1059"/>
                </a:lnTo>
                <a:lnTo>
                  <a:pt x="1153" y="1059"/>
                </a:lnTo>
                <a:lnTo>
                  <a:pt x="1135" y="1060"/>
                </a:lnTo>
                <a:lnTo>
                  <a:pt x="1118" y="1060"/>
                </a:lnTo>
                <a:lnTo>
                  <a:pt x="1102" y="1062"/>
                </a:lnTo>
                <a:lnTo>
                  <a:pt x="1086" y="1064"/>
                </a:lnTo>
                <a:lnTo>
                  <a:pt x="1070" y="1065"/>
                </a:lnTo>
                <a:lnTo>
                  <a:pt x="1057" y="1068"/>
                </a:lnTo>
                <a:lnTo>
                  <a:pt x="1050" y="1069"/>
                </a:lnTo>
                <a:lnTo>
                  <a:pt x="1045" y="1069"/>
                </a:lnTo>
                <a:lnTo>
                  <a:pt x="1040" y="1070"/>
                </a:lnTo>
                <a:lnTo>
                  <a:pt x="1035" y="1072"/>
                </a:lnTo>
                <a:lnTo>
                  <a:pt x="1030" y="1073"/>
                </a:lnTo>
                <a:lnTo>
                  <a:pt x="1025" y="1074"/>
                </a:lnTo>
                <a:lnTo>
                  <a:pt x="1020" y="1075"/>
                </a:lnTo>
                <a:lnTo>
                  <a:pt x="1015" y="1077"/>
                </a:lnTo>
                <a:lnTo>
                  <a:pt x="1017" y="1102"/>
                </a:lnTo>
                <a:lnTo>
                  <a:pt x="1019" y="1128"/>
                </a:lnTo>
                <a:lnTo>
                  <a:pt x="1020" y="1155"/>
                </a:lnTo>
                <a:lnTo>
                  <a:pt x="1020" y="1181"/>
                </a:lnTo>
                <a:lnTo>
                  <a:pt x="1020" y="1207"/>
                </a:lnTo>
                <a:lnTo>
                  <a:pt x="1020" y="1233"/>
                </a:lnTo>
                <a:lnTo>
                  <a:pt x="1019" y="1258"/>
                </a:lnTo>
                <a:lnTo>
                  <a:pt x="1019" y="1282"/>
                </a:lnTo>
                <a:lnTo>
                  <a:pt x="1017" y="1290"/>
                </a:lnTo>
                <a:lnTo>
                  <a:pt x="1017" y="1298"/>
                </a:lnTo>
                <a:lnTo>
                  <a:pt x="1017" y="1305"/>
                </a:lnTo>
                <a:lnTo>
                  <a:pt x="1017" y="1313"/>
                </a:lnTo>
                <a:lnTo>
                  <a:pt x="1016" y="1319"/>
                </a:lnTo>
                <a:lnTo>
                  <a:pt x="1016" y="1327"/>
                </a:lnTo>
                <a:lnTo>
                  <a:pt x="1016" y="1334"/>
                </a:lnTo>
                <a:lnTo>
                  <a:pt x="1015" y="1342"/>
                </a:lnTo>
                <a:lnTo>
                  <a:pt x="1030" y="1338"/>
                </a:lnTo>
                <a:lnTo>
                  <a:pt x="1045" y="1335"/>
                </a:lnTo>
                <a:lnTo>
                  <a:pt x="1060" y="1332"/>
                </a:lnTo>
                <a:lnTo>
                  <a:pt x="1077" y="1327"/>
                </a:lnTo>
                <a:lnTo>
                  <a:pt x="1092" y="1322"/>
                </a:lnTo>
                <a:lnTo>
                  <a:pt x="1108" y="1317"/>
                </a:lnTo>
                <a:lnTo>
                  <a:pt x="1125" y="1311"/>
                </a:lnTo>
                <a:lnTo>
                  <a:pt x="1141" y="1305"/>
                </a:lnTo>
                <a:lnTo>
                  <a:pt x="1146" y="1304"/>
                </a:lnTo>
                <a:lnTo>
                  <a:pt x="1151" y="1301"/>
                </a:lnTo>
                <a:lnTo>
                  <a:pt x="1156" y="1300"/>
                </a:lnTo>
                <a:lnTo>
                  <a:pt x="1163" y="1298"/>
                </a:lnTo>
                <a:lnTo>
                  <a:pt x="1169" y="1295"/>
                </a:lnTo>
                <a:lnTo>
                  <a:pt x="1174" y="1293"/>
                </a:lnTo>
                <a:lnTo>
                  <a:pt x="1180" y="1290"/>
                </a:lnTo>
                <a:lnTo>
                  <a:pt x="1187" y="1288"/>
                </a:lnTo>
                <a:lnTo>
                  <a:pt x="1187" y="1060"/>
                </a:lnTo>
                <a:close/>
                <a:moveTo>
                  <a:pt x="434" y="268"/>
                </a:moveTo>
                <a:lnTo>
                  <a:pt x="620" y="268"/>
                </a:lnTo>
                <a:lnTo>
                  <a:pt x="620" y="679"/>
                </a:lnTo>
                <a:lnTo>
                  <a:pt x="617" y="685"/>
                </a:lnTo>
                <a:lnTo>
                  <a:pt x="615" y="693"/>
                </a:lnTo>
                <a:lnTo>
                  <a:pt x="612" y="702"/>
                </a:lnTo>
                <a:lnTo>
                  <a:pt x="608" y="711"/>
                </a:lnTo>
                <a:lnTo>
                  <a:pt x="605" y="719"/>
                </a:lnTo>
                <a:lnTo>
                  <a:pt x="601" y="730"/>
                </a:lnTo>
                <a:lnTo>
                  <a:pt x="597" y="738"/>
                </a:lnTo>
                <a:lnTo>
                  <a:pt x="593" y="749"/>
                </a:lnTo>
                <a:lnTo>
                  <a:pt x="568" y="809"/>
                </a:lnTo>
                <a:lnTo>
                  <a:pt x="544" y="871"/>
                </a:lnTo>
                <a:lnTo>
                  <a:pt x="523" y="934"/>
                </a:lnTo>
                <a:lnTo>
                  <a:pt x="501" y="998"/>
                </a:lnTo>
                <a:lnTo>
                  <a:pt x="482" y="1064"/>
                </a:lnTo>
                <a:lnTo>
                  <a:pt x="465" y="1132"/>
                </a:lnTo>
                <a:lnTo>
                  <a:pt x="449" y="1200"/>
                </a:lnTo>
                <a:lnTo>
                  <a:pt x="434" y="1269"/>
                </a:lnTo>
                <a:lnTo>
                  <a:pt x="434" y="976"/>
                </a:lnTo>
                <a:lnTo>
                  <a:pt x="441" y="968"/>
                </a:lnTo>
                <a:lnTo>
                  <a:pt x="446" y="962"/>
                </a:lnTo>
                <a:lnTo>
                  <a:pt x="451" y="954"/>
                </a:lnTo>
                <a:lnTo>
                  <a:pt x="454" y="945"/>
                </a:lnTo>
                <a:lnTo>
                  <a:pt x="457" y="937"/>
                </a:lnTo>
                <a:lnTo>
                  <a:pt x="459" y="928"/>
                </a:lnTo>
                <a:lnTo>
                  <a:pt x="461" y="919"/>
                </a:lnTo>
                <a:lnTo>
                  <a:pt x="462" y="909"/>
                </a:lnTo>
                <a:lnTo>
                  <a:pt x="461" y="899"/>
                </a:lnTo>
                <a:lnTo>
                  <a:pt x="459" y="890"/>
                </a:lnTo>
                <a:lnTo>
                  <a:pt x="457" y="881"/>
                </a:lnTo>
                <a:lnTo>
                  <a:pt x="454" y="872"/>
                </a:lnTo>
                <a:lnTo>
                  <a:pt x="451" y="863"/>
                </a:lnTo>
                <a:lnTo>
                  <a:pt x="446" y="856"/>
                </a:lnTo>
                <a:lnTo>
                  <a:pt x="441" y="850"/>
                </a:lnTo>
                <a:lnTo>
                  <a:pt x="434" y="842"/>
                </a:lnTo>
                <a:lnTo>
                  <a:pt x="434" y="268"/>
                </a:lnTo>
                <a:close/>
                <a:moveTo>
                  <a:pt x="620" y="1548"/>
                </a:moveTo>
                <a:lnTo>
                  <a:pt x="620" y="1200"/>
                </a:lnTo>
                <a:lnTo>
                  <a:pt x="596" y="1232"/>
                </a:lnTo>
                <a:lnTo>
                  <a:pt x="572" y="1265"/>
                </a:lnTo>
                <a:lnTo>
                  <a:pt x="549" y="1298"/>
                </a:lnTo>
                <a:lnTo>
                  <a:pt x="528" y="1330"/>
                </a:lnTo>
                <a:lnTo>
                  <a:pt x="507" y="1362"/>
                </a:lnTo>
                <a:lnTo>
                  <a:pt x="490" y="1392"/>
                </a:lnTo>
                <a:lnTo>
                  <a:pt x="475" y="1420"/>
                </a:lnTo>
                <a:lnTo>
                  <a:pt x="462" y="1447"/>
                </a:lnTo>
                <a:lnTo>
                  <a:pt x="459" y="1452"/>
                </a:lnTo>
                <a:lnTo>
                  <a:pt x="457" y="1455"/>
                </a:lnTo>
                <a:lnTo>
                  <a:pt x="454" y="1460"/>
                </a:lnTo>
                <a:lnTo>
                  <a:pt x="451" y="1464"/>
                </a:lnTo>
                <a:lnTo>
                  <a:pt x="448" y="1469"/>
                </a:lnTo>
                <a:lnTo>
                  <a:pt x="444" y="1473"/>
                </a:lnTo>
                <a:lnTo>
                  <a:pt x="441" y="1477"/>
                </a:lnTo>
                <a:lnTo>
                  <a:pt x="437" y="1481"/>
                </a:lnTo>
                <a:lnTo>
                  <a:pt x="435" y="1482"/>
                </a:lnTo>
                <a:lnTo>
                  <a:pt x="434" y="1482"/>
                </a:lnTo>
                <a:lnTo>
                  <a:pt x="434" y="1565"/>
                </a:lnTo>
                <a:lnTo>
                  <a:pt x="441" y="1565"/>
                </a:lnTo>
                <a:lnTo>
                  <a:pt x="447" y="1566"/>
                </a:lnTo>
                <a:lnTo>
                  <a:pt x="454" y="1566"/>
                </a:lnTo>
                <a:lnTo>
                  <a:pt x="461" y="1566"/>
                </a:lnTo>
                <a:lnTo>
                  <a:pt x="468" y="1565"/>
                </a:lnTo>
                <a:lnTo>
                  <a:pt x="476" y="1565"/>
                </a:lnTo>
                <a:lnTo>
                  <a:pt x="483" y="1565"/>
                </a:lnTo>
                <a:lnTo>
                  <a:pt x="491" y="1564"/>
                </a:lnTo>
                <a:lnTo>
                  <a:pt x="506" y="1563"/>
                </a:lnTo>
                <a:lnTo>
                  <a:pt x="523" y="1561"/>
                </a:lnTo>
                <a:lnTo>
                  <a:pt x="538" y="1559"/>
                </a:lnTo>
                <a:lnTo>
                  <a:pt x="554" y="1558"/>
                </a:lnTo>
                <a:lnTo>
                  <a:pt x="571" y="1555"/>
                </a:lnTo>
                <a:lnTo>
                  <a:pt x="587" y="1553"/>
                </a:lnTo>
                <a:lnTo>
                  <a:pt x="603" y="1550"/>
                </a:lnTo>
                <a:lnTo>
                  <a:pt x="620" y="1548"/>
                </a:lnTo>
                <a:close/>
                <a:moveTo>
                  <a:pt x="434" y="1612"/>
                </a:moveTo>
                <a:lnTo>
                  <a:pt x="446" y="1612"/>
                </a:lnTo>
                <a:lnTo>
                  <a:pt x="456" y="1612"/>
                </a:lnTo>
                <a:lnTo>
                  <a:pt x="468" y="1611"/>
                </a:lnTo>
                <a:lnTo>
                  <a:pt x="480" y="1611"/>
                </a:lnTo>
                <a:lnTo>
                  <a:pt x="492" y="1609"/>
                </a:lnTo>
                <a:lnTo>
                  <a:pt x="505" y="1608"/>
                </a:lnTo>
                <a:lnTo>
                  <a:pt x="518" y="1607"/>
                </a:lnTo>
                <a:lnTo>
                  <a:pt x="531" y="1606"/>
                </a:lnTo>
                <a:lnTo>
                  <a:pt x="543" y="1604"/>
                </a:lnTo>
                <a:lnTo>
                  <a:pt x="554" y="1603"/>
                </a:lnTo>
                <a:lnTo>
                  <a:pt x="564" y="1602"/>
                </a:lnTo>
                <a:lnTo>
                  <a:pt x="576" y="1599"/>
                </a:lnTo>
                <a:lnTo>
                  <a:pt x="587" y="1598"/>
                </a:lnTo>
                <a:lnTo>
                  <a:pt x="598" y="1597"/>
                </a:lnTo>
                <a:lnTo>
                  <a:pt x="610" y="1594"/>
                </a:lnTo>
                <a:lnTo>
                  <a:pt x="620" y="1593"/>
                </a:lnTo>
                <a:lnTo>
                  <a:pt x="620" y="1866"/>
                </a:lnTo>
                <a:lnTo>
                  <a:pt x="434" y="1866"/>
                </a:lnTo>
                <a:lnTo>
                  <a:pt x="434" y="1612"/>
                </a:lnTo>
                <a:close/>
                <a:moveTo>
                  <a:pt x="620" y="833"/>
                </a:moveTo>
                <a:lnTo>
                  <a:pt x="619" y="837"/>
                </a:lnTo>
                <a:lnTo>
                  <a:pt x="617" y="841"/>
                </a:lnTo>
                <a:lnTo>
                  <a:pt x="616" y="843"/>
                </a:lnTo>
                <a:lnTo>
                  <a:pt x="615" y="847"/>
                </a:lnTo>
                <a:lnTo>
                  <a:pt x="613" y="851"/>
                </a:lnTo>
                <a:lnTo>
                  <a:pt x="611" y="855"/>
                </a:lnTo>
                <a:lnTo>
                  <a:pt x="610" y="857"/>
                </a:lnTo>
                <a:lnTo>
                  <a:pt x="608" y="861"/>
                </a:lnTo>
                <a:lnTo>
                  <a:pt x="583" y="925"/>
                </a:lnTo>
                <a:lnTo>
                  <a:pt x="563" y="985"/>
                </a:lnTo>
                <a:lnTo>
                  <a:pt x="544" y="1041"/>
                </a:lnTo>
                <a:lnTo>
                  <a:pt x="528" y="1096"/>
                </a:lnTo>
                <a:lnTo>
                  <a:pt x="512" y="1152"/>
                </a:lnTo>
                <a:lnTo>
                  <a:pt x="497" y="1212"/>
                </a:lnTo>
                <a:lnTo>
                  <a:pt x="483" y="1276"/>
                </a:lnTo>
                <a:lnTo>
                  <a:pt x="467" y="1348"/>
                </a:lnTo>
                <a:lnTo>
                  <a:pt x="481" y="1324"/>
                </a:lnTo>
                <a:lnTo>
                  <a:pt x="496" y="1296"/>
                </a:lnTo>
                <a:lnTo>
                  <a:pt x="515" y="1269"/>
                </a:lnTo>
                <a:lnTo>
                  <a:pt x="534" y="1238"/>
                </a:lnTo>
                <a:lnTo>
                  <a:pt x="555" y="1208"/>
                </a:lnTo>
                <a:lnTo>
                  <a:pt x="577" y="1179"/>
                </a:lnTo>
                <a:lnTo>
                  <a:pt x="598" y="1151"/>
                </a:lnTo>
                <a:lnTo>
                  <a:pt x="620" y="1125"/>
                </a:lnTo>
                <a:lnTo>
                  <a:pt x="620" y="833"/>
                </a:lnTo>
                <a:close/>
                <a:moveTo>
                  <a:pt x="369" y="268"/>
                </a:moveTo>
                <a:lnTo>
                  <a:pt x="434" y="268"/>
                </a:lnTo>
                <a:lnTo>
                  <a:pt x="434" y="842"/>
                </a:lnTo>
                <a:lnTo>
                  <a:pt x="428" y="836"/>
                </a:lnTo>
                <a:lnTo>
                  <a:pt x="420" y="831"/>
                </a:lnTo>
                <a:lnTo>
                  <a:pt x="413" y="826"/>
                </a:lnTo>
                <a:lnTo>
                  <a:pt x="405" y="822"/>
                </a:lnTo>
                <a:lnTo>
                  <a:pt x="396" y="819"/>
                </a:lnTo>
                <a:lnTo>
                  <a:pt x="387" y="817"/>
                </a:lnTo>
                <a:lnTo>
                  <a:pt x="377" y="815"/>
                </a:lnTo>
                <a:lnTo>
                  <a:pt x="369" y="814"/>
                </a:lnTo>
                <a:lnTo>
                  <a:pt x="369" y="268"/>
                </a:lnTo>
                <a:close/>
                <a:moveTo>
                  <a:pt x="434" y="1565"/>
                </a:moveTo>
                <a:lnTo>
                  <a:pt x="425" y="1565"/>
                </a:lnTo>
                <a:lnTo>
                  <a:pt x="417" y="1564"/>
                </a:lnTo>
                <a:lnTo>
                  <a:pt x="408" y="1563"/>
                </a:lnTo>
                <a:lnTo>
                  <a:pt x="400" y="1561"/>
                </a:lnTo>
                <a:lnTo>
                  <a:pt x="391" y="1559"/>
                </a:lnTo>
                <a:lnTo>
                  <a:pt x="384" y="1558"/>
                </a:lnTo>
                <a:lnTo>
                  <a:pt x="376" y="1555"/>
                </a:lnTo>
                <a:lnTo>
                  <a:pt x="369" y="1553"/>
                </a:lnTo>
                <a:lnTo>
                  <a:pt x="369" y="1003"/>
                </a:lnTo>
                <a:lnTo>
                  <a:pt x="377" y="1002"/>
                </a:lnTo>
                <a:lnTo>
                  <a:pt x="387" y="1001"/>
                </a:lnTo>
                <a:lnTo>
                  <a:pt x="396" y="998"/>
                </a:lnTo>
                <a:lnTo>
                  <a:pt x="405" y="996"/>
                </a:lnTo>
                <a:lnTo>
                  <a:pt x="413" y="992"/>
                </a:lnTo>
                <a:lnTo>
                  <a:pt x="420" y="987"/>
                </a:lnTo>
                <a:lnTo>
                  <a:pt x="428" y="982"/>
                </a:lnTo>
                <a:lnTo>
                  <a:pt x="434" y="976"/>
                </a:lnTo>
                <a:lnTo>
                  <a:pt x="434" y="1269"/>
                </a:lnTo>
                <a:lnTo>
                  <a:pt x="430" y="1289"/>
                </a:lnTo>
                <a:lnTo>
                  <a:pt x="427" y="1308"/>
                </a:lnTo>
                <a:lnTo>
                  <a:pt x="424" y="1327"/>
                </a:lnTo>
                <a:lnTo>
                  <a:pt x="420" y="1347"/>
                </a:lnTo>
                <a:lnTo>
                  <a:pt x="417" y="1366"/>
                </a:lnTo>
                <a:lnTo>
                  <a:pt x="414" y="1386"/>
                </a:lnTo>
                <a:lnTo>
                  <a:pt x="411" y="1405"/>
                </a:lnTo>
                <a:lnTo>
                  <a:pt x="408" y="1425"/>
                </a:lnTo>
                <a:lnTo>
                  <a:pt x="408" y="1428"/>
                </a:lnTo>
                <a:lnTo>
                  <a:pt x="408" y="1431"/>
                </a:lnTo>
                <a:lnTo>
                  <a:pt x="408" y="1436"/>
                </a:lnTo>
                <a:lnTo>
                  <a:pt x="408" y="1442"/>
                </a:lnTo>
                <a:lnTo>
                  <a:pt x="408" y="1448"/>
                </a:lnTo>
                <a:lnTo>
                  <a:pt x="408" y="1454"/>
                </a:lnTo>
                <a:lnTo>
                  <a:pt x="408" y="1460"/>
                </a:lnTo>
                <a:lnTo>
                  <a:pt x="409" y="1467"/>
                </a:lnTo>
                <a:lnTo>
                  <a:pt x="410" y="1473"/>
                </a:lnTo>
                <a:lnTo>
                  <a:pt x="413" y="1478"/>
                </a:lnTo>
                <a:lnTo>
                  <a:pt x="417" y="1482"/>
                </a:lnTo>
                <a:lnTo>
                  <a:pt x="419" y="1484"/>
                </a:lnTo>
                <a:lnTo>
                  <a:pt x="424" y="1484"/>
                </a:lnTo>
                <a:lnTo>
                  <a:pt x="428" y="1484"/>
                </a:lnTo>
                <a:lnTo>
                  <a:pt x="430" y="1484"/>
                </a:lnTo>
                <a:lnTo>
                  <a:pt x="434" y="1482"/>
                </a:lnTo>
                <a:lnTo>
                  <a:pt x="434" y="1565"/>
                </a:lnTo>
                <a:close/>
                <a:moveTo>
                  <a:pt x="369" y="1606"/>
                </a:moveTo>
                <a:lnTo>
                  <a:pt x="376" y="1607"/>
                </a:lnTo>
                <a:lnTo>
                  <a:pt x="384" y="1608"/>
                </a:lnTo>
                <a:lnTo>
                  <a:pt x="391" y="1609"/>
                </a:lnTo>
                <a:lnTo>
                  <a:pt x="400" y="1611"/>
                </a:lnTo>
                <a:lnTo>
                  <a:pt x="408" y="1611"/>
                </a:lnTo>
                <a:lnTo>
                  <a:pt x="417" y="1611"/>
                </a:lnTo>
                <a:lnTo>
                  <a:pt x="425" y="1612"/>
                </a:lnTo>
                <a:lnTo>
                  <a:pt x="434" y="1612"/>
                </a:lnTo>
                <a:lnTo>
                  <a:pt x="434" y="1866"/>
                </a:lnTo>
                <a:lnTo>
                  <a:pt x="369" y="1866"/>
                </a:lnTo>
                <a:lnTo>
                  <a:pt x="369" y="1606"/>
                </a:lnTo>
                <a:close/>
                <a:moveTo>
                  <a:pt x="0" y="268"/>
                </a:moveTo>
                <a:lnTo>
                  <a:pt x="369" y="268"/>
                </a:lnTo>
                <a:lnTo>
                  <a:pt x="369" y="814"/>
                </a:lnTo>
                <a:lnTo>
                  <a:pt x="358" y="815"/>
                </a:lnTo>
                <a:lnTo>
                  <a:pt x="350" y="817"/>
                </a:lnTo>
                <a:lnTo>
                  <a:pt x="341" y="819"/>
                </a:lnTo>
                <a:lnTo>
                  <a:pt x="332" y="822"/>
                </a:lnTo>
                <a:lnTo>
                  <a:pt x="324" y="826"/>
                </a:lnTo>
                <a:lnTo>
                  <a:pt x="317" y="831"/>
                </a:lnTo>
                <a:lnTo>
                  <a:pt x="309" y="836"/>
                </a:lnTo>
                <a:lnTo>
                  <a:pt x="303" y="842"/>
                </a:lnTo>
                <a:lnTo>
                  <a:pt x="297" y="848"/>
                </a:lnTo>
                <a:lnTo>
                  <a:pt x="292" y="856"/>
                </a:lnTo>
                <a:lnTo>
                  <a:pt x="287" y="863"/>
                </a:lnTo>
                <a:lnTo>
                  <a:pt x="283" y="872"/>
                </a:lnTo>
                <a:lnTo>
                  <a:pt x="280" y="881"/>
                </a:lnTo>
                <a:lnTo>
                  <a:pt x="278" y="890"/>
                </a:lnTo>
                <a:lnTo>
                  <a:pt x="276" y="899"/>
                </a:lnTo>
                <a:lnTo>
                  <a:pt x="275" y="909"/>
                </a:lnTo>
                <a:lnTo>
                  <a:pt x="276" y="919"/>
                </a:lnTo>
                <a:lnTo>
                  <a:pt x="278" y="928"/>
                </a:lnTo>
                <a:lnTo>
                  <a:pt x="280" y="937"/>
                </a:lnTo>
                <a:lnTo>
                  <a:pt x="283" y="945"/>
                </a:lnTo>
                <a:lnTo>
                  <a:pt x="287" y="954"/>
                </a:lnTo>
                <a:lnTo>
                  <a:pt x="292" y="962"/>
                </a:lnTo>
                <a:lnTo>
                  <a:pt x="297" y="969"/>
                </a:lnTo>
                <a:lnTo>
                  <a:pt x="303" y="976"/>
                </a:lnTo>
                <a:lnTo>
                  <a:pt x="309" y="982"/>
                </a:lnTo>
                <a:lnTo>
                  <a:pt x="317" y="987"/>
                </a:lnTo>
                <a:lnTo>
                  <a:pt x="324" y="992"/>
                </a:lnTo>
                <a:lnTo>
                  <a:pt x="332" y="996"/>
                </a:lnTo>
                <a:lnTo>
                  <a:pt x="341" y="998"/>
                </a:lnTo>
                <a:lnTo>
                  <a:pt x="350" y="1001"/>
                </a:lnTo>
                <a:lnTo>
                  <a:pt x="358" y="1002"/>
                </a:lnTo>
                <a:lnTo>
                  <a:pt x="369" y="1003"/>
                </a:lnTo>
                <a:lnTo>
                  <a:pt x="369" y="1553"/>
                </a:lnTo>
                <a:lnTo>
                  <a:pt x="360" y="1550"/>
                </a:lnTo>
                <a:lnTo>
                  <a:pt x="351" y="1546"/>
                </a:lnTo>
                <a:lnTo>
                  <a:pt x="343" y="1542"/>
                </a:lnTo>
                <a:lnTo>
                  <a:pt x="334" y="1537"/>
                </a:lnTo>
                <a:lnTo>
                  <a:pt x="327" y="1534"/>
                </a:lnTo>
                <a:lnTo>
                  <a:pt x="319" y="1529"/>
                </a:lnTo>
                <a:lnTo>
                  <a:pt x="310" y="1524"/>
                </a:lnTo>
                <a:lnTo>
                  <a:pt x="303" y="1517"/>
                </a:lnTo>
                <a:lnTo>
                  <a:pt x="295" y="1511"/>
                </a:lnTo>
                <a:lnTo>
                  <a:pt x="289" y="1505"/>
                </a:lnTo>
                <a:lnTo>
                  <a:pt x="283" y="1497"/>
                </a:lnTo>
                <a:lnTo>
                  <a:pt x="278" y="1489"/>
                </a:lnTo>
                <a:lnTo>
                  <a:pt x="270" y="1472"/>
                </a:lnTo>
                <a:lnTo>
                  <a:pt x="264" y="1454"/>
                </a:lnTo>
                <a:lnTo>
                  <a:pt x="259" y="1436"/>
                </a:lnTo>
                <a:lnTo>
                  <a:pt x="256" y="1420"/>
                </a:lnTo>
                <a:lnTo>
                  <a:pt x="254" y="1406"/>
                </a:lnTo>
                <a:lnTo>
                  <a:pt x="252" y="1395"/>
                </a:lnTo>
                <a:lnTo>
                  <a:pt x="251" y="1373"/>
                </a:lnTo>
                <a:lnTo>
                  <a:pt x="250" y="1351"/>
                </a:lnTo>
                <a:lnTo>
                  <a:pt x="251" y="1328"/>
                </a:lnTo>
                <a:lnTo>
                  <a:pt x="254" y="1305"/>
                </a:lnTo>
                <a:lnTo>
                  <a:pt x="257" y="1281"/>
                </a:lnTo>
                <a:lnTo>
                  <a:pt x="263" y="1255"/>
                </a:lnTo>
                <a:lnTo>
                  <a:pt x="269" y="1228"/>
                </a:lnTo>
                <a:lnTo>
                  <a:pt x="276" y="1198"/>
                </a:lnTo>
                <a:lnTo>
                  <a:pt x="279" y="1188"/>
                </a:lnTo>
                <a:lnTo>
                  <a:pt x="283" y="1179"/>
                </a:lnTo>
                <a:lnTo>
                  <a:pt x="285" y="1170"/>
                </a:lnTo>
                <a:lnTo>
                  <a:pt x="289" y="1161"/>
                </a:lnTo>
                <a:lnTo>
                  <a:pt x="292" y="1154"/>
                </a:lnTo>
                <a:lnTo>
                  <a:pt x="294" y="1147"/>
                </a:lnTo>
                <a:lnTo>
                  <a:pt x="297" y="1142"/>
                </a:lnTo>
                <a:lnTo>
                  <a:pt x="299" y="1137"/>
                </a:lnTo>
                <a:lnTo>
                  <a:pt x="300" y="1134"/>
                </a:lnTo>
                <a:lnTo>
                  <a:pt x="303" y="1131"/>
                </a:lnTo>
                <a:lnTo>
                  <a:pt x="304" y="1127"/>
                </a:lnTo>
                <a:lnTo>
                  <a:pt x="304" y="1123"/>
                </a:lnTo>
                <a:lnTo>
                  <a:pt x="304" y="1121"/>
                </a:lnTo>
                <a:lnTo>
                  <a:pt x="304" y="1117"/>
                </a:lnTo>
                <a:lnTo>
                  <a:pt x="303" y="1115"/>
                </a:lnTo>
                <a:lnTo>
                  <a:pt x="302" y="1112"/>
                </a:lnTo>
                <a:lnTo>
                  <a:pt x="298" y="1108"/>
                </a:lnTo>
                <a:lnTo>
                  <a:pt x="293" y="1104"/>
                </a:lnTo>
                <a:lnTo>
                  <a:pt x="289" y="1099"/>
                </a:lnTo>
                <a:lnTo>
                  <a:pt x="284" y="1094"/>
                </a:lnTo>
                <a:lnTo>
                  <a:pt x="279" y="1089"/>
                </a:lnTo>
                <a:lnTo>
                  <a:pt x="274" y="1084"/>
                </a:lnTo>
                <a:lnTo>
                  <a:pt x="270" y="1079"/>
                </a:lnTo>
                <a:lnTo>
                  <a:pt x="265" y="1075"/>
                </a:lnTo>
                <a:lnTo>
                  <a:pt x="263" y="1073"/>
                </a:lnTo>
                <a:lnTo>
                  <a:pt x="259" y="1072"/>
                </a:lnTo>
                <a:lnTo>
                  <a:pt x="255" y="1072"/>
                </a:lnTo>
                <a:lnTo>
                  <a:pt x="251" y="1072"/>
                </a:lnTo>
                <a:lnTo>
                  <a:pt x="247" y="1073"/>
                </a:lnTo>
                <a:lnTo>
                  <a:pt x="244" y="1074"/>
                </a:lnTo>
                <a:lnTo>
                  <a:pt x="241" y="1077"/>
                </a:lnTo>
                <a:lnTo>
                  <a:pt x="239" y="1080"/>
                </a:lnTo>
                <a:lnTo>
                  <a:pt x="237" y="1084"/>
                </a:lnTo>
                <a:lnTo>
                  <a:pt x="236" y="1088"/>
                </a:lnTo>
                <a:lnTo>
                  <a:pt x="235" y="1093"/>
                </a:lnTo>
                <a:lnTo>
                  <a:pt x="233" y="1099"/>
                </a:lnTo>
                <a:lnTo>
                  <a:pt x="232" y="1104"/>
                </a:lnTo>
                <a:lnTo>
                  <a:pt x="230" y="1111"/>
                </a:lnTo>
                <a:lnTo>
                  <a:pt x="228" y="1117"/>
                </a:lnTo>
                <a:lnTo>
                  <a:pt x="227" y="1123"/>
                </a:lnTo>
                <a:lnTo>
                  <a:pt x="222" y="1146"/>
                </a:lnTo>
                <a:lnTo>
                  <a:pt x="216" y="1171"/>
                </a:lnTo>
                <a:lnTo>
                  <a:pt x="211" y="1200"/>
                </a:lnTo>
                <a:lnTo>
                  <a:pt x="207" y="1229"/>
                </a:lnTo>
                <a:lnTo>
                  <a:pt x="202" y="1261"/>
                </a:lnTo>
                <a:lnTo>
                  <a:pt x="199" y="1291"/>
                </a:lnTo>
                <a:lnTo>
                  <a:pt x="198" y="1322"/>
                </a:lnTo>
                <a:lnTo>
                  <a:pt x="198" y="1349"/>
                </a:lnTo>
                <a:lnTo>
                  <a:pt x="201" y="1376"/>
                </a:lnTo>
                <a:lnTo>
                  <a:pt x="202" y="1402"/>
                </a:lnTo>
                <a:lnTo>
                  <a:pt x="206" y="1429"/>
                </a:lnTo>
                <a:lnTo>
                  <a:pt x="212" y="1454"/>
                </a:lnTo>
                <a:lnTo>
                  <a:pt x="216" y="1467"/>
                </a:lnTo>
                <a:lnTo>
                  <a:pt x="220" y="1479"/>
                </a:lnTo>
                <a:lnTo>
                  <a:pt x="225" y="1492"/>
                </a:lnTo>
                <a:lnTo>
                  <a:pt x="230" y="1503"/>
                </a:lnTo>
                <a:lnTo>
                  <a:pt x="237" y="1515"/>
                </a:lnTo>
                <a:lnTo>
                  <a:pt x="245" y="1526"/>
                </a:lnTo>
                <a:lnTo>
                  <a:pt x="252" y="1536"/>
                </a:lnTo>
                <a:lnTo>
                  <a:pt x="263" y="1546"/>
                </a:lnTo>
                <a:lnTo>
                  <a:pt x="274" y="1558"/>
                </a:lnTo>
                <a:lnTo>
                  <a:pt x="287" y="1568"/>
                </a:lnTo>
                <a:lnTo>
                  <a:pt x="298" y="1577"/>
                </a:lnTo>
                <a:lnTo>
                  <a:pt x="312" y="1584"/>
                </a:lnTo>
                <a:lnTo>
                  <a:pt x="324" y="1590"/>
                </a:lnTo>
                <a:lnTo>
                  <a:pt x="338" y="1597"/>
                </a:lnTo>
                <a:lnTo>
                  <a:pt x="353" y="1602"/>
                </a:lnTo>
                <a:lnTo>
                  <a:pt x="369" y="1606"/>
                </a:lnTo>
                <a:lnTo>
                  <a:pt x="369" y="1866"/>
                </a:lnTo>
                <a:lnTo>
                  <a:pt x="0" y="1866"/>
                </a:lnTo>
                <a:lnTo>
                  <a:pt x="0" y="268"/>
                </a:lnTo>
                <a:close/>
              </a:path>
            </a:pathLst>
          </a:custGeom>
          <a:solidFill>
            <a:srgbClr val="DD3832"/>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5" name="Rectangle 115"/>
          <p:cNvSpPr>
            <a:spLocks noChangeArrowheads="1"/>
          </p:cNvSpPr>
          <p:nvPr/>
        </p:nvSpPr>
        <p:spPr bwMode="auto">
          <a:xfrm>
            <a:off x="7713647" y="1597479"/>
            <a:ext cx="685030" cy="5443"/>
          </a:xfrm>
          <a:prstGeom prst="rect">
            <a:avLst/>
          </a:prstGeom>
          <a:solidFill>
            <a:srgbClr val="DC2B1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6" name="Freeform 116"/>
          <p:cNvSpPr>
            <a:spLocks noEditPoints="1"/>
          </p:cNvSpPr>
          <p:nvPr/>
        </p:nvSpPr>
        <p:spPr bwMode="auto">
          <a:xfrm>
            <a:off x="7729041" y="1239612"/>
            <a:ext cx="19242" cy="77560"/>
          </a:xfrm>
          <a:custGeom>
            <a:avLst/>
            <a:gdLst>
              <a:gd name="T0" fmla="*/ 2147483647 w 44"/>
              <a:gd name="T1" fmla="*/ 2147483647 h 172"/>
              <a:gd name="T2" fmla="*/ 2147483647 w 44"/>
              <a:gd name="T3" fmla="*/ 2147483647 h 172"/>
              <a:gd name="T4" fmla="*/ 2147483647 w 44"/>
              <a:gd name="T5" fmla="*/ 2147483647 h 172"/>
              <a:gd name="T6" fmla="*/ 2147483647 w 44"/>
              <a:gd name="T7" fmla="*/ 2147483647 h 172"/>
              <a:gd name="T8" fmla="*/ 2147483647 w 44"/>
              <a:gd name="T9" fmla="*/ 2147483647 h 172"/>
              <a:gd name="T10" fmla="*/ 2147483647 w 44"/>
              <a:gd name="T11" fmla="*/ 2147483647 h 172"/>
              <a:gd name="T12" fmla="*/ 0 w 44"/>
              <a:gd name="T13" fmla="*/ 2147483647 h 172"/>
              <a:gd name="T14" fmla="*/ 0 w 44"/>
              <a:gd name="T15" fmla="*/ 2147483647 h 172"/>
              <a:gd name="T16" fmla="*/ 0 w 44"/>
              <a:gd name="T17" fmla="*/ 2147483647 h 172"/>
              <a:gd name="T18" fmla="*/ 0 w 44"/>
              <a:gd name="T19" fmla="*/ 2147483647 h 172"/>
              <a:gd name="T20" fmla="*/ 0 w 44"/>
              <a:gd name="T21" fmla="*/ 2147483647 h 172"/>
              <a:gd name="T22" fmla="*/ 2147483647 w 44"/>
              <a:gd name="T23" fmla="*/ 2147483647 h 172"/>
              <a:gd name="T24" fmla="*/ 2147483647 w 44"/>
              <a:gd name="T25" fmla="*/ 2147483647 h 172"/>
              <a:gd name="T26" fmla="*/ 2147483647 w 44"/>
              <a:gd name="T27" fmla="*/ 2147483647 h 172"/>
              <a:gd name="T28" fmla="*/ 2147483647 w 44"/>
              <a:gd name="T29" fmla="*/ 2147483647 h 172"/>
              <a:gd name="T30" fmla="*/ 2147483647 w 44"/>
              <a:gd name="T31" fmla="*/ 2147483647 h 172"/>
              <a:gd name="T32" fmla="*/ 2147483647 w 44"/>
              <a:gd name="T33" fmla="*/ 2147483647 h 172"/>
              <a:gd name="T34" fmla="*/ 2147483647 w 44"/>
              <a:gd name="T35" fmla="*/ 2147483647 h 172"/>
              <a:gd name="T36" fmla="*/ 2147483647 w 44"/>
              <a:gd name="T37" fmla="*/ 2147483647 h 172"/>
              <a:gd name="T38" fmla="*/ 2147483647 w 44"/>
              <a:gd name="T39" fmla="*/ 2147483647 h 172"/>
              <a:gd name="T40" fmla="*/ 2147483647 w 44"/>
              <a:gd name="T41" fmla="*/ 2147483647 h 172"/>
              <a:gd name="T42" fmla="*/ 2147483647 w 44"/>
              <a:gd name="T43" fmla="*/ 2147483647 h 172"/>
              <a:gd name="T44" fmla="*/ 2147483647 w 44"/>
              <a:gd name="T45" fmla="*/ 2147483647 h 172"/>
              <a:gd name="T46" fmla="*/ 2147483647 w 44"/>
              <a:gd name="T47" fmla="*/ 2147483647 h 172"/>
              <a:gd name="T48" fmla="*/ 2147483647 w 44"/>
              <a:gd name="T49" fmla="*/ 2147483647 h 172"/>
              <a:gd name="T50" fmla="*/ 2147483647 w 44"/>
              <a:gd name="T51" fmla="*/ 2147483647 h 172"/>
              <a:gd name="T52" fmla="*/ 2147483647 w 44"/>
              <a:gd name="T53" fmla="*/ 2147483647 h 172"/>
              <a:gd name="T54" fmla="*/ 2147483647 w 44"/>
              <a:gd name="T55" fmla="*/ 0 h 172"/>
              <a:gd name="T56" fmla="*/ 2147483647 w 44"/>
              <a:gd name="T57" fmla="*/ 2147483647 h 172"/>
              <a:gd name="T58" fmla="*/ 2147483647 w 44"/>
              <a:gd name="T59" fmla="*/ 2147483647 h 172"/>
              <a:gd name="T60" fmla="*/ 2147483647 w 44"/>
              <a:gd name="T61" fmla="*/ 2147483647 h 172"/>
              <a:gd name="T62" fmla="*/ 2147483647 w 44"/>
              <a:gd name="T63" fmla="*/ 2147483647 h 172"/>
              <a:gd name="T64" fmla="*/ 2147483647 w 44"/>
              <a:gd name="T65" fmla="*/ 2147483647 h 172"/>
              <a:gd name="T66" fmla="*/ 2147483647 w 44"/>
              <a:gd name="T67" fmla="*/ 2147483647 h 172"/>
              <a:gd name="T68" fmla="*/ 2147483647 w 44"/>
              <a:gd name="T69" fmla="*/ 2147483647 h 172"/>
              <a:gd name="T70" fmla="*/ 2147483647 w 44"/>
              <a:gd name="T71" fmla="*/ 2147483647 h 172"/>
              <a:gd name="T72" fmla="*/ 2147483647 w 44"/>
              <a:gd name="T73" fmla="*/ 2147483647 h 172"/>
              <a:gd name="T74" fmla="*/ 2147483647 w 44"/>
              <a:gd name="T75" fmla="*/ 2147483647 h 172"/>
              <a:gd name="T76" fmla="*/ 2147483647 w 44"/>
              <a:gd name="T77" fmla="*/ 2147483647 h 172"/>
              <a:gd name="T78" fmla="*/ 2147483647 w 44"/>
              <a:gd name="T79" fmla="*/ 2147483647 h 1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4" h="172">
                <a:moveTo>
                  <a:pt x="39" y="61"/>
                </a:moveTo>
                <a:lnTo>
                  <a:pt x="39" y="59"/>
                </a:lnTo>
                <a:lnTo>
                  <a:pt x="39" y="58"/>
                </a:lnTo>
                <a:lnTo>
                  <a:pt x="39" y="57"/>
                </a:lnTo>
                <a:lnTo>
                  <a:pt x="38" y="57"/>
                </a:lnTo>
                <a:lnTo>
                  <a:pt x="36" y="57"/>
                </a:lnTo>
                <a:lnTo>
                  <a:pt x="2" y="57"/>
                </a:lnTo>
                <a:lnTo>
                  <a:pt x="1" y="57"/>
                </a:lnTo>
                <a:lnTo>
                  <a:pt x="0" y="57"/>
                </a:lnTo>
                <a:lnTo>
                  <a:pt x="0" y="58"/>
                </a:lnTo>
                <a:lnTo>
                  <a:pt x="0" y="59"/>
                </a:lnTo>
                <a:lnTo>
                  <a:pt x="0" y="68"/>
                </a:lnTo>
                <a:lnTo>
                  <a:pt x="0" y="69"/>
                </a:lnTo>
                <a:lnTo>
                  <a:pt x="0" y="71"/>
                </a:lnTo>
                <a:lnTo>
                  <a:pt x="1" y="71"/>
                </a:lnTo>
                <a:lnTo>
                  <a:pt x="2" y="71"/>
                </a:lnTo>
                <a:lnTo>
                  <a:pt x="21" y="71"/>
                </a:lnTo>
                <a:lnTo>
                  <a:pt x="21" y="169"/>
                </a:lnTo>
                <a:lnTo>
                  <a:pt x="21" y="170"/>
                </a:lnTo>
                <a:lnTo>
                  <a:pt x="22" y="172"/>
                </a:lnTo>
                <a:lnTo>
                  <a:pt x="24" y="172"/>
                </a:lnTo>
                <a:lnTo>
                  <a:pt x="36" y="172"/>
                </a:lnTo>
                <a:lnTo>
                  <a:pt x="38" y="172"/>
                </a:lnTo>
                <a:lnTo>
                  <a:pt x="39" y="170"/>
                </a:lnTo>
                <a:lnTo>
                  <a:pt x="39" y="169"/>
                </a:lnTo>
                <a:lnTo>
                  <a:pt x="39" y="61"/>
                </a:lnTo>
                <a:close/>
                <a:moveTo>
                  <a:pt x="44" y="14"/>
                </a:moveTo>
                <a:lnTo>
                  <a:pt x="43" y="11"/>
                </a:lnTo>
                <a:lnTo>
                  <a:pt x="43" y="9"/>
                </a:lnTo>
                <a:lnTo>
                  <a:pt x="41" y="6"/>
                </a:lnTo>
                <a:lnTo>
                  <a:pt x="39" y="4"/>
                </a:lnTo>
                <a:lnTo>
                  <a:pt x="38" y="3"/>
                </a:lnTo>
                <a:lnTo>
                  <a:pt x="35" y="1"/>
                </a:lnTo>
                <a:lnTo>
                  <a:pt x="31" y="0"/>
                </a:lnTo>
                <a:lnTo>
                  <a:pt x="29" y="0"/>
                </a:lnTo>
                <a:lnTo>
                  <a:pt x="26" y="0"/>
                </a:lnTo>
                <a:lnTo>
                  <a:pt x="24" y="1"/>
                </a:lnTo>
                <a:lnTo>
                  <a:pt x="21" y="3"/>
                </a:lnTo>
                <a:lnTo>
                  <a:pt x="19" y="4"/>
                </a:lnTo>
                <a:lnTo>
                  <a:pt x="16" y="6"/>
                </a:lnTo>
                <a:lnTo>
                  <a:pt x="15" y="9"/>
                </a:lnTo>
                <a:lnTo>
                  <a:pt x="15" y="11"/>
                </a:lnTo>
                <a:lnTo>
                  <a:pt x="14" y="14"/>
                </a:lnTo>
                <a:lnTo>
                  <a:pt x="15" y="18"/>
                </a:lnTo>
                <a:lnTo>
                  <a:pt x="15" y="20"/>
                </a:lnTo>
                <a:lnTo>
                  <a:pt x="16" y="23"/>
                </a:lnTo>
                <a:lnTo>
                  <a:pt x="19" y="24"/>
                </a:lnTo>
                <a:lnTo>
                  <a:pt x="21" y="26"/>
                </a:lnTo>
                <a:lnTo>
                  <a:pt x="24" y="28"/>
                </a:lnTo>
                <a:lnTo>
                  <a:pt x="26" y="29"/>
                </a:lnTo>
                <a:lnTo>
                  <a:pt x="29" y="29"/>
                </a:lnTo>
                <a:lnTo>
                  <a:pt x="31" y="29"/>
                </a:lnTo>
                <a:lnTo>
                  <a:pt x="35" y="28"/>
                </a:lnTo>
                <a:lnTo>
                  <a:pt x="38" y="26"/>
                </a:lnTo>
                <a:lnTo>
                  <a:pt x="39" y="24"/>
                </a:lnTo>
                <a:lnTo>
                  <a:pt x="41" y="23"/>
                </a:lnTo>
                <a:lnTo>
                  <a:pt x="43" y="20"/>
                </a:lnTo>
                <a:lnTo>
                  <a:pt x="43" y="18"/>
                </a:lnTo>
                <a:lnTo>
                  <a:pt x="44" y="14"/>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7" name="Freeform 117"/>
          <p:cNvSpPr>
            <a:spLocks/>
          </p:cNvSpPr>
          <p:nvPr/>
        </p:nvSpPr>
        <p:spPr bwMode="auto">
          <a:xfrm>
            <a:off x="7762395" y="1262743"/>
            <a:ext cx="37202" cy="54429"/>
          </a:xfrm>
          <a:custGeom>
            <a:avLst/>
            <a:gdLst>
              <a:gd name="T0" fmla="*/ 2147483647 w 88"/>
              <a:gd name="T1" fmla="*/ 2147483647 h 119"/>
              <a:gd name="T2" fmla="*/ 2147483647 w 88"/>
              <a:gd name="T3" fmla="*/ 2147483647 h 119"/>
              <a:gd name="T4" fmla="*/ 2147483647 w 88"/>
              <a:gd name="T5" fmla="*/ 2147483647 h 119"/>
              <a:gd name="T6" fmla="*/ 2147483647 w 88"/>
              <a:gd name="T7" fmla="*/ 2147483647 h 119"/>
              <a:gd name="T8" fmla="*/ 2147483647 w 88"/>
              <a:gd name="T9" fmla="*/ 0 h 119"/>
              <a:gd name="T10" fmla="*/ 2147483647 w 88"/>
              <a:gd name="T11" fmla="*/ 2147483647 h 119"/>
              <a:gd name="T12" fmla="*/ 2147483647 w 88"/>
              <a:gd name="T13" fmla="*/ 2147483647 h 119"/>
              <a:gd name="T14" fmla="*/ 2147483647 w 88"/>
              <a:gd name="T15" fmla="*/ 2147483647 h 119"/>
              <a:gd name="T16" fmla="*/ 2147483647 w 88"/>
              <a:gd name="T17" fmla="*/ 2147483647 h 119"/>
              <a:gd name="T18" fmla="*/ 2147483647 w 88"/>
              <a:gd name="T19" fmla="*/ 2147483647 h 119"/>
              <a:gd name="T20" fmla="*/ 2147483647 w 88"/>
              <a:gd name="T21" fmla="*/ 2147483647 h 119"/>
              <a:gd name="T22" fmla="*/ 2147483647 w 88"/>
              <a:gd name="T23" fmla="*/ 0 h 119"/>
              <a:gd name="T24" fmla="*/ 2147483647 w 88"/>
              <a:gd name="T25" fmla="*/ 0 h 119"/>
              <a:gd name="T26" fmla="*/ 2147483647 w 88"/>
              <a:gd name="T27" fmla="*/ 0 h 119"/>
              <a:gd name="T28" fmla="*/ 2147483647 w 88"/>
              <a:gd name="T29" fmla="*/ 0 h 119"/>
              <a:gd name="T30" fmla="*/ 2147483647 w 88"/>
              <a:gd name="T31" fmla="*/ 2147483647 h 119"/>
              <a:gd name="T32" fmla="*/ 2147483647 w 88"/>
              <a:gd name="T33" fmla="*/ 2147483647 h 119"/>
              <a:gd name="T34" fmla="*/ 0 w 88"/>
              <a:gd name="T35" fmla="*/ 2147483647 h 119"/>
              <a:gd name="T36" fmla="*/ 0 w 88"/>
              <a:gd name="T37" fmla="*/ 2147483647 h 119"/>
              <a:gd name="T38" fmla="*/ 0 w 88"/>
              <a:gd name="T39" fmla="*/ 2147483647 h 119"/>
              <a:gd name="T40" fmla="*/ 0 w 88"/>
              <a:gd name="T41" fmla="*/ 2147483647 h 119"/>
              <a:gd name="T42" fmla="*/ 0 w 88"/>
              <a:gd name="T43" fmla="*/ 2147483647 h 119"/>
              <a:gd name="T44" fmla="*/ 2147483647 w 88"/>
              <a:gd name="T45" fmla="*/ 2147483647 h 119"/>
              <a:gd name="T46" fmla="*/ 2147483647 w 88"/>
              <a:gd name="T47" fmla="*/ 2147483647 h 119"/>
              <a:gd name="T48" fmla="*/ 2147483647 w 88"/>
              <a:gd name="T49" fmla="*/ 2147483647 h 119"/>
              <a:gd name="T50" fmla="*/ 2147483647 w 88"/>
              <a:gd name="T51" fmla="*/ 2147483647 h 119"/>
              <a:gd name="T52" fmla="*/ 2147483647 w 88"/>
              <a:gd name="T53" fmla="*/ 2147483647 h 119"/>
              <a:gd name="T54" fmla="*/ 2147483647 w 88"/>
              <a:gd name="T55" fmla="*/ 2147483647 h 119"/>
              <a:gd name="T56" fmla="*/ 2147483647 w 88"/>
              <a:gd name="T57" fmla="*/ 2147483647 h 119"/>
              <a:gd name="T58" fmla="*/ 2147483647 w 88"/>
              <a:gd name="T59" fmla="*/ 2147483647 h 119"/>
              <a:gd name="T60" fmla="*/ 2147483647 w 88"/>
              <a:gd name="T61" fmla="*/ 2147483647 h 119"/>
              <a:gd name="T62" fmla="*/ 2147483647 w 88"/>
              <a:gd name="T63" fmla="*/ 2147483647 h 119"/>
              <a:gd name="T64" fmla="*/ 2147483647 w 88"/>
              <a:gd name="T65" fmla="*/ 2147483647 h 119"/>
              <a:gd name="T66" fmla="*/ 2147483647 w 88"/>
              <a:gd name="T67" fmla="*/ 2147483647 h 119"/>
              <a:gd name="T68" fmla="*/ 2147483647 w 88"/>
              <a:gd name="T69" fmla="*/ 2147483647 h 119"/>
              <a:gd name="T70" fmla="*/ 2147483647 w 88"/>
              <a:gd name="T71" fmla="*/ 2147483647 h 119"/>
              <a:gd name="T72" fmla="*/ 2147483647 w 88"/>
              <a:gd name="T73" fmla="*/ 2147483647 h 119"/>
              <a:gd name="T74" fmla="*/ 2147483647 w 88"/>
              <a:gd name="T75" fmla="*/ 2147483647 h 119"/>
              <a:gd name="T76" fmla="*/ 2147483647 w 88"/>
              <a:gd name="T77" fmla="*/ 2147483647 h 119"/>
              <a:gd name="T78" fmla="*/ 2147483647 w 88"/>
              <a:gd name="T79" fmla="*/ 2147483647 h 119"/>
              <a:gd name="T80" fmla="*/ 2147483647 w 88"/>
              <a:gd name="T81" fmla="*/ 2147483647 h 119"/>
              <a:gd name="T82" fmla="*/ 2147483647 w 88"/>
              <a:gd name="T83" fmla="*/ 2147483647 h 119"/>
              <a:gd name="T84" fmla="*/ 2147483647 w 88"/>
              <a:gd name="T85" fmla="*/ 2147483647 h 119"/>
              <a:gd name="T86" fmla="*/ 2147483647 w 88"/>
              <a:gd name="T87" fmla="*/ 2147483647 h 119"/>
              <a:gd name="T88" fmla="*/ 2147483647 w 88"/>
              <a:gd name="T89" fmla="*/ 2147483647 h 119"/>
              <a:gd name="T90" fmla="*/ 2147483647 w 88"/>
              <a:gd name="T91" fmla="*/ 2147483647 h 119"/>
              <a:gd name="T92" fmla="*/ 2147483647 w 88"/>
              <a:gd name="T93" fmla="*/ 2147483647 h 119"/>
              <a:gd name="T94" fmla="*/ 2147483647 w 88"/>
              <a:gd name="T95" fmla="*/ 2147483647 h 119"/>
              <a:gd name="T96" fmla="*/ 2147483647 w 88"/>
              <a:gd name="T97" fmla="*/ 2147483647 h 119"/>
              <a:gd name="T98" fmla="*/ 2147483647 w 88"/>
              <a:gd name="T99" fmla="*/ 2147483647 h 119"/>
              <a:gd name="T100" fmla="*/ 2147483647 w 88"/>
              <a:gd name="T101" fmla="*/ 2147483647 h 119"/>
              <a:gd name="T102" fmla="*/ 2147483647 w 88"/>
              <a:gd name="T103" fmla="*/ 2147483647 h 119"/>
              <a:gd name="T104" fmla="*/ 2147483647 w 88"/>
              <a:gd name="T105" fmla="*/ 2147483647 h 119"/>
              <a:gd name="T106" fmla="*/ 2147483647 w 88"/>
              <a:gd name="T107" fmla="*/ 2147483647 h 119"/>
              <a:gd name="T108" fmla="*/ 2147483647 w 88"/>
              <a:gd name="T109" fmla="*/ 2147483647 h 119"/>
              <a:gd name="T110" fmla="*/ 2147483647 w 88"/>
              <a:gd name="T111" fmla="*/ 2147483647 h 1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8" h="119">
                <a:moveTo>
                  <a:pt x="88" y="37"/>
                </a:moveTo>
                <a:lnTo>
                  <a:pt x="88" y="29"/>
                </a:lnTo>
                <a:lnTo>
                  <a:pt x="87" y="23"/>
                </a:lnTo>
                <a:lnTo>
                  <a:pt x="86" y="16"/>
                </a:lnTo>
                <a:lnTo>
                  <a:pt x="83" y="11"/>
                </a:lnTo>
                <a:lnTo>
                  <a:pt x="81" y="6"/>
                </a:lnTo>
                <a:lnTo>
                  <a:pt x="76" y="4"/>
                </a:lnTo>
                <a:lnTo>
                  <a:pt x="68" y="1"/>
                </a:lnTo>
                <a:lnTo>
                  <a:pt x="59" y="0"/>
                </a:lnTo>
                <a:lnTo>
                  <a:pt x="53" y="0"/>
                </a:lnTo>
                <a:lnTo>
                  <a:pt x="46" y="1"/>
                </a:lnTo>
                <a:lnTo>
                  <a:pt x="41" y="4"/>
                </a:lnTo>
                <a:lnTo>
                  <a:pt x="36" y="6"/>
                </a:lnTo>
                <a:lnTo>
                  <a:pt x="31" y="9"/>
                </a:lnTo>
                <a:lnTo>
                  <a:pt x="28" y="11"/>
                </a:lnTo>
                <a:lnTo>
                  <a:pt x="24" y="14"/>
                </a:lnTo>
                <a:lnTo>
                  <a:pt x="21" y="16"/>
                </a:lnTo>
                <a:lnTo>
                  <a:pt x="20" y="15"/>
                </a:lnTo>
                <a:lnTo>
                  <a:pt x="20" y="13"/>
                </a:lnTo>
                <a:lnTo>
                  <a:pt x="20" y="10"/>
                </a:lnTo>
                <a:lnTo>
                  <a:pt x="19" y="8"/>
                </a:lnTo>
                <a:lnTo>
                  <a:pt x="17" y="5"/>
                </a:lnTo>
                <a:lnTo>
                  <a:pt x="16" y="3"/>
                </a:lnTo>
                <a:lnTo>
                  <a:pt x="15" y="0"/>
                </a:lnTo>
                <a:lnTo>
                  <a:pt x="14" y="0"/>
                </a:lnTo>
                <a:lnTo>
                  <a:pt x="12" y="0"/>
                </a:lnTo>
                <a:lnTo>
                  <a:pt x="12" y="1"/>
                </a:lnTo>
                <a:lnTo>
                  <a:pt x="11" y="1"/>
                </a:lnTo>
                <a:lnTo>
                  <a:pt x="1" y="8"/>
                </a:lnTo>
                <a:lnTo>
                  <a:pt x="0" y="8"/>
                </a:lnTo>
                <a:lnTo>
                  <a:pt x="0" y="9"/>
                </a:lnTo>
                <a:lnTo>
                  <a:pt x="0" y="10"/>
                </a:lnTo>
                <a:lnTo>
                  <a:pt x="1" y="11"/>
                </a:lnTo>
                <a:lnTo>
                  <a:pt x="1" y="13"/>
                </a:lnTo>
                <a:lnTo>
                  <a:pt x="2" y="14"/>
                </a:lnTo>
                <a:lnTo>
                  <a:pt x="2" y="16"/>
                </a:lnTo>
                <a:lnTo>
                  <a:pt x="4" y="19"/>
                </a:lnTo>
                <a:lnTo>
                  <a:pt x="4" y="20"/>
                </a:lnTo>
                <a:lnTo>
                  <a:pt x="4" y="21"/>
                </a:lnTo>
                <a:lnTo>
                  <a:pt x="4" y="23"/>
                </a:lnTo>
                <a:lnTo>
                  <a:pt x="4" y="24"/>
                </a:lnTo>
                <a:lnTo>
                  <a:pt x="4" y="25"/>
                </a:lnTo>
                <a:lnTo>
                  <a:pt x="4" y="28"/>
                </a:lnTo>
                <a:lnTo>
                  <a:pt x="4" y="30"/>
                </a:lnTo>
                <a:lnTo>
                  <a:pt x="4" y="33"/>
                </a:lnTo>
                <a:lnTo>
                  <a:pt x="4" y="116"/>
                </a:lnTo>
                <a:lnTo>
                  <a:pt x="5" y="116"/>
                </a:lnTo>
                <a:lnTo>
                  <a:pt x="5" y="117"/>
                </a:lnTo>
                <a:lnTo>
                  <a:pt x="5" y="119"/>
                </a:lnTo>
                <a:lnTo>
                  <a:pt x="6" y="119"/>
                </a:lnTo>
                <a:lnTo>
                  <a:pt x="7" y="119"/>
                </a:lnTo>
                <a:lnTo>
                  <a:pt x="20" y="119"/>
                </a:lnTo>
                <a:lnTo>
                  <a:pt x="21" y="119"/>
                </a:lnTo>
                <a:lnTo>
                  <a:pt x="21" y="117"/>
                </a:lnTo>
                <a:lnTo>
                  <a:pt x="22" y="117"/>
                </a:lnTo>
                <a:lnTo>
                  <a:pt x="22" y="116"/>
                </a:lnTo>
                <a:lnTo>
                  <a:pt x="22" y="30"/>
                </a:lnTo>
                <a:lnTo>
                  <a:pt x="25" y="29"/>
                </a:lnTo>
                <a:lnTo>
                  <a:pt x="28" y="26"/>
                </a:lnTo>
                <a:lnTo>
                  <a:pt x="31" y="24"/>
                </a:lnTo>
                <a:lnTo>
                  <a:pt x="35" y="21"/>
                </a:lnTo>
                <a:lnTo>
                  <a:pt x="39" y="19"/>
                </a:lnTo>
                <a:lnTo>
                  <a:pt x="44" y="18"/>
                </a:lnTo>
                <a:lnTo>
                  <a:pt x="49" y="16"/>
                </a:lnTo>
                <a:lnTo>
                  <a:pt x="54" y="16"/>
                </a:lnTo>
                <a:lnTo>
                  <a:pt x="58" y="16"/>
                </a:lnTo>
                <a:lnTo>
                  <a:pt x="62" y="18"/>
                </a:lnTo>
                <a:lnTo>
                  <a:pt x="64" y="19"/>
                </a:lnTo>
                <a:lnTo>
                  <a:pt x="67" y="21"/>
                </a:lnTo>
                <a:lnTo>
                  <a:pt x="68" y="25"/>
                </a:lnTo>
                <a:lnTo>
                  <a:pt x="69" y="28"/>
                </a:lnTo>
                <a:lnTo>
                  <a:pt x="69" y="32"/>
                </a:lnTo>
                <a:lnTo>
                  <a:pt x="69" y="35"/>
                </a:lnTo>
                <a:lnTo>
                  <a:pt x="69" y="116"/>
                </a:lnTo>
                <a:lnTo>
                  <a:pt x="70" y="117"/>
                </a:lnTo>
                <a:lnTo>
                  <a:pt x="70" y="119"/>
                </a:lnTo>
                <a:lnTo>
                  <a:pt x="72" y="119"/>
                </a:lnTo>
                <a:lnTo>
                  <a:pt x="73" y="119"/>
                </a:lnTo>
                <a:lnTo>
                  <a:pt x="86" y="119"/>
                </a:lnTo>
                <a:lnTo>
                  <a:pt x="87" y="119"/>
                </a:lnTo>
                <a:lnTo>
                  <a:pt x="87" y="117"/>
                </a:lnTo>
                <a:lnTo>
                  <a:pt x="88" y="117"/>
                </a:lnTo>
                <a:lnTo>
                  <a:pt x="88" y="116"/>
                </a:lnTo>
                <a:lnTo>
                  <a:pt x="88" y="37"/>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8" name="Freeform 118"/>
          <p:cNvSpPr>
            <a:spLocks/>
          </p:cNvSpPr>
          <p:nvPr/>
        </p:nvSpPr>
        <p:spPr bwMode="auto">
          <a:xfrm>
            <a:off x="7814990" y="1262743"/>
            <a:ext cx="38485" cy="54429"/>
          </a:xfrm>
          <a:custGeom>
            <a:avLst/>
            <a:gdLst>
              <a:gd name="T0" fmla="*/ 2147483647 w 89"/>
              <a:gd name="T1" fmla="*/ 2147483647 h 119"/>
              <a:gd name="T2" fmla="*/ 2147483647 w 89"/>
              <a:gd name="T3" fmla="*/ 2147483647 h 119"/>
              <a:gd name="T4" fmla="*/ 2147483647 w 89"/>
              <a:gd name="T5" fmla="*/ 2147483647 h 119"/>
              <a:gd name="T6" fmla="*/ 2147483647 w 89"/>
              <a:gd name="T7" fmla="*/ 2147483647 h 119"/>
              <a:gd name="T8" fmla="*/ 2147483647 w 89"/>
              <a:gd name="T9" fmla="*/ 0 h 119"/>
              <a:gd name="T10" fmla="*/ 2147483647 w 89"/>
              <a:gd name="T11" fmla="*/ 2147483647 h 119"/>
              <a:gd name="T12" fmla="*/ 2147483647 w 89"/>
              <a:gd name="T13" fmla="*/ 2147483647 h 119"/>
              <a:gd name="T14" fmla="*/ 2147483647 w 89"/>
              <a:gd name="T15" fmla="*/ 2147483647 h 119"/>
              <a:gd name="T16" fmla="*/ 2147483647 w 89"/>
              <a:gd name="T17" fmla="*/ 2147483647 h 119"/>
              <a:gd name="T18" fmla="*/ 2147483647 w 89"/>
              <a:gd name="T19" fmla="*/ 2147483647 h 119"/>
              <a:gd name="T20" fmla="*/ 2147483647 w 89"/>
              <a:gd name="T21" fmla="*/ 2147483647 h 119"/>
              <a:gd name="T22" fmla="*/ 2147483647 w 89"/>
              <a:gd name="T23" fmla="*/ 0 h 119"/>
              <a:gd name="T24" fmla="*/ 2147483647 w 89"/>
              <a:gd name="T25" fmla="*/ 0 h 119"/>
              <a:gd name="T26" fmla="*/ 2147483647 w 89"/>
              <a:gd name="T27" fmla="*/ 0 h 119"/>
              <a:gd name="T28" fmla="*/ 2147483647 w 89"/>
              <a:gd name="T29" fmla="*/ 0 h 119"/>
              <a:gd name="T30" fmla="*/ 2147483647 w 89"/>
              <a:gd name="T31" fmla="*/ 2147483647 h 119"/>
              <a:gd name="T32" fmla="*/ 2147483647 w 89"/>
              <a:gd name="T33" fmla="*/ 2147483647 h 119"/>
              <a:gd name="T34" fmla="*/ 2147483647 w 89"/>
              <a:gd name="T35" fmla="*/ 2147483647 h 119"/>
              <a:gd name="T36" fmla="*/ 2147483647 w 89"/>
              <a:gd name="T37" fmla="*/ 2147483647 h 119"/>
              <a:gd name="T38" fmla="*/ 0 w 89"/>
              <a:gd name="T39" fmla="*/ 2147483647 h 119"/>
              <a:gd name="T40" fmla="*/ 0 w 89"/>
              <a:gd name="T41" fmla="*/ 2147483647 h 119"/>
              <a:gd name="T42" fmla="*/ 2147483647 w 89"/>
              <a:gd name="T43" fmla="*/ 2147483647 h 119"/>
              <a:gd name="T44" fmla="*/ 2147483647 w 89"/>
              <a:gd name="T45" fmla="*/ 2147483647 h 119"/>
              <a:gd name="T46" fmla="*/ 2147483647 w 89"/>
              <a:gd name="T47" fmla="*/ 2147483647 h 119"/>
              <a:gd name="T48" fmla="*/ 2147483647 w 89"/>
              <a:gd name="T49" fmla="*/ 2147483647 h 119"/>
              <a:gd name="T50" fmla="*/ 2147483647 w 89"/>
              <a:gd name="T51" fmla="*/ 2147483647 h 119"/>
              <a:gd name="T52" fmla="*/ 2147483647 w 89"/>
              <a:gd name="T53" fmla="*/ 2147483647 h 119"/>
              <a:gd name="T54" fmla="*/ 2147483647 w 89"/>
              <a:gd name="T55" fmla="*/ 2147483647 h 119"/>
              <a:gd name="T56" fmla="*/ 2147483647 w 89"/>
              <a:gd name="T57" fmla="*/ 2147483647 h 119"/>
              <a:gd name="T58" fmla="*/ 2147483647 w 89"/>
              <a:gd name="T59" fmla="*/ 2147483647 h 119"/>
              <a:gd name="T60" fmla="*/ 2147483647 w 89"/>
              <a:gd name="T61" fmla="*/ 2147483647 h 119"/>
              <a:gd name="T62" fmla="*/ 2147483647 w 89"/>
              <a:gd name="T63" fmla="*/ 2147483647 h 119"/>
              <a:gd name="T64" fmla="*/ 2147483647 w 89"/>
              <a:gd name="T65" fmla="*/ 2147483647 h 119"/>
              <a:gd name="T66" fmla="*/ 2147483647 w 89"/>
              <a:gd name="T67" fmla="*/ 2147483647 h 119"/>
              <a:gd name="T68" fmla="*/ 2147483647 w 89"/>
              <a:gd name="T69" fmla="*/ 2147483647 h 119"/>
              <a:gd name="T70" fmla="*/ 2147483647 w 89"/>
              <a:gd name="T71" fmla="*/ 2147483647 h 119"/>
              <a:gd name="T72" fmla="*/ 2147483647 w 89"/>
              <a:gd name="T73" fmla="*/ 2147483647 h 119"/>
              <a:gd name="T74" fmla="*/ 2147483647 w 89"/>
              <a:gd name="T75" fmla="*/ 2147483647 h 119"/>
              <a:gd name="T76" fmla="*/ 2147483647 w 89"/>
              <a:gd name="T77" fmla="*/ 2147483647 h 119"/>
              <a:gd name="T78" fmla="*/ 2147483647 w 89"/>
              <a:gd name="T79" fmla="*/ 2147483647 h 119"/>
              <a:gd name="T80" fmla="*/ 2147483647 w 89"/>
              <a:gd name="T81" fmla="*/ 2147483647 h 119"/>
              <a:gd name="T82" fmla="*/ 2147483647 w 89"/>
              <a:gd name="T83" fmla="*/ 2147483647 h 119"/>
              <a:gd name="T84" fmla="*/ 2147483647 w 89"/>
              <a:gd name="T85" fmla="*/ 2147483647 h 119"/>
              <a:gd name="T86" fmla="*/ 2147483647 w 89"/>
              <a:gd name="T87" fmla="*/ 2147483647 h 119"/>
              <a:gd name="T88" fmla="*/ 2147483647 w 89"/>
              <a:gd name="T89" fmla="*/ 2147483647 h 119"/>
              <a:gd name="T90" fmla="*/ 2147483647 w 89"/>
              <a:gd name="T91" fmla="*/ 2147483647 h 119"/>
              <a:gd name="T92" fmla="*/ 2147483647 w 89"/>
              <a:gd name="T93" fmla="*/ 2147483647 h 119"/>
              <a:gd name="T94" fmla="*/ 2147483647 w 89"/>
              <a:gd name="T95" fmla="*/ 2147483647 h 119"/>
              <a:gd name="T96" fmla="*/ 2147483647 w 89"/>
              <a:gd name="T97" fmla="*/ 2147483647 h 119"/>
              <a:gd name="T98" fmla="*/ 2147483647 w 89"/>
              <a:gd name="T99" fmla="*/ 2147483647 h 119"/>
              <a:gd name="T100" fmla="*/ 2147483647 w 89"/>
              <a:gd name="T101" fmla="*/ 2147483647 h 119"/>
              <a:gd name="T102" fmla="*/ 2147483647 w 89"/>
              <a:gd name="T103" fmla="*/ 2147483647 h 119"/>
              <a:gd name="T104" fmla="*/ 2147483647 w 89"/>
              <a:gd name="T105" fmla="*/ 2147483647 h 119"/>
              <a:gd name="T106" fmla="*/ 2147483647 w 89"/>
              <a:gd name="T107" fmla="*/ 2147483647 h 119"/>
              <a:gd name="T108" fmla="*/ 2147483647 w 89"/>
              <a:gd name="T109" fmla="*/ 2147483647 h 119"/>
              <a:gd name="T110" fmla="*/ 2147483647 w 89"/>
              <a:gd name="T111" fmla="*/ 2147483647 h 1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9" h="119">
                <a:moveTo>
                  <a:pt x="89" y="37"/>
                </a:moveTo>
                <a:lnTo>
                  <a:pt x="89" y="29"/>
                </a:lnTo>
                <a:lnTo>
                  <a:pt x="89" y="23"/>
                </a:lnTo>
                <a:lnTo>
                  <a:pt x="88" y="16"/>
                </a:lnTo>
                <a:lnTo>
                  <a:pt x="85" y="11"/>
                </a:lnTo>
                <a:lnTo>
                  <a:pt x="81" y="6"/>
                </a:lnTo>
                <a:lnTo>
                  <a:pt x="76" y="4"/>
                </a:lnTo>
                <a:lnTo>
                  <a:pt x="70" y="1"/>
                </a:lnTo>
                <a:lnTo>
                  <a:pt x="61" y="0"/>
                </a:lnTo>
                <a:lnTo>
                  <a:pt x="55" y="0"/>
                </a:lnTo>
                <a:lnTo>
                  <a:pt x="48" y="1"/>
                </a:lnTo>
                <a:lnTo>
                  <a:pt x="42" y="4"/>
                </a:lnTo>
                <a:lnTo>
                  <a:pt x="37" y="6"/>
                </a:lnTo>
                <a:lnTo>
                  <a:pt x="33" y="9"/>
                </a:lnTo>
                <a:lnTo>
                  <a:pt x="30" y="11"/>
                </a:lnTo>
                <a:lnTo>
                  <a:pt x="26" y="14"/>
                </a:lnTo>
                <a:lnTo>
                  <a:pt x="22" y="16"/>
                </a:lnTo>
                <a:lnTo>
                  <a:pt x="22" y="15"/>
                </a:lnTo>
                <a:lnTo>
                  <a:pt x="22" y="13"/>
                </a:lnTo>
                <a:lnTo>
                  <a:pt x="21" y="10"/>
                </a:lnTo>
                <a:lnTo>
                  <a:pt x="19" y="8"/>
                </a:lnTo>
                <a:lnTo>
                  <a:pt x="19" y="5"/>
                </a:lnTo>
                <a:lnTo>
                  <a:pt x="18" y="3"/>
                </a:lnTo>
                <a:lnTo>
                  <a:pt x="17" y="0"/>
                </a:lnTo>
                <a:lnTo>
                  <a:pt x="14" y="0"/>
                </a:lnTo>
                <a:lnTo>
                  <a:pt x="13" y="0"/>
                </a:lnTo>
                <a:lnTo>
                  <a:pt x="13" y="1"/>
                </a:lnTo>
                <a:lnTo>
                  <a:pt x="2" y="8"/>
                </a:lnTo>
                <a:lnTo>
                  <a:pt x="0" y="8"/>
                </a:lnTo>
                <a:lnTo>
                  <a:pt x="0" y="9"/>
                </a:lnTo>
                <a:lnTo>
                  <a:pt x="2" y="10"/>
                </a:lnTo>
                <a:lnTo>
                  <a:pt x="2" y="11"/>
                </a:lnTo>
                <a:lnTo>
                  <a:pt x="3" y="13"/>
                </a:lnTo>
                <a:lnTo>
                  <a:pt x="3" y="14"/>
                </a:lnTo>
                <a:lnTo>
                  <a:pt x="4" y="16"/>
                </a:lnTo>
                <a:lnTo>
                  <a:pt x="4" y="19"/>
                </a:lnTo>
                <a:lnTo>
                  <a:pt x="6" y="20"/>
                </a:lnTo>
                <a:lnTo>
                  <a:pt x="6" y="21"/>
                </a:lnTo>
                <a:lnTo>
                  <a:pt x="6" y="23"/>
                </a:lnTo>
                <a:lnTo>
                  <a:pt x="6" y="24"/>
                </a:lnTo>
                <a:lnTo>
                  <a:pt x="6" y="25"/>
                </a:lnTo>
                <a:lnTo>
                  <a:pt x="6" y="28"/>
                </a:lnTo>
                <a:lnTo>
                  <a:pt x="6" y="30"/>
                </a:lnTo>
                <a:lnTo>
                  <a:pt x="6" y="33"/>
                </a:lnTo>
                <a:lnTo>
                  <a:pt x="6" y="116"/>
                </a:lnTo>
                <a:lnTo>
                  <a:pt x="6" y="117"/>
                </a:lnTo>
                <a:lnTo>
                  <a:pt x="7" y="117"/>
                </a:lnTo>
                <a:lnTo>
                  <a:pt x="7" y="119"/>
                </a:lnTo>
                <a:lnTo>
                  <a:pt x="8" y="119"/>
                </a:lnTo>
                <a:lnTo>
                  <a:pt x="21" y="119"/>
                </a:lnTo>
                <a:lnTo>
                  <a:pt x="22" y="119"/>
                </a:lnTo>
                <a:lnTo>
                  <a:pt x="23" y="119"/>
                </a:lnTo>
                <a:lnTo>
                  <a:pt x="23" y="117"/>
                </a:lnTo>
                <a:lnTo>
                  <a:pt x="24" y="116"/>
                </a:lnTo>
                <a:lnTo>
                  <a:pt x="24" y="30"/>
                </a:lnTo>
                <a:lnTo>
                  <a:pt x="26" y="29"/>
                </a:lnTo>
                <a:lnTo>
                  <a:pt x="30" y="26"/>
                </a:lnTo>
                <a:lnTo>
                  <a:pt x="32" y="24"/>
                </a:lnTo>
                <a:lnTo>
                  <a:pt x="36" y="21"/>
                </a:lnTo>
                <a:lnTo>
                  <a:pt x="41" y="19"/>
                </a:lnTo>
                <a:lnTo>
                  <a:pt x="45" y="18"/>
                </a:lnTo>
                <a:lnTo>
                  <a:pt x="50" y="16"/>
                </a:lnTo>
                <a:lnTo>
                  <a:pt x="56" y="16"/>
                </a:lnTo>
                <a:lnTo>
                  <a:pt x="60" y="16"/>
                </a:lnTo>
                <a:lnTo>
                  <a:pt x="64" y="18"/>
                </a:lnTo>
                <a:lnTo>
                  <a:pt x="66" y="19"/>
                </a:lnTo>
                <a:lnTo>
                  <a:pt x="69" y="21"/>
                </a:lnTo>
                <a:lnTo>
                  <a:pt x="70" y="25"/>
                </a:lnTo>
                <a:lnTo>
                  <a:pt x="71" y="28"/>
                </a:lnTo>
                <a:lnTo>
                  <a:pt x="71" y="32"/>
                </a:lnTo>
                <a:lnTo>
                  <a:pt x="71" y="35"/>
                </a:lnTo>
                <a:lnTo>
                  <a:pt x="71" y="116"/>
                </a:lnTo>
                <a:lnTo>
                  <a:pt x="71" y="117"/>
                </a:lnTo>
                <a:lnTo>
                  <a:pt x="72" y="117"/>
                </a:lnTo>
                <a:lnTo>
                  <a:pt x="72" y="119"/>
                </a:lnTo>
                <a:lnTo>
                  <a:pt x="74" y="119"/>
                </a:lnTo>
                <a:lnTo>
                  <a:pt x="86" y="119"/>
                </a:lnTo>
                <a:lnTo>
                  <a:pt x="88" y="119"/>
                </a:lnTo>
                <a:lnTo>
                  <a:pt x="89" y="119"/>
                </a:lnTo>
                <a:lnTo>
                  <a:pt x="89" y="117"/>
                </a:lnTo>
                <a:lnTo>
                  <a:pt x="89" y="116"/>
                </a:lnTo>
                <a:lnTo>
                  <a:pt x="89" y="37"/>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9" name="Freeform 119"/>
          <p:cNvSpPr>
            <a:spLocks noEditPoints="1"/>
          </p:cNvSpPr>
          <p:nvPr/>
        </p:nvSpPr>
        <p:spPr bwMode="auto">
          <a:xfrm>
            <a:off x="7865020" y="1262743"/>
            <a:ext cx="41051" cy="55790"/>
          </a:xfrm>
          <a:custGeom>
            <a:avLst/>
            <a:gdLst>
              <a:gd name="T0" fmla="*/ 2147483647 w 96"/>
              <a:gd name="T1" fmla="*/ 2147483647 h 122"/>
              <a:gd name="T2" fmla="*/ 2147483647 w 96"/>
              <a:gd name="T3" fmla="*/ 2147483647 h 122"/>
              <a:gd name="T4" fmla="*/ 2147483647 w 96"/>
              <a:gd name="T5" fmla="*/ 2147483647 h 122"/>
              <a:gd name="T6" fmla="*/ 2147483647 w 96"/>
              <a:gd name="T7" fmla="*/ 2147483647 h 122"/>
              <a:gd name="T8" fmla="*/ 2147483647 w 96"/>
              <a:gd name="T9" fmla="*/ 0 h 122"/>
              <a:gd name="T10" fmla="*/ 2147483647 w 96"/>
              <a:gd name="T11" fmla="*/ 0 h 122"/>
              <a:gd name="T12" fmla="*/ 2147483647 w 96"/>
              <a:gd name="T13" fmla="*/ 2147483647 h 122"/>
              <a:gd name="T14" fmla="*/ 2147483647 w 96"/>
              <a:gd name="T15" fmla="*/ 2147483647 h 122"/>
              <a:gd name="T16" fmla="*/ 2147483647 w 96"/>
              <a:gd name="T17" fmla="*/ 2147483647 h 122"/>
              <a:gd name="T18" fmla="*/ 2147483647 w 96"/>
              <a:gd name="T19" fmla="*/ 2147483647 h 122"/>
              <a:gd name="T20" fmla="*/ 2147483647 w 96"/>
              <a:gd name="T21" fmla="*/ 2147483647 h 122"/>
              <a:gd name="T22" fmla="*/ 2147483647 w 96"/>
              <a:gd name="T23" fmla="*/ 2147483647 h 122"/>
              <a:gd name="T24" fmla="*/ 2147483647 w 96"/>
              <a:gd name="T25" fmla="*/ 2147483647 h 122"/>
              <a:gd name="T26" fmla="*/ 2147483647 w 96"/>
              <a:gd name="T27" fmla="*/ 2147483647 h 122"/>
              <a:gd name="T28" fmla="*/ 2147483647 w 96"/>
              <a:gd name="T29" fmla="*/ 2147483647 h 122"/>
              <a:gd name="T30" fmla="*/ 2147483647 w 96"/>
              <a:gd name="T31" fmla="*/ 2147483647 h 122"/>
              <a:gd name="T32" fmla="*/ 2147483647 w 96"/>
              <a:gd name="T33" fmla="*/ 2147483647 h 122"/>
              <a:gd name="T34" fmla="*/ 2147483647 w 96"/>
              <a:gd name="T35" fmla="*/ 2147483647 h 122"/>
              <a:gd name="T36" fmla="*/ 2147483647 w 96"/>
              <a:gd name="T37" fmla="*/ 2147483647 h 122"/>
              <a:gd name="T38" fmla="*/ 2147483647 w 96"/>
              <a:gd name="T39" fmla="*/ 2147483647 h 122"/>
              <a:gd name="T40" fmla="*/ 2147483647 w 96"/>
              <a:gd name="T41" fmla="*/ 2147483647 h 122"/>
              <a:gd name="T42" fmla="*/ 2147483647 w 96"/>
              <a:gd name="T43" fmla="*/ 2147483647 h 122"/>
              <a:gd name="T44" fmla="*/ 2147483647 w 96"/>
              <a:gd name="T45" fmla="*/ 2147483647 h 122"/>
              <a:gd name="T46" fmla="*/ 2147483647 w 96"/>
              <a:gd name="T47" fmla="*/ 2147483647 h 122"/>
              <a:gd name="T48" fmla="*/ 2147483647 w 96"/>
              <a:gd name="T49" fmla="*/ 2147483647 h 122"/>
              <a:gd name="T50" fmla="*/ 2147483647 w 96"/>
              <a:gd name="T51" fmla="*/ 2147483647 h 122"/>
              <a:gd name="T52" fmla="*/ 2147483647 w 96"/>
              <a:gd name="T53" fmla="*/ 2147483647 h 122"/>
              <a:gd name="T54" fmla="*/ 2147483647 w 96"/>
              <a:gd name="T55" fmla="*/ 2147483647 h 122"/>
              <a:gd name="T56" fmla="*/ 2147483647 w 96"/>
              <a:gd name="T57" fmla="*/ 2147483647 h 122"/>
              <a:gd name="T58" fmla="*/ 2147483647 w 96"/>
              <a:gd name="T59" fmla="*/ 2147483647 h 122"/>
              <a:gd name="T60" fmla="*/ 2147483647 w 96"/>
              <a:gd name="T61" fmla="*/ 2147483647 h 122"/>
              <a:gd name="T62" fmla="*/ 2147483647 w 96"/>
              <a:gd name="T63" fmla="*/ 2147483647 h 122"/>
              <a:gd name="T64" fmla="*/ 2147483647 w 96"/>
              <a:gd name="T65" fmla="*/ 2147483647 h 122"/>
              <a:gd name="T66" fmla="*/ 2147483647 w 96"/>
              <a:gd name="T67" fmla="*/ 2147483647 h 122"/>
              <a:gd name="T68" fmla="*/ 2147483647 w 96"/>
              <a:gd name="T69" fmla="*/ 2147483647 h 122"/>
              <a:gd name="T70" fmla="*/ 2147483647 w 96"/>
              <a:gd name="T71" fmla="*/ 2147483647 h 122"/>
              <a:gd name="T72" fmla="*/ 2147483647 w 96"/>
              <a:gd name="T73" fmla="*/ 2147483647 h 1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 h="122">
                <a:moveTo>
                  <a:pt x="96" y="61"/>
                </a:moveTo>
                <a:lnTo>
                  <a:pt x="96" y="48"/>
                </a:lnTo>
                <a:lnTo>
                  <a:pt x="93" y="37"/>
                </a:lnTo>
                <a:lnTo>
                  <a:pt x="89" y="26"/>
                </a:lnTo>
                <a:lnTo>
                  <a:pt x="84" y="18"/>
                </a:lnTo>
                <a:lnTo>
                  <a:pt x="78" y="10"/>
                </a:lnTo>
                <a:lnTo>
                  <a:pt x="70" y="5"/>
                </a:lnTo>
                <a:lnTo>
                  <a:pt x="65" y="3"/>
                </a:lnTo>
                <a:lnTo>
                  <a:pt x="60" y="1"/>
                </a:lnTo>
                <a:lnTo>
                  <a:pt x="55" y="0"/>
                </a:lnTo>
                <a:lnTo>
                  <a:pt x="49" y="0"/>
                </a:lnTo>
                <a:lnTo>
                  <a:pt x="43" y="0"/>
                </a:lnTo>
                <a:lnTo>
                  <a:pt x="36" y="1"/>
                </a:lnTo>
                <a:lnTo>
                  <a:pt x="31" y="3"/>
                </a:lnTo>
                <a:lnTo>
                  <a:pt x="26" y="5"/>
                </a:lnTo>
                <a:lnTo>
                  <a:pt x="19" y="10"/>
                </a:lnTo>
                <a:lnTo>
                  <a:pt x="11" y="18"/>
                </a:lnTo>
                <a:lnTo>
                  <a:pt x="6" y="28"/>
                </a:lnTo>
                <a:lnTo>
                  <a:pt x="3" y="38"/>
                </a:lnTo>
                <a:lnTo>
                  <a:pt x="1" y="49"/>
                </a:lnTo>
                <a:lnTo>
                  <a:pt x="0" y="62"/>
                </a:lnTo>
                <a:lnTo>
                  <a:pt x="1" y="74"/>
                </a:lnTo>
                <a:lnTo>
                  <a:pt x="3" y="86"/>
                </a:lnTo>
                <a:lnTo>
                  <a:pt x="6" y="96"/>
                </a:lnTo>
                <a:lnTo>
                  <a:pt x="11" y="105"/>
                </a:lnTo>
                <a:lnTo>
                  <a:pt x="17" y="112"/>
                </a:lnTo>
                <a:lnTo>
                  <a:pt x="26" y="117"/>
                </a:lnTo>
                <a:lnTo>
                  <a:pt x="30" y="119"/>
                </a:lnTo>
                <a:lnTo>
                  <a:pt x="35" y="121"/>
                </a:lnTo>
                <a:lnTo>
                  <a:pt x="41" y="121"/>
                </a:lnTo>
                <a:lnTo>
                  <a:pt x="46" y="122"/>
                </a:lnTo>
                <a:lnTo>
                  <a:pt x="53" y="121"/>
                </a:lnTo>
                <a:lnTo>
                  <a:pt x="59" y="121"/>
                </a:lnTo>
                <a:lnTo>
                  <a:pt x="64" y="119"/>
                </a:lnTo>
                <a:lnTo>
                  <a:pt x="69" y="117"/>
                </a:lnTo>
                <a:lnTo>
                  <a:pt x="78" y="111"/>
                </a:lnTo>
                <a:lnTo>
                  <a:pt x="84" y="103"/>
                </a:lnTo>
                <a:lnTo>
                  <a:pt x="89" y="95"/>
                </a:lnTo>
                <a:lnTo>
                  <a:pt x="93" y="85"/>
                </a:lnTo>
                <a:lnTo>
                  <a:pt x="96" y="72"/>
                </a:lnTo>
                <a:lnTo>
                  <a:pt x="96" y="61"/>
                </a:lnTo>
                <a:close/>
                <a:moveTo>
                  <a:pt x="49" y="107"/>
                </a:moveTo>
                <a:lnTo>
                  <a:pt x="41" y="106"/>
                </a:lnTo>
                <a:lnTo>
                  <a:pt x="35" y="103"/>
                </a:lnTo>
                <a:lnTo>
                  <a:pt x="30" y="100"/>
                </a:lnTo>
                <a:lnTo>
                  <a:pt x="26" y="93"/>
                </a:lnTo>
                <a:lnTo>
                  <a:pt x="24" y="86"/>
                </a:lnTo>
                <a:lnTo>
                  <a:pt x="21" y="78"/>
                </a:lnTo>
                <a:lnTo>
                  <a:pt x="20" y="69"/>
                </a:lnTo>
                <a:lnTo>
                  <a:pt x="20" y="59"/>
                </a:lnTo>
                <a:lnTo>
                  <a:pt x="20" y="50"/>
                </a:lnTo>
                <a:lnTo>
                  <a:pt x="21" y="43"/>
                </a:lnTo>
                <a:lnTo>
                  <a:pt x="24" y="35"/>
                </a:lnTo>
                <a:lnTo>
                  <a:pt x="26" y="28"/>
                </a:lnTo>
                <a:lnTo>
                  <a:pt x="30" y="23"/>
                </a:lnTo>
                <a:lnTo>
                  <a:pt x="35" y="19"/>
                </a:lnTo>
                <a:lnTo>
                  <a:pt x="40" y="16"/>
                </a:lnTo>
                <a:lnTo>
                  <a:pt x="48" y="15"/>
                </a:lnTo>
                <a:lnTo>
                  <a:pt x="55" y="16"/>
                </a:lnTo>
                <a:lnTo>
                  <a:pt x="61" y="19"/>
                </a:lnTo>
                <a:lnTo>
                  <a:pt x="67" y="23"/>
                </a:lnTo>
                <a:lnTo>
                  <a:pt x="70" y="29"/>
                </a:lnTo>
                <a:lnTo>
                  <a:pt x="73" y="35"/>
                </a:lnTo>
                <a:lnTo>
                  <a:pt x="74" y="43"/>
                </a:lnTo>
                <a:lnTo>
                  <a:pt x="75" y="52"/>
                </a:lnTo>
                <a:lnTo>
                  <a:pt x="77" y="61"/>
                </a:lnTo>
                <a:lnTo>
                  <a:pt x="75" y="69"/>
                </a:lnTo>
                <a:lnTo>
                  <a:pt x="74" y="80"/>
                </a:lnTo>
                <a:lnTo>
                  <a:pt x="73" y="87"/>
                </a:lnTo>
                <a:lnTo>
                  <a:pt x="70" y="93"/>
                </a:lnTo>
                <a:lnTo>
                  <a:pt x="67" y="100"/>
                </a:lnTo>
                <a:lnTo>
                  <a:pt x="61" y="103"/>
                </a:lnTo>
                <a:lnTo>
                  <a:pt x="55" y="106"/>
                </a:lnTo>
                <a:lnTo>
                  <a:pt x="49" y="107"/>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10" name="Freeform 120"/>
          <p:cNvSpPr>
            <a:spLocks/>
          </p:cNvSpPr>
          <p:nvPr/>
        </p:nvSpPr>
        <p:spPr bwMode="auto">
          <a:xfrm>
            <a:off x="7913768" y="1264104"/>
            <a:ext cx="42333" cy="53067"/>
          </a:xfrm>
          <a:custGeom>
            <a:avLst/>
            <a:gdLst>
              <a:gd name="T0" fmla="*/ 2147483647 w 100"/>
              <a:gd name="T1" fmla="*/ 2147483647 h 119"/>
              <a:gd name="T2" fmla="*/ 2147483647 w 100"/>
              <a:gd name="T3" fmla="*/ 2147483647 h 119"/>
              <a:gd name="T4" fmla="*/ 2147483647 w 100"/>
              <a:gd name="T5" fmla="*/ 2147483647 h 119"/>
              <a:gd name="T6" fmla="*/ 2147483647 w 100"/>
              <a:gd name="T7" fmla="*/ 2147483647 h 119"/>
              <a:gd name="T8" fmla="*/ 2147483647 w 100"/>
              <a:gd name="T9" fmla="*/ 2147483647 h 119"/>
              <a:gd name="T10" fmla="*/ 2147483647 w 100"/>
              <a:gd name="T11" fmla="*/ 2147483647 h 119"/>
              <a:gd name="T12" fmla="*/ 2147483647 w 100"/>
              <a:gd name="T13" fmla="*/ 2147483647 h 119"/>
              <a:gd name="T14" fmla="*/ 2147483647 w 100"/>
              <a:gd name="T15" fmla="*/ 2147483647 h 119"/>
              <a:gd name="T16" fmla="*/ 2147483647 w 100"/>
              <a:gd name="T17" fmla="*/ 2147483647 h 119"/>
              <a:gd name="T18" fmla="*/ 2147483647 w 100"/>
              <a:gd name="T19" fmla="*/ 2147483647 h 119"/>
              <a:gd name="T20" fmla="*/ 2147483647 w 100"/>
              <a:gd name="T21" fmla="*/ 2147483647 h 119"/>
              <a:gd name="T22" fmla="*/ 2147483647 w 100"/>
              <a:gd name="T23" fmla="*/ 0 h 119"/>
              <a:gd name="T24" fmla="*/ 2147483647 w 100"/>
              <a:gd name="T25" fmla="*/ 0 h 119"/>
              <a:gd name="T26" fmla="*/ 2147483647 w 100"/>
              <a:gd name="T27" fmla="*/ 0 h 119"/>
              <a:gd name="T28" fmla="*/ 2147483647 w 100"/>
              <a:gd name="T29" fmla="*/ 2147483647 h 119"/>
              <a:gd name="T30" fmla="*/ 2147483647 w 100"/>
              <a:gd name="T31" fmla="*/ 2147483647 h 119"/>
              <a:gd name="T32" fmla="*/ 2147483647 w 100"/>
              <a:gd name="T33" fmla="*/ 2147483647 h 119"/>
              <a:gd name="T34" fmla="*/ 2147483647 w 100"/>
              <a:gd name="T35" fmla="*/ 2147483647 h 119"/>
              <a:gd name="T36" fmla="*/ 2147483647 w 100"/>
              <a:gd name="T37" fmla="*/ 2147483647 h 119"/>
              <a:gd name="T38" fmla="*/ 2147483647 w 100"/>
              <a:gd name="T39" fmla="*/ 2147483647 h 119"/>
              <a:gd name="T40" fmla="*/ 2147483647 w 100"/>
              <a:gd name="T41" fmla="*/ 2147483647 h 119"/>
              <a:gd name="T42" fmla="*/ 2147483647 w 100"/>
              <a:gd name="T43" fmla="*/ 2147483647 h 119"/>
              <a:gd name="T44" fmla="*/ 2147483647 w 100"/>
              <a:gd name="T45" fmla="*/ 2147483647 h 119"/>
              <a:gd name="T46" fmla="*/ 2147483647 w 100"/>
              <a:gd name="T47" fmla="*/ 2147483647 h 119"/>
              <a:gd name="T48" fmla="*/ 2147483647 w 100"/>
              <a:gd name="T49" fmla="*/ 2147483647 h 119"/>
              <a:gd name="T50" fmla="*/ 2147483647 w 100"/>
              <a:gd name="T51" fmla="*/ 2147483647 h 119"/>
              <a:gd name="T52" fmla="*/ 2147483647 w 100"/>
              <a:gd name="T53" fmla="*/ 2147483647 h 119"/>
              <a:gd name="T54" fmla="*/ 2147483647 w 100"/>
              <a:gd name="T55" fmla="*/ 2147483647 h 119"/>
              <a:gd name="T56" fmla="*/ 2147483647 w 100"/>
              <a:gd name="T57" fmla="*/ 2147483647 h 119"/>
              <a:gd name="T58" fmla="*/ 2147483647 w 100"/>
              <a:gd name="T59" fmla="*/ 0 h 119"/>
              <a:gd name="T60" fmla="*/ 2147483647 w 100"/>
              <a:gd name="T61" fmla="*/ 0 h 119"/>
              <a:gd name="T62" fmla="*/ 2147483647 w 100"/>
              <a:gd name="T63" fmla="*/ 0 h 119"/>
              <a:gd name="T64" fmla="*/ 2147483647 w 100"/>
              <a:gd name="T65" fmla="*/ 2147483647 h 119"/>
              <a:gd name="T66" fmla="*/ 2147483647 w 100"/>
              <a:gd name="T67" fmla="*/ 2147483647 h 119"/>
              <a:gd name="T68" fmla="*/ 2147483647 w 100"/>
              <a:gd name="T69" fmla="*/ 2147483647 h 119"/>
              <a:gd name="T70" fmla="*/ 0 w 100"/>
              <a:gd name="T71" fmla="*/ 2147483647 h 119"/>
              <a:gd name="T72" fmla="*/ 0 w 100"/>
              <a:gd name="T73" fmla="*/ 2147483647 h 119"/>
              <a:gd name="T74" fmla="*/ 0 w 100"/>
              <a:gd name="T75" fmla="*/ 2147483647 h 119"/>
              <a:gd name="T76" fmla="*/ 0 w 100"/>
              <a:gd name="T77" fmla="*/ 2147483647 h 119"/>
              <a:gd name="T78" fmla="*/ 0 w 100"/>
              <a:gd name="T79" fmla="*/ 2147483647 h 119"/>
              <a:gd name="T80" fmla="*/ 0 w 100"/>
              <a:gd name="T81" fmla="*/ 2147483647 h 119"/>
              <a:gd name="T82" fmla="*/ 0 w 100"/>
              <a:gd name="T83" fmla="*/ 2147483647 h 119"/>
              <a:gd name="T84" fmla="*/ 0 w 100"/>
              <a:gd name="T85" fmla="*/ 2147483647 h 119"/>
              <a:gd name="T86" fmla="*/ 2147483647 w 100"/>
              <a:gd name="T87" fmla="*/ 2147483647 h 119"/>
              <a:gd name="T88" fmla="*/ 2147483647 w 100"/>
              <a:gd name="T89" fmla="*/ 2147483647 h 119"/>
              <a:gd name="T90" fmla="*/ 2147483647 w 100"/>
              <a:gd name="T91" fmla="*/ 2147483647 h 119"/>
              <a:gd name="T92" fmla="*/ 2147483647 w 100"/>
              <a:gd name="T93" fmla="*/ 2147483647 h 119"/>
              <a:gd name="T94" fmla="*/ 2147483647 w 100"/>
              <a:gd name="T95" fmla="*/ 2147483647 h 119"/>
              <a:gd name="T96" fmla="*/ 2147483647 w 100"/>
              <a:gd name="T97" fmla="*/ 2147483647 h 119"/>
              <a:gd name="T98" fmla="*/ 2147483647 w 100"/>
              <a:gd name="T99" fmla="*/ 2147483647 h 119"/>
              <a:gd name="T100" fmla="*/ 2147483647 w 100"/>
              <a:gd name="T101" fmla="*/ 2147483647 h 119"/>
              <a:gd name="T102" fmla="*/ 2147483647 w 100"/>
              <a:gd name="T103" fmla="*/ 2147483647 h 11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0" h="119">
                <a:moveTo>
                  <a:pt x="99" y="8"/>
                </a:moveTo>
                <a:lnTo>
                  <a:pt x="100" y="8"/>
                </a:lnTo>
                <a:lnTo>
                  <a:pt x="100" y="7"/>
                </a:lnTo>
                <a:lnTo>
                  <a:pt x="100" y="5"/>
                </a:lnTo>
                <a:lnTo>
                  <a:pt x="99" y="5"/>
                </a:lnTo>
                <a:lnTo>
                  <a:pt x="99" y="4"/>
                </a:lnTo>
                <a:lnTo>
                  <a:pt x="97" y="4"/>
                </a:lnTo>
                <a:lnTo>
                  <a:pt x="86" y="2"/>
                </a:lnTo>
                <a:lnTo>
                  <a:pt x="85" y="2"/>
                </a:lnTo>
                <a:lnTo>
                  <a:pt x="85" y="0"/>
                </a:lnTo>
                <a:lnTo>
                  <a:pt x="84" y="0"/>
                </a:lnTo>
                <a:lnTo>
                  <a:pt x="82" y="0"/>
                </a:lnTo>
                <a:lnTo>
                  <a:pt x="82" y="2"/>
                </a:lnTo>
                <a:lnTo>
                  <a:pt x="82" y="3"/>
                </a:lnTo>
                <a:lnTo>
                  <a:pt x="53" y="81"/>
                </a:lnTo>
                <a:lnTo>
                  <a:pt x="53" y="82"/>
                </a:lnTo>
                <a:lnTo>
                  <a:pt x="52" y="85"/>
                </a:lnTo>
                <a:lnTo>
                  <a:pt x="52" y="86"/>
                </a:lnTo>
                <a:lnTo>
                  <a:pt x="51" y="89"/>
                </a:lnTo>
                <a:lnTo>
                  <a:pt x="51" y="90"/>
                </a:lnTo>
                <a:lnTo>
                  <a:pt x="49" y="91"/>
                </a:lnTo>
                <a:lnTo>
                  <a:pt x="49" y="94"/>
                </a:lnTo>
                <a:lnTo>
                  <a:pt x="49" y="96"/>
                </a:lnTo>
                <a:lnTo>
                  <a:pt x="48" y="96"/>
                </a:lnTo>
                <a:lnTo>
                  <a:pt x="48" y="94"/>
                </a:lnTo>
                <a:lnTo>
                  <a:pt x="48" y="92"/>
                </a:lnTo>
                <a:lnTo>
                  <a:pt x="47" y="90"/>
                </a:lnTo>
                <a:lnTo>
                  <a:pt x="47" y="89"/>
                </a:lnTo>
                <a:lnTo>
                  <a:pt x="46" y="86"/>
                </a:lnTo>
                <a:lnTo>
                  <a:pt x="46" y="85"/>
                </a:lnTo>
                <a:lnTo>
                  <a:pt x="44" y="82"/>
                </a:lnTo>
                <a:lnTo>
                  <a:pt x="44" y="81"/>
                </a:lnTo>
                <a:lnTo>
                  <a:pt x="18" y="3"/>
                </a:lnTo>
                <a:lnTo>
                  <a:pt x="18" y="2"/>
                </a:lnTo>
                <a:lnTo>
                  <a:pt x="17" y="2"/>
                </a:lnTo>
                <a:lnTo>
                  <a:pt x="17" y="0"/>
                </a:lnTo>
                <a:lnTo>
                  <a:pt x="15" y="0"/>
                </a:lnTo>
                <a:lnTo>
                  <a:pt x="15" y="2"/>
                </a:lnTo>
                <a:lnTo>
                  <a:pt x="14" y="2"/>
                </a:lnTo>
                <a:lnTo>
                  <a:pt x="2" y="4"/>
                </a:lnTo>
                <a:lnTo>
                  <a:pt x="0" y="4"/>
                </a:lnTo>
                <a:lnTo>
                  <a:pt x="0" y="5"/>
                </a:lnTo>
                <a:lnTo>
                  <a:pt x="0" y="7"/>
                </a:lnTo>
                <a:lnTo>
                  <a:pt x="0" y="8"/>
                </a:lnTo>
                <a:lnTo>
                  <a:pt x="41" y="118"/>
                </a:lnTo>
                <a:lnTo>
                  <a:pt x="42" y="119"/>
                </a:lnTo>
                <a:lnTo>
                  <a:pt x="43" y="119"/>
                </a:lnTo>
                <a:lnTo>
                  <a:pt x="53" y="119"/>
                </a:lnTo>
                <a:lnTo>
                  <a:pt x="55" y="119"/>
                </a:lnTo>
                <a:lnTo>
                  <a:pt x="56" y="119"/>
                </a:lnTo>
                <a:lnTo>
                  <a:pt x="56" y="118"/>
                </a:lnTo>
                <a:lnTo>
                  <a:pt x="99" y="8"/>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11" name="Freeform 121"/>
          <p:cNvSpPr>
            <a:spLocks noEditPoints="1"/>
          </p:cNvSpPr>
          <p:nvPr/>
        </p:nvSpPr>
        <p:spPr bwMode="auto">
          <a:xfrm>
            <a:off x="7961233" y="1262743"/>
            <a:ext cx="38485" cy="55790"/>
          </a:xfrm>
          <a:custGeom>
            <a:avLst/>
            <a:gdLst>
              <a:gd name="T0" fmla="*/ 2147483647 w 88"/>
              <a:gd name="T1" fmla="*/ 2147483647 h 122"/>
              <a:gd name="T2" fmla="*/ 2147483647 w 88"/>
              <a:gd name="T3" fmla="*/ 2147483647 h 122"/>
              <a:gd name="T4" fmla="*/ 2147483647 w 88"/>
              <a:gd name="T5" fmla="*/ 0 h 122"/>
              <a:gd name="T6" fmla="*/ 2147483647 w 88"/>
              <a:gd name="T7" fmla="*/ 2147483647 h 122"/>
              <a:gd name="T8" fmla="*/ 2147483647 w 88"/>
              <a:gd name="T9" fmla="*/ 2147483647 h 122"/>
              <a:gd name="T10" fmla="*/ 2147483647 w 88"/>
              <a:gd name="T11" fmla="*/ 2147483647 h 122"/>
              <a:gd name="T12" fmla="*/ 2147483647 w 88"/>
              <a:gd name="T13" fmla="*/ 2147483647 h 122"/>
              <a:gd name="T14" fmla="*/ 2147483647 w 88"/>
              <a:gd name="T15" fmla="*/ 2147483647 h 122"/>
              <a:gd name="T16" fmla="*/ 2147483647 w 88"/>
              <a:gd name="T17" fmla="*/ 2147483647 h 122"/>
              <a:gd name="T18" fmla="*/ 2147483647 w 88"/>
              <a:gd name="T19" fmla="*/ 2147483647 h 122"/>
              <a:gd name="T20" fmla="*/ 2147483647 w 88"/>
              <a:gd name="T21" fmla="*/ 2147483647 h 122"/>
              <a:gd name="T22" fmla="*/ 2147483647 w 88"/>
              <a:gd name="T23" fmla="*/ 2147483647 h 122"/>
              <a:gd name="T24" fmla="*/ 2147483647 w 88"/>
              <a:gd name="T25" fmla="*/ 2147483647 h 122"/>
              <a:gd name="T26" fmla="*/ 2147483647 w 88"/>
              <a:gd name="T27" fmla="*/ 2147483647 h 122"/>
              <a:gd name="T28" fmla="*/ 2147483647 w 88"/>
              <a:gd name="T29" fmla="*/ 2147483647 h 122"/>
              <a:gd name="T30" fmla="*/ 2147483647 w 88"/>
              <a:gd name="T31" fmla="*/ 2147483647 h 122"/>
              <a:gd name="T32" fmla="*/ 2147483647 w 88"/>
              <a:gd name="T33" fmla="*/ 2147483647 h 122"/>
              <a:gd name="T34" fmla="*/ 2147483647 w 88"/>
              <a:gd name="T35" fmla="*/ 2147483647 h 122"/>
              <a:gd name="T36" fmla="*/ 2147483647 w 88"/>
              <a:gd name="T37" fmla="*/ 2147483647 h 122"/>
              <a:gd name="T38" fmla="*/ 2147483647 w 88"/>
              <a:gd name="T39" fmla="*/ 2147483647 h 122"/>
              <a:gd name="T40" fmla="*/ 0 w 88"/>
              <a:gd name="T41" fmla="*/ 2147483647 h 122"/>
              <a:gd name="T42" fmla="*/ 2147483647 w 88"/>
              <a:gd name="T43" fmla="*/ 2147483647 h 122"/>
              <a:gd name="T44" fmla="*/ 2147483647 w 88"/>
              <a:gd name="T45" fmla="*/ 2147483647 h 122"/>
              <a:gd name="T46" fmla="*/ 2147483647 w 88"/>
              <a:gd name="T47" fmla="*/ 2147483647 h 122"/>
              <a:gd name="T48" fmla="*/ 2147483647 w 88"/>
              <a:gd name="T49" fmla="*/ 2147483647 h 122"/>
              <a:gd name="T50" fmla="*/ 2147483647 w 88"/>
              <a:gd name="T51" fmla="*/ 2147483647 h 122"/>
              <a:gd name="T52" fmla="*/ 2147483647 w 88"/>
              <a:gd name="T53" fmla="*/ 2147483647 h 122"/>
              <a:gd name="T54" fmla="*/ 2147483647 w 88"/>
              <a:gd name="T55" fmla="*/ 2147483647 h 122"/>
              <a:gd name="T56" fmla="*/ 2147483647 w 88"/>
              <a:gd name="T57" fmla="*/ 2147483647 h 122"/>
              <a:gd name="T58" fmla="*/ 2147483647 w 88"/>
              <a:gd name="T59" fmla="*/ 2147483647 h 122"/>
              <a:gd name="T60" fmla="*/ 2147483647 w 88"/>
              <a:gd name="T61" fmla="*/ 2147483647 h 122"/>
              <a:gd name="T62" fmla="*/ 2147483647 w 88"/>
              <a:gd name="T63" fmla="*/ 2147483647 h 122"/>
              <a:gd name="T64" fmla="*/ 2147483647 w 88"/>
              <a:gd name="T65" fmla="*/ 2147483647 h 122"/>
              <a:gd name="T66" fmla="*/ 2147483647 w 88"/>
              <a:gd name="T67" fmla="*/ 2147483647 h 122"/>
              <a:gd name="T68" fmla="*/ 2147483647 w 88"/>
              <a:gd name="T69" fmla="*/ 2147483647 h 122"/>
              <a:gd name="T70" fmla="*/ 2147483647 w 88"/>
              <a:gd name="T71" fmla="*/ 2147483647 h 122"/>
              <a:gd name="T72" fmla="*/ 2147483647 w 88"/>
              <a:gd name="T73" fmla="*/ 2147483647 h 122"/>
              <a:gd name="T74" fmla="*/ 2147483647 w 88"/>
              <a:gd name="T75" fmla="*/ 2147483647 h 122"/>
              <a:gd name="T76" fmla="*/ 2147483647 w 88"/>
              <a:gd name="T77" fmla="*/ 2147483647 h 122"/>
              <a:gd name="T78" fmla="*/ 2147483647 w 88"/>
              <a:gd name="T79" fmla="*/ 2147483647 h 122"/>
              <a:gd name="T80" fmla="*/ 2147483647 w 88"/>
              <a:gd name="T81" fmla="*/ 2147483647 h 122"/>
              <a:gd name="T82" fmla="*/ 2147483647 w 88"/>
              <a:gd name="T83" fmla="*/ 2147483647 h 122"/>
              <a:gd name="T84" fmla="*/ 2147483647 w 88"/>
              <a:gd name="T85" fmla="*/ 2147483647 h 122"/>
              <a:gd name="T86" fmla="*/ 2147483647 w 88"/>
              <a:gd name="T87" fmla="*/ 2147483647 h 122"/>
              <a:gd name="T88" fmla="*/ 2147483647 w 88"/>
              <a:gd name="T89" fmla="*/ 2147483647 h 122"/>
              <a:gd name="T90" fmla="*/ 2147483647 w 88"/>
              <a:gd name="T91" fmla="*/ 2147483647 h 122"/>
              <a:gd name="T92" fmla="*/ 2147483647 w 88"/>
              <a:gd name="T93" fmla="*/ 2147483647 h 122"/>
              <a:gd name="T94" fmla="*/ 2147483647 w 88"/>
              <a:gd name="T95" fmla="*/ 2147483647 h 122"/>
              <a:gd name="T96" fmla="*/ 2147483647 w 88"/>
              <a:gd name="T97" fmla="*/ 2147483647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8" h="122">
                <a:moveTo>
                  <a:pt x="80" y="34"/>
                </a:moveTo>
                <a:lnTo>
                  <a:pt x="80" y="26"/>
                </a:lnTo>
                <a:lnTo>
                  <a:pt x="79" y="20"/>
                </a:lnTo>
                <a:lnTo>
                  <a:pt x="77" y="14"/>
                </a:lnTo>
                <a:lnTo>
                  <a:pt x="73" y="9"/>
                </a:lnTo>
                <a:lnTo>
                  <a:pt x="68" y="5"/>
                </a:lnTo>
                <a:lnTo>
                  <a:pt x="61" y="3"/>
                </a:lnTo>
                <a:lnTo>
                  <a:pt x="53" y="0"/>
                </a:lnTo>
                <a:lnTo>
                  <a:pt x="44" y="0"/>
                </a:lnTo>
                <a:lnTo>
                  <a:pt x="37" y="0"/>
                </a:lnTo>
                <a:lnTo>
                  <a:pt x="31" y="1"/>
                </a:lnTo>
                <a:lnTo>
                  <a:pt x="25" y="3"/>
                </a:lnTo>
                <a:lnTo>
                  <a:pt x="20" y="4"/>
                </a:lnTo>
                <a:lnTo>
                  <a:pt x="13" y="6"/>
                </a:lnTo>
                <a:lnTo>
                  <a:pt x="10" y="8"/>
                </a:lnTo>
                <a:lnTo>
                  <a:pt x="7" y="9"/>
                </a:lnTo>
                <a:lnTo>
                  <a:pt x="6" y="11"/>
                </a:lnTo>
                <a:lnTo>
                  <a:pt x="6" y="13"/>
                </a:lnTo>
                <a:lnTo>
                  <a:pt x="7" y="14"/>
                </a:lnTo>
                <a:lnTo>
                  <a:pt x="10" y="23"/>
                </a:lnTo>
                <a:lnTo>
                  <a:pt x="11" y="23"/>
                </a:lnTo>
                <a:lnTo>
                  <a:pt x="11" y="24"/>
                </a:lnTo>
                <a:lnTo>
                  <a:pt x="12" y="24"/>
                </a:lnTo>
                <a:lnTo>
                  <a:pt x="13" y="24"/>
                </a:lnTo>
                <a:lnTo>
                  <a:pt x="15" y="23"/>
                </a:lnTo>
                <a:lnTo>
                  <a:pt x="17" y="21"/>
                </a:lnTo>
                <a:lnTo>
                  <a:pt x="21" y="20"/>
                </a:lnTo>
                <a:lnTo>
                  <a:pt x="25" y="19"/>
                </a:lnTo>
                <a:lnTo>
                  <a:pt x="30" y="18"/>
                </a:lnTo>
                <a:lnTo>
                  <a:pt x="35" y="16"/>
                </a:lnTo>
                <a:lnTo>
                  <a:pt x="41" y="16"/>
                </a:lnTo>
                <a:lnTo>
                  <a:pt x="46" y="16"/>
                </a:lnTo>
                <a:lnTo>
                  <a:pt x="51" y="18"/>
                </a:lnTo>
                <a:lnTo>
                  <a:pt x="55" y="19"/>
                </a:lnTo>
                <a:lnTo>
                  <a:pt x="58" y="21"/>
                </a:lnTo>
                <a:lnTo>
                  <a:pt x="60" y="25"/>
                </a:lnTo>
                <a:lnTo>
                  <a:pt x="61" y="29"/>
                </a:lnTo>
                <a:lnTo>
                  <a:pt x="63" y="33"/>
                </a:lnTo>
                <a:lnTo>
                  <a:pt x="63" y="38"/>
                </a:lnTo>
                <a:lnTo>
                  <a:pt x="63" y="47"/>
                </a:lnTo>
                <a:lnTo>
                  <a:pt x="55" y="47"/>
                </a:lnTo>
                <a:lnTo>
                  <a:pt x="46" y="47"/>
                </a:lnTo>
                <a:lnTo>
                  <a:pt x="36" y="49"/>
                </a:lnTo>
                <a:lnTo>
                  <a:pt x="25" y="52"/>
                </a:lnTo>
                <a:lnTo>
                  <a:pt x="20" y="54"/>
                </a:lnTo>
                <a:lnTo>
                  <a:pt x="16" y="57"/>
                </a:lnTo>
                <a:lnTo>
                  <a:pt x="11" y="61"/>
                </a:lnTo>
                <a:lnTo>
                  <a:pt x="7" y="64"/>
                </a:lnTo>
                <a:lnTo>
                  <a:pt x="5" y="69"/>
                </a:lnTo>
                <a:lnTo>
                  <a:pt x="2" y="74"/>
                </a:lnTo>
                <a:lnTo>
                  <a:pt x="0" y="81"/>
                </a:lnTo>
                <a:lnTo>
                  <a:pt x="0" y="88"/>
                </a:lnTo>
                <a:lnTo>
                  <a:pt x="0" y="96"/>
                </a:lnTo>
                <a:lnTo>
                  <a:pt x="2" y="102"/>
                </a:lnTo>
                <a:lnTo>
                  <a:pt x="5" y="109"/>
                </a:lnTo>
                <a:lnTo>
                  <a:pt x="8" y="114"/>
                </a:lnTo>
                <a:lnTo>
                  <a:pt x="12" y="117"/>
                </a:lnTo>
                <a:lnTo>
                  <a:pt x="17" y="120"/>
                </a:lnTo>
                <a:lnTo>
                  <a:pt x="24" y="121"/>
                </a:lnTo>
                <a:lnTo>
                  <a:pt x="31" y="122"/>
                </a:lnTo>
                <a:lnTo>
                  <a:pt x="37" y="121"/>
                </a:lnTo>
                <a:lnTo>
                  <a:pt x="44" y="120"/>
                </a:lnTo>
                <a:lnTo>
                  <a:pt x="50" y="117"/>
                </a:lnTo>
                <a:lnTo>
                  <a:pt x="54" y="115"/>
                </a:lnTo>
                <a:lnTo>
                  <a:pt x="59" y="112"/>
                </a:lnTo>
                <a:lnTo>
                  <a:pt x="61" y="110"/>
                </a:lnTo>
                <a:lnTo>
                  <a:pt x="64" y="107"/>
                </a:lnTo>
                <a:lnTo>
                  <a:pt x="65" y="106"/>
                </a:lnTo>
                <a:lnTo>
                  <a:pt x="65" y="107"/>
                </a:lnTo>
                <a:lnTo>
                  <a:pt x="67" y="110"/>
                </a:lnTo>
                <a:lnTo>
                  <a:pt x="68" y="112"/>
                </a:lnTo>
                <a:lnTo>
                  <a:pt x="69" y="115"/>
                </a:lnTo>
                <a:lnTo>
                  <a:pt x="70" y="117"/>
                </a:lnTo>
                <a:lnTo>
                  <a:pt x="72" y="120"/>
                </a:lnTo>
                <a:lnTo>
                  <a:pt x="73" y="121"/>
                </a:lnTo>
                <a:lnTo>
                  <a:pt x="74" y="122"/>
                </a:lnTo>
                <a:lnTo>
                  <a:pt x="75" y="122"/>
                </a:lnTo>
                <a:lnTo>
                  <a:pt x="75" y="121"/>
                </a:lnTo>
                <a:lnTo>
                  <a:pt x="77" y="121"/>
                </a:lnTo>
                <a:lnTo>
                  <a:pt x="85" y="115"/>
                </a:lnTo>
                <a:lnTo>
                  <a:pt x="87" y="115"/>
                </a:lnTo>
                <a:lnTo>
                  <a:pt x="88" y="115"/>
                </a:lnTo>
                <a:lnTo>
                  <a:pt x="88" y="114"/>
                </a:lnTo>
                <a:lnTo>
                  <a:pt x="88" y="112"/>
                </a:lnTo>
                <a:lnTo>
                  <a:pt x="87" y="112"/>
                </a:lnTo>
                <a:lnTo>
                  <a:pt x="87" y="111"/>
                </a:lnTo>
                <a:lnTo>
                  <a:pt x="85" y="110"/>
                </a:lnTo>
                <a:lnTo>
                  <a:pt x="85" y="109"/>
                </a:lnTo>
                <a:lnTo>
                  <a:pt x="84" y="107"/>
                </a:lnTo>
                <a:lnTo>
                  <a:pt x="84" y="106"/>
                </a:lnTo>
                <a:lnTo>
                  <a:pt x="83" y="105"/>
                </a:lnTo>
                <a:lnTo>
                  <a:pt x="83" y="102"/>
                </a:lnTo>
                <a:lnTo>
                  <a:pt x="82" y="100"/>
                </a:lnTo>
                <a:lnTo>
                  <a:pt x="82" y="98"/>
                </a:lnTo>
                <a:lnTo>
                  <a:pt x="82" y="96"/>
                </a:lnTo>
                <a:lnTo>
                  <a:pt x="80" y="93"/>
                </a:lnTo>
                <a:lnTo>
                  <a:pt x="80" y="90"/>
                </a:lnTo>
                <a:lnTo>
                  <a:pt x="80" y="86"/>
                </a:lnTo>
                <a:lnTo>
                  <a:pt x="80" y="81"/>
                </a:lnTo>
                <a:lnTo>
                  <a:pt x="80" y="34"/>
                </a:lnTo>
                <a:close/>
                <a:moveTo>
                  <a:pt x="63" y="92"/>
                </a:moveTo>
                <a:lnTo>
                  <a:pt x="60" y="93"/>
                </a:lnTo>
                <a:lnTo>
                  <a:pt x="58" y="96"/>
                </a:lnTo>
                <a:lnTo>
                  <a:pt x="55" y="98"/>
                </a:lnTo>
                <a:lnTo>
                  <a:pt x="51" y="101"/>
                </a:lnTo>
                <a:lnTo>
                  <a:pt x="48" y="103"/>
                </a:lnTo>
                <a:lnTo>
                  <a:pt x="44" y="105"/>
                </a:lnTo>
                <a:lnTo>
                  <a:pt x="40" y="106"/>
                </a:lnTo>
                <a:lnTo>
                  <a:pt x="35" y="107"/>
                </a:lnTo>
                <a:lnTo>
                  <a:pt x="31" y="106"/>
                </a:lnTo>
                <a:lnTo>
                  <a:pt x="27" y="105"/>
                </a:lnTo>
                <a:lnTo>
                  <a:pt x="24" y="103"/>
                </a:lnTo>
                <a:lnTo>
                  <a:pt x="21" y="101"/>
                </a:lnTo>
                <a:lnTo>
                  <a:pt x="20" y="97"/>
                </a:lnTo>
                <a:lnTo>
                  <a:pt x="19" y="93"/>
                </a:lnTo>
                <a:lnTo>
                  <a:pt x="17" y="90"/>
                </a:lnTo>
                <a:lnTo>
                  <a:pt x="17" y="87"/>
                </a:lnTo>
                <a:lnTo>
                  <a:pt x="19" y="82"/>
                </a:lnTo>
                <a:lnTo>
                  <a:pt x="19" y="78"/>
                </a:lnTo>
                <a:lnTo>
                  <a:pt x="21" y="74"/>
                </a:lnTo>
                <a:lnTo>
                  <a:pt x="24" y="72"/>
                </a:lnTo>
                <a:lnTo>
                  <a:pt x="29" y="68"/>
                </a:lnTo>
                <a:lnTo>
                  <a:pt x="36" y="64"/>
                </a:lnTo>
                <a:lnTo>
                  <a:pt x="44" y="63"/>
                </a:lnTo>
                <a:lnTo>
                  <a:pt x="51" y="62"/>
                </a:lnTo>
                <a:lnTo>
                  <a:pt x="58" y="62"/>
                </a:lnTo>
                <a:lnTo>
                  <a:pt x="63" y="61"/>
                </a:lnTo>
                <a:lnTo>
                  <a:pt x="63" y="92"/>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12" name="Freeform 122"/>
          <p:cNvSpPr>
            <a:spLocks/>
          </p:cNvSpPr>
          <p:nvPr/>
        </p:nvSpPr>
        <p:spPr bwMode="auto">
          <a:xfrm>
            <a:off x="8006132" y="1246414"/>
            <a:ext cx="34636" cy="72118"/>
          </a:xfrm>
          <a:custGeom>
            <a:avLst/>
            <a:gdLst>
              <a:gd name="T0" fmla="*/ 2147483647 w 81"/>
              <a:gd name="T1" fmla="*/ 2147483647 h 159"/>
              <a:gd name="T2" fmla="*/ 2147483647 w 81"/>
              <a:gd name="T3" fmla="*/ 2147483647 h 159"/>
              <a:gd name="T4" fmla="*/ 2147483647 w 81"/>
              <a:gd name="T5" fmla="*/ 2147483647 h 159"/>
              <a:gd name="T6" fmla="*/ 2147483647 w 81"/>
              <a:gd name="T7" fmla="*/ 2147483647 h 159"/>
              <a:gd name="T8" fmla="*/ 2147483647 w 81"/>
              <a:gd name="T9" fmla="*/ 2147483647 h 159"/>
              <a:gd name="T10" fmla="*/ 2147483647 w 81"/>
              <a:gd name="T11" fmla="*/ 2147483647 h 159"/>
              <a:gd name="T12" fmla="*/ 2147483647 w 81"/>
              <a:gd name="T13" fmla="*/ 2147483647 h 159"/>
              <a:gd name="T14" fmla="*/ 2147483647 w 81"/>
              <a:gd name="T15" fmla="*/ 2147483647 h 159"/>
              <a:gd name="T16" fmla="*/ 2147483647 w 81"/>
              <a:gd name="T17" fmla="*/ 2147483647 h 159"/>
              <a:gd name="T18" fmla="*/ 2147483647 w 81"/>
              <a:gd name="T19" fmla="*/ 2147483647 h 159"/>
              <a:gd name="T20" fmla="*/ 2147483647 w 81"/>
              <a:gd name="T21" fmla="*/ 2147483647 h 159"/>
              <a:gd name="T22" fmla="*/ 2147483647 w 81"/>
              <a:gd name="T23" fmla="*/ 2147483647 h 159"/>
              <a:gd name="T24" fmla="*/ 2147483647 w 81"/>
              <a:gd name="T25" fmla="*/ 2147483647 h 159"/>
              <a:gd name="T26" fmla="*/ 2147483647 w 81"/>
              <a:gd name="T27" fmla="*/ 2147483647 h 159"/>
              <a:gd name="T28" fmla="*/ 2147483647 w 81"/>
              <a:gd name="T29" fmla="*/ 2147483647 h 159"/>
              <a:gd name="T30" fmla="*/ 2147483647 w 81"/>
              <a:gd name="T31" fmla="*/ 2147483647 h 159"/>
              <a:gd name="T32" fmla="*/ 2147483647 w 81"/>
              <a:gd name="T33" fmla="*/ 2147483647 h 159"/>
              <a:gd name="T34" fmla="*/ 2147483647 w 81"/>
              <a:gd name="T35" fmla="*/ 2147483647 h 159"/>
              <a:gd name="T36" fmla="*/ 2147483647 w 81"/>
              <a:gd name="T37" fmla="*/ 2147483647 h 159"/>
              <a:gd name="T38" fmla="*/ 2147483647 w 81"/>
              <a:gd name="T39" fmla="*/ 0 h 159"/>
              <a:gd name="T40" fmla="*/ 2147483647 w 81"/>
              <a:gd name="T41" fmla="*/ 0 h 159"/>
              <a:gd name="T42" fmla="*/ 2147483647 w 81"/>
              <a:gd name="T43" fmla="*/ 0 h 159"/>
              <a:gd name="T44" fmla="*/ 2147483647 w 81"/>
              <a:gd name="T45" fmla="*/ 0 h 159"/>
              <a:gd name="T46" fmla="*/ 2147483647 w 81"/>
              <a:gd name="T47" fmla="*/ 2147483647 h 159"/>
              <a:gd name="T48" fmla="*/ 2147483647 w 81"/>
              <a:gd name="T49" fmla="*/ 2147483647 h 159"/>
              <a:gd name="T50" fmla="*/ 2147483647 w 81"/>
              <a:gd name="T51" fmla="*/ 2147483647 h 159"/>
              <a:gd name="T52" fmla="*/ 2147483647 w 81"/>
              <a:gd name="T53" fmla="*/ 2147483647 h 159"/>
              <a:gd name="T54" fmla="*/ 2147483647 w 81"/>
              <a:gd name="T55" fmla="*/ 2147483647 h 159"/>
              <a:gd name="T56" fmla="*/ 0 w 81"/>
              <a:gd name="T57" fmla="*/ 2147483647 h 159"/>
              <a:gd name="T58" fmla="*/ 0 w 81"/>
              <a:gd name="T59" fmla="*/ 2147483647 h 159"/>
              <a:gd name="T60" fmla="*/ 0 w 81"/>
              <a:gd name="T61" fmla="*/ 2147483647 h 159"/>
              <a:gd name="T62" fmla="*/ 2147483647 w 81"/>
              <a:gd name="T63" fmla="*/ 2147483647 h 159"/>
              <a:gd name="T64" fmla="*/ 2147483647 w 81"/>
              <a:gd name="T65" fmla="*/ 2147483647 h 159"/>
              <a:gd name="T66" fmla="*/ 2147483647 w 81"/>
              <a:gd name="T67" fmla="*/ 2147483647 h 159"/>
              <a:gd name="T68" fmla="*/ 2147483647 w 81"/>
              <a:gd name="T69" fmla="*/ 2147483647 h 159"/>
              <a:gd name="T70" fmla="*/ 2147483647 w 81"/>
              <a:gd name="T71" fmla="*/ 2147483647 h 159"/>
              <a:gd name="T72" fmla="*/ 2147483647 w 81"/>
              <a:gd name="T73" fmla="*/ 2147483647 h 159"/>
              <a:gd name="T74" fmla="*/ 2147483647 w 81"/>
              <a:gd name="T75" fmla="*/ 2147483647 h 159"/>
              <a:gd name="T76" fmla="*/ 2147483647 w 81"/>
              <a:gd name="T77" fmla="*/ 2147483647 h 159"/>
              <a:gd name="T78" fmla="*/ 2147483647 w 81"/>
              <a:gd name="T79" fmla="*/ 2147483647 h 159"/>
              <a:gd name="T80" fmla="*/ 2147483647 w 81"/>
              <a:gd name="T81" fmla="*/ 2147483647 h 159"/>
              <a:gd name="T82" fmla="*/ 2147483647 w 81"/>
              <a:gd name="T83" fmla="*/ 2147483647 h 159"/>
              <a:gd name="T84" fmla="*/ 2147483647 w 81"/>
              <a:gd name="T85" fmla="*/ 2147483647 h 159"/>
              <a:gd name="T86" fmla="*/ 2147483647 w 81"/>
              <a:gd name="T87" fmla="*/ 2147483647 h 1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 h="159">
                <a:moveTo>
                  <a:pt x="77" y="138"/>
                </a:moveTo>
                <a:lnTo>
                  <a:pt x="77" y="138"/>
                </a:lnTo>
                <a:lnTo>
                  <a:pt x="77" y="137"/>
                </a:lnTo>
                <a:lnTo>
                  <a:pt x="76" y="137"/>
                </a:lnTo>
                <a:lnTo>
                  <a:pt x="75" y="137"/>
                </a:lnTo>
                <a:lnTo>
                  <a:pt x="73" y="137"/>
                </a:lnTo>
                <a:lnTo>
                  <a:pt x="71" y="138"/>
                </a:lnTo>
                <a:lnTo>
                  <a:pt x="68" y="139"/>
                </a:lnTo>
                <a:lnTo>
                  <a:pt x="65" y="140"/>
                </a:lnTo>
                <a:lnTo>
                  <a:pt x="61" y="142"/>
                </a:lnTo>
                <a:lnTo>
                  <a:pt x="57" y="143"/>
                </a:lnTo>
                <a:lnTo>
                  <a:pt x="53" y="143"/>
                </a:lnTo>
                <a:lnTo>
                  <a:pt x="48" y="142"/>
                </a:lnTo>
                <a:lnTo>
                  <a:pt x="44" y="140"/>
                </a:lnTo>
                <a:lnTo>
                  <a:pt x="42" y="139"/>
                </a:lnTo>
                <a:lnTo>
                  <a:pt x="41" y="137"/>
                </a:lnTo>
                <a:lnTo>
                  <a:pt x="39" y="134"/>
                </a:lnTo>
                <a:lnTo>
                  <a:pt x="39" y="130"/>
                </a:lnTo>
                <a:lnTo>
                  <a:pt x="38" y="127"/>
                </a:lnTo>
                <a:lnTo>
                  <a:pt x="38" y="123"/>
                </a:lnTo>
                <a:lnTo>
                  <a:pt x="38" y="55"/>
                </a:lnTo>
                <a:lnTo>
                  <a:pt x="71" y="55"/>
                </a:lnTo>
                <a:lnTo>
                  <a:pt x="72" y="55"/>
                </a:lnTo>
                <a:lnTo>
                  <a:pt x="73" y="53"/>
                </a:lnTo>
                <a:lnTo>
                  <a:pt x="76" y="43"/>
                </a:lnTo>
                <a:lnTo>
                  <a:pt x="77" y="43"/>
                </a:lnTo>
                <a:lnTo>
                  <a:pt x="77" y="42"/>
                </a:lnTo>
                <a:lnTo>
                  <a:pt x="77" y="41"/>
                </a:lnTo>
                <a:lnTo>
                  <a:pt x="76" y="41"/>
                </a:lnTo>
                <a:lnTo>
                  <a:pt x="75" y="41"/>
                </a:lnTo>
                <a:lnTo>
                  <a:pt x="38" y="41"/>
                </a:lnTo>
                <a:lnTo>
                  <a:pt x="38" y="3"/>
                </a:lnTo>
                <a:lnTo>
                  <a:pt x="38" y="2"/>
                </a:lnTo>
                <a:lnTo>
                  <a:pt x="38" y="0"/>
                </a:lnTo>
                <a:lnTo>
                  <a:pt x="37" y="0"/>
                </a:lnTo>
                <a:lnTo>
                  <a:pt x="35" y="0"/>
                </a:lnTo>
                <a:lnTo>
                  <a:pt x="23" y="4"/>
                </a:lnTo>
                <a:lnTo>
                  <a:pt x="23" y="5"/>
                </a:lnTo>
                <a:lnTo>
                  <a:pt x="22" y="5"/>
                </a:lnTo>
                <a:lnTo>
                  <a:pt x="20" y="7"/>
                </a:lnTo>
                <a:lnTo>
                  <a:pt x="20" y="8"/>
                </a:lnTo>
                <a:lnTo>
                  <a:pt x="20" y="41"/>
                </a:lnTo>
                <a:lnTo>
                  <a:pt x="3" y="41"/>
                </a:lnTo>
                <a:lnTo>
                  <a:pt x="1" y="41"/>
                </a:lnTo>
                <a:lnTo>
                  <a:pt x="0" y="42"/>
                </a:lnTo>
                <a:lnTo>
                  <a:pt x="0" y="43"/>
                </a:lnTo>
                <a:lnTo>
                  <a:pt x="0" y="52"/>
                </a:lnTo>
                <a:lnTo>
                  <a:pt x="0" y="53"/>
                </a:lnTo>
                <a:lnTo>
                  <a:pt x="1" y="55"/>
                </a:lnTo>
                <a:lnTo>
                  <a:pt x="3" y="55"/>
                </a:lnTo>
                <a:lnTo>
                  <a:pt x="20" y="55"/>
                </a:lnTo>
                <a:lnTo>
                  <a:pt x="20" y="123"/>
                </a:lnTo>
                <a:lnTo>
                  <a:pt x="20" y="127"/>
                </a:lnTo>
                <a:lnTo>
                  <a:pt x="20" y="130"/>
                </a:lnTo>
                <a:lnTo>
                  <a:pt x="20" y="134"/>
                </a:lnTo>
                <a:lnTo>
                  <a:pt x="22" y="138"/>
                </a:lnTo>
                <a:lnTo>
                  <a:pt x="22" y="140"/>
                </a:lnTo>
                <a:lnTo>
                  <a:pt x="23" y="144"/>
                </a:lnTo>
                <a:lnTo>
                  <a:pt x="25" y="148"/>
                </a:lnTo>
                <a:lnTo>
                  <a:pt x="28" y="151"/>
                </a:lnTo>
                <a:lnTo>
                  <a:pt x="29" y="152"/>
                </a:lnTo>
                <a:lnTo>
                  <a:pt x="30" y="153"/>
                </a:lnTo>
                <a:lnTo>
                  <a:pt x="33" y="156"/>
                </a:lnTo>
                <a:lnTo>
                  <a:pt x="35" y="157"/>
                </a:lnTo>
                <a:lnTo>
                  <a:pt x="39" y="157"/>
                </a:lnTo>
                <a:lnTo>
                  <a:pt x="43" y="158"/>
                </a:lnTo>
                <a:lnTo>
                  <a:pt x="46" y="158"/>
                </a:lnTo>
                <a:lnTo>
                  <a:pt x="49" y="159"/>
                </a:lnTo>
                <a:lnTo>
                  <a:pt x="54" y="158"/>
                </a:lnTo>
                <a:lnTo>
                  <a:pt x="61" y="158"/>
                </a:lnTo>
                <a:lnTo>
                  <a:pt x="66" y="157"/>
                </a:lnTo>
                <a:lnTo>
                  <a:pt x="70" y="156"/>
                </a:lnTo>
                <a:lnTo>
                  <a:pt x="75" y="153"/>
                </a:lnTo>
                <a:lnTo>
                  <a:pt x="78" y="152"/>
                </a:lnTo>
                <a:lnTo>
                  <a:pt x="80" y="151"/>
                </a:lnTo>
                <a:lnTo>
                  <a:pt x="81" y="149"/>
                </a:lnTo>
                <a:lnTo>
                  <a:pt x="81" y="148"/>
                </a:lnTo>
                <a:lnTo>
                  <a:pt x="81" y="147"/>
                </a:lnTo>
                <a:lnTo>
                  <a:pt x="77" y="138"/>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13" name="Freeform 123"/>
          <p:cNvSpPr>
            <a:spLocks noEditPoints="1"/>
          </p:cNvSpPr>
          <p:nvPr/>
        </p:nvSpPr>
        <p:spPr bwMode="auto">
          <a:xfrm>
            <a:off x="8043334" y="1239612"/>
            <a:ext cx="17960" cy="77560"/>
          </a:xfrm>
          <a:custGeom>
            <a:avLst/>
            <a:gdLst>
              <a:gd name="T0" fmla="*/ 2147483647 w 44"/>
              <a:gd name="T1" fmla="*/ 2147483647 h 172"/>
              <a:gd name="T2" fmla="*/ 2147483647 w 44"/>
              <a:gd name="T3" fmla="*/ 2147483647 h 172"/>
              <a:gd name="T4" fmla="*/ 2147483647 w 44"/>
              <a:gd name="T5" fmla="*/ 2147483647 h 172"/>
              <a:gd name="T6" fmla="*/ 2147483647 w 44"/>
              <a:gd name="T7" fmla="*/ 2147483647 h 172"/>
              <a:gd name="T8" fmla="*/ 2147483647 w 44"/>
              <a:gd name="T9" fmla="*/ 2147483647 h 172"/>
              <a:gd name="T10" fmla="*/ 2147483647 w 44"/>
              <a:gd name="T11" fmla="*/ 2147483647 h 172"/>
              <a:gd name="T12" fmla="*/ 0 w 44"/>
              <a:gd name="T13" fmla="*/ 2147483647 h 172"/>
              <a:gd name="T14" fmla="*/ 0 w 44"/>
              <a:gd name="T15" fmla="*/ 2147483647 h 172"/>
              <a:gd name="T16" fmla="*/ 0 w 44"/>
              <a:gd name="T17" fmla="*/ 2147483647 h 172"/>
              <a:gd name="T18" fmla="*/ 0 w 44"/>
              <a:gd name="T19" fmla="*/ 2147483647 h 172"/>
              <a:gd name="T20" fmla="*/ 0 w 44"/>
              <a:gd name="T21" fmla="*/ 2147483647 h 172"/>
              <a:gd name="T22" fmla="*/ 2147483647 w 44"/>
              <a:gd name="T23" fmla="*/ 2147483647 h 172"/>
              <a:gd name="T24" fmla="*/ 2147483647 w 44"/>
              <a:gd name="T25" fmla="*/ 2147483647 h 172"/>
              <a:gd name="T26" fmla="*/ 2147483647 w 44"/>
              <a:gd name="T27" fmla="*/ 2147483647 h 172"/>
              <a:gd name="T28" fmla="*/ 2147483647 w 44"/>
              <a:gd name="T29" fmla="*/ 2147483647 h 172"/>
              <a:gd name="T30" fmla="*/ 2147483647 w 44"/>
              <a:gd name="T31" fmla="*/ 2147483647 h 172"/>
              <a:gd name="T32" fmla="*/ 2147483647 w 44"/>
              <a:gd name="T33" fmla="*/ 2147483647 h 172"/>
              <a:gd name="T34" fmla="*/ 2147483647 w 44"/>
              <a:gd name="T35" fmla="*/ 2147483647 h 172"/>
              <a:gd name="T36" fmla="*/ 2147483647 w 44"/>
              <a:gd name="T37" fmla="*/ 2147483647 h 172"/>
              <a:gd name="T38" fmla="*/ 2147483647 w 44"/>
              <a:gd name="T39" fmla="*/ 2147483647 h 172"/>
              <a:gd name="T40" fmla="*/ 2147483647 w 44"/>
              <a:gd name="T41" fmla="*/ 2147483647 h 172"/>
              <a:gd name="T42" fmla="*/ 2147483647 w 44"/>
              <a:gd name="T43" fmla="*/ 2147483647 h 172"/>
              <a:gd name="T44" fmla="*/ 2147483647 w 44"/>
              <a:gd name="T45" fmla="*/ 2147483647 h 172"/>
              <a:gd name="T46" fmla="*/ 2147483647 w 44"/>
              <a:gd name="T47" fmla="*/ 2147483647 h 172"/>
              <a:gd name="T48" fmla="*/ 2147483647 w 44"/>
              <a:gd name="T49" fmla="*/ 2147483647 h 172"/>
              <a:gd name="T50" fmla="*/ 2147483647 w 44"/>
              <a:gd name="T51" fmla="*/ 2147483647 h 172"/>
              <a:gd name="T52" fmla="*/ 2147483647 w 44"/>
              <a:gd name="T53" fmla="*/ 2147483647 h 172"/>
              <a:gd name="T54" fmla="*/ 2147483647 w 44"/>
              <a:gd name="T55" fmla="*/ 0 h 172"/>
              <a:gd name="T56" fmla="*/ 2147483647 w 44"/>
              <a:gd name="T57" fmla="*/ 2147483647 h 172"/>
              <a:gd name="T58" fmla="*/ 2147483647 w 44"/>
              <a:gd name="T59" fmla="*/ 2147483647 h 172"/>
              <a:gd name="T60" fmla="*/ 2147483647 w 44"/>
              <a:gd name="T61" fmla="*/ 2147483647 h 172"/>
              <a:gd name="T62" fmla="*/ 2147483647 w 44"/>
              <a:gd name="T63" fmla="*/ 2147483647 h 172"/>
              <a:gd name="T64" fmla="*/ 2147483647 w 44"/>
              <a:gd name="T65" fmla="*/ 2147483647 h 172"/>
              <a:gd name="T66" fmla="*/ 2147483647 w 44"/>
              <a:gd name="T67" fmla="*/ 2147483647 h 172"/>
              <a:gd name="T68" fmla="*/ 2147483647 w 44"/>
              <a:gd name="T69" fmla="*/ 2147483647 h 172"/>
              <a:gd name="T70" fmla="*/ 2147483647 w 44"/>
              <a:gd name="T71" fmla="*/ 2147483647 h 172"/>
              <a:gd name="T72" fmla="*/ 2147483647 w 44"/>
              <a:gd name="T73" fmla="*/ 2147483647 h 172"/>
              <a:gd name="T74" fmla="*/ 2147483647 w 44"/>
              <a:gd name="T75" fmla="*/ 2147483647 h 172"/>
              <a:gd name="T76" fmla="*/ 2147483647 w 44"/>
              <a:gd name="T77" fmla="*/ 2147483647 h 172"/>
              <a:gd name="T78" fmla="*/ 2147483647 w 44"/>
              <a:gd name="T79" fmla="*/ 2147483647 h 1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4" h="172">
                <a:moveTo>
                  <a:pt x="39" y="61"/>
                </a:moveTo>
                <a:lnTo>
                  <a:pt x="39" y="59"/>
                </a:lnTo>
                <a:lnTo>
                  <a:pt x="39" y="58"/>
                </a:lnTo>
                <a:lnTo>
                  <a:pt x="39" y="57"/>
                </a:lnTo>
                <a:lnTo>
                  <a:pt x="38" y="57"/>
                </a:lnTo>
                <a:lnTo>
                  <a:pt x="37" y="57"/>
                </a:lnTo>
                <a:lnTo>
                  <a:pt x="3" y="57"/>
                </a:lnTo>
                <a:lnTo>
                  <a:pt x="1" y="57"/>
                </a:lnTo>
                <a:lnTo>
                  <a:pt x="0" y="57"/>
                </a:lnTo>
                <a:lnTo>
                  <a:pt x="0" y="58"/>
                </a:lnTo>
                <a:lnTo>
                  <a:pt x="0" y="59"/>
                </a:lnTo>
                <a:lnTo>
                  <a:pt x="0" y="68"/>
                </a:lnTo>
                <a:lnTo>
                  <a:pt x="0" y="69"/>
                </a:lnTo>
                <a:lnTo>
                  <a:pt x="0" y="71"/>
                </a:lnTo>
                <a:lnTo>
                  <a:pt x="1" y="71"/>
                </a:lnTo>
                <a:lnTo>
                  <a:pt x="3" y="71"/>
                </a:lnTo>
                <a:lnTo>
                  <a:pt x="22" y="71"/>
                </a:lnTo>
                <a:lnTo>
                  <a:pt x="22" y="169"/>
                </a:lnTo>
                <a:lnTo>
                  <a:pt x="22" y="170"/>
                </a:lnTo>
                <a:lnTo>
                  <a:pt x="23" y="172"/>
                </a:lnTo>
                <a:lnTo>
                  <a:pt x="24" y="172"/>
                </a:lnTo>
                <a:lnTo>
                  <a:pt x="37" y="172"/>
                </a:lnTo>
                <a:lnTo>
                  <a:pt x="38" y="172"/>
                </a:lnTo>
                <a:lnTo>
                  <a:pt x="39" y="170"/>
                </a:lnTo>
                <a:lnTo>
                  <a:pt x="39" y="169"/>
                </a:lnTo>
                <a:lnTo>
                  <a:pt x="39" y="61"/>
                </a:lnTo>
                <a:close/>
                <a:moveTo>
                  <a:pt x="44" y="14"/>
                </a:moveTo>
                <a:lnTo>
                  <a:pt x="43" y="11"/>
                </a:lnTo>
                <a:lnTo>
                  <a:pt x="43" y="9"/>
                </a:lnTo>
                <a:lnTo>
                  <a:pt x="42" y="6"/>
                </a:lnTo>
                <a:lnTo>
                  <a:pt x="39" y="4"/>
                </a:lnTo>
                <a:lnTo>
                  <a:pt x="38" y="3"/>
                </a:lnTo>
                <a:lnTo>
                  <a:pt x="36" y="1"/>
                </a:lnTo>
                <a:lnTo>
                  <a:pt x="32" y="0"/>
                </a:lnTo>
                <a:lnTo>
                  <a:pt x="29" y="0"/>
                </a:lnTo>
                <a:lnTo>
                  <a:pt x="27" y="0"/>
                </a:lnTo>
                <a:lnTo>
                  <a:pt x="23" y="1"/>
                </a:lnTo>
                <a:lnTo>
                  <a:pt x="22" y="3"/>
                </a:lnTo>
                <a:lnTo>
                  <a:pt x="19" y="4"/>
                </a:lnTo>
                <a:lnTo>
                  <a:pt x="17" y="6"/>
                </a:lnTo>
                <a:lnTo>
                  <a:pt x="15" y="9"/>
                </a:lnTo>
                <a:lnTo>
                  <a:pt x="15" y="11"/>
                </a:lnTo>
                <a:lnTo>
                  <a:pt x="14" y="14"/>
                </a:lnTo>
                <a:lnTo>
                  <a:pt x="15" y="18"/>
                </a:lnTo>
                <a:lnTo>
                  <a:pt x="15" y="20"/>
                </a:lnTo>
                <a:lnTo>
                  <a:pt x="17" y="23"/>
                </a:lnTo>
                <a:lnTo>
                  <a:pt x="19" y="24"/>
                </a:lnTo>
                <a:lnTo>
                  <a:pt x="22" y="26"/>
                </a:lnTo>
                <a:lnTo>
                  <a:pt x="23" y="28"/>
                </a:lnTo>
                <a:lnTo>
                  <a:pt x="27" y="29"/>
                </a:lnTo>
                <a:lnTo>
                  <a:pt x="29" y="29"/>
                </a:lnTo>
                <a:lnTo>
                  <a:pt x="32" y="29"/>
                </a:lnTo>
                <a:lnTo>
                  <a:pt x="36" y="28"/>
                </a:lnTo>
                <a:lnTo>
                  <a:pt x="38" y="26"/>
                </a:lnTo>
                <a:lnTo>
                  <a:pt x="39" y="24"/>
                </a:lnTo>
                <a:lnTo>
                  <a:pt x="42" y="23"/>
                </a:lnTo>
                <a:lnTo>
                  <a:pt x="43" y="20"/>
                </a:lnTo>
                <a:lnTo>
                  <a:pt x="43" y="18"/>
                </a:lnTo>
                <a:lnTo>
                  <a:pt x="44" y="14"/>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14" name="Freeform 124"/>
          <p:cNvSpPr>
            <a:spLocks noEditPoints="1"/>
          </p:cNvSpPr>
          <p:nvPr/>
        </p:nvSpPr>
        <p:spPr bwMode="auto">
          <a:xfrm>
            <a:off x="8071555" y="1262743"/>
            <a:ext cx="41051" cy="55790"/>
          </a:xfrm>
          <a:custGeom>
            <a:avLst/>
            <a:gdLst>
              <a:gd name="T0" fmla="*/ 2147483647 w 96"/>
              <a:gd name="T1" fmla="*/ 2147483647 h 122"/>
              <a:gd name="T2" fmla="*/ 2147483647 w 96"/>
              <a:gd name="T3" fmla="*/ 2147483647 h 122"/>
              <a:gd name="T4" fmla="*/ 2147483647 w 96"/>
              <a:gd name="T5" fmla="*/ 2147483647 h 122"/>
              <a:gd name="T6" fmla="*/ 2147483647 w 96"/>
              <a:gd name="T7" fmla="*/ 2147483647 h 122"/>
              <a:gd name="T8" fmla="*/ 2147483647 w 96"/>
              <a:gd name="T9" fmla="*/ 0 h 122"/>
              <a:gd name="T10" fmla="*/ 2147483647 w 96"/>
              <a:gd name="T11" fmla="*/ 0 h 122"/>
              <a:gd name="T12" fmla="*/ 2147483647 w 96"/>
              <a:gd name="T13" fmla="*/ 2147483647 h 122"/>
              <a:gd name="T14" fmla="*/ 2147483647 w 96"/>
              <a:gd name="T15" fmla="*/ 2147483647 h 122"/>
              <a:gd name="T16" fmla="*/ 2147483647 w 96"/>
              <a:gd name="T17" fmla="*/ 2147483647 h 122"/>
              <a:gd name="T18" fmla="*/ 2147483647 w 96"/>
              <a:gd name="T19" fmla="*/ 2147483647 h 122"/>
              <a:gd name="T20" fmla="*/ 2147483647 w 96"/>
              <a:gd name="T21" fmla="*/ 2147483647 h 122"/>
              <a:gd name="T22" fmla="*/ 2147483647 w 96"/>
              <a:gd name="T23" fmla="*/ 2147483647 h 122"/>
              <a:gd name="T24" fmla="*/ 2147483647 w 96"/>
              <a:gd name="T25" fmla="*/ 2147483647 h 122"/>
              <a:gd name="T26" fmla="*/ 2147483647 w 96"/>
              <a:gd name="T27" fmla="*/ 2147483647 h 122"/>
              <a:gd name="T28" fmla="*/ 2147483647 w 96"/>
              <a:gd name="T29" fmla="*/ 2147483647 h 122"/>
              <a:gd name="T30" fmla="*/ 2147483647 w 96"/>
              <a:gd name="T31" fmla="*/ 2147483647 h 122"/>
              <a:gd name="T32" fmla="*/ 2147483647 w 96"/>
              <a:gd name="T33" fmla="*/ 2147483647 h 122"/>
              <a:gd name="T34" fmla="*/ 2147483647 w 96"/>
              <a:gd name="T35" fmla="*/ 2147483647 h 122"/>
              <a:gd name="T36" fmla="*/ 2147483647 w 96"/>
              <a:gd name="T37" fmla="*/ 2147483647 h 122"/>
              <a:gd name="T38" fmla="*/ 2147483647 w 96"/>
              <a:gd name="T39" fmla="*/ 2147483647 h 122"/>
              <a:gd name="T40" fmla="*/ 2147483647 w 96"/>
              <a:gd name="T41" fmla="*/ 2147483647 h 122"/>
              <a:gd name="T42" fmla="*/ 2147483647 w 96"/>
              <a:gd name="T43" fmla="*/ 2147483647 h 122"/>
              <a:gd name="T44" fmla="*/ 2147483647 w 96"/>
              <a:gd name="T45" fmla="*/ 2147483647 h 122"/>
              <a:gd name="T46" fmla="*/ 2147483647 w 96"/>
              <a:gd name="T47" fmla="*/ 2147483647 h 122"/>
              <a:gd name="T48" fmla="*/ 2147483647 w 96"/>
              <a:gd name="T49" fmla="*/ 2147483647 h 122"/>
              <a:gd name="T50" fmla="*/ 2147483647 w 96"/>
              <a:gd name="T51" fmla="*/ 2147483647 h 122"/>
              <a:gd name="T52" fmla="*/ 2147483647 w 96"/>
              <a:gd name="T53" fmla="*/ 2147483647 h 122"/>
              <a:gd name="T54" fmla="*/ 2147483647 w 96"/>
              <a:gd name="T55" fmla="*/ 2147483647 h 122"/>
              <a:gd name="T56" fmla="*/ 2147483647 w 96"/>
              <a:gd name="T57" fmla="*/ 2147483647 h 122"/>
              <a:gd name="T58" fmla="*/ 2147483647 w 96"/>
              <a:gd name="T59" fmla="*/ 2147483647 h 122"/>
              <a:gd name="T60" fmla="*/ 2147483647 w 96"/>
              <a:gd name="T61" fmla="*/ 2147483647 h 122"/>
              <a:gd name="T62" fmla="*/ 2147483647 w 96"/>
              <a:gd name="T63" fmla="*/ 2147483647 h 122"/>
              <a:gd name="T64" fmla="*/ 2147483647 w 96"/>
              <a:gd name="T65" fmla="*/ 2147483647 h 122"/>
              <a:gd name="T66" fmla="*/ 2147483647 w 96"/>
              <a:gd name="T67" fmla="*/ 2147483647 h 122"/>
              <a:gd name="T68" fmla="*/ 2147483647 w 96"/>
              <a:gd name="T69" fmla="*/ 2147483647 h 122"/>
              <a:gd name="T70" fmla="*/ 2147483647 w 96"/>
              <a:gd name="T71" fmla="*/ 2147483647 h 122"/>
              <a:gd name="T72" fmla="*/ 2147483647 w 96"/>
              <a:gd name="T73" fmla="*/ 2147483647 h 1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 h="122">
                <a:moveTo>
                  <a:pt x="96" y="61"/>
                </a:moveTo>
                <a:lnTo>
                  <a:pt x="95" y="48"/>
                </a:lnTo>
                <a:lnTo>
                  <a:pt x="94" y="37"/>
                </a:lnTo>
                <a:lnTo>
                  <a:pt x="90" y="26"/>
                </a:lnTo>
                <a:lnTo>
                  <a:pt x="85" y="18"/>
                </a:lnTo>
                <a:lnTo>
                  <a:pt x="79" y="10"/>
                </a:lnTo>
                <a:lnTo>
                  <a:pt x="71" y="5"/>
                </a:lnTo>
                <a:lnTo>
                  <a:pt x="66" y="3"/>
                </a:lnTo>
                <a:lnTo>
                  <a:pt x="61" y="1"/>
                </a:lnTo>
                <a:lnTo>
                  <a:pt x="55" y="0"/>
                </a:lnTo>
                <a:lnTo>
                  <a:pt x="50" y="0"/>
                </a:lnTo>
                <a:lnTo>
                  <a:pt x="43" y="0"/>
                </a:lnTo>
                <a:lnTo>
                  <a:pt x="37" y="1"/>
                </a:lnTo>
                <a:lnTo>
                  <a:pt x="32" y="3"/>
                </a:lnTo>
                <a:lnTo>
                  <a:pt x="27" y="5"/>
                </a:lnTo>
                <a:lnTo>
                  <a:pt x="18" y="10"/>
                </a:lnTo>
                <a:lnTo>
                  <a:pt x="12" y="18"/>
                </a:lnTo>
                <a:lnTo>
                  <a:pt x="7" y="28"/>
                </a:lnTo>
                <a:lnTo>
                  <a:pt x="3" y="38"/>
                </a:lnTo>
                <a:lnTo>
                  <a:pt x="2" y="49"/>
                </a:lnTo>
                <a:lnTo>
                  <a:pt x="0" y="62"/>
                </a:lnTo>
                <a:lnTo>
                  <a:pt x="2" y="74"/>
                </a:lnTo>
                <a:lnTo>
                  <a:pt x="3" y="86"/>
                </a:lnTo>
                <a:lnTo>
                  <a:pt x="7" y="96"/>
                </a:lnTo>
                <a:lnTo>
                  <a:pt x="12" y="105"/>
                </a:lnTo>
                <a:lnTo>
                  <a:pt x="18" y="112"/>
                </a:lnTo>
                <a:lnTo>
                  <a:pt x="26" y="117"/>
                </a:lnTo>
                <a:lnTo>
                  <a:pt x="31" y="119"/>
                </a:lnTo>
                <a:lnTo>
                  <a:pt x="36" y="121"/>
                </a:lnTo>
                <a:lnTo>
                  <a:pt x="41" y="121"/>
                </a:lnTo>
                <a:lnTo>
                  <a:pt x="47" y="122"/>
                </a:lnTo>
                <a:lnTo>
                  <a:pt x="53" y="121"/>
                </a:lnTo>
                <a:lnTo>
                  <a:pt x="60" y="121"/>
                </a:lnTo>
                <a:lnTo>
                  <a:pt x="65" y="119"/>
                </a:lnTo>
                <a:lnTo>
                  <a:pt x="70" y="117"/>
                </a:lnTo>
                <a:lnTo>
                  <a:pt x="77" y="111"/>
                </a:lnTo>
                <a:lnTo>
                  <a:pt x="85" y="103"/>
                </a:lnTo>
                <a:lnTo>
                  <a:pt x="90" y="95"/>
                </a:lnTo>
                <a:lnTo>
                  <a:pt x="94" y="85"/>
                </a:lnTo>
                <a:lnTo>
                  <a:pt x="95" y="72"/>
                </a:lnTo>
                <a:lnTo>
                  <a:pt x="96" y="61"/>
                </a:lnTo>
                <a:close/>
                <a:moveTo>
                  <a:pt x="48" y="107"/>
                </a:moveTo>
                <a:lnTo>
                  <a:pt x="41" y="106"/>
                </a:lnTo>
                <a:lnTo>
                  <a:pt x="34" y="103"/>
                </a:lnTo>
                <a:lnTo>
                  <a:pt x="29" y="100"/>
                </a:lnTo>
                <a:lnTo>
                  <a:pt x="26" y="93"/>
                </a:lnTo>
                <a:lnTo>
                  <a:pt x="23" y="86"/>
                </a:lnTo>
                <a:lnTo>
                  <a:pt x="22" y="78"/>
                </a:lnTo>
                <a:lnTo>
                  <a:pt x="21" y="69"/>
                </a:lnTo>
                <a:lnTo>
                  <a:pt x="21" y="59"/>
                </a:lnTo>
                <a:lnTo>
                  <a:pt x="21" y="50"/>
                </a:lnTo>
                <a:lnTo>
                  <a:pt x="22" y="43"/>
                </a:lnTo>
                <a:lnTo>
                  <a:pt x="23" y="35"/>
                </a:lnTo>
                <a:lnTo>
                  <a:pt x="26" y="28"/>
                </a:lnTo>
                <a:lnTo>
                  <a:pt x="29" y="23"/>
                </a:lnTo>
                <a:lnTo>
                  <a:pt x="34" y="19"/>
                </a:lnTo>
                <a:lnTo>
                  <a:pt x="41" y="16"/>
                </a:lnTo>
                <a:lnTo>
                  <a:pt x="48" y="15"/>
                </a:lnTo>
                <a:lnTo>
                  <a:pt x="56" y="16"/>
                </a:lnTo>
                <a:lnTo>
                  <a:pt x="62" y="19"/>
                </a:lnTo>
                <a:lnTo>
                  <a:pt x="67" y="23"/>
                </a:lnTo>
                <a:lnTo>
                  <a:pt x="71" y="29"/>
                </a:lnTo>
                <a:lnTo>
                  <a:pt x="74" y="35"/>
                </a:lnTo>
                <a:lnTo>
                  <a:pt x="75" y="43"/>
                </a:lnTo>
                <a:lnTo>
                  <a:pt x="76" y="52"/>
                </a:lnTo>
                <a:lnTo>
                  <a:pt x="76" y="61"/>
                </a:lnTo>
                <a:lnTo>
                  <a:pt x="76" y="69"/>
                </a:lnTo>
                <a:lnTo>
                  <a:pt x="75" y="80"/>
                </a:lnTo>
                <a:lnTo>
                  <a:pt x="74" y="87"/>
                </a:lnTo>
                <a:lnTo>
                  <a:pt x="71" y="93"/>
                </a:lnTo>
                <a:lnTo>
                  <a:pt x="67" y="100"/>
                </a:lnTo>
                <a:lnTo>
                  <a:pt x="62" y="103"/>
                </a:lnTo>
                <a:lnTo>
                  <a:pt x="56" y="106"/>
                </a:lnTo>
                <a:lnTo>
                  <a:pt x="48" y="107"/>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15" name="Freeform 125"/>
          <p:cNvSpPr>
            <a:spLocks/>
          </p:cNvSpPr>
          <p:nvPr/>
        </p:nvSpPr>
        <p:spPr bwMode="auto">
          <a:xfrm>
            <a:off x="8125435" y="1262743"/>
            <a:ext cx="37202" cy="54429"/>
          </a:xfrm>
          <a:custGeom>
            <a:avLst/>
            <a:gdLst>
              <a:gd name="T0" fmla="*/ 2147483647 w 88"/>
              <a:gd name="T1" fmla="*/ 2147483647 h 119"/>
              <a:gd name="T2" fmla="*/ 2147483647 w 88"/>
              <a:gd name="T3" fmla="*/ 2147483647 h 119"/>
              <a:gd name="T4" fmla="*/ 2147483647 w 88"/>
              <a:gd name="T5" fmla="*/ 2147483647 h 119"/>
              <a:gd name="T6" fmla="*/ 2147483647 w 88"/>
              <a:gd name="T7" fmla="*/ 2147483647 h 119"/>
              <a:gd name="T8" fmla="*/ 2147483647 w 88"/>
              <a:gd name="T9" fmla="*/ 0 h 119"/>
              <a:gd name="T10" fmla="*/ 2147483647 w 88"/>
              <a:gd name="T11" fmla="*/ 2147483647 h 119"/>
              <a:gd name="T12" fmla="*/ 2147483647 w 88"/>
              <a:gd name="T13" fmla="*/ 2147483647 h 119"/>
              <a:gd name="T14" fmla="*/ 2147483647 w 88"/>
              <a:gd name="T15" fmla="*/ 2147483647 h 119"/>
              <a:gd name="T16" fmla="*/ 2147483647 w 88"/>
              <a:gd name="T17" fmla="*/ 2147483647 h 119"/>
              <a:gd name="T18" fmla="*/ 2147483647 w 88"/>
              <a:gd name="T19" fmla="*/ 2147483647 h 119"/>
              <a:gd name="T20" fmla="*/ 2147483647 w 88"/>
              <a:gd name="T21" fmla="*/ 2147483647 h 119"/>
              <a:gd name="T22" fmla="*/ 2147483647 w 88"/>
              <a:gd name="T23" fmla="*/ 0 h 119"/>
              <a:gd name="T24" fmla="*/ 2147483647 w 88"/>
              <a:gd name="T25" fmla="*/ 0 h 119"/>
              <a:gd name="T26" fmla="*/ 2147483647 w 88"/>
              <a:gd name="T27" fmla="*/ 0 h 119"/>
              <a:gd name="T28" fmla="*/ 2147483647 w 88"/>
              <a:gd name="T29" fmla="*/ 0 h 119"/>
              <a:gd name="T30" fmla="*/ 2147483647 w 88"/>
              <a:gd name="T31" fmla="*/ 2147483647 h 119"/>
              <a:gd name="T32" fmla="*/ 2147483647 w 88"/>
              <a:gd name="T33" fmla="*/ 2147483647 h 119"/>
              <a:gd name="T34" fmla="*/ 2147483647 w 88"/>
              <a:gd name="T35" fmla="*/ 2147483647 h 119"/>
              <a:gd name="T36" fmla="*/ 0 w 88"/>
              <a:gd name="T37" fmla="*/ 2147483647 h 119"/>
              <a:gd name="T38" fmla="*/ 0 w 88"/>
              <a:gd name="T39" fmla="*/ 2147483647 h 119"/>
              <a:gd name="T40" fmla="*/ 0 w 88"/>
              <a:gd name="T41" fmla="*/ 2147483647 h 119"/>
              <a:gd name="T42" fmla="*/ 2147483647 w 88"/>
              <a:gd name="T43" fmla="*/ 2147483647 h 119"/>
              <a:gd name="T44" fmla="*/ 2147483647 w 88"/>
              <a:gd name="T45" fmla="*/ 2147483647 h 119"/>
              <a:gd name="T46" fmla="*/ 2147483647 w 88"/>
              <a:gd name="T47" fmla="*/ 2147483647 h 119"/>
              <a:gd name="T48" fmla="*/ 2147483647 w 88"/>
              <a:gd name="T49" fmla="*/ 2147483647 h 119"/>
              <a:gd name="T50" fmla="*/ 2147483647 w 88"/>
              <a:gd name="T51" fmla="*/ 2147483647 h 119"/>
              <a:gd name="T52" fmla="*/ 2147483647 w 88"/>
              <a:gd name="T53" fmla="*/ 2147483647 h 119"/>
              <a:gd name="T54" fmla="*/ 2147483647 w 88"/>
              <a:gd name="T55" fmla="*/ 2147483647 h 119"/>
              <a:gd name="T56" fmla="*/ 2147483647 w 88"/>
              <a:gd name="T57" fmla="*/ 2147483647 h 119"/>
              <a:gd name="T58" fmla="*/ 2147483647 w 88"/>
              <a:gd name="T59" fmla="*/ 2147483647 h 119"/>
              <a:gd name="T60" fmla="*/ 2147483647 w 88"/>
              <a:gd name="T61" fmla="*/ 2147483647 h 119"/>
              <a:gd name="T62" fmla="*/ 2147483647 w 88"/>
              <a:gd name="T63" fmla="*/ 2147483647 h 119"/>
              <a:gd name="T64" fmla="*/ 2147483647 w 88"/>
              <a:gd name="T65" fmla="*/ 2147483647 h 119"/>
              <a:gd name="T66" fmla="*/ 2147483647 w 88"/>
              <a:gd name="T67" fmla="*/ 2147483647 h 119"/>
              <a:gd name="T68" fmla="*/ 2147483647 w 88"/>
              <a:gd name="T69" fmla="*/ 2147483647 h 119"/>
              <a:gd name="T70" fmla="*/ 2147483647 w 88"/>
              <a:gd name="T71" fmla="*/ 2147483647 h 119"/>
              <a:gd name="T72" fmla="*/ 2147483647 w 88"/>
              <a:gd name="T73" fmla="*/ 2147483647 h 119"/>
              <a:gd name="T74" fmla="*/ 2147483647 w 88"/>
              <a:gd name="T75" fmla="*/ 2147483647 h 119"/>
              <a:gd name="T76" fmla="*/ 2147483647 w 88"/>
              <a:gd name="T77" fmla="*/ 2147483647 h 119"/>
              <a:gd name="T78" fmla="*/ 2147483647 w 88"/>
              <a:gd name="T79" fmla="*/ 2147483647 h 119"/>
              <a:gd name="T80" fmla="*/ 2147483647 w 88"/>
              <a:gd name="T81" fmla="*/ 2147483647 h 119"/>
              <a:gd name="T82" fmla="*/ 2147483647 w 88"/>
              <a:gd name="T83" fmla="*/ 2147483647 h 119"/>
              <a:gd name="T84" fmla="*/ 2147483647 w 88"/>
              <a:gd name="T85" fmla="*/ 2147483647 h 119"/>
              <a:gd name="T86" fmla="*/ 2147483647 w 88"/>
              <a:gd name="T87" fmla="*/ 2147483647 h 119"/>
              <a:gd name="T88" fmla="*/ 2147483647 w 88"/>
              <a:gd name="T89" fmla="*/ 2147483647 h 119"/>
              <a:gd name="T90" fmla="*/ 2147483647 w 88"/>
              <a:gd name="T91" fmla="*/ 2147483647 h 119"/>
              <a:gd name="T92" fmla="*/ 2147483647 w 88"/>
              <a:gd name="T93" fmla="*/ 2147483647 h 119"/>
              <a:gd name="T94" fmla="*/ 2147483647 w 88"/>
              <a:gd name="T95" fmla="*/ 2147483647 h 119"/>
              <a:gd name="T96" fmla="*/ 2147483647 w 88"/>
              <a:gd name="T97" fmla="*/ 2147483647 h 119"/>
              <a:gd name="T98" fmla="*/ 2147483647 w 88"/>
              <a:gd name="T99" fmla="*/ 2147483647 h 119"/>
              <a:gd name="T100" fmla="*/ 2147483647 w 88"/>
              <a:gd name="T101" fmla="*/ 2147483647 h 119"/>
              <a:gd name="T102" fmla="*/ 2147483647 w 88"/>
              <a:gd name="T103" fmla="*/ 2147483647 h 119"/>
              <a:gd name="T104" fmla="*/ 2147483647 w 88"/>
              <a:gd name="T105" fmla="*/ 2147483647 h 119"/>
              <a:gd name="T106" fmla="*/ 2147483647 w 88"/>
              <a:gd name="T107" fmla="*/ 2147483647 h 119"/>
              <a:gd name="T108" fmla="*/ 2147483647 w 88"/>
              <a:gd name="T109" fmla="*/ 2147483647 h 119"/>
              <a:gd name="T110" fmla="*/ 2147483647 w 88"/>
              <a:gd name="T111" fmla="*/ 2147483647 h 1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8" h="119">
                <a:moveTo>
                  <a:pt x="88" y="37"/>
                </a:moveTo>
                <a:lnTo>
                  <a:pt x="88" y="29"/>
                </a:lnTo>
                <a:lnTo>
                  <a:pt x="88" y="23"/>
                </a:lnTo>
                <a:lnTo>
                  <a:pt x="87" y="16"/>
                </a:lnTo>
                <a:lnTo>
                  <a:pt x="85" y="11"/>
                </a:lnTo>
                <a:lnTo>
                  <a:pt x="81" y="6"/>
                </a:lnTo>
                <a:lnTo>
                  <a:pt x="76" y="4"/>
                </a:lnTo>
                <a:lnTo>
                  <a:pt x="70" y="1"/>
                </a:lnTo>
                <a:lnTo>
                  <a:pt x="61" y="0"/>
                </a:lnTo>
                <a:lnTo>
                  <a:pt x="54" y="0"/>
                </a:lnTo>
                <a:lnTo>
                  <a:pt x="48" y="1"/>
                </a:lnTo>
                <a:lnTo>
                  <a:pt x="42" y="4"/>
                </a:lnTo>
                <a:lnTo>
                  <a:pt x="37" y="6"/>
                </a:lnTo>
                <a:lnTo>
                  <a:pt x="33" y="9"/>
                </a:lnTo>
                <a:lnTo>
                  <a:pt x="29" y="11"/>
                </a:lnTo>
                <a:lnTo>
                  <a:pt x="25" y="14"/>
                </a:lnTo>
                <a:lnTo>
                  <a:pt x="22" y="16"/>
                </a:lnTo>
                <a:lnTo>
                  <a:pt x="22" y="15"/>
                </a:lnTo>
                <a:lnTo>
                  <a:pt x="22" y="13"/>
                </a:lnTo>
                <a:lnTo>
                  <a:pt x="20" y="10"/>
                </a:lnTo>
                <a:lnTo>
                  <a:pt x="19" y="8"/>
                </a:lnTo>
                <a:lnTo>
                  <a:pt x="19" y="5"/>
                </a:lnTo>
                <a:lnTo>
                  <a:pt x="18" y="3"/>
                </a:lnTo>
                <a:lnTo>
                  <a:pt x="17" y="0"/>
                </a:lnTo>
                <a:lnTo>
                  <a:pt x="14" y="0"/>
                </a:lnTo>
                <a:lnTo>
                  <a:pt x="13" y="0"/>
                </a:lnTo>
                <a:lnTo>
                  <a:pt x="13" y="1"/>
                </a:lnTo>
                <a:lnTo>
                  <a:pt x="1" y="8"/>
                </a:lnTo>
                <a:lnTo>
                  <a:pt x="0" y="8"/>
                </a:lnTo>
                <a:lnTo>
                  <a:pt x="0" y="9"/>
                </a:lnTo>
                <a:lnTo>
                  <a:pt x="1" y="10"/>
                </a:lnTo>
                <a:lnTo>
                  <a:pt x="1" y="11"/>
                </a:lnTo>
                <a:lnTo>
                  <a:pt x="3" y="13"/>
                </a:lnTo>
                <a:lnTo>
                  <a:pt x="3" y="14"/>
                </a:lnTo>
                <a:lnTo>
                  <a:pt x="4" y="16"/>
                </a:lnTo>
                <a:lnTo>
                  <a:pt x="4" y="19"/>
                </a:lnTo>
                <a:lnTo>
                  <a:pt x="5" y="20"/>
                </a:lnTo>
                <a:lnTo>
                  <a:pt x="5" y="21"/>
                </a:lnTo>
                <a:lnTo>
                  <a:pt x="5" y="23"/>
                </a:lnTo>
                <a:lnTo>
                  <a:pt x="5" y="24"/>
                </a:lnTo>
                <a:lnTo>
                  <a:pt x="5" y="25"/>
                </a:lnTo>
                <a:lnTo>
                  <a:pt x="5" y="28"/>
                </a:lnTo>
                <a:lnTo>
                  <a:pt x="5" y="30"/>
                </a:lnTo>
                <a:lnTo>
                  <a:pt x="5" y="33"/>
                </a:lnTo>
                <a:lnTo>
                  <a:pt x="5" y="116"/>
                </a:lnTo>
                <a:lnTo>
                  <a:pt x="5" y="117"/>
                </a:lnTo>
                <a:lnTo>
                  <a:pt x="6" y="117"/>
                </a:lnTo>
                <a:lnTo>
                  <a:pt x="6" y="119"/>
                </a:lnTo>
                <a:lnTo>
                  <a:pt x="8" y="119"/>
                </a:lnTo>
                <a:lnTo>
                  <a:pt x="20" y="119"/>
                </a:lnTo>
                <a:lnTo>
                  <a:pt x="22" y="119"/>
                </a:lnTo>
                <a:lnTo>
                  <a:pt x="23" y="119"/>
                </a:lnTo>
                <a:lnTo>
                  <a:pt x="23" y="117"/>
                </a:lnTo>
                <a:lnTo>
                  <a:pt x="23" y="116"/>
                </a:lnTo>
                <a:lnTo>
                  <a:pt x="24" y="116"/>
                </a:lnTo>
                <a:lnTo>
                  <a:pt x="24" y="30"/>
                </a:lnTo>
                <a:lnTo>
                  <a:pt x="25" y="29"/>
                </a:lnTo>
                <a:lnTo>
                  <a:pt x="29" y="26"/>
                </a:lnTo>
                <a:lnTo>
                  <a:pt x="32" y="24"/>
                </a:lnTo>
                <a:lnTo>
                  <a:pt x="35" y="21"/>
                </a:lnTo>
                <a:lnTo>
                  <a:pt x="39" y="19"/>
                </a:lnTo>
                <a:lnTo>
                  <a:pt x="44" y="18"/>
                </a:lnTo>
                <a:lnTo>
                  <a:pt x="49" y="16"/>
                </a:lnTo>
                <a:lnTo>
                  <a:pt x="56" y="16"/>
                </a:lnTo>
                <a:lnTo>
                  <a:pt x="59" y="16"/>
                </a:lnTo>
                <a:lnTo>
                  <a:pt x="63" y="18"/>
                </a:lnTo>
                <a:lnTo>
                  <a:pt x="66" y="19"/>
                </a:lnTo>
                <a:lnTo>
                  <a:pt x="68" y="21"/>
                </a:lnTo>
                <a:lnTo>
                  <a:pt x="70" y="25"/>
                </a:lnTo>
                <a:lnTo>
                  <a:pt x="70" y="28"/>
                </a:lnTo>
                <a:lnTo>
                  <a:pt x="71" y="32"/>
                </a:lnTo>
                <a:lnTo>
                  <a:pt x="71" y="35"/>
                </a:lnTo>
                <a:lnTo>
                  <a:pt x="71" y="116"/>
                </a:lnTo>
                <a:lnTo>
                  <a:pt x="71" y="117"/>
                </a:lnTo>
                <a:lnTo>
                  <a:pt x="72" y="117"/>
                </a:lnTo>
                <a:lnTo>
                  <a:pt x="72" y="119"/>
                </a:lnTo>
                <a:lnTo>
                  <a:pt x="73" y="119"/>
                </a:lnTo>
                <a:lnTo>
                  <a:pt x="86" y="119"/>
                </a:lnTo>
                <a:lnTo>
                  <a:pt x="87" y="119"/>
                </a:lnTo>
                <a:lnTo>
                  <a:pt x="88" y="117"/>
                </a:lnTo>
                <a:lnTo>
                  <a:pt x="88" y="116"/>
                </a:lnTo>
                <a:lnTo>
                  <a:pt x="88" y="37"/>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16" name="Freeform 126"/>
          <p:cNvSpPr>
            <a:spLocks/>
          </p:cNvSpPr>
          <p:nvPr/>
        </p:nvSpPr>
        <p:spPr bwMode="auto">
          <a:xfrm>
            <a:off x="8172900" y="1262743"/>
            <a:ext cx="32070" cy="55790"/>
          </a:xfrm>
          <a:custGeom>
            <a:avLst/>
            <a:gdLst>
              <a:gd name="T0" fmla="*/ 2147483647 w 76"/>
              <a:gd name="T1" fmla="*/ 2147483647 h 122"/>
              <a:gd name="T2" fmla="*/ 2147483647 w 76"/>
              <a:gd name="T3" fmla="*/ 2147483647 h 122"/>
              <a:gd name="T4" fmla="*/ 2147483647 w 76"/>
              <a:gd name="T5" fmla="*/ 2147483647 h 122"/>
              <a:gd name="T6" fmla="*/ 2147483647 w 76"/>
              <a:gd name="T7" fmla="*/ 2147483647 h 122"/>
              <a:gd name="T8" fmla="*/ 2147483647 w 76"/>
              <a:gd name="T9" fmla="*/ 2147483647 h 122"/>
              <a:gd name="T10" fmla="*/ 2147483647 w 76"/>
              <a:gd name="T11" fmla="*/ 2147483647 h 122"/>
              <a:gd name="T12" fmla="*/ 2147483647 w 76"/>
              <a:gd name="T13" fmla="*/ 2147483647 h 122"/>
              <a:gd name="T14" fmla="*/ 2147483647 w 76"/>
              <a:gd name="T15" fmla="*/ 0 h 122"/>
              <a:gd name="T16" fmla="*/ 2147483647 w 76"/>
              <a:gd name="T17" fmla="*/ 2147483647 h 122"/>
              <a:gd name="T18" fmla="*/ 2147483647 w 76"/>
              <a:gd name="T19" fmla="*/ 2147483647 h 122"/>
              <a:gd name="T20" fmla="*/ 2147483647 w 76"/>
              <a:gd name="T21" fmla="*/ 2147483647 h 122"/>
              <a:gd name="T22" fmla="*/ 2147483647 w 76"/>
              <a:gd name="T23" fmla="*/ 2147483647 h 122"/>
              <a:gd name="T24" fmla="*/ 2147483647 w 76"/>
              <a:gd name="T25" fmla="*/ 2147483647 h 122"/>
              <a:gd name="T26" fmla="*/ 2147483647 w 76"/>
              <a:gd name="T27" fmla="*/ 2147483647 h 122"/>
              <a:gd name="T28" fmla="*/ 2147483647 w 76"/>
              <a:gd name="T29" fmla="*/ 2147483647 h 122"/>
              <a:gd name="T30" fmla="*/ 2147483647 w 76"/>
              <a:gd name="T31" fmla="*/ 2147483647 h 122"/>
              <a:gd name="T32" fmla="*/ 2147483647 w 76"/>
              <a:gd name="T33" fmla="*/ 2147483647 h 122"/>
              <a:gd name="T34" fmla="*/ 2147483647 w 76"/>
              <a:gd name="T35" fmla="*/ 2147483647 h 122"/>
              <a:gd name="T36" fmla="*/ 2147483647 w 76"/>
              <a:gd name="T37" fmla="*/ 2147483647 h 122"/>
              <a:gd name="T38" fmla="*/ 2147483647 w 76"/>
              <a:gd name="T39" fmla="*/ 2147483647 h 122"/>
              <a:gd name="T40" fmla="*/ 2147483647 w 76"/>
              <a:gd name="T41" fmla="*/ 2147483647 h 122"/>
              <a:gd name="T42" fmla="*/ 2147483647 w 76"/>
              <a:gd name="T43" fmla="*/ 2147483647 h 122"/>
              <a:gd name="T44" fmla="*/ 2147483647 w 76"/>
              <a:gd name="T45" fmla="*/ 2147483647 h 122"/>
              <a:gd name="T46" fmla="*/ 2147483647 w 76"/>
              <a:gd name="T47" fmla="*/ 2147483647 h 122"/>
              <a:gd name="T48" fmla="*/ 2147483647 w 76"/>
              <a:gd name="T49" fmla="*/ 2147483647 h 122"/>
              <a:gd name="T50" fmla="*/ 0 w 76"/>
              <a:gd name="T51" fmla="*/ 2147483647 h 122"/>
              <a:gd name="T52" fmla="*/ 2147483647 w 76"/>
              <a:gd name="T53" fmla="*/ 2147483647 h 122"/>
              <a:gd name="T54" fmla="*/ 2147483647 w 76"/>
              <a:gd name="T55" fmla="*/ 2147483647 h 122"/>
              <a:gd name="T56" fmla="*/ 2147483647 w 76"/>
              <a:gd name="T57" fmla="*/ 2147483647 h 122"/>
              <a:gd name="T58" fmla="*/ 2147483647 w 76"/>
              <a:gd name="T59" fmla="*/ 2147483647 h 122"/>
              <a:gd name="T60" fmla="*/ 2147483647 w 76"/>
              <a:gd name="T61" fmla="*/ 2147483647 h 122"/>
              <a:gd name="T62" fmla="*/ 2147483647 w 76"/>
              <a:gd name="T63" fmla="*/ 2147483647 h 122"/>
              <a:gd name="T64" fmla="*/ 2147483647 w 76"/>
              <a:gd name="T65" fmla="*/ 2147483647 h 122"/>
              <a:gd name="T66" fmla="*/ 2147483647 w 76"/>
              <a:gd name="T67" fmla="*/ 2147483647 h 122"/>
              <a:gd name="T68" fmla="*/ 2147483647 w 76"/>
              <a:gd name="T69" fmla="*/ 2147483647 h 122"/>
              <a:gd name="T70" fmla="*/ 2147483647 w 76"/>
              <a:gd name="T71" fmla="*/ 2147483647 h 122"/>
              <a:gd name="T72" fmla="*/ 2147483647 w 76"/>
              <a:gd name="T73" fmla="*/ 2147483647 h 122"/>
              <a:gd name="T74" fmla="*/ 2147483647 w 76"/>
              <a:gd name="T75" fmla="*/ 2147483647 h 122"/>
              <a:gd name="T76" fmla="*/ 2147483647 w 76"/>
              <a:gd name="T77" fmla="*/ 2147483647 h 122"/>
              <a:gd name="T78" fmla="*/ 2147483647 w 76"/>
              <a:gd name="T79" fmla="*/ 2147483647 h 122"/>
              <a:gd name="T80" fmla="*/ 2147483647 w 76"/>
              <a:gd name="T81" fmla="*/ 2147483647 h 122"/>
              <a:gd name="T82" fmla="*/ 2147483647 w 76"/>
              <a:gd name="T83" fmla="*/ 2147483647 h 122"/>
              <a:gd name="T84" fmla="*/ 2147483647 w 76"/>
              <a:gd name="T85" fmla="*/ 2147483647 h 1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6" h="122">
                <a:moveTo>
                  <a:pt x="71" y="13"/>
                </a:moveTo>
                <a:lnTo>
                  <a:pt x="71" y="13"/>
                </a:lnTo>
                <a:lnTo>
                  <a:pt x="71" y="11"/>
                </a:lnTo>
                <a:lnTo>
                  <a:pt x="71" y="10"/>
                </a:lnTo>
                <a:lnTo>
                  <a:pt x="71" y="9"/>
                </a:lnTo>
                <a:lnTo>
                  <a:pt x="70" y="9"/>
                </a:lnTo>
                <a:lnTo>
                  <a:pt x="70" y="8"/>
                </a:lnTo>
                <a:lnTo>
                  <a:pt x="69" y="8"/>
                </a:lnTo>
                <a:lnTo>
                  <a:pt x="66" y="6"/>
                </a:lnTo>
                <a:lnTo>
                  <a:pt x="62" y="5"/>
                </a:lnTo>
                <a:lnTo>
                  <a:pt x="60" y="4"/>
                </a:lnTo>
                <a:lnTo>
                  <a:pt x="56" y="3"/>
                </a:lnTo>
                <a:lnTo>
                  <a:pt x="51" y="1"/>
                </a:lnTo>
                <a:lnTo>
                  <a:pt x="47" y="1"/>
                </a:lnTo>
                <a:lnTo>
                  <a:pt x="43" y="0"/>
                </a:lnTo>
                <a:lnTo>
                  <a:pt x="41" y="0"/>
                </a:lnTo>
                <a:lnTo>
                  <a:pt x="33" y="1"/>
                </a:lnTo>
                <a:lnTo>
                  <a:pt x="26" y="3"/>
                </a:lnTo>
                <a:lnTo>
                  <a:pt x="19" y="5"/>
                </a:lnTo>
                <a:lnTo>
                  <a:pt x="14" y="9"/>
                </a:lnTo>
                <a:lnTo>
                  <a:pt x="11" y="14"/>
                </a:lnTo>
                <a:lnTo>
                  <a:pt x="7" y="20"/>
                </a:lnTo>
                <a:lnTo>
                  <a:pt x="6" y="26"/>
                </a:lnTo>
                <a:lnTo>
                  <a:pt x="4" y="33"/>
                </a:lnTo>
                <a:lnTo>
                  <a:pt x="6" y="39"/>
                </a:lnTo>
                <a:lnTo>
                  <a:pt x="7" y="45"/>
                </a:lnTo>
                <a:lnTo>
                  <a:pt x="9" y="49"/>
                </a:lnTo>
                <a:lnTo>
                  <a:pt x="13" y="54"/>
                </a:lnTo>
                <a:lnTo>
                  <a:pt x="21" y="61"/>
                </a:lnTo>
                <a:lnTo>
                  <a:pt x="31" y="66"/>
                </a:lnTo>
                <a:lnTo>
                  <a:pt x="41" y="69"/>
                </a:lnTo>
                <a:lnTo>
                  <a:pt x="50" y="74"/>
                </a:lnTo>
                <a:lnTo>
                  <a:pt x="52" y="78"/>
                </a:lnTo>
                <a:lnTo>
                  <a:pt x="55" y="81"/>
                </a:lnTo>
                <a:lnTo>
                  <a:pt x="57" y="85"/>
                </a:lnTo>
                <a:lnTo>
                  <a:pt x="57" y="90"/>
                </a:lnTo>
                <a:lnTo>
                  <a:pt x="57" y="93"/>
                </a:lnTo>
                <a:lnTo>
                  <a:pt x="56" y="97"/>
                </a:lnTo>
                <a:lnTo>
                  <a:pt x="55" y="100"/>
                </a:lnTo>
                <a:lnTo>
                  <a:pt x="52" y="102"/>
                </a:lnTo>
                <a:lnTo>
                  <a:pt x="48" y="103"/>
                </a:lnTo>
                <a:lnTo>
                  <a:pt x="46" y="105"/>
                </a:lnTo>
                <a:lnTo>
                  <a:pt x="42" y="106"/>
                </a:lnTo>
                <a:lnTo>
                  <a:pt x="38" y="106"/>
                </a:lnTo>
                <a:lnTo>
                  <a:pt x="32" y="106"/>
                </a:lnTo>
                <a:lnTo>
                  <a:pt x="27" y="105"/>
                </a:lnTo>
                <a:lnTo>
                  <a:pt x="22" y="103"/>
                </a:lnTo>
                <a:lnTo>
                  <a:pt x="18" y="102"/>
                </a:lnTo>
                <a:lnTo>
                  <a:pt x="14" y="101"/>
                </a:lnTo>
                <a:lnTo>
                  <a:pt x="11" y="100"/>
                </a:lnTo>
                <a:lnTo>
                  <a:pt x="9" y="98"/>
                </a:lnTo>
                <a:lnTo>
                  <a:pt x="8" y="98"/>
                </a:lnTo>
                <a:lnTo>
                  <a:pt x="7" y="98"/>
                </a:lnTo>
                <a:lnTo>
                  <a:pt x="6" y="98"/>
                </a:lnTo>
                <a:lnTo>
                  <a:pt x="6" y="100"/>
                </a:lnTo>
                <a:lnTo>
                  <a:pt x="2" y="107"/>
                </a:lnTo>
                <a:lnTo>
                  <a:pt x="2" y="109"/>
                </a:lnTo>
                <a:lnTo>
                  <a:pt x="0" y="110"/>
                </a:lnTo>
                <a:lnTo>
                  <a:pt x="2" y="112"/>
                </a:lnTo>
                <a:lnTo>
                  <a:pt x="6" y="114"/>
                </a:lnTo>
                <a:lnTo>
                  <a:pt x="9" y="116"/>
                </a:lnTo>
                <a:lnTo>
                  <a:pt x="14" y="117"/>
                </a:lnTo>
                <a:lnTo>
                  <a:pt x="21" y="120"/>
                </a:lnTo>
                <a:lnTo>
                  <a:pt x="27" y="121"/>
                </a:lnTo>
                <a:lnTo>
                  <a:pt x="32" y="121"/>
                </a:lnTo>
                <a:lnTo>
                  <a:pt x="37" y="122"/>
                </a:lnTo>
                <a:lnTo>
                  <a:pt x="45" y="121"/>
                </a:lnTo>
                <a:lnTo>
                  <a:pt x="52" y="120"/>
                </a:lnTo>
                <a:lnTo>
                  <a:pt x="59" y="117"/>
                </a:lnTo>
                <a:lnTo>
                  <a:pt x="65" y="114"/>
                </a:lnTo>
                <a:lnTo>
                  <a:pt x="69" y="109"/>
                </a:lnTo>
                <a:lnTo>
                  <a:pt x="72" y="102"/>
                </a:lnTo>
                <a:lnTo>
                  <a:pt x="75" y="96"/>
                </a:lnTo>
                <a:lnTo>
                  <a:pt x="76" y="88"/>
                </a:lnTo>
                <a:lnTo>
                  <a:pt x="75" y="81"/>
                </a:lnTo>
                <a:lnTo>
                  <a:pt x="74" y="76"/>
                </a:lnTo>
                <a:lnTo>
                  <a:pt x="71" y="71"/>
                </a:lnTo>
                <a:lnTo>
                  <a:pt x="67" y="67"/>
                </a:lnTo>
                <a:lnTo>
                  <a:pt x="59" y="61"/>
                </a:lnTo>
                <a:lnTo>
                  <a:pt x="50" y="56"/>
                </a:lnTo>
                <a:lnTo>
                  <a:pt x="40" y="50"/>
                </a:lnTo>
                <a:lnTo>
                  <a:pt x="31" y="47"/>
                </a:lnTo>
                <a:lnTo>
                  <a:pt x="27" y="43"/>
                </a:lnTo>
                <a:lnTo>
                  <a:pt x="24" y="40"/>
                </a:lnTo>
                <a:lnTo>
                  <a:pt x="23" y="37"/>
                </a:lnTo>
                <a:lnTo>
                  <a:pt x="23" y="32"/>
                </a:lnTo>
                <a:lnTo>
                  <a:pt x="23" y="28"/>
                </a:lnTo>
                <a:lnTo>
                  <a:pt x="24" y="24"/>
                </a:lnTo>
                <a:lnTo>
                  <a:pt x="26" y="21"/>
                </a:lnTo>
                <a:lnTo>
                  <a:pt x="28" y="19"/>
                </a:lnTo>
                <a:lnTo>
                  <a:pt x="31" y="18"/>
                </a:lnTo>
                <a:lnTo>
                  <a:pt x="33" y="16"/>
                </a:lnTo>
                <a:lnTo>
                  <a:pt x="37" y="16"/>
                </a:lnTo>
                <a:lnTo>
                  <a:pt x="41" y="15"/>
                </a:lnTo>
                <a:lnTo>
                  <a:pt x="45" y="16"/>
                </a:lnTo>
                <a:lnTo>
                  <a:pt x="50" y="16"/>
                </a:lnTo>
                <a:lnTo>
                  <a:pt x="53" y="18"/>
                </a:lnTo>
                <a:lnTo>
                  <a:pt x="56" y="19"/>
                </a:lnTo>
                <a:lnTo>
                  <a:pt x="60" y="20"/>
                </a:lnTo>
                <a:lnTo>
                  <a:pt x="62" y="21"/>
                </a:lnTo>
                <a:lnTo>
                  <a:pt x="64" y="21"/>
                </a:lnTo>
                <a:lnTo>
                  <a:pt x="65" y="21"/>
                </a:lnTo>
                <a:lnTo>
                  <a:pt x="66" y="21"/>
                </a:lnTo>
                <a:lnTo>
                  <a:pt x="67" y="20"/>
                </a:lnTo>
                <a:lnTo>
                  <a:pt x="67" y="19"/>
                </a:lnTo>
                <a:lnTo>
                  <a:pt x="71" y="13"/>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17" name="Freeform 127"/>
          <p:cNvSpPr>
            <a:spLocks/>
          </p:cNvSpPr>
          <p:nvPr/>
        </p:nvSpPr>
        <p:spPr bwMode="auto">
          <a:xfrm>
            <a:off x="7729041" y="1366158"/>
            <a:ext cx="33354" cy="78921"/>
          </a:xfrm>
          <a:custGeom>
            <a:avLst/>
            <a:gdLst>
              <a:gd name="T0" fmla="*/ 2147483647 w 78"/>
              <a:gd name="T1" fmla="*/ 2147483647 h 174"/>
              <a:gd name="T2" fmla="*/ 2147483647 w 78"/>
              <a:gd name="T3" fmla="*/ 2147483647 h 174"/>
              <a:gd name="T4" fmla="*/ 2147483647 w 78"/>
              <a:gd name="T5" fmla="*/ 2147483647 h 174"/>
              <a:gd name="T6" fmla="*/ 2147483647 w 78"/>
              <a:gd name="T7" fmla="*/ 2147483647 h 174"/>
              <a:gd name="T8" fmla="*/ 2147483647 w 78"/>
              <a:gd name="T9" fmla="*/ 2147483647 h 174"/>
              <a:gd name="T10" fmla="*/ 2147483647 w 78"/>
              <a:gd name="T11" fmla="*/ 2147483647 h 174"/>
              <a:gd name="T12" fmla="*/ 2147483647 w 78"/>
              <a:gd name="T13" fmla="*/ 2147483647 h 174"/>
              <a:gd name="T14" fmla="*/ 2147483647 w 78"/>
              <a:gd name="T15" fmla="*/ 2147483647 h 174"/>
              <a:gd name="T16" fmla="*/ 2147483647 w 78"/>
              <a:gd name="T17" fmla="*/ 2147483647 h 174"/>
              <a:gd name="T18" fmla="*/ 2147483647 w 78"/>
              <a:gd name="T19" fmla="*/ 2147483647 h 174"/>
              <a:gd name="T20" fmla="*/ 2147483647 w 78"/>
              <a:gd name="T21" fmla="*/ 2147483647 h 174"/>
              <a:gd name="T22" fmla="*/ 2147483647 w 78"/>
              <a:gd name="T23" fmla="*/ 2147483647 h 174"/>
              <a:gd name="T24" fmla="*/ 2147483647 w 78"/>
              <a:gd name="T25" fmla="*/ 2147483647 h 174"/>
              <a:gd name="T26" fmla="*/ 2147483647 w 78"/>
              <a:gd name="T27" fmla="*/ 2147483647 h 174"/>
              <a:gd name="T28" fmla="*/ 2147483647 w 78"/>
              <a:gd name="T29" fmla="*/ 2147483647 h 174"/>
              <a:gd name="T30" fmla="*/ 2147483647 w 78"/>
              <a:gd name="T31" fmla="*/ 2147483647 h 174"/>
              <a:gd name="T32" fmla="*/ 2147483647 w 78"/>
              <a:gd name="T33" fmla="*/ 2147483647 h 174"/>
              <a:gd name="T34" fmla="*/ 2147483647 w 78"/>
              <a:gd name="T35" fmla="*/ 2147483647 h 174"/>
              <a:gd name="T36" fmla="*/ 2147483647 w 78"/>
              <a:gd name="T37" fmla="*/ 2147483647 h 174"/>
              <a:gd name="T38" fmla="*/ 2147483647 w 78"/>
              <a:gd name="T39" fmla="*/ 2147483647 h 174"/>
              <a:gd name="T40" fmla="*/ 2147483647 w 78"/>
              <a:gd name="T41" fmla="*/ 2147483647 h 174"/>
              <a:gd name="T42" fmla="*/ 2147483647 w 78"/>
              <a:gd name="T43" fmla="*/ 2147483647 h 174"/>
              <a:gd name="T44" fmla="*/ 2147483647 w 78"/>
              <a:gd name="T45" fmla="*/ 2147483647 h 174"/>
              <a:gd name="T46" fmla="*/ 2147483647 w 78"/>
              <a:gd name="T47" fmla="*/ 2147483647 h 174"/>
              <a:gd name="T48" fmla="*/ 2147483647 w 78"/>
              <a:gd name="T49" fmla="*/ 2147483647 h 174"/>
              <a:gd name="T50" fmla="*/ 2147483647 w 78"/>
              <a:gd name="T51" fmla="*/ 2147483647 h 174"/>
              <a:gd name="T52" fmla="*/ 2147483647 w 78"/>
              <a:gd name="T53" fmla="*/ 2147483647 h 174"/>
              <a:gd name="T54" fmla="*/ 2147483647 w 78"/>
              <a:gd name="T55" fmla="*/ 2147483647 h 174"/>
              <a:gd name="T56" fmla="*/ 2147483647 w 78"/>
              <a:gd name="T57" fmla="*/ 2147483647 h 174"/>
              <a:gd name="T58" fmla="*/ 2147483647 w 78"/>
              <a:gd name="T59" fmla="*/ 2147483647 h 174"/>
              <a:gd name="T60" fmla="*/ 2147483647 w 78"/>
              <a:gd name="T61" fmla="*/ 2147483647 h 174"/>
              <a:gd name="T62" fmla="*/ 2147483647 w 78"/>
              <a:gd name="T63" fmla="*/ 2147483647 h 174"/>
              <a:gd name="T64" fmla="*/ 2147483647 w 78"/>
              <a:gd name="T65" fmla="*/ 2147483647 h 174"/>
              <a:gd name="T66" fmla="*/ 2147483647 w 78"/>
              <a:gd name="T67" fmla="*/ 2147483647 h 174"/>
              <a:gd name="T68" fmla="*/ 2147483647 w 78"/>
              <a:gd name="T69" fmla="*/ 0 h 174"/>
              <a:gd name="T70" fmla="*/ 2147483647 w 78"/>
              <a:gd name="T71" fmla="*/ 2147483647 h 174"/>
              <a:gd name="T72" fmla="*/ 2147483647 w 78"/>
              <a:gd name="T73" fmla="*/ 2147483647 h 174"/>
              <a:gd name="T74" fmla="*/ 2147483647 w 78"/>
              <a:gd name="T75" fmla="*/ 2147483647 h 174"/>
              <a:gd name="T76" fmla="*/ 2147483647 w 78"/>
              <a:gd name="T77" fmla="*/ 2147483647 h 174"/>
              <a:gd name="T78" fmla="*/ 2147483647 w 78"/>
              <a:gd name="T79" fmla="*/ 2147483647 h 174"/>
              <a:gd name="T80" fmla="*/ 0 w 78"/>
              <a:gd name="T81" fmla="*/ 2147483647 h 174"/>
              <a:gd name="T82" fmla="*/ 0 w 78"/>
              <a:gd name="T83" fmla="*/ 2147483647 h 174"/>
              <a:gd name="T84" fmla="*/ 0 w 78"/>
              <a:gd name="T85" fmla="*/ 2147483647 h 174"/>
              <a:gd name="T86" fmla="*/ 0 w 78"/>
              <a:gd name="T87" fmla="*/ 2147483647 h 174"/>
              <a:gd name="T88" fmla="*/ 0 w 78"/>
              <a:gd name="T89" fmla="*/ 2147483647 h 174"/>
              <a:gd name="T90" fmla="*/ 0 w 78"/>
              <a:gd name="T91" fmla="*/ 2147483647 h 174"/>
              <a:gd name="T92" fmla="*/ 0 w 78"/>
              <a:gd name="T93" fmla="*/ 2147483647 h 174"/>
              <a:gd name="T94" fmla="*/ 2147483647 w 78"/>
              <a:gd name="T95" fmla="*/ 2147483647 h 174"/>
              <a:gd name="T96" fmla="*/ 2147483647 w 78"/>
              <a:gd name="T97" fmla="*/ 2147483647 h 174"/>
              <a:gd name="T98" fmla="*/ 2147483647 w 78"/>
              <a:gd name="T99" fmla="*/ 2147483647 h 174"/>
              <a:gd name="T100" fmla="*/ 2147483647 w 78"/>
              <a:gd name="T101" fmla="*/ 2147483647 h 174"/>
              <a:gd name="T102" fmla="*/ 2147483647 w 78"/>
              <a:gd name="T103" fmla="*/ 2147483647 h 174"/>
              <a:gd name="T104" fmla="*/ 2147483647 w 78"/>
              <a:gd name="T105" fmla="*/ 2147483647 h 174"/>
              <a:gd name="T106" fmla="*/ 2147483647 w 78"/>
              <a:gd name="T107" fmla="*/ 2147483647 h 174"/>
              <a:gd name="T108" fmla="*/ 2147483647 w 78"/>
              <a:gd name="T109" fmla="*/ 2147483647 h 174"/>
              <a:gd name="T110" fmla="*/ 2147483647 w 78"/>
              <a:gd name="T111" fmla="*/ 2147483647 h 174"/>
              <a:gd name="T112" fmla="*/ 2147483647 w 78"/>
              <a:gd name="T113" fmla="*/ 2147483647 h 174"/>
              <a:gd name="T114" fmla="*/ 2147483647 w 78"/>
              <a:gd name="T115" fmla="*/ 2147483647 h 1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8" h="174">
                <a:moveTo>
                  <a:pt x="36" y="73"/>
                </a:moveTo>
                <a:lnTo>
                  <a:pt x="67" y="73"/>
                </a:lnTo>
                <a:lnTo>
                  <a:pt x="68" y="73"/>
                </a:lnTo>
                <a:lnTo>
                  <a:pt x="69" y="73"/>
                </a:lnTo>
                <a:lnTo>
                  <a:pt x="69" y="72"/>
                </a:lnTo>
                <a:lnTo>
                  <a:pt x="70" y="72"/>
                </a:lnTo>
                <a:lnTo>
                  <a:pt x="73" y="62"/>
                </a:lnTo>
                <a:lnTo>
                  <a:pt x="73" y="61"/>
                </a:lnTo>
                <a:lnTo>
                  <a:pt x="73" y="59"/>
                </a:lnTo>
                <a:lnTo>
                  <a:pt x="72" y="59"/>
                </a:lnTo>
                <a:lnTo>
                  <a:pt x="70" y="59"/>
                </a:lnTo>
                <a:lnTo>
                  <a:pt x="36" y="59"/>
                </a:lnTo>
                <a:lnTo>
                  <a:pt x="36" y="40"/>
                </a:lnTo>
                <a:lnTo>
                  <a:pt x="36" y="35"/>
                </a:lnTo>
                <a:lnTo>
                  <a:pt x="36" y="30"/>
                </a:lnTo>
                <a:lnTo>
                  <a:pt x="38" y="26"/>
                </a:lnTo>
                <a:lnTo>
                  <a:pt x="39" y="23"/>
                </a:lnTo>
                <a:lnTo>
                  <a:pt x="40" y="20"/>
                </a:lnTo>
                <a:lnTo>
                  <a:pt x="43" y="18"/>
                </a:lnTo>
                <a:lnTo>
                  <a:pt x="46" y="16"/>
                </a:lnTo>
                <a:lnTo>
                  <a:pt x="50" y="16"/>
                </a:lnTo>
                <a:lnTo>
                  <a:pt x="54" y="16"/>
                </a:lnTo>
                <a:lnTo>
                  <a:pt x="58" y="18"/>
                </a:lnTo>
                <a:lnTo>
                  <a:pt x="60" y="18"/>
                </a:lnTo>
                <a:lnTo>
                  <a:pt x="63" y="19"/>
                </a:lnTo>
                <a:lnTo>
                  <a:pt x="65" y="20"/>
                </a:lnTo>
                <a:lnTo>
                  <a:pt x="68" y="20"/>
                </a:lnTo>
                <a:lnTo>
                  <a:pt x="70" y="21"/>
                </a:lnTo>
                <a:lnTo>
                  <a:pt x="72" y="21"/>
                </a:lnTo>
                <a:lnTo>
                  <a:pt x="73" y="21"/>
                </a:lnTo>
                <a:lnTo>
                  <a:pt x="73" y="20"/>
                </a:lnTo>
                <a:lnTo>
                  <a:pt x="77" y="13"/>
                </a:lnTo>
                <a:lnTo>
                  <a:pt x="77" y="11"/>
                </a:lnTo>
                <a:lnTo>
                  <a:pt x="77" y="10"/>
                </a:lnTo>
                <a:lnTo>
                  <a:pt x="78" y="10"/>
                </a:lnTo>
                <a:lnTo>
                  <a:pt x="78" y="9"/>
                </a:lnTo>
                <a:lnTo>
                  <a:pt x="77" y="8"/>
                </a:lnTo>
                <a:lnTo>
                  <a:pt x="75" y="6"/>
                </a:lnTo>
                <a:lnTo>
                  <a:pt x="73" y="5"/>
                </a:lnTo>
                <a:lnTo>
                  <a:pt x="69" y="4"/>
                </a:lnTo>
                <a:lnTo>
                  <a:pt x="64" y="2"/>
                </a:lnTo>
                <a:lnTo>
                  <a:pt x="60" y="1"/>
                </a:lnTo>
                <a:lnTo>
                  <a:pt x="55" y="0"/>
                </a:lnTo>
                <a:lnTo>
                  <a:pt x="52" y="0"/>
                </a:lnTo>
                <a:lnTo>
                  <a:pt x="41" y="1"/>
                </a:lnTo>
                <a:lnTo>
                  <a:pt x="34" y="4"/>
                </a:lnTo>
                <a:lnTo>
                  <a:pt x="28" y="8"/>
                </a:lnTo>
                <a:lnTo>
                  <a:pt x="24" y="14"/>
                </a:lnTo>
                <a:lnTo>
                  <a:pt x="21" y="20"/>
                </a:lnTo>
                <a:lnTo>
                  <a:pt x="19" y="26"/>
                </a:lnTo>
                <a:lnTo>
                  <a:pt x="19" y="33"/>
                </a:lnTo>
                <a:lnTo>
                  <a:pt x="19" y="40"/>
                </a:lnTo>
                <a:lnTo>
                  <a:pt x="19" y="59"/>
                </a:lnTo>
                <a:lnTo>
                  <a:pt x="1" y="59"/>
                </a:lnTo>
                <a:lnTo>
                  <a:pt x="0" y="59"/>
                </a:lnTo>
                <a:lnTo>
                  <a:pt x="0" y="61"/>
                </a:lnTo>
                <a:lnTo>
                  <a:pt x="0" y="62"/>
                </a:lnTo>
                <a:lnTo>
                  <a:pt x="0" y="71"/>
                </a:lnTo>
                <a:lnTo>
                  <a:pt x="0" y="72"/>
                </a:lnTo>
                <a:lnTo>
                  <a:pt x="0" y="73"/>
                </a:lnTo>
                <a:lnTo>
                  <a:pt x="1" y="73"/>
                </a:lnTo>
                <a:lnTo>
                  <a:pt x="19" y="73"/>
                </a:lnTo>
                <a:lnTo>
                  <a:pt x="19" y="172"/>
                </a:lnTo>
                <a:lnTo>
                  <a:pt x="19" y="173"/>
                </a:lnTo>
                <a:lnTo>
                  <a:pt x="19" y="174"/>
                </a:lnTo>
                <a:lnTo>
                  <a:pt x="20" y="174"/>
                </a:lnTo>
                <a:lnTo>
                  <a:pt x="21" y="174"/>
                </a:lnTo>
                <a:lnTo>
                  <a:pt x="34" y="174"/>
                </a:lnTo>
                <a:lnTo>
                  <a:pt x="35" y="174"/>
                </a:lnTo>
                <a:lnTo>
                  <a:pt x="35" y="173"/>
                </a:lnTo>
                <a:lnTo>
                  <a:pt x="36" y="173"/>
                </a:lnTo>
                <a:lnTo>
                  <a:pt x="36" y="172"/>
                </a:lnTo>
                <a:lnTo>
                  <a:pt x="36" y="73"/>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18" name="Freeform 128"/>
          <p:cNvSpPr>
            <a:spLocks noEditPoints="1"/>
          </p:cNvSpPr>
          <p:nvPr/>
        </p:nvSpPr>
        <p:spPr bwMode="auto">
          <a:xfrm>
            <a:off x="7762394" y="1390650"/>
            <a:ext cx="41051" cy="55790"/>
          </a:xfrm>
          <a:custGeom>
            <a:avLst/>
            <a:gdLst>
              <a:gd name="T0" fmla="*/ 2147483647 w 96"/>
              <a:gd name="T1" fmla="*/ 2147483647 h 123"/>
              <a:gd name="T2" fmla="*/ 2147483647 w 96"/>
              <a:gd name="T3" fmla="*/ 2147483647 h 123"/>
              <a:gd name="T4" fmla="*/ 2147483647 w 96"/>
              <a:gd name="T5" fmla="*/ 2147483647 h 123"/>
              <a:gd name="T6" fmla="*/ 2147483647 w 96"/>
              <a:gd name="T7" fmla="*/ 2147483647 h 123"/>
              <a:gd name="T8" fmla="*/ 2147483647 w 96"/>
              <a:gd name="T9" fmla="*/ 0 h 123"/>
              <a:gd name="T10" fmla="*/ 2147483647 w 96"/>
              <a:gd name="T11" fmla="*/ 0 h 123"/>
              <a:gd name="T12" fmla="*/ 2147483647 w 96"/>
              <a:gd name="T13" fmla="*/ 2147483647 h 123"/>
              <a:gd name="T14" fmla="*/ 2147483647 w 96"/>
              <a:gd name="T15" fmla="*/ 2147483647 h 123"/>
              <a:gd name="T16" fmla="*/ 2147483647 w 96"/>
              <a:gd name="T17" fmla="*/ 2147483647 h 123"/>
              <a:gd name="T18" fmla="*/ 2147483647 w 96"/>
              <a:gd name="T19" fmla="*/ 2147483647 h 123"/>
              <a:gd name="T20" fmla="*/ 2147483647 w 96"/>
              <a:gd name="T21" fmla="*/ 2147483647 h 123"/>
              <a:gd name="T22" fmla="*/ 2147483647 w 96"/>
              <a:gd name="T23" fmla="*/ 2147483647 h 123"/>
              <a:gd name="T24" fmla="*/ 2147483647 w 96"/>
              <a:gd name="T25" fmla="*/ 2147483647 h 123"/>
              <a:gd name="T26" fmla="*/ 2147483647 w 96"/>
              <a:gd name="T27" fmla="*/ 2147483647 h 123"/>
              <a:gd name="T28" fmla="*/ 2147483647 w 96"/>
              <a:gd name="T29" fmla="*/ 2147483647 h 123"/>
              <a:gd name="T30" fmla="*/ 2147483647 w 96"/>
              <a:gd name="T31" fmla="*/ 2147483647 h 123"/>
              <a:gd name="T32" fmla="*/ 2147483647 w 96"/>
              <a:gd name="T33" fmla="*/ 2147483647 h 123"/>
              <a:gd name="T34" fmla="*/ 2147483647 w 96"/>
              <a:gd name="T35" fmla="*/ 2147483647 h 123"/>
              <a:gd name="T36" fmla="*/ 2147483647 w 96"/>
              <a:gd name="T37" fmla="*/ 2147483647 h 123"/>
              <a:gd name="T38" fmla="*/ 2147483647 w 96"/>
              <a:gd name="T39" fmla="*/ 2147483647 h 123"/>
              <a:gd name="T40" fmla="*/ 2147483647 w 96"/>
              <a:gd name="T41" fmla="*/ 2147483647 h 123"/>
              <a:gd name="T42" fmla="*/ 2147483647 w 96"/>
              <a:gd name="T43" fmla="*/ 2147483647 h 123"/>
              <a:gd name="T44" fmla="*/ 2147483647 w 96"/>
              <a:gd name="T45" fmla="*/ 2147483647 h 123"/>
              <a:gd name="T46" fmla="*/ 2147483647 w 96"/>
              <a:gd name="T47" fmla="*/ 2147483647 h 123"/>
              <a:gd name="T48" fmla="*/ 2147483647 w 96"/>
              <a:gd name="T49" fmla="*/ 2147483647 h 123"/>
              <a:gd name="T50" fmla="*/ 2147483647 w 96"/>
              <a:gd name="T51" fmla="*/ 2147483647 h 123"/>
              <a:gd name="T52" fmla="*/ 2147483647 w 96"/>
              <a:gd name="T53" fmla="*/ 2147483647 h 123"/>
              <a:gd name="T54" fmla="*/ 2147483647 w 96"/>
              <a:gd name="T55" fmla="*/ 2147483647 h 123"/>
              <a:gd name="T56" fmla="*/ 2147483647 w 96"/>
              <a:gd name="T57" fmla="*/ 2147483647 h 123"/>
              <a:gd name="T58" fmla="*/ 2147483647 w 96"/>
              <a:gd name="T59" fmla="*/ 2147483647 h 123"/>
              <a:gd name="T60" fmla="*/ 2147483647 w 96"/>
              <a:gd name="T61" fmla="*/ 2147483647 h 123"/>
              <a:gd name="T62" fmla="*/ 2147483647 w 96"/>
              <a:gd name="T63" fmla="*/ 2147483647 h 123"/>
              <a:gd name="T64" fmla="*/ 2147483647 w 96"/>
              <a:gd name="T65" fmla="*/ 2147483647 h 123"/>
              <a:gd name="T66" fmla="*/ 2147483647 w 96"/>
              <a:gd name="T67" fmla="*/ 2147483647 h 123"/>
              <a:gd name="T68" fmla="*/ 2147483647 w 96"/>
              <a:gd name="T69" fmla="*/ 2147483647 h 123"/>
              <a:gd name="T70" fmla="*/ 2147483647 w 96"/>
              <a:gd name="T71" fmla="*/ 2147483647 h 123"/>
              <a:gd name="T72" fmla="*/ 2147483647 w 96"/>
              <a:gd name="T73" fmla="*/ 2147483647 h 1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 h="123">
                <a:moveTo>
                  <a:pt x="96" y="61"/>
                </a:moveTo>
                <a:lnTo>
                  <a:pt x="94" y="48"/>
                </a:lnTo>
                <a:lnTo>
                  <a:pt x="93" y="37"/>
                </a:lnTo>
                <a:lnTo>
                  <a:pt x="89" y="27"/>
                </a:lnTo>
                <a:lnTo>
                  <a:pt x="84" y="18"/>
                </a:lnTo>
                <a:lnTo>
                  <a:pt x="78" y="11"/>
                </a:lnTo>
                <a:lnTo>
                  <a:pt x="70" y="6"/>
                </a:lnTo>
                <a:lnTo>
                  <a:pt x="65" y="3"/>
                </a:lnTo>
                <a:lnTo>
                  <a:pt x="60" y="2"/>
                </a:lnTo>
                <a:lnTo>
                  <a:pt x="55" y="0"/>
                </a:lnTo>
                <a:lnTo>
                  <a:pt x="49" y="0"/>
                </a:lnTo>
                <a:lnTo>
                  <a:pt x="43" y="0"/>
                </a:lnTo>
                <a:lnTo>
                  <a:pt x="36" y="2"/>
                </a:lnTo>
                <a:lnTo>
                  <a:pt x="31" y="3"/>
                </a:lnTo>
                <a:lnTo>
                  <a:pt x="26" y="6"/>
                </a:lnTo>
                <a:lnTo>
                  <a:pt x="19" y="11"/>
                </a:lnTo>
                <a:lnTo>
                  <a:pt x="11" y="18"/>
                </a:lnTo>
                <a:lnTo>
                  <a:pt x="6" y="28"/>
                </a:lnTo>
                <a:lnTo>
                  <a:pt x="2" y="38"/>
                </a:lnTo>
                <a:lnTo>
                  <a:pt x="1" y="50"/>
                </a:lnTo>
                <a:lnTo>
                  <a:pt x="0" y="62"/>
                </a:lnTo>
                <a:lnTo>
                  <a:pt x="1" y="74"/>
                </a:lnTo>
                <a:lnTo>
                  <a:pt x="2" y="86"/>
                </a:lnTo>
                <a:lnTo>
                  <a:pt x="6" y="96"/>
                </a:lnTo>
                <a:lnTo>
                  <a:pt x="11" y="105"/>
                </a:lnTo>
                <a:lnTo>
                  <a:pt x="17" y="113"/>
                </a:lnTo>
                <a:lnTo>
                  <a:pt x="25" y="118"/>
                </a:lnTo>
                <a:lnTo>
                  <a:pt x="30" y="119"/>
                </a:lnTo>
                <a:lnTo>
                  <a:pt x="35" y="122"/>
                </a:lnTo>
                <a:lnTo>
                  <a:pt x="40" y="122"/>
                </a:lnTo>
                <a:lnTo>
                  <a:pt x="46" y="123"/>
                </a:lnTo>
                <a:lnTo>
                  <a:pt x="53" y="122"/>
                </a:lnTo>
                <a:lnTo>
                  <a:pt x="59" y="122"/>
                </a:lnTo>
                <a:lnTo>
                  <a:pt x="64" y="119"/>
                </a:lnTo>
                <a:lnTo>
                  <a:pt x="69" y="118"/>
                </a:lnTo>
                <a:lnTo>
                  <a:pt x="77" y="112"/>
                </a:lnTo>
                <a:lnTo>
                  <a:pt x="84" y="104"/>
                </a:lnTo>
                <a:lnTo>
                  <a:pt x="89" y="95"/>
                </a:lnTo>
                <a:lnTo>
                  <a:pt x="93" y="85"/>
                </a:lnTo>
                <a:lnTo>
                  <a:pt x="94" y="72"/>
                </a:lnTo>
                <a:lnTo>
                  <a:pt x="96" y="61"/>
                </a:lnTo>
                <a:close/>
                <a:moveTo>
                  <a:pt x="48" y="108"/>
                </a:moveTo>
                <a:lnTo>
                  <a:pt x="40" y="107"/>
                </a:lnTo>
                <a:lnTo>
                  <a:pt x="34" y="104"/>
                </a:lnTo>
                <a:lnTo>
                  <a:pt x="29" y="99"/>
                </a:lnTo>
                <a:lnTo>
                  <a:pt x="25" y="94"/>
                </a:lnTo>
                <a:lnTo>
                  <a:pt x="22" y="86"/>
                </a:lnTo>
                <a:lnTo>
                  <a:pt x="21" y="79"/>
                </a:lnTo>
                <a:lnTo>
                  <a:pt x="20" y="70"/>
                </a:lnTo>
                <a:lnTo>
                  <a:pt x="20" y="60"/>
                </a:lnTo>
                <a:lnTo>
                  <a:pt x="20" y="51"/>
                </a:lnTo>
                <a:lnTo>
                  <a:pt x="21" y="42"/>
                </a:lnTo>
                <a:lnTo>
                  <a:pt x="22" y="36"/>
                </a:lnTo>
                <a:lnTo>
                  <a:pt x="26" y="28"/>
                </a:lnTo>
                <a:lnTo>
                  <a:pt x="30" y="23"/>
                </a:lnTo>
                <a:lnTo>
                  <a:pt x="34" y="19"/>
                </a:lnTo>
                <a:lnTo>
                  <a:pt x="40" y="16"/>
                </a:lnTo>
                <a:lnTo>
                  <a:pt x="48" y="16"/>
                </a:lnTo>
                <a:lnTo>
                  <a:pt x="55" y="17"/>
                </a:lnTo>
                <a:lnTo>
                  <a:pt x="62" y="19"/>
                </a:lnTo>
                <a:lnTo>
                  <a:pt x="67" y="23"/>
                </a:lnTo>
                <a:lnTo>
                  <a:pt x="70" y="30"/>
                </a:lnTo>
                <a:lnTo>
                  <a:pt x="73" y="36"/>
                </a:lnTo>
                <a:lnTo>
                  <a:pt x="74" y="43"/>
                </a:lnTo>
                <a:lnTo>
                  <a:pt x="76" y="52"/>
                </a:lnTo>
                <a:lnTo>
                  <a:pt x="76" y="60"/>
                </a:lnTo>
                <a:lnTo>
                  <a:pt x="76" y="70"/>
                </a:lnTo>
                <a:lnTo>
                  <a:pt x="74" y="80"/>
                </a:lnTo>
                <a:lnTo>
                  <a:pt x="73" y="88"/>
                </a:lnTo>
                <a:lnTo>
                  <a:pt x="70" y="94"/>
                </a:lnTo>
                <a:lnTo>
                  <a:pt x="67" y="100"/>
                </a:lnTo>
                <a:lnTo>
                  <a:pt x="62" y="104"/>
                </a:lnTo>
                <a:lnTo>
                  <a:pt x="55" y="107"/>
                </a:lnTo>
                <a:lnTo>
                  <a:pt x="48" y="108"/>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19" name="Freeform 129"/>
          <p:cNvSpPr>
            <a:spLocks/>
          </p:cNvSpPr>
          <p:nvPr/>
        </p:nvSpPr>
        <p:spPr bwMode="auto">
          <a:xfrm>
            <a:off x="7813708" y="1390650"/>
            <a:ext cx="26939" cy="54429"/>
          </a:xfrm>
          <a:custGeom>
            <a:avLst/>
            <a:gdLst>
              <a:gd name="T0" fmla="*/ 2147483647 w 63"/>
              <a:gd name="T1" fmla="*/ 2147483647 h 119"/>
              <a:gd name="T2" fmla="*/ 2147483647 w 63"/>
              <a:gd name="T3" fmla="*/ 2147483647 h 119"/>
              <a:gd name="T4" fmla="*/ 2147483647 w 63"/>
              <a:gd name="T5" fmla="*/ 2147483647 h 119"/>
              <a:gd name="T6" fmla="*/ 2147483647 w 63"/>
              <a:gd name="T7" fmla="*/ 2147483647 h 119"/>
              <a:gd name="T8" fmla="*/ 2147483647 w 63"/>
              <a:gd name="T9" fmla="*/ 2147483647 h 119"/>
              <a:gd name="T10" fmla="*/ 2147483647 w 63"/>
              <a:gd name="T11" fmla="*/ 2147483647 h 119"/>
              <a:gd name="T12" fmla="*/ 2147483647 w 63"/>
              <a:gd name="T13" fmla="*/ 2147483647 h 119"/>
              <a:gd name="T14" fmla="*/ 2147483647 w 63"/>
              <a:gd name="T15" fmla="*/ 2147483647 h 119"/>
              <a:gd name="T16" fmla="*/ 2147483647 w 63"/>
              <a:gd name="T17" fmla="*/ 2147483647 h 119"/>
              <a:gd name="T18" fmla="*/ 2147483647 w 63"/>
              <a:gd name="T19" fmla="*/ 2147483647 h 119"/>
              <a:gd name="T20" fmla="*/ 2147483647 w 63"/>
              <a:gd name="T21" fmla="*/ 2147483647 h 119"/>
              <a:gd name="T22" fmla="*/ 2147483647 w 63"/>
              <a:gd name="T23" fmla="*/ 2147483647 h 119"/>
              <a:gd name="T24" fmla="*/ 2147483647 w 63"/>
              <a:gd name="T25" fmla="*/ 2147483647 h 119"/>
              <a:gd name="T26" fmla="*/ 2147483647 w 63"/>
              <a:gd name="T27" fmla="*/ 2147483647 h 119"/>
              <a:gd name="T28" fmla="*/ 2147483647 w 63"/>
              <a:gd name="T29" fmla="*/ 2147483647 h 119"/>
              <a:gd name="T30" fmla="*/ 2147483647 w 63"/>
              <a:gd name="T31" fmla="*/ 2147483647 h 119"/>
              <a:gd name="T32" fmla="*/ 2147483647 w 63"/>
              <a:gd name="T33" fmla="*/ 2147483647 h 119"/>
              <a:gd name="T34" fmla="*/ 2147483647 w 63"/>
              <a:gd name="T35" fmla="*/ 2147483647 h 119"/>
              <a:gd name="T36" fmla="*/ 2147483647 w 63"/>
              <a:gd name="T37" fmla="*/ 2147483647 h 119"/>
              <a:gd name="T38" fmla="*/ 2147483647 w 63"/>
              <a:gd name="T39" fmla="*/ 0 h 119"/>
              <a:gd name="T40" fmla="*/ 2147483647 w 63"/>
              <a:gd name="T41" fmla="*/ 0 h 119"/>
              <a:gd name="T42" fmla="*/ 2147483647 w 63"/>
              <a:gd name="T43" fmla="*/ 2147483647 h 119"/>
              <a:gd name="T44" fmla="*/ 2147483647 w 63"/>
              <a:gd name="T45" fmla="*/ 2147483647 h 119"/>
              <a:gd name="T46" fmla="*/ 2147483647 w 63"/>
              <a:gd name="T47" fmla="*/ 2147483647 h 119"/>
              <a:gd name="T48" fmla="*/ 2147483647 w 63"/>
              <a:gd name="T49" fmla="*/ 2147483647 h 119"/>
              <a:gd name="T50" fmla="*/ 2147483647 w 63"/>
              <a:gd name="T51" fmla="*/ 2147483647 h 119"/>
              <a:gd name="T52" fmla="*/ 2147483647 w 63"/>
              <a:gd name="T53" fmla="*/ 2147483647 h 119"/>
              <a:gd name="T54" fmla="*/ 2147483647 w 63"/>
              <a:gd name="T55" fmla="*/ 2147483647 h 119"/>
              <a:gd name="T56" fmla="*/ 2147483647 w 63"/>
              <a:gd name="T57" fmla="*/ 0 h 119"/>
              <a:gd name="T58" fmla="*/ 2147483647 w 63"/>
              <a:gd name="T59" fmla="*/ 0 h 119"/>
              <a:gd name="T60" fmla="*/ 2147483647 w 63"/>
              <a:gd name="T61" fmla="*/ 0 h 119"/>
              <a:gd name="T62" fmla="*/ 2147483647 w 63"/>
              <a:gd name="T63" fmla="*/ 2147483647 h 119"/>
              <a:gd name="T64" fmla="*/ 2147483647 w 63"/>
              <a:gd name="T65" fmla="*/ 2147483647 h 119"/>
              <a:gd name="T66" fmla="*/ 2147483647 w 63"/>
              <a:gd name="T67" fmla="*/ 2147483647 h 119"/>
              <a:gd name="T68" fmla="*/ 2147483647 w 63"/>
              <a:gd name="T69" fmla="*/ 2147483647 h 119"/>
              <a:gd name="T70" fmla="*/ 2147483647 w 63"/>
              <a:gd name="T71" fmla="*/ 2147483647 h 119"/>
              <a:gd name="T72" fmla="*/ 2147483647 w 63"/>
              <a:gd name="T73" fmla="*/ 2147483647 h 119"/>
              <a:gd name="T74" fmla="*/ 0 w 63"/>
              <a:gd name="T75" fmla="*/ 2147483647 h 119"/>
              <a:gd name="T76" fmla="*/ 2147483647 w 63"/>
              <a:gd name="T77" fmla="*/ 2147483647 h 119"/>
              <a:gd name="T78" fmla="*/ 2147483647 w 63"/>
              <a:gd name="T79" fmla="*/ 2147483647 h 119"/>
              <a:gd name="T80" fmla="*/ 2147483647 w 63"/>
              <a:gd name="T81" fmla="*/ 2147483647 h 119"/>
              <a:gd name="T82" fmla="*/ 2147483647 w 63"/>
              <a:gd name="T83" fmla="*/ 2147483647 h 119"/>
              <a:gd name="T84" fmla="*/ 2147483647 w 63"/>
              <a:gd name="T85" fmla="*/ 2147483647 h 119"/>
              <a:gd name="T86" fmla="*/ 2147483647 w 63"/>
              <a:gd name="T87" fmla="*/ 2147483647 h 119"/>
              <a:gd name="T88" fmla="*/ 2147483647 w 63"/>
              <a:gd name="T89" fmla="*/ 2147483647 h 119"/>
              <a:gd name="T90" fmla="*/ 2147483647 w 63"/>
              <a:gd name="T91" fmla="*/ 2147483647 h 119"/>
              <a:gd name="T92" fmla="*/ 2147483647 w 63"/>
              <a:gd name="T93" fmla="*/ 2147483647 h 119"/>
              <a:gd name="T94" fmla="*/ 2147483647 w 63"/>
              <a:gd name="T95" fmla="*/ 2147483647 h 119"/>
              <a:gd name="T96" fmla="*/ 2147483647 w 63"/>
              <a:gd name="T97" fmla="*/ 2147483647 h 119"/>
              <a:gd name="T98" fmla="*/ 2147483647 w 63"/>
              <a:gd name="T99" fmla="*/ 2147483647 h 119"/>
              <a:gd name="T100" fmla="*/ 2147483647 w 63"/>
              <a:gd name="T101" fmla="*/ 2147483647 h 119"/>
              <a:gd name="T102" fmla="*/ 2147483647 w 63"/>
              <a:gd name="T103" fmla="*/ 2147483647 h 119"/>
              <a:gd name="T104" fmla="*/ 2147483647 w 63"/>
              <a:gd name="T105" fmla="*/ 2147483647 h 119"/>
              <a:gd name="T106" fmla="*/ 2147483647 w 63"/>
              <a:gd name="T107" fmla="*/ 2147483647 h 119"/>
              <a:gd name="T108" fmla="*/ 2147483647 w 63"/>
              <a:gd name="T109" fmla="*/ 2147483647 h 11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3" h="119">
                <a:moveTo>
                  <a:pt x="25" y="37"/>
                </a:moveTo>
                <a:lnTo>
                  <a:pt x="28" y="35"/>
                </a:lnTo>
                <a:lnTo>
                  <a:pt x="30" y="31"/>
                </a:lnTo>
                <a:lnTo>
                  <a:pt x="33" y="28"/>
                </a:lnTo>
                <a:lnTo>
                  <a:pt x="35" y="26"/>
                </a:lnTo>
                <a:lnTo>
                  <a:pt x="39" y="22"/>
                </a:lnTo>
                <a:lnTo>
                  <a:pt x="42" y="21"/>
                </a:lnTo>
                <a:lnTo>
                  <a:pt x="45" y="18"/>
                </a:lnTo>
                <a:lnTo>
                  <a:pt x="48" y="18"/>
                </a:lnTo>
                <a:lnTo>
                  <a:pt x="49" y="18"/>
                </a:lnTo>
                <a:lnTo>
                  <a:pt x="50" y="18"/>
                </a:lnTo>
                <a:lnTo>
                  <a:pt x="52" y="19"/>
                </a:lnTo>
                <a:lnTo>
                  <a:pt x="53" y="19"/>
                </a:lnTo>
                <a:lnTo>
                  <a:pt x="54" y="19"/>
                </a:lnTo>
                <a:lnTo>
                  <a:pt x="56" y="21"/>
                </a:lnTo>
                <a:lnTo>
                  <a:pt x="57" y="21"/>
                </a:lnTo>
                <a:lnTo>
                  <a:pt x="57" y="19"/>
                </a:lnTo>
                <a:lnTo>
                  <a:pt x="57" y="18"/>
                </a:lnTo>
                <a:lnTo>
                  <a:pt x="63" y="7"/>
                </a:lnTo>
                <a:lnTo>
                  <a:pt x="63" y="6"/>
                </a:lnTo>
                <a:lnTo>
                  <a:pt x="63" y="4"/>
                </a:lnTo>
                <a:lnTo>
                  <a:pt x="62" y="3"/>
                </a:lnTo>
                <a:lnTo>
                  <a:pt x="61" y="2"/>
                </a:lnTo>
                <a:lnTo>
                  <a:pt x="59" y="2"/>
                </a:lnTo>
                <a:lnTo>
                  <a:pt x="58" y="2"/>
                </a:lnTo>
                <a:lnTo>
                  <a:pt x="56" y="0"/>
                </a:lnTo>
                <a:lnTo>
                  <a:pt x="54" y="0"/>
                </a:lnTo>
                <a:lnTo>
                  <a:pt x="52" y="0"/>
                </a:lnTo>
                <a:lnTo>
                  <a:pt x="47" y="0"/>
                </a:lnTo>
                <a:lnTo>
                  <a:pt x="42" y="3"/>
                </a:lnTo>
                <a:lnTo>
                  <a:pt x="38" y="6"/>
                </a:lnTo>
                <a:lnTo>
                  <a:pt x="34" y="8"/>
                </a:lnTo>
                <a:lnTo>
                  <a:pt x="32" y="12"/>
                </a:lnTo>
                <a:lnTo>
                  <a:pt x="28" y="14"/>
                </a:lnTo>
                <a:lnTo>
                  <a:pt x="25" y="18"/>
                </a:lnTo>
                <a:lnTo>
                  <a:pt x="23" y="21"/>
                </a:lnTo>
                <a:lnTo>
                  <a:pt x="23" y="18"/>
                </a:lnTo>
                <a:lnTo>
                  <a:pt x="21" y="16"/>
                </a:lnTo>
                <a:lnTo>
                  <a:pt x="20" y="12"/>
                </a:lnTo>
                <a:lnTo>
                  <a:pt x="19" y="8"/>
                </a:lnTo>
                <a:lnTo>
                  <a:pt x="18" y="6"/>
                </a:lnTo>
                <a:lnTo>
                  <a:pt x="16" y="3"/>
                </a:lnTo>
                <a:lnTo>
                  <a:pt x="15" y="0"/>
                </a:lnTo>
                <a:lnTo>
                  <a:pt x="14" y="0"/>
                </a:lnTo>
                <a:lnTo>
                  <a:pt x="13" y="0"/>
                </a:lnTo>
                <a:lnTo>
                  <a:pt x="11" y="2"/>
                </a:lnTo>
                <a:lnTo>
                  <a:pt x="2" y="7"/>
                </a:lnTo>
                <a:lnTo>
                  <a:pt x="1" y="8"/>
                </a:lnTo>
                <a:lnTo>
                  <a:pt x="1" y="9"/>
                </a:lnTo>
                <a:lnTo>
                  <a:pt x="0" y="9"/>
                </a:lnTo>
                <a:lnTo>
                  <a:pt x="1" y="11"/>
                </a:lnTo>
                <a:lnTo>
                  <a:pt x="1" y="12"/>
                </a:lnTo>
                <a:lnTo>
                  <a:pt x="2" y="13"/>
                </a:lnTo>
                <a:lnTo>
                  <a:pt x="2" y="14"/>
                </a:lnTo>
                <a:lnTo>
                  <a:pt x="4" y="16"/>
                </a:lnTo>
                <a:lnTo>
                  <a:pt x="4" y="18"/>
                </a:lnTo>
                <a:lnTo>
                  <a:pt x="5" y="21"/>
                </a:lnTo>
                <a:lnTo>
                  <a:pt x="6" y="23"/>
                </a:lnTo>
                <a:lnTo>
                  <a:pt x="6" y="26"/>
                </a:lnTo>
                <a:lnTo>
                  <a:pt x="6" y="28"/>
                </a:lnTo>
                <a:lnTo>
                  <a:pt x="8" y="30"/>
                </a:lnTo>
                <a:lnTo>
                  <a:pt x="8" y="32"/>
                </a:lnTo>
                <a:lnTo>
                  <a:pt x="8" y="33"/>
                </a:lnTo>
                <a:lnTo>
                  <a:pt x="8" y="117"/>
                </a:lnTo>
                <a:lnTo>
                  <a:pt x="8" y="118"/>
                </a:lnTo>
                <a:lnTo>
                  <a:pt x="9" y="119"/>
                </a:lnTo>
                <a:lnTo>
                  <a:pt x="10" y="119"/>
                </a:lnTo>
                <a:lnTo>
                  <a:pt x="23" y="119"/>
                </a:lnTo>
                <a:lnTo>
                  <a:pt x="24" y="119"/>
                </a:lnTo>
                <a:lnTo>
                  <a:pt x="25" y="118"/>
                </a:lnTo>
                <a:lnTo>
                  <a:pt x="25" y="117"/>
                </a:lnTo>
                <a:lnTo>
                  <a:pt x="25" y="37"/>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20" name="Freeform 130"/>
          <p:cNvSpPr>
            <a:spLocks/>
          </p:cNvSpPr>
          <p:nvPr/>
        </p:nvSpPr>
        <p:spPr bwMode="auto">
          <a:xfrm>
            <a:off x="7880415" y="1366158"/>
            <a:ext cx="35919" cy="78921"/>
          </a:xfrm>
          <a:custGeom>
            <a:avLst/>
            <a:gdLst>
              <a:gd name="T0" fmla="*/ 0 w 85"/>
              <a:gd name="T1" fmla="*/ 2147483647 h 174"/>
              <a:gd name="T2" fmla="*/ 0 w 85"/>
              <a:gd name="T3" fmla="*/ 2147483647 h 174"/>
              <a:gd name="T4" fmla="*/ 2147483647 w 85"/>
              <a:gd name="T5" fmla="*/ 2147483647 h 174"/>
              <a:gd name="T6" fmla="*/ 2147483647 w 85"/>
              <a:gd name="T7" fmla="*/ 2147483647 h 174"/>
              <a:gd name="T8" fmla="*/ 2147483647 w 85"/>
              <a:gd name="T9" fmla="*/ 2147483647 h 174"/>
              <a:gd name="T10" fmla="*/ 2147483647 w 85"/>
              <a:gd name="T11" fmla="*/ 2147483647 h 174"/>
              <a:gd name="T12" fmla="*/ 2147483647 w 85"/>
              <a:gd name="T13" fmla="*/ 2147483647 h 174"/>
              <a:gd name="T14" fmla="*/ 2147483647 w 85"/>
              <a:gd name="T15" fmla="*/ 2147483647 h 174"/>
              <a:gd name="T16" fmla="*/ 2147483647 w 85"/>
              <a:gd name="T17" fmla="*/ 2147483647 h 174"/>
              <a:gd name="T18" fmla="*/ 2147483647 w 85"/>
              <a:gd name="T19" fmla="*/ 2147483647 h 174"/>
              <a:gd name="T20" fmla="*/ 2147483647 w 85"/>
              <a:gd name="T21" fmla="*/ 2147483647 h 174"/>
              <a:gd name="T22" fmla="*/ 2147483647 w 85"/>
              <a:gd name="T23" fmla="*/ 2147483647 h 174"/>
              <a:gd name="T24" fmla="*/ 2147483647 w 85"/>
              <a:gd name="T25" fmla="*/ 2147483647 h 174"/>
              <a:gd name="T26" fmla="*/ 2147483647 w 85"/>
              <a:gd name="T27" fmla="*/ 2147483647 h 174"/>
              <a:gd name="T28" fmla="*/ 2147483647 w 85"/>
              <a:gd name="T29" fmla="*/ 2147483647 h 174"/>
              <a:gd name="T30" fmla="*/ 2147483647 w 85"/>
              <a:gd name="T31" fmla="*/ 2147483647 h 174"/>
              <a:gd name="T32" fmla="*/ 2147483647 w 85"/>
              <a:gd name="T33" fmla="*/ 2147483647 h 174"/>
              <a:gd name="T34" fmla="*/ 2147483647 w 85"/>
              <a:gd name="T35" fmla="*/ 2147483647 h 174"/>
              <a:gd name="T36" fmla="*/ 2147483647 w 85"/>
              <a:gd name="T37" fmla="*/ 2147483647 h 174"/>
              <a:gd name="T38" fmla="*/ 2147483647 w 85"/>
              <a:gd name="T39" fmla="*/ 2147483647 h 174"/>
              <a:gd name="T40" fmla="*/ 2147483647 w 85"/>
              <a:gd name="T41" fmla="*/ 2147483647 h 174"/>
              <a:gd name="T42" fmla="*/ 2147483647 w 85"/>
              <a:gd name="T43" fmla="*/ 2147483647 h 174"/>
              <a:gd name="T44" fmla="*/ 2147483647 w 85"/>
              <a:gd name="T45" fmla="*/ 2147483647 h 174"/>
              <a:gd name="T46" fmla="*/ 2147483647 w 85"/>
              <a:gd name="T47" fmla="*/ 2147483647 h 174"/>
              <a:gd name="T48" fmla="*/ 2147483647 w 85"/>
              <a:gd name="T49" fmla="*/ 2147483647 h 174"/>
              <a:gd name="T50" fmla="*/ 2147483647 w 85"/>
              <a:gd name="T51" fmla="*/ 2147483647 h 174"/>
              <a:gd name="T52" fmla="*/ 2147483647 w 85"/>
              <a:gd name="T53" fmla="*/ 2147483647 h 174"/>
              <a:gd name="T54" fmla="*/ 2147483647 w 85"/>
              <a:gd name="T55" fmla="*/ 2147483647 h 174"/>
              <a:gd name="T56" fmla="*/ 2147483647 w 85"/>
              <a:gd name="T57" fmla="*/ 2147483647 h 174"/>
              <a:gd name="T58" fmla="*/ 2147483647 w 85"/>
              <a:gd name="T59" fmla="*/ 2147483647 h 174"/>
              <a:gd name="T60" fmla="*/ 2147483647 w 85"/>
              <a:gd name="T61" fmla="*/ 2147483647 h 174"/>
              <a:gd name="T62" fmla="*/ 2147483647 w 85"/>
              <a:gd name="T63" fmla="*/ 2147483647 h 174"/>
              <a:gd name="T64" fmla="*/ 2147483647 w 85"/>
              <a:gd name="T65" fmla="*/ 2147483647 h 174"/>
              <a:gd name="T66" fmla="*/ 2147483647 w 85"/>
              <a:gd name="T67" fmla="*/ 2147483647 h 174"/>
              <a:gd name="T68" fmla="*/ 2147483647 w 85"/>
              <a:gd name="T69" fmla="*/ 2147483647 h 174"/>
              <a:gd name="T70" fmla="*/ 2147483647 w 85"/>
              <a:gd name="T71" fmla="*/ 2147483647 h 174"/>
              <a:gd name="T72" fmla="*/ 2147483647 w 85"/>
              <a:gd name="T73" fmla="*/ 2147483647 h 174"/>
              <a:gd name="T74" fmla="*/ 2147483647 w 85"/>
              <a:gd name="T75" fmla="*/ 2147483647 h 174"/>
              <a:gd name="T76" fmla="*/ 2147483647 w 85"/>
              <a:gd name="T77" fmla="*/ 0 h 174"/>
              <a:gd name="T78" fmla="*/ 2147483647 w 85"/>
              <a:gd name="T79" fmla="*/ 0 h 174"/>
              <a:gd name="T80" fmla="*/ 2147483647 w 85"/>
              <a:gd name="T81" fmla="*/ 0 h 174"/>
              <a:gd name="T82" fmla="*/ 2147483647 w 85"/>
              <a:gd name="T83" fmla="*/ 0 h 174"/>
              <a:gd name="T84" fmla="*/ 2147483647 w 85"/>
              <a:gd name="T85" fmla="*/ 2147483647 h 174"/>
              <a:gd name="T86" fmla="*/ 2147483647 w 85"/>
              <a:gd name="T87" fmla="*/ 2147483647 h 174"/>
              <a:gd name="T88" fmla="*/ 0 w 85"/>
              <a:gd name="T89" fmla="*/ 2147483647 h 174"/>
              <a:gd name="T90" fmla="*/ 0 w 85"/>
              <a:gd name="T91" fmla="*/ 2147483647 h 174"/>
              <a:gd name="T92" fmla="*/ 0 w 85"/>
              <a:gd name="T93" fmla="*/ 2147483647 h 174"/>
              <a:gd name="T94" fmla="*/ 0 w 85"/>
              <a:gd name="T95" fmla="*/ 2147483647 h 1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5" h="174">
                <a:moveTo>
                  <a:pt x="0" y="172"/>
                </a:moveTo>
                <a:lnTo>
                  <a:pt x="0" y="172"/>
                </a:lnTo>
                <a:lnTo>
                  <a:pt x="0" y="173"/>
                </a:lnTo>
                <a:lnTo>
                  <a:pt x="1" y="174"/>
                </a:lnTo>
                <a:lnTo>
                  <a:pt x="2" y="174"/>
                </a:lnTo>
                <a:lnTo>
                  <a:pt x="15" y="174"/>
                </a:lnTo>
                <a:lnTo>
                  <a:pt x="16" y="174"/>
                </a:lnTo>
                <a:lnTo>
                  <a:pt x="18" y="173"/>
                </a:lnTo>
                <a:lnTo>
                  <a:pt x="18" y="172"/>
                </a:lnTo>
                <a:lnTo>
                  <a:pt x="18" y="86"/>
                </a:lnTo>
                <a:lnTo>
                  <a:pt x="20" y="85"/>
                </a:lnTo>
                <a:lnTo>
                  <a:pt x="23" y="82"/>
                </a:lnTo>
                <a:lnTo>
                  <a:pt x="26" y="79"/>
                </a:lnTo>
                <a:lnTo>
                  <a:pt x="30" y="77"/>
                </a:lnTo>
                <a:lnTo>
                  <a:pt x="34" y="74"/>
                </a:lnTo>
                <a:lnTo>
                  <a:pt x="39" y="73"/>
                </a:lnTo>
                <a:lnTo>
                  <a:pt x="44" y="72"/>
                </a:lnTo>
                <a:lnTo>
                  <a:pt x="50" y="72"/>
                </a:lnTo>
                <a:lnTo>
                  <a:pt x="54" y="72"/>
                </a:lnTo>
                <a:lnTo>
                  <a:pt x="58" y="73"/>
                </a:lnTo>
                <a:lnTo>
                  <a:pt x="61" y="74"/>
                </a:lnTo>
                <a:lnTo>
                  <a:pt x="63" y="77"/>
                </a:lnTo>
                <a:lnTo>
                  <a:pt x="64" y="81"/>
                </a:lnTo>
                <a:lnTo>
                  <a:pt x="66" y="83"/>
                </a:lnTo>
                <a:lnTo>
                  <a:pt x="66" y="87"/>
                </a:lnTo>
                <a:lnTo>
                  <a:pt x="66" y="91"/>
                </a:lnTo>
                <a:lnTo>
                  <a:pt x="66" y="172"/>
                </a:lnTo>
                <a:lnTo>
                  <a:pt x="66" y="173"/>
                </a:lnTo>
                <a:lnTo>
                  <a:pt x="67" y="173"/>
                </a:lnTo>
                <a:lnTo>
                  <a:pt x="67" y="174"/>
                </a:lnTo>
                <a:lnTo>
                  <a:pt x="68" y="174"/>
                </a:lnTo>
                <a:lnTo>
                  <a:pt x="81" y="174"/>
                </a:lnTo>
                <a:lnTo>
                  <a:pt x="82" y="174"/>
                </a:lnTo>
                <a:lnTo>
                  <a:pt x="83" y="174"/>
                </a:lnTo>
                <a:lnTo>
                  <a:pt x="83" y="173"/>
                </a:lnTo>
                <a:lnTo>
                  <a:pt x="85" y="172"/>
                </a:lnTo>
                <a:lnTo>
                  <a:pt x="85" y="91"/>
                </a:lnTo>
                <a:lnTo>
                  <a:pt x="83" y="85"/>
                </a:lnTo>
                <a:lnTo>
                  <a:pt x="83" y="78"/>
                </a:lnTo>
                <a:lnTo>
                  <a:pt x="82" y="72"/>
                </a:lnTo>
                <a:lnTo>
                  <a:pt x="80" y="67"/>
                </a:lnTo>
                <a:lnTo>
                  <a:pt x="76" y="62"/>
                </a:lnTo>
                <a:lnTo>
                  <a:pt x="71" y="58"/>
                </a:lnTo>
                <a:lnTo>
                  <a:pt x="64" y="57"/>
                </a:lnTo>
                <a:lnTo>
                  <a:pt x="56" y="55"/>
                </a:lnTo>
                <a:lnTo>
                  <a:pt x="49" y="55"/>
                </a:lnTo>
                <a:lnTo>
                  <a:pt x="43" y="57"/>
                </a:lnTo>
                <a:lnTo>
                  <a:pt x="38" y="59"/>
                </a:lnTo>
                <a:lnTo>
                  <a:pt x="33" y="62"/>
                </a:lnTo>
                <a:lnTo>
                  <a:pt x="29" y="64"/>
                </a:lnTo>
                <a:lnTo>
                  <a:pt x="24" y="67"/>
                </a:lnTo>
                <a:lnTo>
                  <a:pt x="21" y="69"/>
                </a:lnTo>
                <a:lnTo>
                  <a:pt x="18" y="72"/>
                </a:lnTo>
                <a:lnTo>
                  <a:pt x="18" y="4"/>
                </a:lnTo>
                <a:lnTo>
                  <a:pt x="18" y="2"/>
                </a:lnTo>
                <a:lnTo>
                  <a:pt x="18" y="1"/>
                </a:lnTo>
                <a:lnTo>
                  <a:pt x="16" y="0"/>
                </a:lnTo>
                <a:lnTo>
                  <a:pt x="15" y="0"/>
                </a:lnTo>
                <a:lnTo>
                  <a:pt x="14" y="0"/>
                </a:lnTo>
                <a:lnTo>
                  <a:pt x="14" y="1"/>
                </a:lnTo>
                <a:lnTo>
                  <a:pt x="1" y="4"/>
                </a:lnTo>
                <a:lnTo>
                  <a:pt x="0" y="4"/>
                </a:lnTo>
                <a:lnTo>
                  <a:pt x="0" y="5"/>
                </a:lnTo>
                <a:lnTo>
                  <a:pt x="0" y="6"/>
                </a:lnTo>
                <a:lnTo>
                  <a:pt x="0" y="172"/>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21" name="Freeform 131"/>
          <p:cNvSpPr>
            <a:spLocks noEditPoints="1"/>
          </p:cNvSpPr>
          <p:nvPr/>
        </p:nvSpPr>
        <p:spPr bwMode="auto">
          <a:xfrm>
            <a:off x="7926596" y="1366158"/>
            <a:ext cx="19242" cy="78921"/>
          </a:xfrm>
          <a:custGeom>
            <a:avLst/>
            <a:gdLst>
              <a:gd name="T0" fmla="*/ 2147483647 w 44"/>
              <a:gd name="T1" fmla="*/ 2147483647 h 172"/>
              <a:gd name="T2" fmla="*/ 2147483647 w 44"/>
              <a:gd name="T3" fmla="*/ 2147483647 h 172"/>
              <a:gd name="T4" fmla="*/ 2147483647 w 44"/>
              <a:gd name="T5" fmla="*/ 2147483647 h 172"/>
              <a:gd name="T6" fmla="*/ 2147483647 w 44"/>
              <a:gd name="T7" fmla="*/ 2147483647 h 172"/>
              <a:gd name="T8" fmla="*/ 2147483647 w 44"/>
              <a:gd name="T9" fmla="*/ 2147483647 h 172"/>
              <a:gd name="T10" fmla="*/ 2147483647 w 44"/>
              <a:gd name="T11" fmla="*/ 2147483647 h 172"/>
              <a:gd name="T12" fmla="*/ 0 w 44"/>
              <a:gd name="T13" fmla="*/ 2147483647 h 172"/>
              <a:gd name="T14" fmla="*/ 0 w 44"/>
              <a:gd name="T15" fmla="*/ 2147483647 h 172"/>
              <a:gd name="T16" fmla="*/ 0 w 44"/>
              <a:gd name="T17" fmla="*/ 2147483647 h 172"/>
              <a:gd name="T18" fmla="*/ 0 w 44"/>
              <a:gd name="T19" fmla="*/ 2147483647 h 172"/>
              <a:gd name="T20" fmla="*/ 0 w 44"/>
              <a:gd name="T21" fmla="*/ 2147483647 h 172"/>
              <a:gd name="T22" fmla="*/ 2147483647 w 44"/>
              <a:gd name="T23" fmla="*/ 2147483647 h 172"/>
              <a:gd name="T24" fmla="*/ 2147483647 w 44"/>
              <a:gd name="T25" fmla="*/ 2147483647 h 172"/>
              <a:gd name="T26" fmla="*/ 2147483647 w 44"/>
              <a:gd name="T27" fmla="*/ 2147483647 h 172"/>
              <a:gd name="T28" fmla="*/ 2147483647 w 44"/>
              <a:gd name="T29" fmla="*/ 2147483647 h 172"/>
              <a:gd name="T30" fmla="*/ 2147483647 w 44"/>
              <a:gd name="T31" fmla="*/ 2147483647 h 172"/>
              <a:gd name="T32" fmla="*/ 2147483647 w 44"/>
              <a:gd name="T33" fmla="*/ 2147483647 h 172"/>
              <a:gd name="T34" fmla="*/ 2147483647 w 44"/>
              <a:gd name="T35" fmla="*/ 2147483647 h 172"/>
              <a:gd name="T36" fmla="*/ 2147483647 w 44"/>
              <a:gd name="T37" fmla="*/ 2147483647 h 172"/>
              <a:gd name="T38" fmla="*/ 2147483647 w 44"/>
              <a:gd name="T39" fmla="*/ 2147483647 h 172"/>
              <a:gd name="T40" fmla="*/ 2147483647 w 44"/>
              <a:gd name="T41" fmla="*/ 2147483647 h 172"/>
              <a:gd name="T42" fmla="*/ 2147483647 w 44"/>
              <a:gd name="T43" fmla="*/ 2147483647 h 172"/>
              <a:gd name="T44" fmla="*/ 2147483647 w 44"/>
              <a:gd name="T45" fmla="*/ 2147483647 h 172"/>
              <a:gd name="T46" fmla="*/ 2147483647 w 44"/>
              <a:gd name="T47" fmla="*/ 2147483647 h 172"/>
              <a:gd name="T48" fmla="*/ 2147483647 w 44"/>
              <a:gd name="T49" fmla="*/ 2147483647 h 172"/>
              <a:gd name="T50" fmla="*/ 2147483647 w 44"/>
              <a:gd name="T51" fmla="*/ 2147483647 h 172"/>
              <a:gd name="T52" fmla="*/ 2147483647 w 44"/>
              <a:gd name="T53" fmla="*/ 2147483647 h 172"/>
              <a:gd name="T54" fmla="*/ 2147483647 w 44"/>
              <a:gd name="T55" fmla="*/ 0 h 172"/>
              <a:gd name="T56" fmla="*/ 2147483647 w 44"/>
              <a:gd name="T57" fmla="*/ 0 h 172"/>
              <a:gd name="T58" fmla="*/ 2147483647 w 44"/>
              <a:gd name="T59" fmla="*/ 2147483647 h 172"/>
              <a:gd name="T60" fmla="*/ 2147483647 w 44"/>
              <a:gd name="T61" fmla="*/ 2147483647 h 172"/>
              <a:gd name="T62" fmla="*/ 2147483647 w 44"/>
              <a:gd name="T63" fmla="*/ 2147483647 h 172"/>
              <a:gd name="T64" fmla="*/ 2147483647 w 44"/>
              <a:gd name="T65" fmla="*/ 2147483647 h 172"/>
              <a:gd name="T66" fmla="*/ 2147483647 w 44"/>
              <a:gd name="T67" fmla="*/ 2147483647 h 172"/>
              <a:gd name="T68" fmla="*/ 2147483647 w 44"/>
              <a:gd name="T69" fmla="*/ 2147483647 h 172"/>
              <a:gd name="T70" fmla="*/ 2147483647 w 44"/>
              <a:gd name="T71" fmla="*/ 2147483647 h 172"/>
              <a:gd name="T72" fmla="*/ 2147483647 w 44"/>
              <a:gd name="T73" fmla="*/ 2147483647 h 172"/>
              <a:gd name="T74" fmla="*/ 2147483647 w 44"/>
              <a:gd name="T75" fmla="*/ 2147483647 h 172"/>
              <a:gd name="T76" fmla="*/ 2147483647 w 44"/>
              <a:gd name="T77" fmla="*/ 2147483647 h 172"/>
              <a:gd name="T78" fmla="*/ 2147483647 w 44"/>
              <a:gd name="T79" fmla="*/ 2147483647 h 1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4" h="172">
                <a:moveTo>
                  <a:pt x="39" y="60"/>
                </a:moveTo>
                <a:lnTo>
                  <a:pt x="39" y="60"/>
                </a:lnTo>
                <a:lnTo>
                  <a:pt x="39" y="59"/>
                </a:lnTo>
                <a:lnTo>
                  <a:pt x="39" y="57"/>
                </a:lnTo>
                <a:lnTo>
                  <a:pt x="38" y="57"/>
                </a:lnTo>
                <a:lnTo>
                  <a:pt x="36" y="57"/>
                </a:lnTo>
                <a:lnTo>
                  <a:pt x="2" y="57"/>
                </a:lnTo>
                <a:lnTo>
                  <a:pt x="1" y="57"/>
                </a:lnTo>
                <a:lnTo>
                  <a:pt x="0" y="57"/>
                </a:lnTo>
                <a:lnTo>
                  <a:pt x="0" y="59"/>
                </a:lnTo>
                <a:lnTo>
                  <a:pt x="0" y="60"/>
                </a:lnTo>
                <a:lnTo>
                  <a:pt x="0" y="69"/>
                </a:lnTo>
                <a:lnTo>
                  <a:pt x="0" y="70"/>
                </a:lnTo>
                <a:lnTo>
                  <a:pt x="0" y="71"/>
                </a:lnTo>
                <a:lnTo>
                  <a:pt x="1" y="71"/>
                </a:lnTo>
                <a:lnTo>
                  <a:pt x="2" y="71"/>
                </a:lnTo>
                <a:lnTo>
                  <a:pt x="21" y="71"/>
                </a:lnTo>
                <a:lnTo>
                  <a:pt x="21" y="170"/>
                </a:lnTo>
                <a:lnTo>
                  <a:pt x="21" y="171"/>
                </a:lnTo>
                <a:lnTo>
                  <a:pt x="23" y="171"/>
                </a:lnTo>
                <a:lnTo>
                  <a:pt x="23" y="172"/>
                </a:lnTo>
                <a:lnTo>
                  <a:pt x="24" y="172"/>
                </a:lnTo>
                <a:lnTo>
                  <a:pt x="36" y="172"/>
                </a:lnTo>
                <a:lnTo>
                  <a:pt x="38" y="172"/>
                </a:lnTo>
                <a:lnTo>
                  <a:pt x="39" y="172"/>
                </a:lnTo>
                <a:lnTo>
                  <a:pt x="39" y="171"/>
                </a:lnTo>
                <a:lnTo>
                  <a:pt x="39" y="170"/>
                </a:lnTo>
                <a:lnTo>
                  <a:pt x="39" y="60"/>
                </a:lnTo>
                <a:close/>
                <a:moveTo>
                  <a:pt x="44" y="14"/>
                </a:moveTo>
                <a:lnTo>
                  <a:pt x="44" y="12"/>
                </a:lnTo>
                <a:lnTo>
                  <a:pt x="43" y="9"/>
                </a:lnTo>
                <a:lnTo>
                  <a:pt x="41" y="7"/>
                </a:lnTo>
                <a:lnTo>
                  <a:pt x="39" y="4"/>
                </a:lnTo>
                <a:lnTo>
                  <a:pt x="38" y="3"/>
                </a:lnTo>
                <a:lnTo>
                  <a:pt x="35" y="2"/>
                </a:lnTo>
                <a:lnTo>
                  <a:pt x="33" y="0"/>
                </a:lnTo>
                <a:lnTo>
                  <a:pt x="29" y="0"/>
                </a:lnTo>
                <a:lnTo>
                  <a:pt x="26" y="0"/>
                </a:lnTo>
                <a:lnTo>
                  <a:pt x="24" y="0"/>
                </a:lnTo>
                <a:lnTo>
                  <a:pt x="21" y="3"/>
                </a:lnTo>
                <a:lnTo>
                  <a:pt x="19" y="4"/>
                </a:lnTo>
                <a:lnTo>
                  <a:pt x="17" y="7"/>
                </a:lnTo>
                <a:lnTo>
                  <a:pt x="16" y="9"/>
                </a:lnTo>
                <a:lnTo>
                  <a:pt x="15" y="12"/>
                </a:lnTo>
                <a:lnTo>
                  <a:pt x="15" y="14"/>
                </a:lnTo>
                <a:lnTo>
                  <a:pt x="15" y="18"/>
                </a:lnTo>
                <a:lnTo>
                  <a:pt x="16" y="21"/>
                </a:lnTo>
                <a:lnTo>
                  <a:pt x="17" y="23"/>
                </a:lnTo>
                <a:lnTo>
                  <a:pt x="19" y="24"/>
                </a:lnTo>
                <a:lnTo>
                  <a:pt x="21" y="27"/>
                </a:lnTo>
                <a:lnTo>
                  <a:pt x="24" y="28"/>
                </a:lnTo>
                <a:lnTo>
                  <a:pt x="26" y="29"/>
                </a:lnTo>
                <a:lnTo>
                  <a:pt x="29" y="29"/>
                </a:lnTo>
                <a:lnTo>
                  <a:pt x="33" y="29"/>
                </a:lnTo>
                <a:lnTo>
                  <a:pt x="35" y="28"/>
                </a:lnTo>
                <a:lnTo>
                  <a:pt x="38" y="27"/>
                </a:lnTo>
                <a:lnTo>
                  <a:pt x="39" y="24"/>
                </a:lnTo>
                <a:lnTo>
                  <a:pt x="41" y="23"/>
                </a:lnTo>
                <a:lnTo>
                  <a:pt x="43" y="21"/>
                </a:lnTo>
                <a:lnTo>
                  <a:pt x="44" y="17"/>
                </a:lnTo>
                <a:lnTo>
                  <a:pt x="44" y="14"/>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22" name="Freeform 132"/>
          <p:cNvSpPr>
            <a:spLocks noEditPoints="1"/>
          </p:cNvSpPr>
          <p:nvPr/>
        </p:nvSpPr>
        <p:spPr bwMode="auto">
          <a:xfrm>
            <a:off x="7956101" y="1390650"/>
            <a:ext cx="41051" cy="77561"/>
          </a:xfrm>
          <a:custGeom>
            <a:avLst/>
            <a:gdLst>
              <a:gd name="T0" fmla="*/ 2147483647 w 95"/>
              <a:gd name="T1" fmla="*/ 2147483647 h 170"/>
              <a:gd name="T2" fmla="*/ 2147483647 w 95"/>
              <a:gd name="T3" fmla="*/ 2147483647 h 170"/>
              <a:gd name="T4" fmla="*/ 2147483647 w 95"/>
              <a:gd name="T5" fmla="*/ 2147483647 h 170"/>
              <a:gd name="T6" fmla="*/ 2147483647 w 95"/>
              <a:gd name="T7" fmla="*/ 2147483647 h 170"/>
              <a:gd name="T8" fmla="*/ 2147483647 w 95"/>
              <a:gd name="T9" fmla="*/ 2147483647 h 170"/>
              <a:gd name="T10" fmla="*/ 2147483647 w 95"/>
              <a:gd name="T11" fmla="*/ 2147483647 h 170"/>
              <a:gd name="T12" fmla="*/ 2147483647 w 95"/>
              <a:gd name="T13" fmla="*/ 2147483647 h 170"/>
              <a:gd name="T14" fmla="*/ 2147483647 w 95"/>
              <a:gd name="T15" fmla="*/ 2147483647 h 170"/>
              <a:gd name="T16" fmla="*/ 2147483647 w 95"/>
              <a:gd name="T17" fmla="*/ 0 h 170"/>
              <a:gd name="T18" fmla="*/ 2147483647 w 95"/>
              <a:gd name="T19" fmla="*/ 0 h 170"/>
              <a:gd name="T20" fmla="*/ 2147483647 w 95"/>
              <a:gd name="T21" fmla="*/ 0 h 170"/>
              <a:gd name="T22" fmla="*/ 2147483647 w 95"/>
              <a:gd name="T23" fmla="*/ 2147483647 h 170"/>
              <a:gd name="T24" fmla="*/ 2147483647 w 95"/>
              <a:gd name="T25" fmla="*/ 2147483647 h 170"/>
              <a:gd name="T26" fmla="*/ 2147483647 w 95"/>
              <a:gd name="T27" fmla="*/ 2147483647 h 170"/>
              <a:gd name="T28" fmla="*/ 2147483647 w 95"/>
              <a:gd name="T29" fmla="*/ 2147483647 h 170"/>
              <a:gd name="T30" fmla="*/ 2147483647 w 95"/>
              <a:gd name="T31" fmla="*/ 2147483647 h 170"/>
              <a:gd name="T32" fmla="*/ 2147483647 w 95"/>
              <a:gd name="T33" fmla="*/ 2147483647 h 170"/>
              <a:gd name="T34" fmla="*/ 2147483647 w 95"/>
              <a:gd name="T35" fmla="*/ 2147483647 h 170"/>
              <a:gd name="T36" fmla="*/ 2147483647 w 95"/>
              <a:gd name="T37" fmla="*/ 2147483647 h 170"/>
              <a:gd name="T38" fmla="*/ 2147483647 w 95"/>
              <a:gd name="T39" fmla="*/ 2147483647 h 170"/>
              <a:gd name="T40" fmla="*/ 2147483647 w 95"/>
              <a:gd name="T41" fmla="*/ 2147483647 h 170"/>
              <a:gd name="T42" fmla="*/ 2147483647 w 95"/>
              <a:gd name="T43" fmla="*/ 2147483647 h 170"/>
              <a:gd name="T44" fmla="*/ 2147483647 w 95"/>
              <a:gd name="T45" fmla="*/ 2147483647 h 170"/>
              <a:gd name="T46" fmla="*/ 2147483647 w 95"/>
              <a:gd name="T47" fmla="*/ 2147483647 h 170"/>
              <a:gd name="T48" fmla="*/ 2147483647 w 95"/>
              <a:gd name="T49" fmla="*/ 2147483647 h 170"/>
              <a:gd name="T50" fmla="*/ 2147483647 w 95"/>
              <a:gd name="T51" fmla="*/ 2147483647 h 170"/>
              <a:gd name="T52" fmla="*/ 2147483647 w 95"/>
              <a:gd name="T53" fmla="*/ 2147483647 h 170"/>
              <a:gd name="T54" fmla="*/ 2147483647 w 95"/>
              <a:gd name="T55" fmla="*/ 2147483647 h 170"/>
              <a:gd name="T56" fmla="*/ 2147483647 w 95"/>
              <a:gd name="T57" fmla="*/ 2147483647 h 170"/>
              <a:gd name="T58" fmla="*/ 2147483647 w 95"/>
              <a:gd name="T59" fmla="*/ 2147483647 h 170"/>
              <a:gd name="T60" fmla="*/ 2147483647 w 95"/>
              <a:gd name="T61" fmla="*/ 2147483647 h 170"/>
              <a:gd name="T62" fmla="*/ 2147483647 w 95"/>
              <a:gd name="T63" fmla="*/ 2147483647 h 170"/>
              <a:gd name="T64" fmla="*/ 2147483647 w 95"/>
              <a:gd name="T65" fmla="*/ 2147483647 h 170"/>
              <a:gd name="T66" fmla="*/ 2147483647 w 95"/>
              <a:gd name="T67" fmla="*/ 2147483647 h 170"/>
              <a:gd name="T68" fmla="*/ 2147483647 w 95"/>
              <a:gd name="T69" fmla="*/ 2147483647 h 170"/>
              <a:gd name="T70" fmla="*/ 2147483647 w 95"/>
              <a:gd name="T71" fmla="*/ 2147483647 h 170"/>
              <a:gd name="T72" fmla="*/ 2147483647 w 95"/>
              <a:gd name="T73" fmla="*/ 2147483647 h 170"/>
              <a:gd name="T74" fmla="*/ 2147483647 w 95"/>
              <a:gd name="T75" fmla="*/ 2147483647 h 170"/>
              <a:gd name="T76" fmla="*/ 2147483647 w 95"/>
              <a:gd name="T77" fmla="*/ 2147483647 h 170"/>
              <a:gd name="T78" fmla="*/ 2147483647 w 95"/>
              <a:gd name="T79" fmla="*/ 2147483647 h 170"/>
              <a:gd name="T80" fmla="*/ 2147483647 w 95"/>
              <a:gd name="T81" fmla="*/ 2147483647 h 170"/>
              <a:gd name="T82" fmla="*/ 2147483647 w 95"/>
              <a:gd name="T83" fmla="*/ 2147483647 h 170"/>
              <a:gd name="T84" fmla="*/ 2147483647 w 95"/>
              <a:gd name="T85" fmla="*/ 2147483647 h 170"/>
              <a:gd name="T86" fmla="*/ 2147483647 w 95"/>
              <a:gd name="T87" fmla="*/ 2147483647 h 170"/>
              <a:gd name="T88" fmla="*/ 2147483647 w 95"/>
              <a:gd name="T89" fmla="*/ 2147483647 h 170"/>
              <a:gd name="T90" fmla="*/ 2147483647 w 95"/>
              <a:gd name="T91" fmla="*/ 2147483647 h 170"/>
              <a:gd name="T92" fmla="*/ 2147483647 w 95"/>
              <a:gd name="T93" fmla="*/ 2147483647 h 170"/>
              <a:gd name="T94" fmla="*/ 2147483647 w 95"/>
              <a:gd name="T95" fmla="*/ 2147483647 h 170"/>
              <a:gd name="T96" fmla="*/ 2147483647 w 95"/>
              <a:gd name="T97" fmla="*/ 2147483647 h 170"/>
              <a:gd name="T98" fmla="*/ 2147483647 w 95"/>
              <a:gd name="T99" fmla="*/ 2147483647 h 170"/>
              <a:gd name="T100" fmla="*/ 2147483647 w 95"/>
              <a:gd name="T101" fmla="*/ 2147483647 h 170"/>
              <a:gd name="T102" fmla="*/ 2147483647 w 95"/>
              <a:gd name="T103" fmla="*/ 2147483647 h 170"/>
              <a:gd name="T104" fmla="*/ 2147483647 w 95"/>
              <a:gd name="T105" fmla="*/ 2147483647 h 170"/>
              <a:gd name="T106" fmla="*/ 2147483647 w 95"/>
              <a:gd name="T107" fmla="*/ 2147483647 h 170"/>
              <a:gd name="T108" fmla="*/ 2147483647 w 95"/>
              <a:gd name="T109" fmla="*/ 2147483647 h 170"/>
              <a:gd name="T110" fmla="*/ 2147483647 w 95"/>
              <a:gd name="T111" fmla="*/ 2147483647 h 170"/>
              <a:gd name="T112" fmla="*/ 2147483647 w 95"/>
              <a:gd name="T113" fmla="*/ 2147483647 h 170"/>
              <a:gd name="T114" fmla="*/ 2147483647 w 95"/>
              <a:gd name="T115" fmla="*/ 2147483647 h 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5" h="170">
                <a:moveTo>
                  <a:pt x="87" y="36"/>
                </a:moveTo>
                <a:lnTo>
                  <a:pt x="87" y="33"/>
                </a:lnTo>
                <a:lnTo>
                  <a:pt x="87" y="30"/>
                </a:lnTo>
                <a:lnTo>
                  <a:pt x="88" y="28"/>
                </a:lnTo>
                <a:lnTo>
                  <a:pt x="88" y="26"/>
                </a:lnTo>
                <a:lnTo>
                  <a:pt x="88" y="24"/>
                </a:lnTo>
                <a:lnTo>
                  <a:pt x="90" y="22"/>
                </a:lnTo>
                <a:lnTo>
                  <a:pt x="90" y="21"/>
                </a:lnTo>
                <a:lnTo>
                  <a:pt x="91" y="18"/>
                </a:lnTo>
                <a:lnTo>
                  <a:pt x="91" y="16"/>
                </a:lnTo>
                <a:lnTo>
                  <a:pt x="92" y="14"/>
                </a:lnTo>
                <a:lnTo>
                  <a:pt x="93" y="13"/>
                </a:lnTo>
                <a:lnTo>
                  <a:pt x="93" y="12"/>
                </a:lnTo>
                <a:lnTo>
                  <a:pt x="93" y="11"/>
                </a:lnTo>
                <a:lnTo>
                  <a:pt x="95" y="11"/>
                </a:lnTo>
                <a:lnTo>
                  <a:pt x="95" y="9"/>
                </a:lnTo>
                <a:lnTo>
                  <a:pt x="95" y="8"/>
                </a:lnTo>
                <a:lnTo>
                  <a:pt x="93" y="8"/>
                </a:lnTo>
                <a:lnTo>
                  <a:pt x="83" y="0"/>
                </a:lnTo>
                <a:lnTo>
                  <a:pt x="82" y="0"/>
                </a:lnTo>
                <a:lnTo>
                  <a:pt x="81" y="0"/>
                </a:lnTo>
                <a:lnTo>
                  <a:pt x="80" y="0"/>
                </a:lnTo>
                <a:lnTo>
                  <a:pt x="80" y="2"/>
                </a:lnTo>
                <a:lnTo>
                  <a:pt x="78" y="2"/>
                </a:lnTo>
                <a:lnTo>
                  <a:pt x="77" y="3"/>
                </a:lnTo>
                <a:lnTo>
                  <a:pt x="77" y="4"/>
                </a:lnTo>
                <a:lnTo>
                  <a:pt x="76" y="7"/>
                </a:lnTo>
                <a:lnTo>
                  <a:pt x="74" y="8"/>
                </a:lnTo>
                <a:lnTo>
                  <a:pt x="74" y="11"/>
                </a:lnTo>
                <a:lnTo>
                  <a:pt x="72" y="9"/>
                </a:lnTo>
                <a:lnTo>
                  <a:pt x="71" y="8"/>
                </a:lnTo>
                <a:lnTo>
                  <a:pt x="68" y="7"/>
                </a:lnTo>
                <a:lnTo>
                  <a:pt x="64" y="4"/>
                </a:lnTo>
                <a:lnTo>
                  <a:pt x="61" y="3"/>
                </a:lnTo>
                <a:lnTo>
                  <a:pt x="57" y="2"/>
                </a:lnTo>
                <a:lnTo>
                  <a:pt x="52" y="0"/>
                </a:lnTo>
                <a:lnTo>
                  <a:pt x="45" y="0"/>
                </a:lnTo>
                <a:lnTo>
                  <a:pt x="35" y="2"/>
                </a:lnTo>
                <a:lnTo>
                  <a:pt x="25" y="4"/>
                </a:lnTo>
                <a:lnTo>
                  <a:pt x="18" y="11"/>
                </a:lnTo>
                <a:lnTo>
                  <a:pt x="11" y="17"/>
                </a:lnTo>
                <a:lnTo>
                  <a:pt x="6" y="27"/>
                </a:lnTo>
                <a:lnTo>
                  <a:pt x="4" y="37"/>
                </a:lnTo>
                <a:lnTo>
                  <a:pt x="1" y="50"/>
                </a:lnTo>
                <a:lnTo>
                  <a:pt x="0" y="62"/>
                </a:lnTo>
                <a:lnTo>
                  <a:pt x="1" y="75"/>
                </a:lnTo>
                <a:lnTo>
                  <a:pt x="4" y="85"/>
                </a:lnTo>
                <a:lnTo>
                  <a:pt x="6" y="94"/>
                </a:lnTo>
                <a:lnTo>
                  <a:pt x="11" y="101"/>
                </a:lnTo>
                <a:lnTo>
                  <a:pt x="16" y="108"/>
                </a:lnTo>
                <a:lnTo>
                  <a:pt x="23" y="113"/>
                </a:lnTo>
                <a:lnTo>
                  <a:pt x="29" y="115"/>
                </a:lnTo>
                <a:lnTo>
                  <a:pt x="38" y="115"/>
                </a:lnTo>
                <a:lnTo>
                  <a:pt x="43" y="115"/>
                </a:lnTo>
                <a:lnTo>
                  <a:pt x="49" y="114"/>
                </a:lnTo>
                <a:lnTo>
                  <a:pt x="53" y="113"/>
                </a:lnTo>
                <a:lnTo>
                  <a:pt x="58" y="112"/>
                </a:lnTo>
                <a:lnTo>
                  <a:pt x="62" y="109"/>
                </a:lnTo>
                <a:lnTo>
                  <a:pt x="64" y="107"/>
                </a:lnTo>
                <a:lnTo>
                  <a:pt x="68" y="104"/>
                </a:lnTo>
                <a:lnTo>
                  <a:pt x="71" y="103"/>
                </a:lnTo>
                <a:lnTo>
                  <a:pt x="71" y="104"/>
                </a:lnTo>
                <a:lnTo>
                  <a:pt x="71" y="107"/>
                </a:lnTo>
                <a:lnTo>
                  <a:pt x="71" y="109"/>
                </a:lnTo>
                <a:lnTo>
                  <a:pt x="71" y="112"/>
                </a:lnTo>
                <a:lnTo>
                  <a:pt x="71" y="115"/>
                </a:lnTo>
                <a:lnTo>
                  <a:pt x="71" y="119"/>
                </a:lnTo>
                <a:lnTo>
                  <a:pt x="71" y="123"/>
                </a:lnTo>
                <a:lnTo>
                  <a:pt x="71" y="128"/>
                </a:lnTo>
                <a:lnTo>
                  <a:pt x="71" y="132"/>
                </a:lnTo>
                <a:lnTo>
                  <a:pt x="71" y="137"/>
                </a:lnTo>
                <a:lnTo>
                  <a:pt x="69" y="142"/>
                </a:lnTo>
                <a:lnTo>
                  <a:pt x="67" y="146"/>
                </a:lnTo>
                <a:lnTo>
                  <a:pt x="63" y="148"/>
                </a:lnTo>
                <a:lnTo>
                  <a:pt x="59" y="151"/>
                </a:lnTo>
                <a:lnTo>
                  <a:pt x="53" y="153"/>
                </a:lnTo>
                <a:lnTo>
                  <a:pt x="45" y="153"/>
                </a:lnTo>
                <a:lnTo>
                  <a:pt x="40" y="153"/>
                </a:lnTo>
                <a:lnTo>
                  <a:pt x="34" y="152"/>
                </a:lnTo>
                <a:lnTo>
                  <a:pt x="29" y="151"/>
                </a:lnTo>
                <a:lnTo>
                  <a:pt x="24" y="148"/>
                </a:lnTo>
                <a:lnTo>
                  <a:pt x="20" y="147"/>
                </a:lnTo>
                <a:lnTo>
                  <a:pt x="16" y="146"/>
                </a:lnTo>
                <a:lnTo>
                  <a:pt x="14" y="144"/>
                </a:lnTo>
                <a:lnTo>
                  <a:pt x="13" y="144"/>
                </a:lnTo>
                <a:lnTo>
                  <a:pt x="11" y="144"/>
                </a:lnTo>
                <a:lnTo>
                  <a:pt x="11" y="146"/>
                </a:lnTo>
                <a:lnTo>
                  <a:pt x="8" y="153"/>
                </a:lnTo>
                <a:lnTo>
                  <a:pt x="8" y="154"/>
                </a:lnTo>
                <a:lnTo>
                  <a:pt x="6" y="154"/>
                </a:lnTo>
                <a:lnTo>
                  <a:pt x="6" y="156"/>
                </a:lnTo>
                <a:lnTo>
                  <a:pt x="6" y="157"/>
                </a:lnTo>
                <a:lnTo>
                  <a:pt x="8" y="158"/>
                </a:lnTo>
                <a:lnTo>
                  <a:pt x="10" y="161"/>
                </a:lnTo>
                <a:lnTo>
                  <a:pt x="15" y="162"/>
                </a:lnTo>
                <a:lnTo>
                  <a:pt x="20" y="165"/>
                </a:lnTo>
                <a:lnTo>
                  <a:pt x="26" y="167"/>
                </a:lnTo>
                <a:lnTo>
                  <a:pt x="33" y="168"/>
                </a:lnTo>
                <a:lnTo>
                  <a:pt x="40" y="170"/>
                </a:lnTo>
                <a:lnTo>
                  <a:pt x="47" y="170"/>
                </a:lnTo>
                <a:lnTo>
                  <a:pt x="58" y="168"/>
                </a:lnTo>
                <a:lnTo>
                  <a:pt x="67" y="166"/>
                </a:lnTo>
                <a:lnTo>
                  <a:pt x="74" y="162"/>
                </a:lnTo>
                <a:lnTo>
                  <a:pt x="80" y="157"/>
                </a:lnTo>
                <a:lnTo>
                  <a:pt x="85" y="151"/>
                </a:lnTo>
                <a:lnTo>
                  <a:pt x="87" y="143"/>
                </a:lnTo>
                <a:lnTo>
                  <a:pt x="88" y="136"/>
                </a:lnTo>
                <a:lnTo>
                  <a:pt x="90" y="127"/>
                </a:lnTo>
                <a:lnTo>
                  <a:pt x="90" y="122"/>
                </a:lnTo>
                <a:lnTo>
                  <a:pt x="88" y="115"/>
                </a:lnTo>
                <a:lnTo>
                  <a:pt x="88" y="108"/>
                </a:lnTo>
                <a:lnTo>
                  <a:pt x="88" y="100"/>
                </a:lnTo>
                <a:lnTo>
                  <a:pt x="88" y="93"/>
                </a:lnTo>
                <a:lnTo>
                  <a:pt x="87" y="85"/>
                </a:lnTo>
                <a:lnTo>
                  <a:pt x="87" y="79"/>
                </a:lnTo>
                <a:lnTo>
                  <a:pt x="87" y="72"/>
                </a:lnTo>
                <a:lnTo>
                  <a:pt x="87" y="36"/>
                </a:lnTo>
                <a:close/>
                <a:moveTo>
                  <a:pt x="69" y="88"/>
                </a:moveTo>
                <a:lnTo>
                  <a:pt x="67" y="89"/>
                </a:lnTo>
                <a:lnTo>
                  <a:pt x="64" y="91"/>
                </a:lnTo>
                <a:lnTo>
                  <a:pt x="61" y="93"/>
                </a:lnTo>
                <a:lnTo>
                  <a:pt x="58" y="95"/>
                </a:lnTo>
                <a:lnTo>
                  <a:pt x="54" y="96"/>
                </a:lnTo>
                <a:lnTo>
                  <a:pt x="50" y="99"/>
                </a:lnTo>
                <a:lnTo>
                  <a:pt x="45" y="99"/>
                </a:lnTo>
                <a:lnTo>
                  <a:pt x="42" y="100"/>
                </a:lnTo>
                <a:lnTo>
                  <a:pt x="35" y="99"/>
                </a:lnTo>
                <a:lnTo>
                  <a:pt x="32" y="96"/>
                </a:lnTo>
                <a:lnTo>
                  <a:pt x="28" y="94"/>
                </a:lnTo>
                <a:lnTo>
                  <a:pt x="24" y="89"/>
                </a:lnTo>
                <a:lnTo>
                  <a:pt x="23" y="83"/>
                </a:lnTo>
                <a:lnTo>
                  <a:pt x="21" y="75"/>
                </a:lnTo>
                <a:lnTo>
                  <a:pt x="20" y="67"/>
                </a:lnTo>
                <a:lnTo>
                  <a:pt x="20" y="59"/>
                </a:lnTo>
                <a:lnTo>
                  <a:pt x="20" y="50"/>
                </a:lnTo>
                <a:lnTo>
                  <a:pt x="21" y="41"/>
                </a:lnTo>
                <a:lnTo>
                  <a:pt x="24" y="33"/>
                </a:lnTo>
                <a:lnTo>
                  <a:pt x="26" y="28"/>
                </a:lnTo>
                <a:lnTo>
                  <a:pt x="30" y="23"/>
                </a:lnTo>
                <a:lnTo>
                  <a:pt x="35" y="19"/>
                </a:lnTo>
                <a:lnTo>
                  <a:pt x="40" y="17"/>
                </a:lnTo>
                <a:lnTo>
                  <a:pt x="47" y="17"/>
                </a:lnTo>
                <a:lnTo>
                  <a:pt x="50" y="17"/>
                </a:lnTo>
                <a:lnTo>
                  <a:pt x="54" y="17"/>
                </a:lnTo>
                <a:lnTo>
                  <a:pt x="57" y="18"/>
                </a:lnTo>
                <a:lnTo>
                  <a:pt x="61" y="19"/>
                </a:lnTo>
                <a:lnTo>
                  <a:pt x="63" y="21"/>
                </a:lnTo>
                <a:lnTo>
                  <a:pt x="66" y="21"/>
                </a:lnTo>
                <a:lnTo>
                  <a:pt x="67" y="22"/>
                </a:lnTo>
                <a:lnTo>
                  <a:pt x="69" y="23"/>
                </a:lnTo>
                <a:lnTo>
                  <a:pt x="69" y="88"/>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23" name="Freeform 133"/>
          <p:cNvSpPr>
            <a:spLocks/>
          </p:cNvSpPr>
          <p:nvPr/>
        </p:nvSpPr>
        <p:spPr bwMode="auto">
          <a:xfrm>
            <a:off x="8011263" y="1366158"/>
            <a:ext cx="35919" cy="78921"/>
          </a:xfrm>
          <a:custGeom>
            <a:avLst/>
            <a:gdLst>
              <a:gd name="T0" fmla="*/ 0 w 84"/>
              <a:gd name="T1" fmla="*/ 2147483647 h 174"/>
              <a:gd name="T2" fmla="*/ 0 w 84"/>
              <a:gd name="T3" fmla="*/ 2147483647 h 174"/>
              <a:gd name="T4" fmla="*/ 2147483647 w 84"/>
              <a:gd name="T5" fmla="*/ 2147483647 h 174"/>
              <a:gd name="T6" fmla="*/ 2147483647 w 84"/>
              <a:gd name="T7" fmla="*/ 2147483647 h 174"/>
              <a:gd name="T8" fmla="*/ 2147483647 w 84"/>
              <a:gd name="T9" fmla="*/ 2147483647 h 174"/>
              <a:gd name="T10" fmla="*/ 2147483647 w 84"/>
              <a:gd name="T11" fmla="*/ 2147483647 h 174"/>
              <a:gd name="T12" fmla="*/ 2147483647 w 84"/>
              <a:gd name="T13" fmla="*/ 2147483647 h 174"/>
              <a:gd name="T14" fmla="*/ 2147483647 w 84"/>
              <a:gd name="T15" fmla="*/ 2147483647 h 174"/>
              <a:gd name="T16" fmla="*/ 2147483647 w 84"/>
              <a:gd name="T17" fmla="*/ 2147483647 h 174"/>
              <a:gd name="T18" fmla="*/ 2147483647 w 84"/>
              <a:gd name="T19" fmla="*/ 2147483647 h 174"/>
              <a:gd name="T20" fmla="*/ 2147483647 w 84"/>
              <a:gd name="T21" fmla="*/ 2147483647 h 174"/>
              <a:gd name="T22" fmla="*/ 2147483647 w 84"/>
              <a:gd name="T23" fmla="*/ 2147483647 h 174"/>
              <a:gd name="T24" fmla="*/ 2147483647 w 84"/>
              <a:gd name="T25" fmla="*/ 2147483647 h 174"/>
              <a:gd name="T26" fmla="*/ 2147483647 w 84"/>
              <a:gd name="T27" fmla="*/ 2147483647 h 174"/>
              <a:gd name="T28" fmla="*/ 2147483647 w 84"/>
              <a:gd name="T29" fmla="*/ 2147483647 h 174"/>
              <a:gd name="T30" fmla="*/ 2147483647 w 84"/>
              <a:gd name="T31" fmla="*/ 2147483647 h 174"/>
              <a:gd name="T32" fmla="*/ 2147483647 w 84"/>
              <a:gd name="T33" fmla="*/ 2147483647 h 174"/>
              <a:gd name="T34" fmla="*/ 2147483647 w 84"/>
              <a:gd name="T35" fmla="*/ 2147483647 h 174"/>
              <a:gd name="T36" fmla="*/ 2147483647 w 84"/>
              <a:gd name="T37" fmla="*/ 2147483647 h 174"/>
              <a:gd name="T38" fmla="*/ 2147483647 w 84"/>
              <a:gd name="T39" fmla="*/ 2147483647 h 174"/>
              <a:gd name="T40" fmla="*/ 2147483647 w 84"/>
              <a:gd name="T41" fmla="*/ 2147483647 h 174"/>
              <a:gd name="T42" fmla="*/ 2147483647 w 84"/>
              <a:gd name="T43" fmla="*/ 2147483647 h 174"/>
              <a:gd name="T44" fmla="*/ 2147483647 w 84"/>
              <a:gd name="T45" fmla="*/ 2147483647 h 174"/>
              <a:gd name="T46" fmla="*/ 2147483647 w 84"/>
              <a:gd name="T47" fmla="*/ 2147483647 h 174"/>
              <a:gd name="T48" fmla="*/ 2147483647 w 84"/>
              <a:gd name="T49" fmla="*/ 2147483647 h 174"/>
              <a:gd name="T50" fmla="*/ 2147483647 w 84"/>
              <a:gd name="T51" fmla="*/ 2147483647 h 174"/>
              <a:gd name="T52" fmla="*/ 2147483647 w 84"/>
              <a:gd name="T53" fmla="*/ 2147483647 h 174"/>
              <a:gd name="T54" fmla="*/ 2147483647 w 84"/>
              <a:gd name="T55" fmla="*/ 2147483647 h 174"/>
              <a:gd name="T56" fmla="*/ 2147483647 w 84"/>
              <a:gd name="T57" fmla="*/ 2147483647 h 174"/>
              <a:gd name="T58" fmla="*/ 2147483647 w 84"/>
              <a:gd name="T59" fmla="*/ 2147483647 h 174"/>
              <a:gd name="T60" fmla="*/ 2147483647 w 84"/>
              <a:gd name="T61" fmla="*/ 2147483647 h 174"/>
              <a:gd name="T62" fmla="*/ 2147483647 w 84"/>
              <a:gd name="T63" fmla="*/ 2147483647 h 174"/>
              <a:gd name="T64" fmla="*/ 2147483647 w 84"/>
              <a:gd name="T65" fmla="*/ 2147483647 h 174"/>
              <a:gd name="T66" fmla="*/ 2147483647 w 84"/>
              <a:gd name="T67" fmla="*/ 2147483647 h 174"/>
              <a:gd name="T68" fmla="*/ 2147483647 w 84"/>
              <a:gd name="T69" fmla="*/ 2147483647 h 174"/>
              <a:gd name="T70" fmla="*/ 2147483647 w 84"/>
              <a:gd name="T71" fmla="*/ 2147483647 h 174"/>
              <a:gd name="T72" fmla="*/ 2147483647 w 84"/>
              <a:gd name="T73" fmla="*/ 2147483647 h 174"/>
              <a:gd name="T74" fmla="*/ 2147483647 w 84"/>
              <a:gd name="T75" fmla="*/ 2147483647 h 174"/>
              <a:gd name="T76" fmla="*/ 2147483647 w 84"/>
              <a:gd name="T77" fmla="*/ 0 h 174"/>
              <a:gd name="T78" fmla="*/ 2147483647 w 84"/>
              <a:gd name="T79" fmla="*/ 0 h 174"/>
              <a:gd name="T80" fmla="*/ 2147483647 w 84"/>
              <a:gd name="T81" fmla="*/ 0 h 174"/>
              <a:gd name="T82" fmla="*/ 2147483647 w 84"/>
              <a:gd name="T83" fmla="*/ 0 h 174"/>
              <a:gd name="T84" fmla="*/ 2147483647 w 84"/>
              <a:gd name="T85" fmla="*/ 2147483647 h 174"/>
              <a:gd name="T86" fmla="*/ 2147483647 w 84"/>
              <a:gd name="T87" fmla="*/ 2147483647 h 174"/>
              <a:gd name="T88" fmla="*/ 2147483647 w 84"/>
              <a:gd name="T89" fmla="*/ 2147483647 h 174"/>
              <a:gd name="T90" fmla="*/ 0 w 84"/>
              <a:gd name="T91" fmla="*/ 2147483647 h 174"/>
              <a:gd name="T92" fmla="*/ 0 w 84"/>
              <a:gd name="T93" fmla="*/ 2147483647 h 174"/>
              <a:gd name="T94" fmla="*/ 0 w 84"/>
              <a:gd name="T95" fmla="*/ 2147483647 h 1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4" h="174">
                <a:moveTo>
                  <a:pt x="0" y="172"/>
                </a:moveTo>
                <a:lnTo>
                  <a:pt x="0" y="172"/>
                </a:lnTo>
                <a:lnTo>
                  <a:pt x="0" y="173"/>
                </a:lnTo>
                <a:lnTo>
                  <a:pt x="1" y="174"/>
                </a:lnTo>
                <a:lnTo>
                  <a:pt x="2" y="174"/>
                </a:lnTo>
                <a:lnTo>
                  <a:pt x="15" y="174"/>
                </a:lnTo>
                <a:lnTo>
                  <a:pt x="16" y="174"/>
                </a:lnTo>
                <a:lnTo>
                  <a:pt x="17" y="173"/>
                </a:lnTo>
                <a:lnTo>
                  <a:pt x="17" y="172"/>
                </a:lnTo>
                <a:lnTo>
                  <a:pt x="17" y="86"/>
                </a:lnTo>
                <a:lnTo>
                  <a:pt x="20" y="85"/>
                </a:lnTo>
                <a:lnTo>
                  <a:pt x="22" y="82"/>
                </a:lnTo>
                <a:lnTo>
                  <a:pt x="26" y="79"/>
                </a:lnTo>
                <a:lnTo>
                  <a:pt x="30" y="77"/>
                </a:lnTo>
                <a:lnTo>
                  <a:pt x="35" y="74"/>
                </a:lnTo>
                <a:lnTo>
                  <a:pt x="39" y="73"/>
                </a:lnTo>
                <a:lnTo>
                  <a:pt x="44" y="72"/>
                </a:lnTo>
                <a:lnTo>
                  <a:pt x="50" y="72"/>
                </a:lnTo>
                <a:lnTo>
                  <a:pt x="54" y="72"/>
                </a:lnTo>
                <a:lnTo>
                  <a:pt x="58" y="73"/>
                </a:lnTo>
                <a:lnTo>
                  <a:pt x="60" y="74"/>
                </a:lnTo>
                <a:lnTo>
                  <a:pt x="63" y="77"/>
                </a:lnTo>
                <a:lnTo>
                  <a:pt x="64" y="81"/>
                </a:lnTo>
                <a:lnTo>
                  <a:pt x="65" y="83"/>
                </a:lnTo>
                <a:lnTo>
                  <a:pt x="65" y="87"/>
                </a:lnTo>
                <a:lnTo>
                  <a:pt x="65" y="91"/>
                </a:lnTo>
                <a:lnTo>
                  <a:pt x="65" y="172"/>
                </a:lnTo>
                <a:lnTo>
                  <a:pt x="65" y="173"/>
                </a:lnTo>
                <a:lnTo>
                  <a:pt x="67" y="173"/>
                </a:lnTo>
                <a:lnTo>
                  <a:pt x="67" y="174"/>
                </a:lnTo>
                <a:lnTo>
                  <a:pt x="68" y="174"/>
                </a:lnTo>
                <a:lnTo>
                  <a:pt x="81" y="174"/>
                </a:lnTo>
                <a:lnTo>
                  <a:pt x="82" y="174"/>
                </a:lnTo>
                <a:lnTo>
                  <a:pt x="83" y="174"/>
                </a:lnTo>
                <a:lnTo>
                  <a:pt x="83" y="173"/>
                </a:lnTo>
                <a:lnTo>
                  <a:pt x="84" y="172"/>
                </a:lnTo>
                <a:lnTo>
                  <a:pt x="84" y="91"/>
                </a:lnTo>
                <a:lnTo>
                  <a:pt x="84" y="85"/>
                </a:lnTo>
                <a:lnTo>
                  <a:pt x="83" y="78"/>
                </a:lnTo>
                <a:lnTo>
                  <a:pt x="82" y="72"/>
                </a:lnTo>
                <a:lnTo>
                  <a:pt x="79" y="67"/>
                </a:lnTo>
                <a:lnTo>
                  <a:pt x="75" y="62"/>
                </a:lnTo>
                <a:lnTo>
                  <a:pt x="70" y="58"/>
                </a:lnTo>
                <a:lnTo>
                  <a:pt x="64" y="57"/>
                </a:lnTo>
                <a:lnTo>
                  <a:pt x="55" y="55"/>
                </a:lnTo>
                <a:lnTo>
                  <a:pt x="49" y="55"/>
                </a:lnTo>
                <a:lnTo>
                  <a:pt x="43" y="57"/>
                </a:lnTo>
                <a:lnTo>
                  <a:pt x="38" y="59"/>
                </a:lnTo>
                <a:lnTo>
                  <a:pt x="33" y="62"/>
                </a:lnTo>
                <a:lnTo>
                  <a:pt x="29" y="64"/>
                </a:lnTo>
                <a:lnTo>
                  <a:pt x="24" y="67"/>
                </a:lnTo>
                <a:lnTo>
                  <a:pt x="21" y="69"/>
                </a:lnTo>
                <a:lnTo>
                  <a:pt x="17" y="72"/>
                </a:lnTo>
                <a:lnTo>
                  <a:pt x="17" y="4"/>
                </a:lnTo>
                <a:lnTo>
                  <a:pt x="17" y="2"/>
                </a:lnTo>
                <a:lnTo>
                  <a:pt x="17" y="1"/>
                </a:lnTo>
                <a:lnTo>
                  <a:pt x="16" y="0"/>
                </a:lnTo>
                <a:lnTo>
                  <a:pt x="15" y="0"/>
                </a:lnTo>
                <a:lnTo>
                  <a:pt x="14" y="0"/>
                </a:lnTo>
                <a:lnTo>
                  <a:pt x="14" y="1"/>
                </a:lnTo>
                <a:lnTo>
                  <a:pt x="1" y="4"/>
                </a:lnTo>
                <a:lnTo>
                  <a:pt x="0" y="4"/>
                </a:lnTo>
                <a:lnTo>
                  <a:pt x="0" y="5"/>
                </a:lnTo>
                <a:lnTo>
                  <a:pt x="0" y="6"/>
                </a:lnTo>
                <a:lnTo>
                  <a:pt x="0" y="172"/>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24" name="Freeform 134"/>
          <p:cNvSpPr>
            <a:spLocks noEditPoints="1"/>
          </p:cNvSpPr>
          <p:nvPr/>
        </p:nvSpPr>
        <p:spPr bwMode="auto">
          <a:xfrm>
            <a:off x="7732889" y="1518557"/>
            <a:ext cx="41051" cy="76200"/>
          </a:xfrm>
          <a:custGeom>
            <a:avLst/>
            <a:gdLst>
              <a:gd name="T0" fmla="*/ 2147483647 w 94"/>
              <a:gd name="T1" fmla="*/ 2147483647 h 169"/>
              <a:gd name="T2" fmla="*/ 2147483647 w 94"/>
              <a:gd name="T3" fmla="*/ 2147483647 h 169"/>
              <a:gd name="T4" fmla="*/ 2147483647 w 94"/>
              <a:gd name="T5" fmla="*/ 2147483647 h 169"/>
              <a:gd name="T6" fmla="*/ 2147483647 w 94"/>
              <a:gd name="T7" fmla="*/ 2147483647 h 169"/>
              <a:gd name="T8" fmla="*/ 2147483647 w 94"/>
              <a:gd name="T9" fmla="*/ 2147483647 h 169"/>
              <a:gd name="T10" fmla="*/ 2147483647 w 94"/>
              <a:gd name="T11" fmla="*/ 2147483647 h 169"/>
              <a:gd name="T12" fmla="*/ 2147483647 w 94"/>
              <a:gd name="T13" fmla="*/ 2147483647 h 169"/>
              <a:gd name="T14" fmla="*/ 2147483647 w 94"/>
              <a:gd name="T15" fmla="*/ 2147483647 h 169"/>
              <a:gd name="T16" fmla="*/ 2147483647 w 94"/>
              <a:gd name="T17" fmla="*/ 2147483647 h 169"/>
              <a:gd name="T18" fmla="*/ 2147483647 w 94"/>
              <a:gd name="T19" fmla="*/ 2147483647 h 169"/>
              <a:gd name="T20" fmla="*/ 2147483647 w 94"/>
              <a:gd name="T21" fmla="*/ 2147483647 h 169"/>
              <a:gd name="T22" fmla="*/ 2147483647 w 94"/>
              <a:gd name="T23" fmla="*/ 2147483647 h 169"/>
              <a:gd name="T24" fmla="*/ 2147483647 w 94"/>
              <a:gd name="T25" fmla="*/ 2147483647 h 169"/>
              <a:gd name="T26" fmla="*/ 2147483647 w 94"/>
              <a:gd name="T27" fmla="*/ 2147483647 h 169"/>
              <a:gd name="T28" fmla="*/ 2147483647 w 94"/>
              <a:gd name="T29" fmla="*/ 2147483647 h 169"/>
              <a:gd name="T30" fmla="*/ 2147483647 w 94"/>
              <a:gd name="T31" fmla="*/ 2147483647 h 169"/>
              <a:gd name="T32" fmla="*/ 2147483647 w 94"/>
              <a:gd name="T33" fmla="*/ 2147483647 h 169"/>
              <a:gd name="T34" fmla="*/ 2147483647 w 94"/>
              <a:gd name="T35" fmla="*/ 2147483647 h 169"/>
              <a:gd name="T36" fmla="*/ 2147483647 w 94"/>
              <a:gd name="T37" fmla="*/ 2147483647 h 169"/>
              <a:gd name="T38" fmla="*/ 2147483647 w 94"/>
              <a:gd name="T39" fmla="*/ 2147483647 h 169"/>
              <a:gd name="T40" fmla="*/ 2147483647 w 94"/>
              <a:gd name="T41" fmla="*/ 2147483647 h 169"/>
              <a:gd name="T42" fmla="*/ 2147483647 w 94"/>
              <a:gd name="T43" fmla="*/ 2147483647 h 169"/>
              <a:gd name="T44" fmla="*/ 2147483647 w 94"/>
              <a:gd name="T45" fmla="*/ 2147483647 h 169"/>
              <a:gd name="T46" fmla="*/ 2147483647 w 94"/>
              <a:gd name="T47" fmla="*/ 2147483647 h 169"/>
              <a:gd name="T48" fmla="*/ 2147483647 w 94"/>
              <a:gd name="T49" fmla="*/ 2147483647 h 169"/>
              <a:gd name="T50" fmla="*/ 2147483647 w 94"/>
              <a:gd name="T51" fmla="*/ 2147483647 h 169"/>
              <a:gd name="T52" fmla="*/ 2147483647 w 94"/>
              <a:gd name="T53" fmla="*/ 2147483647 h 169"/>
              <a:gd name="T54" fmla="*/ 2147483647 w 94"/>
              <a:gd name="T55" fmla="*/ 2147483647 h 169"/>
              <a:gd name="T56" fmla="*/ 2147483647 w 94"/>
              <a:gd name="T57" fmla="*/ 2147483647 h 169"/>
              <a:gd name="T58" fmla="*/ 2147483647 w 94"/>
              <a:gd name="T59" fmla="*/ 0 h 169"/>
              <a:gd name="T60" fmla="*/ 2147483647 w 94"/>
              <a:gd name="T61" fmla="*/ 2147483647 h 169"/>
              <a:gd name="T62" fmla="*/ 2147483647 w 94"/>
              <a:gd name="T63" fmla="*/ 2147483647 h 169"/>
              <a:gd name="T64" fmla="*/ 2147483647 w 94"/>
              <a:gd name="T65" fmla="*/ 2147483647 h 169"/>
              <a:gd name="T66" fmla="*/ 2147483647 w 94"/>
              <a:gd name="T67" fmla="*/ 2147483647 h 169"/>
              <a:gd name="T68" fmla="*/ 2147483647 w 94"/>
              <a:gd name="T69" fmla="*/ 0 h 169"/>
              <a:gd name="T70" fmla="*/ 2147483647 w 94"/>
              <a:gd name="T71" fmla="*/ 0 h 169"/>
              <a:gd name="T72" fmla="*/ 2147483647 w 94"/>
              <a:gd name="T73" fmla="*/ 0 h 169"/>
              <a:gd name="T74" fmla="*/ 2147483647 w 94"/>
              <a:gd name="T75" fmla="*/ 2147483647 h 169"/>
              <a:gd name="T76" fmla="*/ 0 w 94"/>
              <a:gd name="T77" fmla="*/ 2147483647 h 169"/>
              <a:gd name="T78" fmla="*/ 0 w 94"/>
              <a:gd name="T79" fmla="*/ 2147483647 h 169"/>
              <a:gd name="T80" fmla="*/ 0 w 94"/>
              <a:gd name="T81" fmla="*/ 2147483647 h 169"/>
              <a:gd name="T82" fmla="*/ 2147483647 w 94"/>
              <a:gd name="T83" fmla="*/ 2147483647 h 169"/>
              <a:gd name="T84" fmla="*/ 2147483647 w 94"/>
              <a:gd name="T85" fmla="*/ 2147483647 h 169"/>
              <a:gd name="T86" fmla="*/ 2147483647 w 94"/>
              <a:gd name="T87" fmla="*/ 2147483647 h 169"/>
              <a:gd name="T88" fmla="*/ 2147483647 w 94"/>
              <a:gd name="T89" fmla="*/ 2147483647 h 169"/>
              <a:gd name="T90" fmla="*/ 2147483647 w 94"/>
              <a:gd name="T91" fmla="*/ 2147483647 h 1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4" h="169">
                <a:moveTo>
                  <a:pt x="25" y="28"/>
                </a:moveTo>
                <a:lnTo>
                  <a:pt x="27" y="25"/>
                </a:lnTo>
                <a:lnTo>
                  <a:pt x="30" y="24"/>
                </a:lnTo>
                <a:lnTo>
                  <a:pt x="32" y="21"/>
                </a:lnTo>
                <a:lnTo>
                  <a:pt x="36" y="20"/>
                </a:lnTo>
                <a:lnTo>
                  <a:pt x="40" y="19"/>
                </a:lnTo>
                <a:lnTo>
                  <a:pt x="44" y="18"/>
                </a:lnTo>
                <a:lnTo>
                  <a:pt x="49" y="16"/>
                </a:lnTo>
                <a:lnTo>
                  <a:pt x="53" y="16"/>
                </a:lnTo>
                <a:lnTo>
                  <a:pt x="59" y="16"/>
                </a:lnTo>
                <a:lnTo>
                  <a:pt x="64" y="20"/>
                </a:lnTo>
                <a:lnTo>
                  <a:pt x="68" y="24"/>
                </a:lnTo>
                <a:lnTo>
                  <a:pt x="70" y="30"/>
                </a:lnTo>
                <a:lnTo>
                  <a:pt x="73" y="37"/>
                </a:lnTo>
                <a:lnTo>
                  <a:pt x="74" y="44"/>
                </a:lnTo>
                <a:lnTo>
                  <a:pt x="74" y="52"/>
                </a:lnTo>
                <a:lnTo>
                  <a:pt x="74" y="59"/>
                </a:lnTo>
                <a:lnTo>
                  <a:pt x="74" y="68"/>
                </a:lnTo>
                <a:lnTo>
                  <a:pt x="74" y="76"/>
                </a:lnTo>
                <a:lnTo>
                  <a:pt x="73" y="85"/>
                </a:lnTo>
                <a:lnTo>
                  <a:pt x="70" y="91"/>
                </a:lnTo>
                <a:lnTo>
                  <a:pt x="68" y="97"/>
                </a:lnTo>
                <a:lnTo>
                  <a:pt x="64" y="102"/>
                </a:lnTo>
                <a:lnTo>
                  <a:pt x="59" y="105"/>
                </a:lnTo>
                <a:lnTo>
                  <a:pt x="51" y="106"/>
                </a:lnTo>
                <a:lnTo>
                  <a:pt x="48" y="106"/>
                </a:lnTo>
                <a:lnTo>
                  <a:pt x="44" y="105"/>
                </a:lnTo>
                <a:lnTo>
                  <a:pt x="40" y="105"/>
                </a:lnTo>
                <a:lnTo>
                  <a:pt x="36" y="103"/>
                </a:lnTo>
                <a:lnTo>
                  <a:pt x="34" y="102"/>
                </a:lnTo>
                <a:lnTo>
                  <a:pt x="30" y="101"/>
                </a:lnTo>
                <a:lnTo>
                  <a:pt x="27" y="100"/>
                </a:lnTo>
                <a:lnTo>
                  <a:pt x="25" y="97"/>
                </a:lnTo>
                <a:lnTo>
                  <a:pt x="25" y="28"/>
                </a:lnTo>
                <a:close/>
                <a:moveTo>
                  <a:pt x="6" y="165"/>
                </a:moveTo>
                <a:lnTo>
                  <a:pt x="6" y="167"/>
                </a:lnTo>
                <a:lnTo>
                  <a:pt x="6" y="168"/>
                </a:lnTo>
                <a:lnTo>
                  <a:pt x="7" y="168"/>
                </a:lnTo>
                <a:lnTo>
                  <a:pt x="7" y="169"/>
                </a:lnTo>
                <a:lnTo>
                  <a:pt x="8" y="169"/>
                </a:lnTo>
                <a:lnTo>
                  <a:pt x="10" y="169"/>
                </a:lnTo>
                <a:lnTo>
                  <a:pt x="10" y="168"/>
                </a:lnTo>
                <a:lnTo>
                  <a:pt x="11" y="168"/>
                </a:lnTo>
                <a:lnTo>
                  <a:pt x="22" y="165"/>
                </a:lnTo>
                <a:lnTo>
                  <a:pt x="24" y="165"/>
                </a:lnTo>
                <a:lnTo>
                  <a:pt x="24" y="164"/>
                </a:lnTo>
                <a:lnTo>
                  <a:pt x="25" y="164"/>
                </a:lnTo>
                <a:lnTo>
                  <a:pt x="25" y="163"/>
                </a:lnTo>
                <a:lnTo>
                  <a:pt x="25" y="114"/>
                </a:lnTo>
                <a:lnTo>
                  <a:pt x="27" y="115"/>
                </a:lnTo>
                <a:lnTo>
                  <a:pt x="30" y="116"/>
                </a:lnTo>
                <a:lnTo>
                  <a:pt x="32" y="117"/>
                </a:lnTo>
                <a:lnTo>
                  <a:pt x="36" y="119"/>
                </a:lnTo>
                <a:lnTo>
                  <a:pt x="40" y="120"/>
                </a:lnTo>
                <a:lnTo>
                  <a:pt x="44" y="121"/>
                </a:lnTo>
                <a:lnTo>
                  <a:pt x="49" y="121"/>
                </a:lnTo>
                <a:lnTo>
                  <a:pt x="54" y="121"/>
                </a:lnTo>
                <a:lnTo>
                  <a:pt x="59" y="121"/>
                </a:lnTo>
                <a:lnTo>
                  <a:pt x="64" y="120"/>
                </a:lnTo>
                <a:lnTo>
                  <a:pt x="68" y="119"/>
                </a:lnTo>
                <a:lnTo>
                  <a:pt x="72" y="117"/>
                </a:lnTo>
                <a:lnTo>
                  <a:pt x="79" y="111"/>
                </a:lnTo>
                <a:lnTo>
                  <a:pt x="84" y="103"/>
                </a:lnTo>
                <a:lnTo>
                  <a:pt x="88" y="93"/>
                </a:lnTo>
                <a:lnTo>
                  <a:pt x="92" y="83"/>
                </a:lnTo>
                <a:lnTo>
                  <a:pt x="93" y="71"/>
                </a:lnTo>
                <a:lnTo>
                  <a:pt x="94" y="58"/>
                </a:lnTo>
                <a:lnTo>
                  <a:pt x="93" y="48"/>
                </a:lnTo>
                <a:lnTo>
                  <a:pt x="92" y="37"/>
                </a:lnTo>
                <a:lnTo>
                  <a:pt x="89" y="26"/>
                </a:lnTo>
                <a:lnTo>
                  <a:pt x="84" y="18"/>
                </a:lnTo>
                <a:lnTo>
                  <a:pt x="79" y="10"/>
                </a:lnTo>
                <a:lnTo>
                  <a:pt x="73" y="5"/>
                </a:lnTo>
                <a:lnTo>
                  <a:pt x="69" y="2"/>
                </a:lnTo>
                <a:lnTo>
                  <a:pt x="65" y="1"/>
                </a:lnTo>
                <a:lnTo>
                  <a:pt x="61" y="0"/>
                </a:lnTo>
                <a:lnTo>
                  <a:pt x="56" y="0"/>
                </a:lnTo>
                <a:lnTo>
                  <a:pt x="50" y="0"/>
                </a:lnTo>
                <a:lnTo>
                  <a:pt x="44" y="1"/>
                </a:lnTo>
                <a:lnTo>
                  <a:pt x="39" y="4"/>
                </a:lnTo>
                <a:lnTo>
                  <a:pt x="34" y="5"/>
                </a:lnTo>
                <a:lnTo>
                  <a:pt x="30" y="8"/>
                </a:lnTo>
                <a:lnTo>
                  <a:pt x="26" y="10"/>
                </a:lnTo>
                <a:lnTo>
                  <a:pt x="24" y="13"/>
                </a:lnTo>
                <a:lnTo>
                  <a:pt x="21" y="14"/>
                </a:lnTo>
                <a:lnTo>
                  <a:pt x="21" y="13"/>
                </a:lnTo>
                <a:lnTo>
                  <a:pt x="20" y="10"/>
                </a:lnTo>
                <a:lnTo>
                  <a:pt x="19" y="8"/>
                </a:lnTo>
                <a:lnTo>
                  <a:pt x="17" y="5"/>
                </a:lnTo>
                <a:lnTo>
                  <a:pt x="16" y="4"/>
                </a:lnTo>
                <a:lnTo>
                  <a:pt x="15" y="1"/>
                </a:lnTo>
                <a:lnTo>
                  <a:pt x="13" y="0"/>
                </a:lnTo>
                <a:lnTo>
                  <a:pt x="12" y="0"/>
                </a:lnTo>
                <a:lnTo>
                  <a:pt x="11" y="0"/>
                </a:lnTo>
                <a:lnTo>
                  <a:pt x="1" y="6"/>
                </a:lnTo>
                <a:lnTo>
                  <a:pt x="0" y="8"/>
                </a:lnTo>
                <a:lnTo>
                  <a:pt x="0" y="9"/>
                </a:lnTo>
                <a:lnTo>
                  <a:pt x="0" y="10"/>
                </a:lnTo>
                <a:lnTo>
                  <a:pt x="0" y="11"/>
                </a:lnTo>
                <a:lnTo>
                  <a:pt x="1" y="13"/>
                </a:lnTo>
                <a:lnTo>
                  <a:pt x="2" y="14"/>
                </a:lnTo>
                <a:lnTo>
                  <a:pt x="2" y="15"/>
                </a:lnTo>
                <a:lnTo>
                  <a:pt x="3" y="16"/>
                </a:lnTo>
                <a:lnTo>
                  <a:pt x="3" y="18"/>
                </a:lnTo>
                <a:lnTo>
                  <a:pt x="5" y="20"/>
                </a:lnTo>
                <a:lnTo>
                  <a:pt x="5" y="23"/>
                </a:lnTo>
                <a:lnTo>
                  <a:pt x="6" y="26"/>
                </a:lnTo>
                <a:lnTo>
                  <a:pt x="6" y="29"/>
                </a:lnTo>
                <a:lnTo>
                  <a:pt x="6" y="32"/>
                </a:lnTo>
                <a:lnTo>
                  <a:pt x="6" y="35"/>
                </a:lnTo>
                <a:lnTo>
                  <a:pt x="6" y="38"/>
                </a:lnTo>
                <a:lnTo>
                  <a:pt x="6" y="42"/>
                </a:lnTo>
                <a:lnTo>
                  <a:pt x="6" y="165"/>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25" name="Freeform 135"/>
          <p:cNvSpPr>
            <a:spLocks noEditPoints="1"/>
          </p:cNvSpPr>
          <p:nvPr/>
        </p:nvSpPr>
        <p:spPr bwMode="auto">
          <a:xfrm>
            <a:off x="7781637" y="1518557"/>
            <a:ext cx="39768" cy="54429"/>
          </a:xfrm>
          <a:custGeom>
            <a:avLst/>
            <a:gdLst>
              <a:gd name="T0" fmla="*/ 2147483647 w 91"/>
              <a:gd name="T1" fmla="*/ 2147483647 h 121"/>
              <a:gd name="T2" fmla="*/ 2147483647 w 91"/>
              <a:gd name="T3" fmla="*/ 2147483647 h 121"/>
              <a:gd name="T4" fmla="*/ 2147483647 w 91"/>
              <a:gd name="T5" fmla="*/ 2147483647 h 121"/>
              <a:gd name="T6" fmla="*/ 2147483647 w 91"/>
              <a:gd name="T7" fmla="*/ 2147483647 h 121"/>
              <a:gd name="T8" fmla="*/ 2147483647 w 91"/>
              <a:gd name="T9" fmla="*/ 2147483647 h 121"/>
              <a:gd name="T10" fmla="*/ 2147483647 w 91"/>
              <a:gd name="T11" fmla="*/ 2147483647 h 121"/>
              <a:gd name="T12" fmla="*/ 2147483647 w 91"/>
              <a:gd name="T13" fmla="*/ 2147483647 h 121"/>
              <a:gd name="T14" fmla="*/ 2147483647 w 91"/>
              <a:gd name="T15" fmla="*/ 2147483647 h 121"/>
              <a:gd name="T16" fmla="*/ 2147483647 w 91"/>
              <a:gd name="T17" fmla="*/ 2147483647 h 121"/>
              <a:gd name="T18" fmla="*/ 2147483647 w 91"/>
              <a:gd name="T19" fmla="*/ 2147483647 h 121"/>
              <a:gd name="T20" fmla="*/ 2147483647 w 91"/>
              <a:gd name="T21" fmla="*/ 2147483647 h 121"/>
              <a:gd name="T22" fmla="*/ 2147483647 w 91"/>
              <a:gd name="T23" fmla="*/ 2147483647 h 121"/>
              <a:gd name="T24" fmla="*/ 2147483647 w 91"/>
              <a:gd name="T25" fmla="*/ 2147483647 h 121"/>
              <a:gd name="T26" fmla="*/ 2147483647 w 91"/>
              <a:gd name="T27" fmla="*/ 2147483647 h 121"/>
              <a:gd name="T28" fmla="*/ 2147483647 w 91"/>
              <a:gd name="T29" fmla="*/ 2147483647 h 121"/>
              <a:gd name="T30" fmla="*/ 2147483647 w 91"/>
              <a:gd name="T31" fmla="*/ 2147483647 h 121"/>
              <a:gd name="T32" fmla="*/ 2147483647 w 91"/>
              <a:gd name="T33" fmla="*/ 2147483647 h 121"/>
              <a:gd name="T34" fmla="*/ 2147483647 w 91"/>
              <a:gd name="T35" fmla="*/ 2147483647 h 121"/>
              <a:gd name="T36" fmla="*/ 2147483647 w 91"/>
              <a:gd name="T37" fmla="*/ 2147483647 h 121"/>
              <a:gd name="T38" fmla="*/ 2147483647 w 91"/>
              <a:gd name="T39" fmla="*/ 2147483647 h 121"/>
              <a:gd name="T40" fmla="*/ 2147483647 w 91"/>
              <a:gd name="T41" fmla="*/ 2147483647 h 121"/>
              <a:gd name="T42" fmla="*/ 2147483647 w 91"/>
              <a:gd name="T43" fmla="*/ 2147483647 h 121"/>
              <a:gd name="T44" fmla="*/ 2147483647 w 91"/>
              <a:gd name="T45" fmla="*/ 2147483647 h 121"/>
              <a:gd name="T46" fmla="*/ 2147483647 w 91"/>
              <a:gd name="T47" fmla="*/ 2147483647 h 121"/>
              <a:gd name="T48" fmla="*/ 2147483647 w 91"/>
              <a:gd name="T49" fmla="*/ 2147483647 h 121"/>
              <a:gd name="T50" fmla="*/ 2147483647 w 91"/>
              <a:gd name="T51" fmla="*/ 2147483647 h 121"/>
              <a:gd name="T52" fmla="*/ 2147483647 w 91"/>
              <a:gd name="T53" fmla="*/ 2147483647 h 121"/>
              <a:gd name="T54" fmla="*/ 2147483647 w 91"/>
              <a:gd name="T55" fmla="*/ 2147483647 h 121"/>
              <a:gd name="T56" fmla="*/ 2147483647 w 91"/>
              <a:gd name="T57" fmla="*/ 2147483647 h 121"/>
              <a:gd name="T58" fmla="*/ 2147483647 w 91"/>
              <a:gd name="T59" fmla="*/ 2147483647 h 121"/>
              <a:gd name="T60" fmla="*/ 2147483647 w 91"/>
              <a:gd name="T61" fmla="*/ 2147483647 h 121"/>
              <a:gd name="T62" fmla="*/ 2147483647 w 91"/>
              <a:gd name="T63" fmla="*/ 0 h 121"/>
              <a:gd name="T64" fmla="*/ 2147483647 w 91"/>
              <a:gd name="T65" fmla="*/ 2147483647 h 121"/>
              <a:gd name="T66" fmla="*/ 2147483647 w 91"/>
              <a:gd name="T67" fmla="*/ 2147483647 h 121"/>
              <a:gd name="T68" fmla="*/ 2147483647 w 91"/>
              <a:gd name="T69" fmla="*/ 2147483647 h 121"/>
              <a:gd name="T70" fmla="*/ 0 w 91"/>
              <a:gd name="T71" fmla="*/ 2147483647 h 121"/>
              <a:gd name="T72" fmla="*/ 2147483647 w 91"/>
              <a:gd name="T73" fmla="*/ 2147483647 h 121"/>
              <a:gd name="T74" fmla="*/ 2147483647 w 91"/>
              <a:gd name="T75" fmla="*/ 2147483647 h 121"/>
              <a:gd name="T76" fmla="*/ 2147483647 w 91"/>
              <a:gd name="T77" fmla="*/ 2147483647 h 121"/>
              <a:gd name="T78" fmla="*/ 2147483647 w 91"/>
              <a:gd name="T79" fmla="*/ 2147483647 h 121"/>
              <a:gd name="T80" fmla="*/ 2147483647 w 91"/>
              <a:gd name="T81" fmla="*/ 2147483647 h 121"/>
              <a:gd name="T82" fmla="*/ 2147483647 w 91"/>
              <a:gd name="T83" fmla="*/ 2147483647 h 121"/>
              <a:gd name="T84" fmla="*/ 2147483647 w 91"/>
              <a:gd name="T85" fmla="*/ 2147483647 h 121"/>
              <a:gd name="T86" fmla="*/ 2147483647 w 91"/>
              <a:gd name="T87" fmla="*/ 2147483647 h 121"/>
              <a:gd name="T88" fmla="*/ 2147483647 w 91"/>
              <a:gd name="T89" fmla="*/ 2147483647 h 121"/>
              <a:gd name="T90" fmla="*/ 2147483647 w 91"/>
              <a:gd name="T91" fmla="*/ 2147483647 h 121"/>
              <a:gd name="T92" fmla="*/ 2147483647 w 91"/>
              <a:gd name="T93" fmla="*/ 2147483647 h 121"/>
              <a:gd name="T94" fmla="*/ 2147483647 w 91"/>
              <a:gd name="T95" fmla="*/ 2147483647 h 1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1" h="121">
                <a:moveTo>
                  <a:pt x="21" y="49"/>
                </a:moveTo>
                <a:lnTo>
                  <a:pt x="21" y="45"/>
                </a:lnTo>
                <a:lnTo>
                  <a:pt x="22" y="39"/>
                </a:lnTo>
                <a:lnTo>
                  <a:pt x="23" y="34"/>
                </a:lnTo>
                <a:lnTo>
                  <a:pt x="26" y="28"/>
                </a:lnTo>
                <a:lnTo>
                  <a:pt x="30" y="23"/>
                </a:lnTo>
                <a:lnTo>
                  <a:pt x="33" y="19"/>
                </a:lnTo>
                <a:lnTo>
                  <a:pt x="40" y="16"/>
                </a:lnTo>
                <a:lnTo>
                  <a:pt x="47" y="15"/>
                </a:lnTo>
                <a:lnTo>
                  <a:pt x="55" y="15"/>
                </a:lnTo>
                <a:lnTo>
                  <a:pt x="60" y="19"/>
                </a:lnTo>
                <a:lnTo>
                  <a:pt x="65" y="23"/>
                </a:lnTo>
                <a:lnTo>
                  <a:pt x="67" y="28"/>
                </a:lnTo>
                <a:lnTo>
                  <a:pt x="70" y="33"/>
                </a:lnTo>
                <a:lnTo>
                  <a:pt x="71" y="39"/>
                </a:lnTo>
                <a:lnTo>
                  <a:pt x="72" y="44"/>
                </a:lnTo>
                <a:lnTo>
                  <a:pt x="72" y="49"/>
                </a:lnTo>
                <a:lnTo>
                  <a:pt x="21" y="49"/>
                </a:lnTo>
                <a:close/>
                <a:moveTo>
                  <a:pt x="84" y="97"/>
                </a:moveTo>
                <a:lnTo>
                  <a:pt x="84" y="97"/>
                </a:lnTo>
                <a:lnTo>
                  <a:pt x="84" y="96"/>
                </a:lnTo>
                <a:lnTo>
                  <a:pt x="83" y="96"/>
                </a:lnTo>
                <a:lnTo>
                  <a:pt x="81" y="96"/>
                </a:lnTo>
                <a:lnTo>
                  <a:pt x="80" y="97"/>
                </a:lnTo>
                <a:lnTo>
                  <a:pt x="77" y="98"/>
                </a:lnTo>
                <a:lnTo>
                  <a:pt x="74" y="101"/>
                </a:lnTo>
                <a:lnTo>
                  <a:pt x="69" y="102"/>
                </a:lnTo>
                <a:lnTo>
                  <a:pt x="65" y="105"/>
                </a:lnTo>
                <a:lnTo>
                  <a:pt x="59" y="105"/>
                </a:lnTo>
                <a:lnTo>
                  <a:pt x="53" y="106"/>
                </a:lnTo>
                <a:lnTo>
                  <a:pt x="45" y="105"/>
                </a:lnTo>
                <a:lnTo>
                  <a:pt x="37" y="101"/>
                </a:lnTo>
                <a:lnTo>
                  <a:pt x="31" y="97"/>
                </a:lnTo>
                <a:lnTo>
                  <a:pt x="27" y="91"/>
                </a:lnTo>
                <a:lnTo>
                  <a:pt x="23" y="85"/>
                </a:lnTo>
                <a:lnTo>
                  <a:pt x="22" y="77"/>
                </a:lnTo>
                <a:lnTo>
                  <a:pt x="21" y="71"/>
                </a:lnTo>
                <a:lnTo>
                  <a:pt x="21" y="64"/>
                </a:lnTo>
                <a:lnTo>
                  <a:pt x="89" y="64"/>
                </a:lnTo>
                <a:lnTo>
                  <a:pt x="90" y="64"/>
                </a:lnTo>
                <a:lnTo>
                  <a:pt x="91" y="64"/>
                </a:lnTo>
                <a:lnTo>
                  <a:pt x="91" y="63"/>
                </a:lnTo>
                <a:lnTo>
                  <a:pt x="91" y="62"/>
                </a:lnTo>
                <a:lnTo>
                  <a:pt x="91" y="61"/>
                </a:lnTo>
                <a:lnTo>
                  <a:pt x="91" y="59"/>
                </a:lnTo>
                <a:lnTo>
                  <a:pt x="91" y="50"/>
                </a:lnTo>
                <a:lnTo>
                  <a:pt x="90" y="42"/>
                </a:lnTo>
                <a:lnTo>
                  <a:pt x="89" y="32"/>
                </a:lnTo>
                <a:lnTo>
                  <a:pt x="85" y="21"/>
                </a:lnTo>
                <a:lnTo>
                  <a:pt x="83" y="18"/>
                </a:lnTo>
                <a:lnTo>
                  <a:pt x="80" y="14"/>
                </a:lnTo>
                <a:lnTo>
                  <a:pt x="76" y="10"/>
                </a:lnTo>
                <a:lnTo>
                  <a:pt x="72" y="6"/>
                </a:lnTo>
                <a:lnTo>
                  <a:pt x="67" y="4"/>
                </a:lnTo>
                <a:lnTo>
                  <a:pt x="61" y="1"/>
                </a:lnTo>
                <a:lnTo>
                  <a:pt x="55" y="0"/>
                </a:lnTo>
                <a:lnTo>
                  <a:pt x="48" y="0"/>
                </a:lnTo>
                <a:lnTo>
                  <a:pt x="37" y="1"/>
                </a:lnTo>
                <a:lnTo>
                  <a:pt x="28" y="5"/>
                </a:lnTo>
                <a:lnTo>
                  <a:pt x="19" y="10"/>
                </a:lnTo>
                <a:lnTo>
                  <a:pt x="13" y="18"/>
                </a:lnTo>
                <a:lnTo>
                  <a:pt x="8" y="26"/>
                </a:lnTo>
                <a:lnTo>
                  <a:pt x="4" y="37"/>
                </a:lnTo>
                <a:lnTo>
                  <a:pt x="2" y="48"/>
                </a:lnTo>
                <a:lnTo>
                  <a:pt x="0" y="61"/>
                </a:lnTo>
                <a:lnTo>
                  <a:pt x="2" y="74"/>
                </a:lnTo>
                <a:lnTo>
                  <a:pt x="4" y="86"/>
                </a:lnTo>
                <a:lnTo>
                  <a:pt x="8" y="96"/>
                </a:lnTo>
                <a:lnTo>
                  <a:pt x="14" y="105"/>
                </a:lnTo>
                <a:lnTo>
                  <a:pt x="21" y="112"/>
                </a:lnTo>
                <a:lnTo>
                  <a:pt x="30" y="117"/>
                </a:lnTo>
                <a:lnTo>
                  <a:pt x="40" y="121"/>
                </a:lnTo>
                <a:lnTo>
                  <a:pt x="51" y="121"/>
                </a:lnTo>
                <a:lnTo>
                  <a:pt x="59" y="121"/>
                </a:lnTo>
                <a:lnTo>
                  <a:pt x="65" y="120"/>
                </a:lnTo>
                <a:lnTo>
                  <a:pt x="71" y="119"/>
                </a:lnTo>
                <a:lnTo>
                  <a:pt x="77" y="116"/>
                </a:lnTo>
                <a:lnTo>
                  <a:pt x="81" y="115"/>
                </a:lnTo>
                <a:lnTo>
                  <a:pt x="86" y="112"/>
                </a:lnTo>
                <a:lnTo>
                  <a:pt x="89" y="111"/>
                </a:lnTo>
                <a:lnTo>
                  <a:pt x="89" y="110"/>
                </a:lnTo>
                <a:lnTo>
                  <a:pt x="89" y="109"/>
                </a:lnTo>
                <a:lnTo>
                  <a:pt x="89" y="107"/>
                </a:lnTo>
                <a:lnTo>
                  <a:pt x="84" y="97"/>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26" name="Freeform 136"/>
          <p:cNvSpPr>
            <a:spLocks/>
          </p:cNvSpPr>
          <p:nvPr/>
        </p:nvSpPr>
        <p:spPr bwMode="auto">
          <a:xfrm>
            <a:off x="7831667" y="1518557"/>
            <a:ext cx="26939" cy="54429"/>
          </a:xfrm>
          <a:custGeom>
            <a:avLst/>
            <a:gdLst>
              <a:gd name="T0" fmla="*/ 2147483647 w 63"/>
              <a:gd name="T1" fmla="*/ 2147483647 h 119"/>
              <a:gd name="T2" fmla="*/ 2147483647 w 63"/>
              <a:gd name="T3" fmla="*/ 2147483647 h 119"/>
              <a:gd name="T4" fmla="*/ 2147483647 w 63"/>
              <a:gd name="T5" fmla="*/ 2147483647 h 119"/>
              <a:gd name="T6" fmla="*/ 2147483647 w 63"/>
              <a:gd name="T7" fmla="*/ 2147483647 h 119"/>
              <a:gd name="T8" fmla="*/ 2147483647 w 63"/>
              <a:gd name="T9" fmla="*/ 2147483647 h 119"/>
              <a:gd name="T10" fmla="*/ 2147483647 w 63"/>
              <a:gd name="T11" fmla="*/ 2147483647 h 119"/>
              <a:gd name="T12" fmla="*/ 2147483647 w 63"/>
              <a:gd name="T13" fmla="*/ 2147483647 h 119"/>
              <a:gd name="T14" fmla="*/ 2147483647 w 63"/>
              <a:gd name="T15" fmla="*/ 2147483647 h 119"/>
              <a:gd name="T16" fmla="*/ 2147483647 w 63"/>
              <a:gd name="T17" fmla="*/ 2147483647 h 119"/>
              <a:gd name="T18" fmla="*/ 2147483647 w 63"/>
              <a:gd name="T19" fmla="*/ 2147483647 h 119"/>
              <a:gd name="T20" fmla="*/ 2147483647 w 63"/>
              <a:gd name="T21" fmla="*/ 2147483647 h 119"/>
              <a:gd name="T22" fmla="*/ 2147483647 w 63"/>
              <a:gd name="T23" fmla="*/ 2147483647 h 119"/>
              <a:gd name="T24" fmla="*/ 2147483647 w 63"/>
              <a:gd name="T25" fmla="*/ 2147483647 h 119"/>
              <a:gd name="T26" fmla="*/ 2147483647 w 63"/>
              <a:gd name="T27" fmla="*/ 2147483647 h 119"/>
              <a:gd name="T28" fmla="*/ 2147483647 w 63"/>
              <a:gd name="T29" fmla="*/ 2147483647 h 119"/>
              <a:gd name="T30" fmla="*/ 2147483647 w 63"/>
              <a:gd name="T31" fmla="*/ 2147483647 h 119"/>
              <a:gd name="T32" fmla="*/ 2147483647 w 63"/>
              <a:gd name="T33" fmla="*/ 2147483647 h 119"/>
              <a:gd name="T34" fmla="*/ 2147483647 w 63"/>
              <a:gd name="T35" fmla="*/ 2147483647 h 119"/>
              <a:gd name="T36" fmla="*/ 2147483647 w 63"/>
              <a:gd name="T37" fmla="*/ 2147483647 h 119"/>
              <a:gd name="T38" fmla="*/ 2147483647 w 63"/>
              <a:gd name="T39" fmla="*/ 0 h 119"/>
              <a:gd name="T40" fmla="*/ 2147483647 w 63"/>
              <a:gd name="T41" fmla="*/ 0 h 119"/>
              <a:gd name="T42" fmla="*/ 2147483647 w 63"/>
              <a:gd name="T43" fmla="*/ 2147483647 h 119"/>
              <a:gd name="T44" fmla="*/ 2147483647 w 63"/>
              <a:gd name="T45" fmla="*/ 2147483647 h 119"/>
              <a:gd name="T46" fmla="*/ 2147483647 w 63"/>
              <a:gd name="T47" fmla="*/ 2147483647 h 119"/>
              <a:gd name="T48" fmla="*/ 2147483647 w 63"/>
              <a:gd name="T49" fmla="*/ 2147483647 h 119"/>
              <a:gd name="T50" fmla="*/ 2147483647 w 63"/>
              <a:gd name="T51" fmla="*/ 2147483647 h 119"/>
              <a:gd name="T52" fmla="*/ 2147483647 w 63"/>
              <a:gd name="T53" fmla="*/ 2147483647 h 119"/>
              <a:gd name="T54" fmla="*/ 2147483647 w 63"/>
              <a:gd name="T55" fmla="*/ 2147483647 h 119"/>
              <a:gd name="T56" fmla="*/ 2147483647 w 63"/>
              <a:gd name="T57" fmla="*/ 0 h 119"/>
              <a:gd name="T58" fmla="*/ 2147483647 w 63"/>
              <a:gd name="T59" fmla="*/ 0 h 119"/>
              <a:gd name="T60" fmla="*/ 2147483647 w 63"/>
              <a:gd name="T61" fmla="*/ 0 h 119"/>
              <a:gd name="T62" fmla="*/ 2147483647 w 63"/>
              <a:gd name="T63" fmla="*/ 0 h 119"/>
              <a:gd name="T64" fmla="*/ 2147483647 w 63"/>
              <a:gd name="T65" fmla="*/ 2147483647 h 119"/>
              <a:gd name="T66" fmla="*/ 2147483647 w 63"/>
              <a:gd name="T67" fmla="*/ 2147483647 h 119"/>
              <a:gd name="T68" fmla="*/ 2147483647 w 63"/>
              <a:gd name="T69" fmla="*/ 2147483647 h 119"/>
              <a:gd name="T70" fmla="*/ 0 w 63"/>
              <a:gd name="T71" fmla="*/ 2147483647 h 119"/>
              <a:gd name="T72" fmla="*/ 0 w 63"/>
              <a:gd name="T73" fmla="*/ 2147483647 h 119"/>
              <a:gd name="T74" fmla="*/ 0 w 63"/>
              <a:gd name="T75" fmla="*/ 2147483647 h 119"/>
              <a:gd name="T76" fmla="*/ 0 w 63"/>
              <a:gd name="T77" fmla="*/ 2147483647 h 119"/>
              <a:gd name="T78" fmla="*/ 2147483647 w 63"/>
              <a:gd name="T79" fmla="*/ 2147483647 h 119"/>
              <a:gd name="T80" fmla="*/ 2147483647 w 63"/>
              <a:gd name="T81" fmla="*/ 2147483647 h 119"/>
              <a:gd name="T82" fmla="*/ 2147483647 w 63"/>
              <a:gd name="T83" fmla="*/ 2147483647 h 119"/>
              <a:gd name="T84" fmla="*/ 2147483647 w 63"/>
              <a:gd name="T85" fmla="*/ 2147483647 h 119"/>
              <a:gd name="T86" fmla="*/ 2147483647 w 63"/>
              <a:gd name="T87" fmla="*/ 2147483647 h 119"/>
              <a:gd name="T88" fmla="*/ 2147483647 w 63"/>
              <a:gd name="T89" fmla="*/ 2147483647 h 119"/>
              <a:gd name="T90" fmla="*/ 2147483647 w 63"/>
              <a:gd name="T91" fmla="*/ 2147483647 h 119"/>
              <a:gd name="T92" fmla="*/ 2147483647 w 63"/>
              <a:gd name="T93" fmla="*/ 2147483647 h 119"/>
              <a:gd name="T94" fmla="*/ 2147483647 w 63"/>
              <a:gd name="T95" fmla="*/ 2147483647 h 119"/>
              <a:gd name="T96" fmla="*/ 2147483647 w 63"/>
              <a:gd name="T97" fmla="*/ 2147483647 h 119"/>
              <a:gd name="T98" fmla="*/ 2147483647 w 63"/>
              <a:gd name="T99" fmla="*/ 2147483647 h 119"/>
              <a:gd name="T100" fmla="*/ 2147483647 w 63"/>
              <a:gd name="T101" fmla="*/ 2147483647 h 119"/>
              <a:gd name="T102" fmla="*/ 2147483647 w 63"/>
              <a:gd name="T103" fmla="*/ 2147483647 h 119"/>
              <a:gd name="T104" fmla="*/ 2147483647 w 63"/>
              <a:gd name="T105" fmla="*/ 2147483647 h 119"/>
              <a:gd name="T106" fmla="*/ 2147483647 w 63"/>
              <a:gd name="T107" fmla="*/ 2147483647 h 119"/>
              <a:gd name="T108" fmla="*/ 2147483647 w 63"/>
              <a:gd name="T109" fmla="*/ 2147483647 h 11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3" h="119">
                <a:moveTo>
                  <a:pt x="26" y="37"/>
                </a:moveTo>
                <a:lnTo>
                  <a:pt x="28" y="34"/>
                </a:lnTo>
                <a:lnTo>
                  <a:pt x="31" y="30"/>
                </a:lnTo>
                <a:lnTo>
                  <a:pt x="33" y="28"/>
                </a:lnTo>
                <a:lnTo>
                  <a:pt x="36" y="25"/>
                </a:lnTo>
                <a:lnTo>
                  <a:pt x="38" y="21"/>
                </a:lnTo>
                <a:lnTo>
                  <a:pt x="42" y="20"/>
                </a:lnTo>
                <a:lnTo>
                  <a:pt x="45" y="18"/>
                </a:lnTo>
                <a:lnTo>
                  <a:pt x="48" y="18"/>
                </a:lnTo>
                <a:lnTo>
                  <a:pt x="50" y="18"/>
                </a:lnTo>
                <a:lnTo>
                  <a:pt x="51" y="18"/>
                </a:lnTo>
                <a:lnTo>
                  <a:pt x="52" y="19"/>
                </a:lnTo>
                <a:lnTo>
                  <a:pt x="53" y="19"/>
                </a:lnTo>
                <a:lnTo>
                  <a:pt x="55" y="19"/>
                </a:lnTo>
                <a:lnTo>
                  <a:pt x="55" y="20"/>
                </a:lnTo>
                <a:lnTo>
                  <a:pt x="56" y="20"/>
                </a:lnTo>
                <a:lnTo>
                  <a:pt x="57" y="19"/>
                </a:lnTo>
                <a:lnTo>
                  <a:pt x="57" y="18"/>
                </a:lnTo>
                <a:lnTo>
                  <a:pt x="62" y="6"/>
                </a:lnTo>
                <a:lnTo>
                  <a:pt x="62" y="5"/>
                </a:lnTo>
                <a:lnTo>
                  <a:pt x="63" y="5"/>
                </a:lnTo>
                <a:lnTo>
                  <a:pt x="63" y="4"/>
                </a:lnTo>
                <a:lnTo>
                  <a:pt x="62" y="2"/>
                </a:lnTo>
                <a:lnTo>
                  <a:pt x="61" y="1"/>
                </a:lnTo>
                <a:lnTo>
                  <a:pt x="60" y="1"/>
                </a:lnTo>
                <a:lnTo>
                  <a:pt x="57" y="1"/>
                </a:lnTo>
                <a:lnTo>
                  <a:pt x="56" y="0"/>
                </a:lnTo>
                <a:lnTo>
                  <a:pt x="53" y="0"/>
                </a:lnTo>
                <a:lnTo>
                  <a:pt x="51" y="0"/>
                </a:lnTo>
                <a:lnTo>
                  <a:pt x="47" y="0"/>
                </a:lnTo>
                <a:lnTo>
                  <a:pt x="42" y="2"/>
                </a:lnTo>
                <a:lnTo>
                  <a:pt x="38" y="5"/>
                </a:lnTo>
                <a:lnTo>
                  <a:pt x="34" y="8"/>
                </a:lnTo>
                <a:lnTo>
                  <a:pt x="31" y="11"/>
                </a:lnTo>
                <a:lnTo>
                  <a:pt x="28" y="14"/>
                </a:lnTo>
                <a:lnTo>
                  <a:pt x="26" y="18"/>
                </a:lnTo>
                <a:lnTo>
                  <a:pt x="23" y="20"/>
                </a:lnTo>
                <a:lnTo>
                  <a:pt x="22" y="18"/>
                </a:lnTo>
                <a:lnTo>
                  <a:pt x="22" y="15"/>
                </a:lnTo>
                <a:lnTo>
                  <a:pt x="21" y="11"/>
                </a:lnTo>
                <a:lnTo>
                  <a:pt x="19" y="8"/>
                </a:lnTo>
                <a:lnTo>
                  <a:pt x="18" y="5"/>
                </a:lnTo>
                <a:lnTo>
                  <a:pt x="17" y="2"/>
                </a:lnTo>
                <a:lnTo>
                  <a:pt x="14" y="0"/>
                </a:lnTo>
                <a:lnTo>
                  <a:pt x="13" y="0"/>
                </a:lnTo>
                <a:lnTo>
                  <a:pt x="12" y="0"/>
                </a:lnTo>
                <a:lnTo>
                  <a:pt x="12" y="1"/>
                </a:lnTo>
                <a:lnTo>
                  <a:pt x="10" y="1"/>
                </a:lnTo>
                <a:lnTo>
                  <a:pt x="2" y="6"/>
                </a:lnTo>
                <a:lnTo>
                  <a:pt x="2" y="8"/>
                </a:lnTo>
                <a:lnTo>
                  <a:pt x="0" y="8"/>
                </a:lnTo>
                <a:lnTo>
                  <a:pt x="0" y="9"/>
                </a:lnTo>
                <a:lnTo>
                  <a:pt x="0" y="10"/>
                </a:lnTo>
                <a:lnTo>
                  <a:pt x="0" y="11"/>
                </a:lnTo>
                <a:lnTo>
                  <a:pt x="2" y="11"/>
                </a:lnTo>
                <a:lnTo>
                  <a:pt x="2" y="13"/>
                </a:lnTo>
                <a:lnTo>
                  <a:pt x="3" y="14"/>
                </a:lnTo>
                <a:lnTo>
                  <a:pt x="3" y="15"/>
                </a:lnTo>
                <a:lnTo>
                  <a:pt x="4" y="18"/>
                </a:lnTo>
                <a:lnTo>
                  <a:pt x="5" y="20"/>
                </a:lnTo>
                <a:lnTo>
                  <a:pt x="5" y="23"/>
                </a:lnTo>
                <a:lnTo>
                  <a:pt x="7" y="25"/>
                </a:lnTo>
                <a:lnTo>
                  <a:pt x="7" y="28"/>
                </a:lnTo>
                <a:lnTo>
                  <a:pt x="7" y="29"/>
                </a:lnTo>
                <a:lnTo>
                  <a:pt x="7" y="32"/>
                </a:lnTo>
                <a:lnTo>
                  <a:pt x="7" y="33"/>
                </a:lnTo>
                <a:lnTo>
                  <a:pt x="7" y="116"/>
                </a:lnTo>
                <a:lnTo>
                  <a:pt x="7" y="117"/>
                </a:lnTo>
                <a:lnTo>
                  <a:pt x="8" y="117"/>
                </a:lnTo>
                <a:lnTo>
                  <a:pt x="8" y="119"/>
                </a:lnTo>
                <a:lnTo>
                  <a:pt x="9" y="119"/>
                </a:lnTo>
                <a:lnTo>
                  <a:pt x="10" y="119"/>
                </a:lnTo>
                <a:lnTo>
                  <a:pt x="22" y="119"/>
                </a:lnTo>
                <a:lnTo>
                  <a:pt x="23" y="119"/>
                </a:lnTo>
                <a:lnTo>
                  <a:pt x="24" y="119"/>
                </a:lnTo>
                <a:lnTo>
                  <a:pt x="24" y="117"/>
                </a:lnTo>
                <a:lnTo>
                  <a:pt x="26" y="117"/>
                </a:lnTo>
                <a:lnTo>
                  <a:pt x="26" y="116"/>
                </a:lnTo>
                <a:lnTo>
                  <a:pt x="26" y="37"/>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27" name="Freeform 137"/>
          <p:cNvSpPr>
            <a:spLocks/>
          </p:cNvSpPr>
          <p:nvPr/>
        </p:nvSpPr>
        <p:spPr bwMode="auto">
          <a:xfrm>
            <a:off x="7861172" y="1492704"/>
            <a:ext cx="33354" cy="80282"/>
          </a:xfrm>
          <a:custGeom>
            <a:avLst/>
            <a:gdLst>
              <a:gd name="T0" fmla="*/ 2147483647 w 78"/>
              <a:gd name="T1" fmla="*/ 2147483647 h 175"/>
              <a:gd name="T2" fmla="*/ 2147483647 w 78"/>
              <a:gd name="T3" fmla="*/ 2147483647 h 175"/>
              <a:gd name="T4" fmla="*/ 2147483647 w 78"/>
              <a:gd name="T5" fmla="*/ 2147483647 h 175"/>
              <a:gd name="T6" fmla="*/ 2147483647 w 78"/>
              <a:gd name="T7" fmla="*/ 2147483647 h 175"/>
              <a:gd name="T8" fmla="*/ 2147483647 w 78"/>
              <a:gd name="T9" fmla="*/ 2147483647 h 175"/>
              <a:gd name="T10" fmla="*/ 2147483647 w 78"/>
              <a:gd name="T11" fmla="*/ 2147483647 h 175"/>
              <a:gd name="T12" fmla="*/ 2147483647 w 78"/>
              <a:gd name="T13" fmla="*/ 2147483647 h 175"/>
              <a:gd name="T14" fmla="*/ 2147483647 w 78"/>
              <a:gd name="T15" fmla="*/ 2147483647 h 175"/>
              <a:gd name="T16" fmla="*/ 2147483647 w 78"/>
              <a:gd name="T17" fmla="*/ 2147483647 h 175"/>
              <a:gd name="T18" fmla="*/ 2147483647 w 78"/>
              <a:gd name="T19" fmla="*/ 2147483647 h 175"/>
              <a:gd name="T20" fmla="*/ 2147483647 w 78"/>
              <a:gd name="T21" fmla="*/ 2147483647 h 175"/>
              <a:gd name="T22" fmla="*/ 2147483647 w 78"/>
              <a:gd name="T23" fmla="*/ 2147483647 h 175"/>
              <a:gd name="T24" fmla="*/ 2147483647 w 78"/>
              <a:gd name="T25" fmla="*/ 2147483647 h 175"/>
              <a:gd name="T26" fmla="*/ 2147483647 w 78"/>
              <a:gd name="T27" fmla="*/ 2147483647 h 175"/>
              <a:gd name="T28" fmla="*/ 2147483647 w 78"/>
              <a:gd name="T29" fmla="*/ 2147483647 h 175"/>
              <a:gd name="T30" fmla="*/ 2147483647 w 78"/>
              <a:gd name="T31" fmla="*/ 2147483647 h 175"/>
              <a:gd name="T32" fmla="*/ 2147483647 w 78"/>
              <a:gd name="T33" fmla="*/ 2147483647 h 175"/>
              <a:gd name="T34" fmla="*/ 2147483647 w 78"/>
              <a:gd name="T35" fmla="*/ 2147483647 h 175"/>
              <a:gd name="T36" fmla="*/ 2147483647 w 78"/>
              <a:gd name="T37" fmla="*/ 2147483647 h 175"/>
              <a:gd name="T38" fmla="*/ 2147483647 w 78"/>
              <a:gd name="T39" fmla="*/ 2147483647 h 175"/>
              <a:gd name="T40" fmla="*/ 2147483647 w 78"/>
              <a:gd name="T41" fmla="*/ 2147483647 h 175"/>
              <a:gd name="T42" fmla="*/ 2147483647 w 78"/>
              <a:gd name="T43" fmla="*/ 2147483647 h 175"/>
              <a:gd name="T44" fmla="*/ 2147483647 w 78"/>
              <a:gd name="T45" fmla="*/ 2147483647 h 175"/>
              <a:gd name="T46" fmla="*/ 2147483647 w 78"/>
              <a:gd name="T47" fmla="*/ 2147483647 h 175"/>
              <a:gd name="T48" fmla="*/ 2147483647 w 78"/>
              <a:gd name="T49" fmla="*/ 2147483647 h 175"/>
              <a:gd name="T50" fmla="*/ 2147483647 w 78"/>
              <a:gd name="T51" fmla="*/ 2147483647 h 175"/>
              <a:gd name="T52" fmla="*/ 2147483647 w 78"/>
              <a:gd name="T53" fmla="*/ 2147483647 h 175"/>
              <a:gd name="T54" fmla="*/ 2147483647 w 78"/>
              <a:gd name="T55" fmla="*/ 2147483647 h 175"/>
              <a:gd name="T56" fmla="*/ 2147483647 w 78"/>
              <a:gd name="T57" fmla="*/ 2147483647 h 175"/>
              <a:gd name="T58" fmla="*/ 2147483647 w 78"/>
              <a:gd name="T59" fmla="*/ 2147483647 h 175"/>
              <a:gd name="T60" fmla="*/ 2147483647 w 78"/>
              <a:gd name="T61" fmla="*/ 2147483647 h 175"/>
              <a:gd name="T62" fmla="*/ 2147483647 w 78"/>
              <a:gd name="T63" fmla="*/ 2147483647 h 175"/>
              <a:gd name="T64" fmla="*/ 2147483647 w 78"/>
              <a:gd name="T65" fmla="*/ 2147483647 h 175"/>
              <a:gd name="T66" fmla="*/ 2147483647 w 78"/>
              <a:gd name="T67" fmla="*/ 2147483647 h 175"/>
              <a:gd name="T68" fmla="*/ 2147483647 w 78"/>
              <a:gd name="T69" fmla="*/ 0 h 175"/>
              <a:gd name="T70" fmla="*/ 2147483647 w 78"/>
              <a:gd name="T71" fmla="*/ 2147483647 h 175"/>
              <a:gd name="T72" fmla="*/ 2147483647 w 78"/>
              <a:gd name="T73" fmla="*/ 2147483647 h 175"/>
              <a:gd name="T74" fmla="*/ 2147483647 w 78"/>
              <a:gd name="T75" fmla="*/ 2147483647 h 175"/>
              <a:gd name="T76" fmla="*/ 2147483647 w 78"/>
              <a:gd name="T77" fmla="*/ 2147483647 h 175"/>
              <a:gd name="T78" fmla="*/ 2147483647 w 78"/>
              <a:gd name="T79" fmla="*/ 2147483647 h 175"/>
              <a:gd name="T80" fmla="*/ 0 w 78"/>
              <a:gd name="T81" fmla="*/ 2147483647 h 175"/>
              <a:gd name="T82" fmla="*/ 0 w 78"/>
              <a:gd name="T83" fmla="*/ 2147483647 h 175"/>
              <a:gd name="T84" fmla="*/ 0 w 78"/>
              <a:gd name="T85" fmla="*/ 2147483647 h 175"/>
              <a:gd name="T86" fmla="*/ 0 w 78"/>
              <a:gd name="T87" fmla="*/ 2147483647 h 175"/>
              <a:gd name="T88" fmla="*/ 0 w 78"/>
              <a:gd name="T89" fmla="*/ 2147483647 h 175"/>
              <a:gd name="T90" fmla="*/ 0 w 78"/>
              <a:gd name="T91" fmla="*/ 2147483647 h 175"/>
              <a:gd name="T92" fmla="*/ 0 w 78"/>
              <a:gd name="T93" fmla="*/ 2147483647 h 175"/>
              <a:gd name="T94" fmla="*/ 2147483647 w 78"/>
              <a:gd name="T95" fmla="*/ 2147483647 h 175"/>
              <a:gd name="T96" fmla="*/ 2147483647 w 78"/>
              <a:gd name="T97" fmla="*/ 2147483647 h 175"/>
              <a:gd name="T98" fmla="*/ 2147483647 w 78"/>
              <a:gd name="T99" fmla="*/ 2147483647 h 175"/>
              <a:gd name="T100" fmla="*/ 2147483647 w 78"/>
              <a:gd name="T101" fmla="*/ 2147483647 h 175"/>
              <a:gd name="T102" fmla="*/ 2147483647 w 78"/>
              <a:gd name="T103" fmla="*/ 2147483647 h 175"/>
              <a:gd name="T104" fmla="*/ 2147483647 w 78"/>
              <a:gd name="T105" fmla="*/ 2147483647 h 175"/>
              <a:gd name="T106" fmla="*/ 2147483647 w 78"/>
              <a:gd name="T107" fmla="*/ 2147483647 h 175"/>
              <a:gd name="T108" fmla="*/ 2147483647 w 78"/>
              <a:gd name="T109" fmla="*/ 2147483647 h 175"/>
              <a:gd name="T110" fmla="*/ 2147483647 w 78"/>
              <a:gd name="T111" fmla="*/ 2147483647 h 175"/>
              <a:gd name="T112" fmla="*/ 2147483647 w 78"/>
              <a:gd name="T113" fmla="*/ 2147483647 h 175"/>
              <a:gd name="T114" fmla="*/ 2147483647 w 78"/>
              <a:gd name="T115" fmla="*/ 2147483647 h 1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8" h="175">
                <a:moveTo>
                  <a:pt x="36" y="74"/>
                </a:moveTo>
                <a:lnTo>
                  <a:pt x="66" y="74"/>
                </a:lnTo>
                <a:lnTo>
                  <a:pt x="68" y="74"/>
                </a:lnTo>
                <a:lnTo>
                  <a:pt x="69" y="74"/>
                </a:lnTo>
                <a:lnTo>
                  <a:pt x="69" y="72"/>
                </a:lnTo>
                <a:lnTo>
                  <a:pt x="70" y="72"/>
                </a:lnTo>
                <a:lnTo>
                  <a:pt x="73" y="62"/>
                </a:lnTo>
                <a:lnTo>
                  <a:pt x="73" y="61"/>
                </a:lnTo>
                <a:lnTo>
                  <a:pt x="73" y="60"/>
                </a:lnTo>
                <a:lnTo>
                  <a:pt x="71" y="60"/>
                </a:lnTo>
                <a:lnTo>
                  <a:pt x="70" y="60"/>
                </a:lnTo>
                <a:lnTo>
                  <a:pt x="36" y="60"/>
                </a:lnTo>
                <a:lnTo>
                  <a:pt x="36" y="41"/>
                </a:lnTo>
                <a:lnTo>
                  <a:pt x="36" y="36"/>
                </a:lnTo>
                <a:lnTo>
                  <a:pt x="36" y="31"/>
                </a:lnTo>
                <a:lnTo>
                  <a:pt x="37" y="27"/>
                </a:lnTo>
                <a:lnTo>
                  <a:pt x="39" y="23"/>
                </a:lnTo>
                <a:lnTo>
                  <a:pt x="40" y="21"/>
                </a:lnTo>
                <a:lnTo>
                  <a:pt x="42" y="18"/>
                </a:lnTo>
                <a:lnTo>
                  <a:pt x="46" y="17"/>
                </a:lnTo>
                <a:lnTo>
                  <a:pt x="50" y="17"/>
                </a:lnTo>
                <a:lnTo>
                  <a:pt x="54" y="17"/>
                </a:lnTo>
                <a:lnTo>
                  <a:pt x="58" y="18"/>
                </a:lnTo>
                <a:lnTo>
                  <a:pt x="60" y="18"/>
                </a:lnTo>
                <a:lnTo>
                  <a:pt x="63" y="19"/>
                </a:lnTo>
                <a:lnTo>
                  <a:pt x="65" y="21"/>
                </a:lnTo>
                <a:lnTo>
                  <a:pt x="68" y="21"/>
                </a:lnTo>
                <a:lnTo>
                  <a:pt x="69" y="22"/>
                </a:lnTo>
                <a:lnTo>
                  <a:pt x="71" y="22"/>
                </a:lnTo>
                <a:lnTo>
                  <a:pt x="73" y="22"/>
                </a:lnTo>
                <a:lnTo>
                  <a:pt x="73" y="21"/>
                </a:lnTo>
                <a:lnTo>
                  <a:pt x="77" y="13"/>
                </a:lnTo>
                <a:lnTo>
                  <a:pt x="77" y="12"/>
                </a:lnTo>
                <a:lnTo>
                  <a:pt x="77" y="11"/>
                </a:lnTo>
                <a:lnTo>
                  <a:pt x="78" y="11"/>
                </a:lnTo>
                <a:lnTo>
                  <a:pt x="78" y="9"/>
                </a:lnTo>
                <a:lnTo>
                  <a:pt x="77" y="8"/>
                </a:lnTo>
                <a:lnTo>
                  <a:pt x="75" y="7"/>
                </a:lnTo>
                <a:lnTo>
                  <a:pt x="71" y="5"/>
                </a:lnTo>
                <a:lnTo>
                  <a:pt x="69" y="3"/>
                </a:lnTo>
                <a:lnTo>
                  <a:pt x="64" y="3"/>
                </a:lnTo>
                <a:lnTo>
                  <a:pt x="60" y="2"/>
                </a:lnTo>
                <a:lnTo>
                  <a:pt x="55" y="0"/>
                </a:lnTo>
                <a:lnTo>
                  <a:pt x="51" y="0"/>
                </a:lnTo>
                <a:lnTo>
                  <a:pt x="41" y="2"/>
                </a:lnTo>
                <a:lnTo>
                  <a:pt x="34" y="4"/>
                </a:lnTo>
                <a:lnTo>
                  <a:pt x="27" y="8"/>
                </a:lnTo>
                <a:lnTo>
                  <a:pt x="24" y="14"/>
                </a:lnTo>
                <a:lnTo>
                  <a:pt x="21" y="21"/>
                </a:lnTo>
                <a:lnTo>
                  <a:pt x="18" y="27"/>
                </a:lnTo>
                <a:lnTo>
                  <a:pt x="18" y="33"/>
                </a:lnTo>
                <a:lnTo>
                  <a:pt x="17" y="41"/>
                </a:lnTo>
                <a:lnTo>
                  <a:pt x="17" y="60"/>
                </a:lnTo>
                <a:lnTo>
                  <a:pt x="1" y="60"/>
                </a:lnTo>
                <a:lnTo>
                  <a:pt x="0" y="60"/>
                </a:lnTo>
                <a:lnTo>
                  <a:pt x="0" y="61"/>
                </a:lnTo>
                <a:lnTo>
                  <a:pt x="0" y="62"/>
                </a:lnTo>
                <a:lnTo>
                  <a:pt x="0" y="71"/>
                </a:lnTo>
                <a:lnTo>
                  <a:pt x="0" y="72"/>
                </a:lnTo>
                <a:lnTo>
                  <a:pt x="0" y="74"/>
                </a:lnTo>
                <a:lnTo>
                  <a:pt x="1" y="74"/>
                </a:lnTo>
                <a:lnTo>
                  <a:pt x="17" y="74"/>
                </a:lnTo>
                <a:lnTo>
                  <a:pt x="17" y="172"/>
                </a:lnTo>
                <a:lnTo>
                  <a:pt x="18" y="173"/>
                </a:lnTo>
                <a:lnTo>
                  <a:pt x="18" y="175"/>
                </a:lnTo>
                <a:lnTo>
                  <a:pt x="20" y="175"/>
                </a:lnTo>
                <a:lnTo>
                  <a:pt x="21" y="175"/>
                </a:lnTo>
                <a:lnTo>
                  <a:pt x="34" y="175"/>
                </a:lnTo>
                <a:lnTo>
                  <a:pt x="35" y="175"/>
                </a:lnTo>
                <a:lnTo>
                  <a:pt x="35" y="173"/>
                </a:lnTo>
                <a:lnTo>
                  <a:pt x="36" y="173"/>
                </a:lnTo>
                <a:lnTo>
                  <a:pt x="36" y="172"/>
                </a:lnTo>
                <a:lnTo>
                  <a:pt x="36" y="74"/>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28" name="Freeform 138"/>
          <p:cNvSpPr>
            <a:spLocks noEditPoints="1"/>
          </p:cNvSpPr>
          <p:nvPr/>
        </p:nvSpPr>
        <p:spPr bwMode="auto">
          <a:xfrm>
            <a:off x="7893243" y="1518557"/>
            <a:ext cx="41051" cy="54429"/>
          </a:xfrm>
          <a:custGeom>
            <a:avLst/>
            <a:gdLst>
              <a:gd name="T0" fmla="*/ 2147483647 w 95"/>
              <a:gd name="T1" fmla="*/ 2147483647 h 121"/>
              <a:gd name="T2" fmla="*/ 2147483647 w 95"/>
              <a:gd name="T3" fmla="*/ 2147483647 h 121"/>
              <a:gd name="T4" fmla="*/ 2147483647 w 95"/>
              <a:gd name="T5" fmla="*/ 2147483647 h 121"/>
              <a:gd name="T6" fmla="*/ 2147483647 w 95"/>
              <a:gd name="T7" fmla="*/ 2147483647 h 121"/>
              <a:gd name="T8" fmla="*/ 2147483647 w 95"/>
              <a:gd name="T9" fmla="*/ 0 h 121"/>
              <a:gd name="T10" fmla="*/ 2147483647 w 95"/>
              <a:gd name="T11" fmla="*/ 0 h 121"/>
              <a:gd name="T12" fmla="*/ 2147483647 w 95"/>
              <a:gd name="T13" fmla="*/ 2147483647 h 121"/>
              <a:gd name="T14" fmla="*/ 2147483647 w 95"/>
              <a:gd name="T15" fmla="*/ 2147483647 h 121"/>
              <a:gd name="T16" fmla="*/ 2147483647 w 95"/>
              <a:gd name="T17" fmla="*/ 2147483647 h 121"/>
              <a:gd name="T18" fmla="*/ 2147483647 w 95"/>
              <a:gd name="T19" fmla="*/ 2147483647 h 121"/>
              <a:gd name="T20" fmla="*/ 2147483647 w 95"/>
              <a:gd name="T21" fmla="*/ 2147483647 h 121"/>
              <a:gd name="T22" fmla="*/ 2147483647 w 95"/>
              <a:gd name="T23" fmla="*/ 2147483647 h 121"/>
              <a:gd name="T24" fmla="*/ 2147483647 w 95"/>
              <a:gd name="T25" fmla="*/ 2147483647 h 121"/>
              <a:gd name="T26" fmla="*/ 2147483647 w 95"/>
              <a:gd name="T27" fmla="*/ 2147483647 h 121"/>
              <a:gd name="T28" fmla="*/ 2147483647 w 95"/>
              <a:gd name="T29" fmla="*/ 2147483647 h 121"/>
              <a:gd name="T30" fmla="*/ 2147483647 w 95"/>
              <a:gd name="T31" fmla="*/ 2147483647 h 121"/>
              <a:gd name="T32" fmla="*/ 2147483647 w 95"/>
              <a:gd name="T33" fmla="*/ 2147483647 h 121"/>
              <a:gd name="T34" fmla="*/ 2147483647 w 95"/>
              <a:gd name="T35" fmla="*/ 2147483647 h 121"/>
              <a:gd name="T36" fmla="*/ 2147483647 w 95"/>
              <a:gd name="T37" fmla="*/ 2147483647 h 121"/>
              <a:gd name="T38" fmla="*/ 2147483647 w 95"/>
              <a:gd name="T39" fmla="*/ 2147483647 h 121"/>
              <a:gd name="T40" fmla="*/ 2147483647 w 95"/>
              <a:gd name="T41" fmla="*/ 2147483647 h 121"/>
              <a:gd name="T42" fmla="*/ 2147483647 w 95"/>
              <a:gd name="T43" fmla="*/ 2147483647 h 121"/>
              <a:gd name="T44" fmla="*/ 2147483647 w 95"/>
              <a:gd name="T45" fmla="*/ 2147483647 h 121"/>
              <a:gd name="T46" fmla="*/ 2147483647 w 95"/>
              <a:gd name="T47" fmla="*/ 2147483647 h 121"/>
              <a:gd name="T48" fmla="*/ 2147483647 w 95"/>
              <a:gd name="T49" fmla="*/ 2147483647 h 121"/>
              <a:gd name="T50" fmla="*/ 2147483647 w 95"/>
              <a:gd name="T51" fmla="*/ 2147483647 h 121"/>
              <a:gd name="T52" fmla="*/ 2147483647 w 95"/>
              <a:gd name="T53" fmla="*/ 2147483647 h 121"/>
              <a:gd name="T54" fmla="*/ 2147483647 w 95"/>
              <a:gd name="T55" fmla="*/ 2147483647 h 121"/>
              <a:gd name="T56" fmla="*/ 2147483647 w 95"/>
              <a:gd name="T57" fmla="*/ 2147483647 h 121"/>
              <a:gd name="T58" fmla="*/ 2147483647 w 95"/>
              <a:gd name="T59" fmla="*/ 2147483647 h 121"/>
              <a:gd name="T60" fmla="*/ 2147483647 w 95"/>
              <a:gd name="T61" fmla="*/ 2147483647 h 121"/>
              <a:gd name="T62" fmla="*/ 2147483647 w 95"/>
              <a:gd name="T63" fmla="*/ 2147483647 h 121"/>
              <a:gd name="T64" fmla="*/ 2147483647 w 95"/>
              <a:gd name="T65" fmla="*/ 2147483647 h 121"/>
              <a:gd name="T66" fmla="*/ 2147483647 w 95"/>
              <a:gd name="T67" fmla="*/ 2147483647 h 121"/>
              <a:gd name="T68" fmla="*/ 2147483647 w 95"/>
              <a:gd name="T69" fmla="*/ 2147483647 h 121"/>
              <a:gd name="T70" fmla="*/ 2147483647 w 95"/>
              <a:gd name="T71" fmla="*/ 2147483647 h 121"/>
              <a:gd name="T72" fmla="*/ 2147483647 w 95"/>
              <a:gd name="T73" fmla="*/ 2147483647 h 1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5" h="121">
                <a:moveTo>
                  <a:pt x="95" y="61"/>
                </a:moveTo>
                <a:lnTo>
                  <a:pt x="94" y="48"/>
                </a:lnTo>
                <a:lnTo>
                  <a:pt x="93" y="37"/>
                </a:lnTo>
                <a:lnTo>
                  <a:pt x="89" y="26"/>
                </a:lnTo>
                <a:lnTo>
                  <a:pt x="84" y="18"/>
                </a:lnTo>
                <a:lnTo>
                  <a:pt x="78" y="10"/>
                </a:lnTo>
                <a:lnTo>
                  <a:pt x="69" y="5"/>
                </a:lnTo>
                <a:lnTo>
                  <a:pt x="65" y="2"/>
                </a:lnTo>
                <a:lnTo>
                  <a:pt x="60" y="1"/>
                </a:lnTo>
                <a:lnTo>
                  <a:pt x="54" y="0"/>
                </a:lnTo>
                <a:lnTo>
                  <a:pt x="49" y="0"/>
                </a:lnTo>
                <a:lnTo>
                  <a:pt x="42" y="0"/>
                </a:lnTo>
                <a:lnTo>
                  <a:pt x="36" y="1"/>
                </a:lnTo>
                <a:lnTo>
                  <a:pt x="31" y="2"/>
                </a:lnTo>
                <a:lnTo>
                  <a:pt x="26" y="5"/>
                </a:lnTo>
                <a:lnTo>
                  <a:pt x="17" y="10"/>
                </a:lnTo>
                <a:lnTo>
                  <a:pt x="11" y="18"/>
                </a:lnTo>
                <a:lnTo>
                  <a:pt x="6" y="28"/>
                </a:lnTo>
                <a:lnTo>
                  <a:pt x="2" y="38"/>
                </a:lnTo>
                <a:lnTo>
                  <a:pt x="1" y="49"/>
                </a:lnTo>
                <a:lnTo>
                  <a:pt x="0" y="62"/>
                </a:lnTo>
                <a:lnTo>
                  <a:pt x="1" y="73"/>
                </a:lnTo>
                <a:lnTo>
                  <a:pt x="2" y="86"/>
                </a:lnTo>
                <a:lnTo>
                  <a:pt x="6" y="96"/>
                </a:lnTo>
                <a:lnTo>
                  <a:pt x="11" y="105"/>
                </a:lnTo>
                <a:lnTo>
                  <a:pt x="17" y="112"/>
                </a:lnTo>
                <a:lnTo>
                  <a:pt x="25" y="117"/>
                </a:lnTo>
                <a:lnTo>
                  <a:pt x="30" y="119"/>
                </a:lnTo>
                <a:lnTo>
                  <a:pt x="35" y="121"/>
                </a:lnTo>
                <a:lnTo>
                  <a:pt x="40" y="121"/>
                </a:lnTo>
                <a:lnTo>
                  <a:pt x="46" y="121"/>
                </a:lnTo>
                <a:lnTo>
                  <a:pt x="53" y="121"/>
                </a:lnTo>
                <a:lnTo>
                  <a:pt x="58" y="120"/>
                </a:lnTo>
                <a:lnTo>
                  <a:pt x="64" y="119"/>
                </a:lnTo>
                <a:lnTo>
                  <a:pt x="69" y="117"/>
                </a:lnTo>
                <a:lnTo>
                  <a:pt x="77" y="111"/>
                </a:lnTo>
                <a:lnTo>
                  <a:pt x="84" y="103"/>
                </a:lnTo>
                <a:lnTo>
                  <a:pt x="89" y="95"/>
                </a:lnTo>
                <a:lnTo>
                  <a:pt x="93" y="83"/>
                </a:lnTo>
                <a:lnTo>
                  <a:pt x="94" y="72"/>
                </a:lnTo>
                <a:lnTo>
                  <a:pt x="95" y="61"/>
                </a:lnTo>
                <a:close/>
                <a:moveTo>
                  <a:pt x="48" y="107"/>
                </a:moveTo>
                <a:lnTo>
                  <a:pt x="40" y="106"/>
                </a:lnTo>
                <a:lnTo>
                  <a:pt x="34" y="103"/>
                </a:lnTo>
                <a:lnTo>
                  <a:pt x="29" y="98"/>
                </a:lnTo>
                <a:lnTo>
                  <a:pt x="25" y="93"/>
                </a:lnTo>
                <a:lnTo>
                  <a:pt x="22" y="86"/>
                </a:lnTo>
                <a:lnTo>
                  <a:pt x="21" y="78"/>
                </a:lnTo>
                <a:lnTo>
                  <a:pt x="20" y="69"/>
                </a:lnTo>
                <a:lnTo>
                  <a:pt x="20" y="59"/>
                </a:lnTo>
                <a:lnTo>
                  <a:pt x="20" y="50"/>
                </a:lnTo>
                <a:lnTo>
                  <a:pt x="21" y="42"/>
                </a:lnTo>
                <a:lnTo>
                  <a:pt x="22" y="34"/>
                </a:lnTo>
                <a:lnTo>
                  <a:pt x="25" y="28"/>
                </a:lnTo>
                <a:lnTo>
                  <a:pt x="29" y="23"/>
                </a:lnTo>
                <a:lnTo>
                  <a:pt x="34" y="19"/>
                </a:lnTo>
                <a:lnTo>
                  <a:pt x="40" y="15"/>
                </a:lnTo>
                <a:lnTo>
                  <a:pt x="48" y="15"/>
                </a:lnTo>
                <a:lnTo>
                  <a:pt x="55" y="15"/>
                </a:lnTo>
                <a:lnTo>
                  <a:pt x="61" y="19"/>
                </a:lnTo>
                <a:lnTo>
                  <a:pt x="66" y="23"/>
                </a:lnTo>
                <a:lnTo>
                  <a:pt x="69" y="29"/>
                </a:lnTo>
                <a:lnTo>
                  <a:pt x="73" y="35"/>
                </a:lnTo>
                <a:lnTo>
                  <a:pt x="74" y="43"/>
                </a:lnTo>
                <a:lnTo>
                  <a:pt x="75" y="52"/>
                </a:lnTo>
                <a:lnTo>
                  <a:pt x="75" y="59"/>
                </a:lnTo>
                <a:lnTo>
                  <a:pt x="75" y="69"/>
                </a:lnTo>
                <a:lnTo>
                  <a:pt x="74" y="78"/>
                </a:lnTo>
                <a:lnTo>
                  <a:pt x="73" y="87"/>
                </a:lnTo>
                <a:lnTo>
                  <a:pt x="70" y="93"/>
                </a:lnTo>
                <a:lnTo>
                  <a:pt x="66" y="100"/>
                </a:lnTo>
                <a:lnTo>
                  <a:pt x="61" y="103"/>
                </a:lnTo>
                <a:lnTo>
                  <a:pt x="55" y="106"/>
                </a:lnTo>
                <a:lnTo>
                  <a:pt x="48" y="107"/>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29" name="Freeform 139"/>
          <p:cNvSpPr>
            <a:spLocks/>
          </p:cNvSpPr>
          <p:nvPr/>
        </p:nvSpPr>
        <p:spPr bwMode="auto">
          <a:xfrm>
            <a:off x="7945838" y="1518557"/>
            <a:ext cx="26940" cy="54429"/>
          </a:xfrm>
          <a:custGeom>
            <a:avLst/>
            <a:gdLst>
              <a:gd name="T0" fmla="*/ 2147483647 w 63"/>
              <a:gd name="T1" fmla="*/ 2147483647 h 119"/>
              <a:gd name="T2" fmla="*/ 2147483647 w 63"/>
              <a:gd name="T3" fmla="*/ 2147483647 h 119"/>
              <a:gd name="T4" fmla="*/ 2147483647 w 63"/>
              <a:gd name="T5" fmla="*/ 2147483647 h 119"/>
              <a:gd name="T6" fmla="*/ 2147483647 w 63"/>
              <a:gd name="T7" fmla="*/ 2147483647 h 119"/>
              <a:gd name="T8" fmla="*/ 2147483647 w 63"/>
              <a:gd name="T9" fmla="*/ 2147483647 h 119"/>
              <a:gd name="T10" fmla="*/ 2147483647 w 63"/>
              <a:gd name="T11" fmla="*/ 2147483647 h 119"/>
              <a:gd name="T12" fmla="*/ 2147483647 w 63"/>
              <a:gd name="T13" fmla="*/ 2147483647 h 119"/>
              <a:gd name="T14" fmla="*/ 2147483647 w 63"/>
              <a:gd name="T15" fmla="*/ 2147483647 h 119"/>
              <a:gd name="T16" fmla="*/ 2147483647 w 63"/>
              <a:gd name="T17" fmla="*/ 2147483647 h 119"/>
              <a:gd name="T18" fmla="*/ 2147483647 w 63"/>
              <a:gd name="T19" fmla="*/ 2147483647 h 119"/>
              <a:gd name="T20" fmla="*/ 2147483647 w 63"/>
              <a:gd name="T21" fmla="*/ 2147483647 h 119"/>
              <a:gd name="T22" fmla="*/ 2147483647 w 63"/>
              <a:gd name="T23" fmla="*/ 2147483647 h 119"/>
              <a:gd name="T24" fmla="*/ 2147483647 w 63"/>
              <a:gd name="T25" fmla="*/ 2147483647 h 119"/>
              <a:gd name="T26" fmla="*/ 2147483647 w 63"/>
              <a:gd name="T27" fmla="*/ 2147483647 h 119"/>
              <a:gd name="T28" fmla="*/ 2147483647 w 63"/>
              <a:gd name="T29" fmla="*/ 2147483647 h 119"/>
              <a:gd name="T30" fmla="*/ 2147483647 w 63"/>
              <a:gd name="T31" fmla="*/ 2147483647 h 119"/>
              <a:gd name="T32" fmla="*/ 2147483647 w 63"/>
              <a:gd name="T33" fmla="*/ 2147483647 h 119"/>
              <a:gd name="T34" fmla="*/ 2147483647 w 63"/>
              <a:gd name="T35" fmla="*/ 2147483647 h 119"/>
              <a:gd name="T36" fmla="*/ 2147483647 w 63"/>
              <a:gd name="T37" fmla="*/ 2147483647 h 119"/>
              <a:gd name="T38" fmla="*/ 2147483647 w 63"/>
              <a:gd name="T39" fmla="*/ 0 h 119"/>
              <a:gd name="T40" fmla="*/ 2147483647 w 63"/>
              <a:gd name="T41" fmla="*/ 0 h 119"/>
              <a:gd name="T42" fmla="*/ 2147483647 w 63"/>
              <a:gd name="T43" fmla="*/ 2147483647 h 119"/>
              <a:gd name="T44" fmla="*/ 2147483647 w 63"/>
              <a:gd name="T45" fmla="*/ 2147483647 h 119"/>
              <a:gd name="T46" fmla="*/ 2147483647 w 63"/>
              <a:gd name="T47" fmla="*/ 2147483647 h 119"/>
              <a:gd name="T48" fmla="*/ 2147483647 w 63"/>
              <a:gd name="T49" fmla="*/ 2147483647 h 119"/>
              <a:gd name="T50" fmla="*/ 2147483647 w 63"/>
              <a:gd name="T51" fmla="*/ 2147483647 h 119"/>
              <a:gd name="T52" fmla="*/ 2147483647 w 63"/>
              <a:gd name="T53" fmla="*/ 2147483647 h 119"/>
              <a:gd name="T54" fmla="*/ 2147483647 w 63"/>
              <a:gd name="T55" fmla="*/ 2147483647 h 119"/>
              <a:gd name="T56" fmla="*/ 2147483647 w 63"/>
              <a:gd name="T57" fmla="*/ 0 h 119"/>
              <a:gd name="T58" fmla="*/ 2147483647 w 63"/>
              <a:gd name="T59" fmla="*/ 0 h 119"/>
              <a:gd name="T60" fmla="*/ 2147483647 w 63"/>
              <a:gd name="T61" fmla="*/ 0 h 119"/>
              <a:gd name="T62" fmla="*/ 2147483647 w 63"/>
              <a:gd name="T63" fmla="*/ 0 h 119"/>
              <a:gd name="T64" fmla="*/ 2147483647 w 63"/>
              <a:gd name="T65" fmla="*/ 2147483647 h 119"/>
              <a:gd name="T66" fmla="*/ 2147483647 w 63"/>
              <a:gd name="T67" fmla="*/ 2147483647 h 119"/>
              <a:gd name="T68" fmla="*/ 2147483647 w 63"/>
              <a:gd name="T69" fmla="*/ 2147483647 h 119"/>
              <a:gd name="T70" fmla="*/ 2147483647 w 63"/>
              <a:gd name="T71" fmla="*/ 2147483647 h 119"/>
              <a:gd name="T72" fmla="*/ 0 w 63"/>
              <a:gd name="T73" fmla="*/ 2147483647 h 119"/>
              <a:gd name="T74" fmla="*/ 0 w 63"/>
              <a:gd name="T75" fmla="*/ 2147483647 h 119"/>
              <a:gd name="T76" fmla="*/ 2147483647 w 63"/>
              <a:gd name="T77" fmla="*/ 2147483647 h 119"/>
              <a:gd name="T78" fmla="*/ 2147483647 w 63"/>
              <a:gd name="T79" fmla="*/ 2147483647 h 119"/>
              <a:gd name="T80" fmla="*/ 2147483647 w 63"/>
              <a:gd name="T81" fmla="*/ 2147483647 h 119"/>
              <a:gd name="T82" fmla="*/ 2147483647 w 63"/>
              <a:gd name="T83" fmla="*/ 2147483647 h 119"/>
              <a:gd name="T84" fmla="*/ 2147483647 w 63"/>
              <a:gd name="T85" fmla="*/ 2147483647 h 119"/>
              <a:gd name="T86" fmla="*/ 2147483647 w 63"/>
              <a:gd name="T87" fmla="*/ 2147483647 h 119"/>
              <a:gd name="T88" fmla="*/ 2147483647 w 63"/>
              <a:gd name="T89" fmla="*/ 2147483647 h 119"/>
              <a:gd name="T90" fmla="*/ 2147483647 w 63"/>
              <a:gd name="T91" fmla="*/ 2147483647 h 119"/>
              <a:gd name="T92" fmla="*/ 2147483647 w 63"/>
              <a:gd name="T93" fmla="*/ 2147483647 h 119"/>
              <a:gd name="T94" fmla="*/ 2147483647 w 63"/>
              <a:gd name="T95" fmla="*/ 2147483647 h 119"/>
              <a:gd name="T96" fmla="*/ 2147483647 w 63"/>
              <a:gd name="T97" fmla="*/ 2147483647 h 119"/>
              <a:gd name="T98" fmla="*/ 2147483647 w 63"/>
              <a:gd name="T99" fmla="*/ 2147483647 h 119"/>
              <a:gd name="T100" fmla="*/ 2147483647 w 63"/>
              <a:gd name="T101" fmla="*/ 2147483647 h 119"/>
              <a:gd name="T102" fmla="*/ 2147483647 w 63"/>
              <a:gd name="T103" fmla="*/ 2147483647 h 119"/>
              <a:gd name="T104" fmla="*/ 2147483647 w 63"/>
              <a:gd name="T105" fmla="*/ 2147483647 h 119"/>
              <a:gd name="T106" fmla="*/ 2147483647 w 63"/>
              <a:gd name="T107" fmla="*/ 2147483647 h 119"/>
              <a:gd name="T108" fmla="*/ 2147483647 w 63"/>
              <a:gd name="T109" fmla="*/ 2147483647 h 11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3" h="119">
                <a:moveTo>
                  <a:pt x="25" y="37"/>
                </a:moveTo>
                <a:lnTo>
                  <a:pt x="28" y="34"/>
                </a:lnTo>
                <a:lnTo>
                  <a:pt x="30" y="30"/>
                </a:lnTo>
                <a:lnTo>
                  <a:pt x="33" y="28"/>
                </a:lnTo>
                <a:lnTo>
                  <a:pt x="35" y="25"/>
                </a:lnTo>
                <a:lnTo>
                  <a:pt x="39" y="21"/>
                </a:lnTo>
                <a:lnTo>
                  <a:pt x="41" y="20"/>
                </a:lnTo>
                <a:lnTo>
                  <a:pt x="44" y="18"/>
                </a:lnTo>
                <a:lnTo>
                  <a:pt x="48" y="18"/>
                </a:lnTo>
                <a:lnTo>
                  <a:pt x="49" y="18"/>
                </a:lnTo>
                <a:lnTo>
                  <a:pt x="50" y="18"/>
                </a:lnTo>
                <a:lnTo>
                  <a:pt x="51" y="19"/>
                </a:lnTo>
                <a:lnTo>
                  <a:pt x="53" y="19"/>
                </a:lnTo>
                <a:lnTo>
                  <a:pt x="54" y="19"/>
                </a:lnTo>
                <a:lnTo>
                  <a:pt x="55" y="20"/>
                </a:lnTo>
                <a:lnTo>
                  <a:pt x="57" y="20"/>
                </a:lnTo>
                <a:lnTo>
                  <a:pt x="57" y="19"/>
                </a:lnTo>
                <a:lnTo>
                  <a:pt x="57" y="18"/>
                </a:lnTo>
                <a:lnTo>
                  <a:pt x="63" y="6"/>
                </a:lnTo>
                <a:lnTo>
                  <a:pt x="63" y="5"/>
                </a:lnTo>
                <a:lnTo>
                  <a:pt x="63" y="4"/>
                </a:lnTo>
                <a:lnTo>
                  <a:pt x="62" y="2"/>
                </a:lnTo>
                <a:lnTo>
                  <a:pt x="60" y="1"/>
                </a:lnTo>
                <a:lnTo>
                  <a:pt x="59" y="1"/>
                </a:lnTo>
                <a:lnTo>
                  <a:pt x="58" y="1"/>
                </a:lnTo>
                <a:lnTo>
                  <a:pt x="55" y="0"/>
                </a:lnTo>
                <a:lnTo>
                  <a:pt x="53" y="0"/>
                </a:lnTo>
                <a:lnTo>
                  <a:pt x="51" y="0"/>
                </a:lnTo>
                <a:lnTo>
                  <a:pt x="46" y="0"/>
                </a:lnTo>
                <a:lnTo>
                  <a:pt x="41" y="2"/>
                </a:lnTo>
                <a:lnTo>
                  <a:pt x="38" y="5"/>
                </a:lnTo>
                <a:lnTo>
                  <a:pt x="34" y="8"/>
                </a:lnTo>
                <a:lnTo>
                  <a:pt x="30" y="11"/>
                </a:lnTo>
                <a:lnTo>
                  <a:pt x="28" y="14"/>
                </a:lnTo>
                <a:lnTo>
                  <a:pt x="25" y="18"/>
                </a:lnTo>
                <a:lnTo>
                  <a:pt x="22" y="20"/>
                </a:lnTo>
                <a:lnTo>
                  <a:pt x="22" y="18"/>
                </a:lnTo>
                <a:lnTo>
                  <a:pt x="21" y="15"/>
                </a:lnTo>
                <a:lnTo>
                  <a:pt x="20" y="11"/>
                </a:lnTo>
                <a:lnTo>
                  <a:pt x="19" y="8"/>
                </a:lnTo>
                <a:lnTo>
                  <a:pt x="17" y="5"/>
                </a:lnTo>
                <a:lnTo>
                  <a:pt x="16" y="2"/>
                </a:lnTo>
                <a:lnTo>
                  <a:pt x="15" y="0"/>
                </a:lnTo>
                <a:lnTo>
                  <a:pt x="14" y="0"/>
                </a:lnTo>
                <a:lnTo>
                  <a:pt x="12" y="0"/>
                </a:lnTo>
                <a:lnTo>
                  <a:pt x="11" y="0"/>
                </a:lnTo>
                <a:lnTo>
                  <a:pt x="11" y="1"/>
                </a:lnTo>
                <a:lnTo>
                  <a:pt x="2" y="6"/>
                </a:lnTo>
                <a:lnTo>
                  <a:pt x="1" y="6"/>
                </a:lnTo>
                <a:lnTo>
                  <a:pt x="1" y="8"/>
                </a:lnTo>
                <a:lnTo>
                  <a:pt x="0" y="9"/>
                </a:lnTo>
                <a:lnTo>
                  <a:pt x="0" y="10"/>
                </a:lnTo>
                <a:lnTo>
                  <a:pt x="1" y="10"/>
                </a:lnTo>
                <a:lnTo>
                  <a:pt x="1" y="11"/>
                </a:lnTo>
                <a:lnTo>
                  <a:pt x="1" y="13"/>
                </a:lnTo>
                <a:lnTo>
                  <a:pt x="2" y="14"/>
                </a:lnTo>
                <a:lnTo>
                  <a:pt x="2" y="15"/>
                </a:lnTo>
                <a:lnTo>
                  <a:pt x="4" y="18"/>
                </a:lnTo>
                <a:lnTo>
                  <a:pt x="5" y="20"/>
                </a:lnTo>
                <a:lnTo>
                  <a:pt x="6" y="23"/>
                </a:lnTo>
                <a:lnTo>
                  <a:pt x="6" y="25"/>
                </a:lnTo>
                <a:lnTo>
                  <a:pt x="6" y="28"/>
                </a:lnTo>
                <a:lnTo>
                  <a:pt x="6" y="29"/>
                </a:lnTo>
                <a:lnTo>
                  <a:pt x="7" y="32"/>
                </a:lnTo>
                <a:lnTo>
                  <a:pt x="7" y="33"/>
                </a:lnTo>
                <a:lnTo>
                  <a:pt x="7" y="116"/>
                </a:lnTo>
                <a:lnTo>
                  <a:pt x="7" y="117"/>
                </a:lnTo>
                <a:lnTo>
                  <a:pt x="9" y="119"/>
                </a:lnTo>
                <a:lnTo>
                  <a:pt x="10" y="119"/>
                </a:lnTo>
                <a:lnTo>
                  <a:pt x="22" y="119"/>
                </a:lnTo>
                <a:lnTo>
                  <a:pt x="24" y="119"/>
                </a:lnTo>
                <a:lnTo>
                  <a:pt x="25" y="117"/>
                </a:lnTo>
                <a:lnTo>
                  <a:pt x="25" y="116"/>
                </a:lnTo>
                <a:lnTo>
                  <a:pt x="25" y="37"/>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30" name="Freeform 140"/>
          <p:cNvSpPr>
            <a:spLocks/>
          </p:cNvSpPr>
          <p:nvPr/>
        </p:nvSpPr>
        <p:spPr bwMode="auto">
          <a:xfrm>
            <a:off x="7979192" y="1518557"/>
            <a:ext cx="59010" cy="54429"/>
          </a:xfrm>
          <a:custGeom>
            <a:avLst/>
            <a:gdLst>
              <a:gd name="T0" fmla="*/ 2147483647 w 138"/>
              <a:gd name="T1" fmla="*/ 2147483647 h 119"/>
              <a:gd name="T2" fmla="*/ 2147483647 w 138"/>
              <a:gd name="T3" fmla="*/ 2147483647 h 119"/>
              <a:gd name="T4" fmla="*/ 2147483647 w 138"/>
              <a:gd name="T5" fmla="*/ 2147483647 h 119"/>
              <a:gd name="T6" fmla="*/ 2147483647 w 138"/>
              <a:gd name="T7" fmla="*/ 2147483647 h 119"/>
              <a:gd name="T8" fmla="*/ 2147483647 w 138"/>
              <a:gd name="T9" fmla="*/ 2147483647 h 119"/>
              <a:gd name="T10" fmla="*/ 2147483647 w 138"/>
              <a:gd name="T11" fmla="*/ 2147483647 h 119"/>
              <a:gd name="T12" fmla="*/ 2147483647 w 138"/>
              <a:gd name="T13" fmla="*/ 2147483647 h 119"/>
              <a:gd name="T14" fmla="*/ 2147483647 w 138"/>
              <a:gd name="T15" fmla="*/ 2147483647 h 119"/>
              <a:gd name="T16" fmla="*/ 2147483647 w 138"/>
              <a:gd name="T17" fmla="*/ 2147483647 h 119"/>
              <a:gd name="T18" fmla="*/ 2147483647 w 138"/>
              <a:gd name="T19" fmla="*/ 2147483647 h 119"/>
              <a:gd name="T20" fmla="*/ 2147483647 w 138"/>
              <a:gd name="T21" fmla="*/ 2147483647 h 119"/>
              <a:gd name="T22" fmla="*/ 2147483647 w 138"/>
              <a:gd name="T23" fmla="*/ 2147483647 h 119"/>
              <a:gd name="T24" fmla="*/ 2147483647 w 138"/>
              <a:gd name="T25" fmla="*/ 2147483647 h 119"/>
              <a:gd name="T26" fmla="*/ 2147483647 w 138"/>
              <a:gd name="T27" fmla="*/ 2147483647 h 119"/>
              <a:gd name="T28" fmla="*/ 2147483647 w 138"/>
              <a:gd name="T29" fmla="*/ 2147483647 h 119"/>
              <a:gd name="T30" fmla="*/ 2147483647 w 138"/>
              <a:gd name="T31" fmla="*/ 2147483647 h 119"/>
              <a:gd name="T32" fmla="*/ 2147483647 w 138"/>
              <a:gd name="T33" fmla="*/ 2147483647 h 119"/>
              <a:gd name="T34" fmla="*/ 2147483647 w 138"/>
              <a:gd name="T35" fmla="*/ 2147483647 h 119"/>
              <a:gd name="T36" fmla="*/ 2147483647 w 138"/>
              <a:gd name="T37" fmla="*/ 2147483647 h 119"/>
              <a:gd name="T38" fmla="*/ 2147483647 w 138"/>
              <a:gd name="T39" fmla="*/ 2147483647 h 119"/>
              <a:gd name="T40" fmla="*/ 2147483647 w 138"/>
              <a:gd name="T41" fmla="*/ 2147483647 h 119"/>
              <a:gd name="T42" fmla="*/ 2147483647 w 138"/>
              <a:gd name="T43" fmla="*/ 2147483647 h 119"/>
              <a:gd name="T44" fmla="*/ 2147483647 w 138"/>
              <a:gd name="T45" fmla="*/ 2147483647 h 119"/>
              <a:gd name="T46" fmla="*/ 2147483647 w 138"/>
              <a:gd name="T47" fmla="*/ 2147483647 h 119"/>
              <a:gd name="T48" fmla="*/ 2147483647 w 138"/>
              <a:gd name="T49" fmla="*/ 2147483647 h 119"/>
              <a:gd name="T50" fmla="*/ 2147483647 w 138"/>
              <a:gd name="T51" fmla="*/ 2147483647 h 119"/>
              <a:gd name="T52" fmla="*/ 2147483647 w 138"/>
              <a:gd name="T53" fmla="*/ 2147483647 h 119"/>
              <a:gd name="T54" fmla="*/ 2147483647 w 138"/>
              <a:gd name="T55" fmla="*/ 2147483647 h 119"/>
              <a:gd name="T56" fmla="*/ 2147483647 w 138"/>
              <a:gd name="T57" fmla="*/ 2147483647 h 119"/>
              <a:gd name="T58" fmla="*/ 2147483647 w 138"/>
              <a:gd name="T59" fmla="*/ 2147483647 h 119"/>
              <a:gd name="T60" fmla="*/ 2147483647 w 138"/>
              <a:gd name="T61" fmla="*/ 2147483647 h 119"/>
              <a:gd name="T62" fmla="*/ 2147483647 w 138"/>
              <a:gd name="T63" fmla="*/ 2147483647 h 119"/>
              <a:gd name="T64" fmla="*/ 2147483647 w 138"/>
              <a:gd name="T65" fmla="*/ 2147483647 h 119"/>
              <a:gd name="T66" fmla="*/ 2147483647 w 138"/>
              <a:gd name="T67" fmla="*/ 2147483647 h 119"/>
              <a:gd name="T68" fmla="*/ 2147483647 w 138"/>
              <a:gd name="T69" fmla="*/ 2147483647 h 119"/>
              <a:gd name="T70" fmla="*/ 2147483647 w 138"/>
              <a:gd name="T71" fmla="*/ 2147483647 h 119"/>
              <a:gd name="T72" fmla="*/ 2147483647 w 138"/>
              <a:gd name="T73" fmla="*/ 2147483647 h 119"/>
              <a:gd name="T74" fmla="*/ 2147483647 w 138"/>
              <a:gd name="T75" fmla="*/ 0 h 119"/>
              <a:gd name="T76" fmla="*/ 2147483647 w 138"/>
              <a:gd name="T77" fmla="*/ 2147483647 h 119"/>
              <a:gd name="T78" fmla="*/ 2147483647 w 138"/>
              <a:gd name="T79" fmla="*/ 2147483647 h 119"/>
              <a:gd name="T80" fmla="*/ 2147483647 w 138"/>
              <a:gd name="T81" fmla="*/ 2147483647 h 119"/>
              <a:gd name="T82" fmla="*/ 2147483647 w 138"/>
              <a:gd name="T83" fmla="*/ 2147483647 h 119"/>
              <a:gd name="T84" fmla="*/ 2147483647 w 138"/>
              <a:gd name="T85" fmla="*/ 0 h 119"/>
              <a:gd name="T86" fmla="*/ 2147483647 w 138"/>
              <a:gd name="T87" fmla="*/ 0 h 119"/>
              <a:gd name="T88" fmla="*/ 2147483647 w 138"/>
              <a:gd name="T89" fmla="*/ 0 h 119"/>
              <a:gd name="T90" fmla="*/ 2147483647 w 138"/>
              <a:gd name="T91" fmla="*/ 2147483647 h 119"/>
              <a:gd name="T92" fmla="*/ 0 w 138"/>
              <a:gd name="T93" fmla="*/ 2147483647 h 119"/>
              <a:gd name="T94" fmla="*/ 0 w 138"/>
              <a:gd name="T95" fmla="*/ 2147483647 h 119"/>
              <a:gd name="T96" fmla="*/ 0 w 138"/>
              <a:gd name="T97" fmla="*/ 2147483647 h 119"/>
              <a:gd name="T98" fmla="*/ 2147483647 w 138"/>
              <a:gd name="T99" fmla="*/ 2147483647 h 119"/>
              <a:gd name="T100" fmla="*/ 2147483647 w 138"/>
              <a:gd name="T101" fmla="*/ 2147483647 h 119"/>
              <a:gd name="T102" fmla="*/ 2147483647 w 138"/>
              <a:gd name="T103" fmla="*/ 2147483647 h 119"/>
              <a:gd name="T104" fmla="*/ 2147483647 w 138"/>
              <a:gd name="T105" fmla="*/ 2147483647 h 119"/>
              <a:gd name="T106" fmla="*/ 2147483647 w 138"/>
              <a:gd name="T107" fmla="*/ 2147483647 h 1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8" h="119">
                <a:moveTo>
                  <a:pt x="5" y="116"/>
                </a:moveTo>
                <a:lnTo>
                  <a:pt x="5" y="116"/>
                </a:lnTo>
                <a:lnTo>
                  <a:pt x="5" y="117"/>
                </a:lnTo>
                <a:lnTo>
                  <a:pt x="6" y="119"/>
                </a:lnTo>
                <a:lnTo>
                  <a:pt x="8" y="119"/>
                </a:lnTo>
                <a:lnTo>
                  <a:pt x="20" y="119"/>
                </a:lnTo>
                <a:lnTo>
                  <a:pt x="21" y="119"/>
                </a:lnTo>
                <a:lnTo>
                  <a:pt x="23" y="117"/>
                </a:lnTo>
                <a:lnTo>
                  <a:pt x="23" y="116"/>
                </a:lnTo>
                <a:lnTo>
                  <a:pt x="23" y="26"/>
                </a:lnTo>
                <a:lnTo>
                  <a:pt x="24" y="25"/>
                </a:lnTo>
                <a:lnTo>
                  <a:pt x="27" y="23"/>
                </a:lnTo>
                <a:lnTo>
                  <a:pt x="29" y="21"/>
                </a:lnTo>
                <a:lnTo>
                  <a:pt x="32" y="20"/>
                </a:lnTo>
                <a:lnTo>
                  <a:pt x="35" y="18"/>
                </a:lnTo>
                <a:lnTo>
                  <a:pt x="39" y="18"/>
                </a:lnTo>
                <a:lnTo>
                  <a:pt x="42" y="16"/>
                </a:lnTo>
                <a:lnTo>
                  <a:pt x="47" y="16"/>
                </a:lnTo>
                <a:lnTo>
                  <a:pt x="50" y="16"/>
                </a:lnTo>
                <a:lnTo>
                  <a:pt x="54" y="18"/>
                </a:lnTo>
                <a:lnTo>
                  <a:pt x="57" y="19"/>
                </a:lnTo>
                <a:lnTo>
                  <a:pt x="59" y="21"/>
                </a:lnTo>
                <a:lnTo>
                  <a:pt x="61" y="25"/>
                </a:lnTo>
                <a:lnTo>
                  <a:pt x="61" y="28"/>
                </a:lnTo>
                <a:lnTo>
                  <a:pt x="62" y="32"/>
                </a:lnTo>
                <a:lnTo>
                  <a:pt x="62" y="35"/>
                </a:lnTo>
                <a:lnTo>
                  <a:pt x="62" y="116"/>
                </a:lnTo>
                <a:lnTo>
                  <a:pt x="62" y="117"/>
                </a:lnTo>
                <a:lnTo>
                  <a:pt x="63" y="119"/>
                </a:lnTo>
                <a:lnTo>
                  <a:pt x="64" y="119"/>
                </a:lnTo>
                <a:lnTo>
                  <a:pt x="77" y="119"/>
                </a:lnTo>
                <a:lnTo>
                  <a:pt x="78" y="119"/>
                </a:lnTo>
                <a:lnTo>
                  <a:pt x="80" y="117"/>
                </a:lnTo>
                <a:lnTo>
                  <a:pt x="80" y="116"/>
                </a:lnTo>
                <a:lnTo>
                  <a:pt x="80" y="25"/>
                </a:lnTo>
                <a:lnTo>
                  <a:pt x="82" y="24"/>
                </a:lnTo>
                <a:lnTo>
                  <a:pt x="85" y="23"/>
                </a:lnTo>
                <a:lnTo>
                  <a:pt x="87" y="21"/>
                </a:lnTo>
                <a:lnTo>
                  <a:pt x="90" y="20"/>
                </a:lnTo>
                <a:lnTo>
                  <a:pt x="92" y="18"/>
                </a:lnTo>
                <a:lnTo>
                  <a:pt x="96" y="18"/>
                </a:lnTo>
                <a:lnTo>
                  <a:pt x="100" y="16"/>
                </a:lnTo>
                <a:lnTo>
                  <a:pt x="104" y="16"/>
                </a:lnTo>
                <a:lnTo>
                  <a:pt x="107" y="16"/>
                </a:lnTo>
                <a:lnTo>
                  <a:pt x="111" y="18"/>
                </a:lnTo>
                <a:lnTo>
                  <a:pt x="114" y="19"/>
                </a:lnTo>
                <a:lnTo>
                  <a:pt x="116" y="21"/>
                </a:lnTo>
                <a:lnTo>
                  <a:pt x="117" y="25"/>
                </a:lnTo>
                <a:lnTo>
                  <a:pt x="119" y="28"/>
                </a:lnTo>
                <a:lnTo>
                  <a:pt x="119" y="32"/>
                </a:lnTo>
                <a:lnTo>
                  <a:pt x="119" y="35"/>
                </a:lnTo>
                <a:lnTo>
                  <a:pt x="119" y="116"/>
                </a:lnTo>
                <a:lnTo>
                  <a:pt x="119" y="117"/>
                </a:lnTo>
                <a:lnTo>
                  <a:pt x="120" y="117"/>
                </a:lnTo>
                <a:lnTo>
                  <a:pt x="120" y="119"/>
                </a:lnTo>
                <a:lnTo>
                  <a:pt x="121" y="119"/>
                </a:lnTo>
                <a:lnTo>
                  <a:pt x="134" y="119"/>
                </a:lnTo>
                <a:lnTo>
                  <a:pt x="135" y="119"/>
                </a:lnTo>
                <a:lnTo>
                  <a:pt x="136" y="119"/>
                </a:lnTo>
                <a:lnTo>
                  <a:pt x="136" y="117"/>
                </a:lnTo>
                <a:lnTo>
                  <a:pt x="138" y="116"/>
                </a:lnTo>
                <a:lnTo>
                  <a:pt x="138" y="35"/>
                </a:lnTo>
                <a:lnTo>
                  <a:pt x="136" y="29"/>
                </a:lnTo>
                <a:lnTo>
                  <a:pt x="136" y="23"/>
                </a:lnTo>
                <a:lnTo>
                  <a:pt x="135" y="16"/>
                </a:lnTo>
                <a:lnTo>
                  <a:pt x="133" y="11"/>
                </a:lnTo>
                <a:lnTo>
                  <a:pt x="129" y="6"/>
                </a:lnTo>
                <a:lnTo>
                  <a:pt x="124" y="2"/>
                </a:lnTo>
                <a:lnTo>
                  <a:pt x="117" y="1"/>
                </a:lnTo>
                <a:lnTo>
                  <a:pt x="109" y="0"/>
                </a:lnTo>
                <a:lnTo>
                  <a:pt x="105" y="0"/>
                </a:lnTo>
                <a:lnTo>
                  <a:pt x="100" y="1"/>
                </a:lnTo>
                <a:lnTo>
                  <a:pt x="96" y="2"/>
                </a:lnTo>
                <a:lnTo>
                  <a:pt x="91" y="5"/>
                </a:lnTo>
                <a:lnTo>
                  <a:pt x="87" y="8"/>
                </a:lnTo>
                <a:lnTo>
                  <a:pt x="83" y="10"/>
                </a:lnTo>
                <a:lnTo>
                  <a:pt x="80" y="13"/>
                </a:lnTo>
                <a:lnTo>
                  <a:pt x="77" y="14"/>
                </a:lnTo>
                <a:lnTo>
                  <a:pt x="76" y="11"/>
                </a:lnTo>
                <a:lnTo>
                  <a:pt x="73" y="8"/>
                </a:lnTo>
                <a:lnTo>
                  <a:pt x="72" y="5"/>
                </a:lnTo>
                <a:lnTo>
                  <a:pt x="69" y="4"/>
                </a:lnTo>
                <a:lnTo>
                  <a:pt x="66" y="2"/>
                </a:lnTo>
                <a:lnTo>
                  <a:pt x="62" y="1"/>
                </a:lnTo>
                <a:lnTo>
                  <a:pt x="57" y="0"/>
                </a:lnTo>
                <a:lnTo>
                  <a:pt x="52" y="0"/>
                </a:lnTo>
                <a:lnTo>
                  <a:pt x="48" y="0"/>
                </a:lnTo>
                <a:lnTo>
                  <a:pt x="43" y="1"/>
                </a:lnTo>
                <a:lnTo>
                  <a:pt x="39" y="2"/>
                </a:lnTo>
                <a:lnTo>
                  <a:pt x="34" y="5"/>
                </a:lnTo>
                <a:lnTo>
                  <a:pt x="30" y="8"/>
                </a:lnTo>
                <a:lnTo>
                  <a:pt x="27" y="9"/>
                </a:lnTo>
                <a:lnTo>
                  <a:pt x="23" y="11"/>
                </a:lnTo>
                <a:lnTo>
                  <a:pt x="20" y="14"/>
                </a:lnTo>
                <a:lnTo>
                  <a:pt x="20" y="13"/>
                </a:lnTo>
                <a:lnTo>
                  <a:pt x="20" y="11"/>
                </a:lnTo>
                <a:lnTo>
                  <a:pt x="19" y="9"/>
                </a:lnTo>
                <a:lnTo>
                  <a:pt x="18" y="6"/>
                </a:lnTo>
                <a:lnTo>
                  <a:pt x="18" y="4"/>
                </a:lnTo>
                <a:lnTo>
                  <a:pt x="16" y="1"/>
                </a:lnTo>
                <a:lnTo>
                  <a:pt x="15" y="0"/>
                </a:lnTo>
                <a:lnTo>
                  <a:pt x="14" y="0"/>
                </a:lnTo>
                <a:lnTo>
                  <a:pt x="13" y="0"/>
                </a:lnTo>
                <a:lnTo>
                  <a:pt x="11" y="1"/>
                </a:lnTo>
                <a:lnTo>
                  <a:pt x="1" y="6"/>
                </a:lnTo>
                <a:lnTo>
                  <a:pt x="1" y="8"/>
                </a:lnTo>
                <a:lnTo>
                  <a:pt x="0" y="8"/>
                </a:lnTo>
                <a:lnTo>
                  <a:pt x="0" y="9"/>
                </a:lnTo>
                <a:lnTo>
                  <a:pt x="1" y="10"/>
                </a:lnTo>
                <a:lnTo>
                  <a:pt x="1" y="11"/>
                </a:lnTo>
                <a:lnTo>
                  <a:pt x="3" y="13"/>
                </a:lnTo>
                <a:lnTo>
                  <a:pt x="3" y="15"/>
                </a:lnTo>
                <a:lnTo>
                  <a:pt x="4" y="16"/>
                </a:lnTo>
                <a:lnTo>
                  <a:pt x="4" y="19"/>
                </a:lnTo>
                <a:lnTo>
                  <a:pt x="4" y="20"/>
                </a:lnTo>
                <a:lnTo>
                  <a:pt x="4" y="23"/>
                </a:lnTo>
                <a:lnTo>
                  <a:pt x="4" y="25"/>
                </a:lnTo>
                <a:lnTo>
                  <a:pt x="5" y="26"/>
                </a:lnTo>
                <a:lnTo>
                  <a:pt x="5" y="29"/>
                </a:lnTo>
                <a:lnTo>
                  <a:pt x="5" y="32"/>
                </a:lnTo>
                <a:lnTo>
                  <a:pt x="5" y="33"/>
                </a:lnTo>
                <a:lnTo>
                  <a:pt x="5" y="116"/>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31" name="Freeform 141"/>
          <p:cNvSpPr>
            <a:spLocks noEditPoints="1"/>
          </p:cNvSpPr>
          <p:nvPr/>
        </p:nvSpPr>
        <p:spPr bwMode="auto">
          <a:xfrm>
            <a:off x="8048465" y="1518557"/>
            <a:ext cx="38485" cy="54429"/>
          </a:xfrm>
          <a:custGeom>
            <a:avLst/>
            <a:gdLst>
              <a:gd name="T0" fmla="*/ 2147483647 w 88"/>
              <a:gd name="T1" fmla="*/ 2147483647 h 121"/>
              <a:gd name="T2" fmla="*/ 2147483647 w 88"/>
              <a:gd name="T3" fmla="*/ 2147483647 h 121"/>
              <a:gd name="T4" fmla="*/ 2147483647 w 88"/>
              <a:gd name="T5" fmla="*/ 0 h 121"/>
              <a:gd name="T6" fmla="*/ 2147483647 w 88"/>
              <a:gd name="T7" fmla="*/ 2147483647 h 121"/>
              <a:gd name="T8" fmla="*/ 2147483647 w 88"/>
              <a:gd name="T9" fmla="*/ 2147483647 h 121"/>
              <a:gd name="T10" fmla="*/ 2147483647 w 88"/>
              <a:gd name="T11" fmla="*/ 2147483647 h 121"/>
              <a:gd name="T12" fmla="*/ 2147483647 w 88"/>
              <a:gd name="T13" fmla="*/ 2147483647 h 121"/>
              <a:gd name="T14" fmla="*/ 2147483647 w 88"/>
              <a:gd name="T15" fmla="*/ 2147483647 h 121"/>
              <a:gd name="T16" fmla="*/ 2147483647 w 88"/>
              <a:gd name="T17" fmla="*/ 2147483647 h 121"/>
              <a:gd name="T18" fmla="*/ 2147483647 w 88"/>
              <a:gd name="T19" fmla="*/ 2147483647 h 121"/>
              <a:gd name="T20" fmla="*/ 2147483647 w 88"/>
              <a:gd name="T21" fmla="*/ 2147483647 h 121"/>
              <a:gd name="T22" fmla="*/ 2147483647 w 88"/>
              <a:gd name="T23" fmla="*/ 2147483647 h 121"/>
              <a:gd name="T24" fmla="*/ 2147483647 w 88"/>
              <a:gd name="T25" fmla="*/ 2147483647 h 121"/>
              <a:gd name="T26" fmla="*/ 2147483647 w 88"/>
              <a:gd name="T27" fmla="*/ 2147483647 h 121"/>
              <a:gd name="T28" fmla="*/ 2147483647 w 88"/>
              <a:gd name="T29" fmla="*/ 2147483647 h 121"/>
              <a:gd name="T30" fmla="*/ 2147483647 w 88"/>
              <a:gd name="T31" fmla="*/ 2147483647 h 121"/>
              <a:gd name="T32" fmla="*/ 2147483647 w 88"/>
              <a:gd name="T33" fmla="*/ 2147483647 h 121"/>
              <a:gd name="T34" fmla="*/ 2147483647 w 88"/>
              <a:gd name="T35" fmla="*/ 2147483647 h 121"/>
              <a:gd name="T36" fmla="*/ 2147483647 w 88"/>
              <a:gd name="T37" fmla="*/ 2147483647 h 121"/>
              <a:gd name="T38" fmla="*/ 2147483647 w 88"/>
              <a:gd name="T39" fmla="*/ 2147483647 h 121"/>
              <a:gd name="T40" fmla="*/ 0 w 88"/>
              <a:gd name="T41" fmla="*/ 2147483647 h 121"/>
              <a:gd name="T42" fmla="*/ 2147483647 w 88"/>
              <a:gd name="T43" fmla="*/ 2147483647 h 121"/>
              <a:gd name="T44" fmla="*/ 2147483647 w 88"/>
              <a:gd name="T45" fmla="*/ 2147483647 h 121"/>
              <a:gd name="T46" fmla="*/ 2147483647 w 88"/>
              <a:gd name="T47" fmla="*/ 2147483647 h 121"/>
              <a:gd name="T48" fmla="*/ 2147483647 w 88"/>
              <a:gd name="T49" fmla="*/ 2147483647 h 121"/>
              <a:gd name="T50" fmla="*/ 2147483647 w 88"/>
              <a:gd name="T51" fmla="*/ 2147483647 h 121"/>
              <a:gd name="T52" fmla="*/ 2147483647 w 88"/>
              <a:gd name="T53" fmla="*/ 2147483647 h 121"/>
              <a:gd name="T54" fmla="*/ 2147483647 w 88"/>
              <a:gd name="T55" fmla="*/ 2147483647 h 121"/>
              <a:gd name="T56" fmla="*/ 2147483647 w 88"/>
              <a:gd name="T57" fmla="*/ 2147483647 h 121"/>
              <a:gd name="T58" fmla="*/ 2147483647 w 88"/>
              <a:gd name="T59" fmla="*/ 2147483647 h 121"/>
              <a:gd name="T60" fmla="*/ 2147483647 w 88"/>
              <a:gd name="T61" fmla="*/ 2147483647 h 121"/>
              <a:gd name="T62" fmla="*/ 2147483647 w 88"/>
              <a:gd name="T63" fmla="*/ 2147483647 h 121"/>
              <a:gd name="T64" fmla="*/ 2147483647 w 88"/>
              <a:gd name="T65" fmla="*/ 2147483647 h 121"/>
              <a:gd name="T66" fmla="*/ 2147483647 w 88"/>
              <a:gd name="T67" fmla="*/ 2147483647 h 121"/>
              <a:gd name="T68" fmla="*/ 2147483647 w 88"/>
              <a:gd name="T69" fmla="*/ 2147483647 h 121"/>
              <a:gd name="T70" fmla="*/ 2147483647 w 88"/>
              <a:gd name="T71" fmla="*/ 2147483647 h 121"/>
              <a:gd name="T72" fmla="*/ 2147483647 w 88"/>
              <a:gd name="T73" fmla="*/ 2147483647 h 121"/>
              <a:gd name="T74" fmla="*/ 2147483647 w 88"/>
              <a:gd name="T75" fmla="*/ 2147483647 h 121"/>
              <a:gd name="T76" fmla="*/ 2147483647 w 88"/>
              <a:gd name="T77" fmla="*/ 2147483647 h 121"/>
              <a:gd name="T78" fmla="*/ 2147483647 w 88"/>
              <a:gd name="T79" fmla="*/ 2147483647 h 121"/>
              <a:gd name="T80" fmla="*/ 2147483647 w 88"/>
              <a:gd name="T81" fmla="*/ 2147483647 h 121"/>
              <a:gd name="T82" fmla="*/ 2147483647 w 88"/>
              <a:gd name="T83" fmla="*/ 2147483647 h 121"/>
              <a:gd name="T84" fmla="*/ 2147483647 w 88"/>
              <a:gd name="T85" fmla="*/ 2147483647 h 121"/>
              <a:gd name="T86" fmla="*/ 2147483647 w 88"/>
              <a:gd name="T87" fmla="*/ 2147483647 h 121"/>
              <a:gd name="T88" fmla="*/ 2147483647 w 88"/>
              <a:gd name="T89" fmla="*/ 2147483647 h 121"/>
              <a:gd name="T90" fmla="*/ 2147483647 w 88"/>
              <a:gd name="T91" fmla="*/ 2147483647 h 121"/>
              <a:gd name="T92" fmla="*/ 2147483647 w 88"/>
              <a:gd name="T93" fmla="*/ 2147483647 h 121"/>
              <a:gd name="T94" fmla="*/ 2147483647 w 88"/>
              <a:gd name="T95" fmla="*/ 2147483647 h 121"/>
              <a:gd name="T96" fmla="*/ 2147483647 w 88"/>
              <a:gd name="T97" fmla="*/ 2147483647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8" h="121">
                <a:moveTo>
                  <a:pt x="81" y="34"/>
                </a:moveTo>
                <a:lnTo>
                  <a:pt x="81" y="26"/>
                </a:lnTo>
                <a:lnTo>
                  <a:pt x="80" y="20"/>
                </a:lnTo>
                <a:lnTo>
                  <a:pt x="77" y="14"/>
                </a:lnTo>
                <a:lnTo>
                  <a:pt x="73" y="9"/>
                </a:lnTo>
                <a:lnTo>
                  <a:pt x="68" y="5"/>
                </a:lnTo>
                <a:lnTo>
                  <a:pt x="62" y="2"/>
                </a:lnTo>
                <a:lnTo>
                  <a:pt x="53" y="0"/>
                </a:lnTo>
                <a:lnTo>
                  <a:pt x="44" y="0"/>
                </a:lnTo>
                <a:lnTo>
                  <a:pt x="38" y="0"/>
                </a:lnTo>
                <a:lnTo>
                  <a:pt x="32" y="1"/>
                </a:lnTo>
                <a:lnTo>
                  <a:pt x="25" y="2"/>
                </a:lnTo>
                <a:lnTo>
                  <a:pt x="19" y="4"/>
                </a:lnTo>
                <a:lnTo>
                  <a:pt x="14" y="5"/>
                </a:lnTo>
                <a:lnTo>
                  <a:pt x="10" y="8"/>
                </a:lnTo>
                <a:lnTo>
                  <a:pt x="8" y="9"/>
                </a:lnTo>
                <a:lnTo>
                  <a:pt x="6" y="11"/>
                </a:lnTo>
                <a:lnTo>
                  <a:pt x="6" y="13"/>
                </a:lnTo>
                <a:lnTo>
                  <a:pt x="8" y="13"/>
                </a:lnTo>
                <a:lnTo>
                  <a:pt x="8" y="14"/>
                </a:lnTo>
                <a:lnTo>
                  <a:pt x="10" y="23"/>
                </a:lnTo>
                <a:lnTo>
                  <a:pt x="11" y="23"/>
                </a:lnTo>
                <a:lnTo>
                  <a:pt x="11" y="24"/>
                </a:lnTo>
                <a:lnTo>
                  <a:pt x="13" y="24"/>
                </a:lnTo>
                <a:lnTo>
                  <a:pt x="14" y="23"/>
                </a:lnTo>
                <a:lnTo>
                  <a:pt x="15" y="23"/>
                </a:lnTo>
                <a:lnTo>
                  <a:pt x="18" y="21"/>
                </a:lnTo>
                <a:lnTo>
                  <a:pt x="22" y="20"/>
                </a:lnTo>
                <a:lnTo>
                  <a:pt x="25" y="19"/>
                </a:lnTo>
                <a:lnTo>
                  <a:pt x="30" y="18"/>
                </a:lnTo>
                <a:lnTo>
                  <a:pt x="35" y="16"/>
                </a:lnTo>
                <a:lnTo>
                  <a:pt x="42" y="16"/>
                </a:lnTo>
                <a:lnTo>
                  <a:pt x="47" y="16"/>
                </a:lnTo>
                <a:lnTo>
                  <a:pt x="52" y="18"/>
                </a:lnTo>
                <a:lnTo>
                  <a:pt x="56" y="19"/>
                </a:lnTo>
                <a:lnTo>
                  <a:pt x="58" y="21"/>
                </a:lnTo>
                <a:lnTo>
                  <a:pt x="61" y="25"/>
                </a:lnTo>
                <a:lnTo>
                  <a:pt x="62" y="28"/>
                </a:lnTo>
                <a:lnTo>
                  <a:pt x="63" y="33"/>
                </a:lnTo>
                <a:lnTo>
                  <a:pt x="63" y="38"/>
                </a:lnTo>
                <a:lnTo>
                  <a:pt x="63" y="47"/>
                </a:lnTo>
                <a:lnTo>
                  <a:pt x="56" y="47"/>
                </a:lnTo>
                <a:lnTo>
                  <a:pt x="47" y="47"/>
                </a:lnTo>
                <a:lnTo>
                  <a:pt x="37" y="49"/>
                </a:lnTo>
                <a:lnTo>
                  <a:pt x="25" y="52"/>
                </a:lnTo>
                <a:lnTo>
                  <a:pt x="20" y="54"/>
                </a:lnTo>
                <a:lnTo>
                  <a:pt x="17" y="57"/>
                </a:lnTo>
                <a:lnTo>
                  <a:pt x="11" y="61"/>
                </a:lnTo>
                <a:lnTo>
                  <a:pt x="8" y="64"/>
                </a:lnTo>
                <a:lnTo>
                  <a:pt x="4" y="69"/>
                </a:lnTo>
                <a:lnTo>
                  <a:pt x="3" y="74"/>
                </a:lnTo>
                <a:lnTo>
                  <a:pt x="0" y="81"/>
                </a:lnTo>
                <a:lnTo>
                  <a:pt x="0" y="88"/>
                </a:lnTo>
                <a:lnTo>
                  <a:pt x="0" y="96"/>
                </a:lnTo>
                <a:lnTo>
                  <a:pt x="3" y="102"/>
                </a:lnTo>
                <a:lnTo>
                  <a:pt x="5" y="109"/>
                </a:lnTo>
                <a:lnTo>
                  <a:pt x="9" y="112"/>
                </a:lnTo>
                <a:lnTo>
                  <a:pt x="13" y="116"/>
                </a:lnTo>
                <a:lnTo>
                  <a:pt x="18" y="120"/>
                </a:lnTo>
                <a:lnTo>
                  <a:pt x="24" y="121"/>
                </a:lnTo>
                <a:lnTo>
                  <a:pt x="32" y="121"/>
                </a:lnTo>
                <a:lnTo>
                  <a:pt x="38" y="121"/>
                </a:lnTo>
                <a:lnTo>
                  <a:pt x="44" y="120"/>
                </a:lnTo>
                <a:lnTo>
                  <a:pt x="51" y="117"/>
                </a:lnTo>
                <a:lnTo>
                  <a:pt x="54" y="115"/>
                </a:lnTo>
                <a:lnTo>
                  <a:pt x="58" y="112"/>
                </a:lnTo>
                <a:lnTo>
                  <a:pt x="62" y="110"/>
                </a:lnTo>
                <a:lnTo>
                  <a:pt x="64" y="107"/>
                </a:lnTo>
                <a:lnTo>
                  <a:pt x="66" y="106"/>
                </a:lnTo>
                <a:lnTo>
                  <a:pt x="66" y="107"/>
                </a:lnTo>
                <a:lnTo>
                  <a:pt x="67" y="110"/>
                </a:lnTo>
                <a:lnTo>
                  <a:pt x="68" y="112"/>
                </a:lnTo>
                <a:lnTo>
                  <a:pt x="70" y="115"/>
                </a:lnTo>
                <a:lnTo>
                  <a:pt x="71" y="117"/>
                </a:lnTo>
                <a:lnTo>
                  <a:pt x="72" y="120"/>
                </a:lnTo>
                <a:lnTo>
                  <a:pt x="73" y="121"/>
                </a:lnTo>
                <a:lnTo>
                  <a:pt x="75" y="121"/>
                </a:lnTo>
                <a:lnTo>
                  <a:pt x="76" y="121"/>
                </a:lnTo>
                <a:lnTo>
                  <a:pt x="77" y="121"/>
                </a:lnTo>
                <a:lnTo>
                  <a:pt x="86" y="115"/>
                </a:lnTo>
                <a:lnTo>
                  <a:pt x="87" y="115"/>
                </a:lnTo>
                <a:lnTo>
                  <a:pt x="88" y="114"/>
                </a:lnTo>
                <a:lnTo>
                  <a:pt x="88" y="112"/>
                </a:lnTo>
                <a:lnTo>
                  <a:pt x="87" y="112"/>
                </a:lnTo>
                <a:lnTo>
                  <a:pt x="87" y="111"/>
                </a:lnTo>
                <a:lnTo>
                  <a:pt x="86" y="110"/>
                </a:lnTo>
                <a:lnTo>
                  <a:pt x="86" y="109"/>
                </a:lnTo>
                <a:lnTo>
                  <a:pt x="85" y="107"/>
                </a:lnTo>
                <a:lnTo>
                  <a:pt x="85" y="106"/>
                </a:lnTo>
                <a:lnTo>
                  <a:pt x="83" y="105"/>
                </a:lnTo>
                <a:lnTo>
                  <a:pt x="83" y="102"/>
                </a:lnTo>
                <a:lnTo>
                  <a:pt x="82" y="100"/>
                </a:lnTo>
                <a:lnTo>
                  <a:pt x="82" y="98"/>
                </a:lnTo>
                <a:lnTo>
                  <a:pt x="82" y="96"/>
                </a:lnTo>
                <a:lnTo>
                  <a:pt x="81" y="93"/>
                </a:lnTo>
                <a:lnTo>
                  <a:pt x="81" y="90"/>
                </a:lnTo>
                <a:lnTo>
                  <a:pt x="81" y="86"/>
                </a:lnTo>
                <a:lnTo>
                  <a:pt x="81" y="81"/>
                </a:lnTo>
                <a:lnTo>
                  <a:pt x="81" y="34"/>
                </a:lnTo>
                <a:close/>
                <a:moveTo>
                  <a:pt x="63" y="92"/>
                </a:moveTo>
                <a:lnTo>
                  <a:pt x="61" y="93"/>
                </a:lnTo>
                <a:lnTo>
                  <a:pt x="58" y="96"/>
                </a:lnTo>
                <a:lnTo>
                  <a:pt x="56" y="98"/>
                </a:lnTo>
                <a:lnTo>
                  <a:pt x="52" y="101"/>
                </a:lnTo>
                <a:lnTo>
                  <a:pt x="48" y="103"/>
                </a:lnTo>
                <a:lnTo>
                  <a:pt x="44" y="105"/>
                </a:lnTo>
                <a:lnTo>
                  <a:pt x="41" y="106"/>
                </a:lnTo>
                <a:lnTo>
                  <a:pt x="35" y="107"/>
                </a:lnTo>
                <a:lnTo>
                  <a:pt x="32" y="106"/>
                </a:lnTo>
                <a:lnTo>
                  <a:pt x="28" y="105"/>
                </a:lnTo>
                <a:lnTo>
                  <a:pt x="24" y="103"/>
                </a:lnTo>
                <a:lnTo>
                  <a:pt x="22" y="100"/>
                </a:lnTo>
                <a:lnTo>
                  <a:pt x="20" y="97"/>
                </a:lnTo>
                <a:lnTo>
                  <a:pt x="19" y="93"/>
                </a:lnTo>
                <a:lnTo>
                  <a:pt x="18" y="90"/>
                </a:lnTo>
                <a:lnTo>
                  <a:pt x="18" y="87"/>
                </a:lnTo>
                <a:lnTo>
                  <a:pt x="18" y="82"/>
                </a:lnTo>
                <a:lnTo>
                  <a:pt x="19" y="78"/>
                </a:lnTo>
                <a:lnTo>
                  <a:pt x="22" y="74"/>
                </a:lnTo>
                <a:lnTo>
                  <a:pt x="24" y="72"/>
                </a:lnTo>
                <a:lnTo>
                  <a:pt x="29" y="67"/>
                </a:lnTo>
                <a:lnTo>
                  <a:pt x="37" y="64"/>
                </a:lnTo>
                <a:lnTo>
                  <a:pt x="44" y="63"/>
                </a:lnTo>
                <a:lnTo>
                  <a:pt x="52" y="62"/>
                </a:lnTo>
                <a:lnTo>
                  <a:pt x="58" y="61"/>
                </a:lnTo>
                <a:lnTo>
                  <a:pt x="63" y="61"/>
                </a:lnTo>
                <a:lnTo>
                  <a:pt x="63" y="92"/>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32" name="Freeform 142"/>
          <p:cNvSpPr>
            <a:spLocks/>
          </p:cNvSpPr>
          <p:nvPr/>
        </p:nvSpPr>
        <p:spPr bwMode="auto">
          <a:xfrm>
            <a:off x="8098496" y="1518557"/>
            <a:ext cx="38485" cy="54429"/>
          </a:xfrm>
          <a:custGeom>
            <a:avLst/>
            <a:gdLst>
              <a:gd name="T0" fmla="*/ 2147483647 w 89"/>
              <a:gd name="T1" fmla="*/ 2147483647 h 119"/>
              <a:gd name="T2" fmla="*/ 2147483647 w 89"/>
              <a:gd name="T3" fmla="*/ 2147483647 h 119"/>
              <a:gd name="T4" fmla="*/ 2147483647 w 89"/>
              <a:gd name="T5" fmla="*/ 2147483647 h 119"/>
              <a:gd name="T6" fmla="*/ 2147483647 w 89"/>
              <a:gd name="T7" fmla="*/ 2147483647 h 119"/>
              <a:gd name="T8" fmla="*/ 2147483647 w 89"/>
              <a:gd name="T9" fmla="*/ 0 h 119"/>
              <a:gd name="T10" fmla="*/ 2147483647 w 89"/>
              <a:gd name="T11" fmla="*/ 2147483647 h 119"/>
              <a:gd name="T12" fmla="*/ 2147483647 w 89"/>
              <a:gd name="T13" fmla="*/ 2147483647 h 119"/>
              <a:gd name="T14" fmla="*/ 2147483647 w 89"/>
              <a:gd name="T15" fmla="*/ 2147483647 h 119"/>
              <a:gd name="T16" fmla="*/ 2147483647 w 89"/>
              <a:gd name="T17" fmla="*/ 2147483647 h 119"/>
              <a:gd name="T18" fmla="*/ 2147483647 w 89"/>
              <a:gd name="T19" fmla="*/ 2147483647 h 119"/>
              <a:gd name="T20" fmla="*/ 2147483647 w 89"/>
              <a:gd name="T21" fmla="*/ 2147483647 h 119"/>
              <a:gd name="T22" fmla="*/ 2147483647 w 89"/>
              <a:gd name="T23" fmla="*/ 0 h 119"/>
              <a:gd name="T24" fmla="*/ 2147483647 w 89"/>
              <a:gd name="T25" fmla="*/ 0 h 119"/>
              <a:gd name="T26" fmla="*/ 2147483647 w 89"/>
              <a:gd name="T27" fmla="*/ 0 h 119"/>
              <a:gd name="T28" fmla="*/ 2147483647 w 89"/>
              <a:gd name="T29" fmla="*/ 0 h 119"/>
              <a:gd name="T30" fmla="*/ 2147483647 w 89"/>
              <a:gd name="T31" fmla="*/ 2147483647 h 119"/>
              <a:gd name="T32" fmla="*/ 2147483647 w 89"/>
              <a:gd name="T33" fmla="*/ 2147483647 h 119"/>
              <a:gd name="T34" fmla="*/ 0 w 89"/>
              <a:gd name="T35" fmla="*/ 2147483647 h 119"/>
              <a:gd name="T36" fmla="*/ 0 w 89"/>
              <a:gd name="T37" fmla="*/ 2147483647 h 119"/>
              <a:gd name="T38" fmla="*/ 0 w 89"/>
              <a:gd name="T39" fmla="*/ 2147483647 h 119"/>
              <a:gd name="T40" fmla="*/ 0 w 89"/>
              <a:gd name="T41" fmla="*/ 2147483647 h 119"/>
              <a:gd name="T42" fmla="*/ 0 w 89"/>
              <a:gd name="T43" fmla="*/ 2147483647 h 119"/>
              <a:gd name="T44" fmla="*/ 2147483647 w 89"/>
              <a:gd name="T45" fmla="*/ 2147483647 h 119"/>
              <a:gd name="T46" fmla="*/ 2147483647 w 89"/>
              <a:gd name="T47" fmla="*/ 2147483647 h 119"/>
              <a:gd name="T48" fmla="*/ 2147483647 w 89"/>
              <a:gd name="T49" fmla="*/ 2147483647 h 119"/>
              <a:gd name="T50" fmla="*/ 2147483647 w 89"/>
              <a:gd name="T51" fmla="*/ 2147483647 h 119"/>
              <a:gd name="T52" fmla="*/ 2147483647 w 89"/>
              <a:gd name="T53" fmla="*/ 2147483647 h 119"/>
              <a:gd name="T54" fmla="*/ 2147483647 w 89"/>
              <a:gd name="T55" fmla="*/ 2147483647 h 119"/>
              <a:gd name="T56" fmla="*/ 2147483647 w 89"/>
              <a:gd name="T57" fmla="*/ 2147483647 h 119"/>
              <a:gd name="T58" fmla="*/ 2147483647 w 89"/>
              <a:gd name="T59" fmla="*/ 2147483647 h 119"/>
              <a:gd name="T60" fmla="*/ 2147483647 w 89"/>
              <a:gd name="T61" fmla="*/ 2147483647 h 119"/>
              <a:gd name="T62" fmla="*/ 2147483647 w 89"/>
              <a:gd name="T63" fmla="*/ 2147483647 h 119"/>
              <a:gd name="T64" fmla="*/ 2147483647 w 89"/>
              <a:gd name="T65" fmla="*/ 2147483647 h 119"/>
              <a:gd name="T66" fmla="*/ 2147483647 w 89"/>
              <a:gd name="T67" fmla="*/ 2147483647 h 119"/>
              <a:gd name="T68" fmla="*/ 2147483647 w 89"/>
              <a:gd name="T69" fmla="*/ 2147483647 h 119"/>
              <a:gd name="T70" fmla="*/ 2147483647 w 89"/>
              <a:gd name="T71" fmla="*/ 2147483647 h 119"/>
              <a:gd name="T72" fmla="*/ 2147483647 w 89"/>
              <a:gd name="T73" fmla="*/ 2147483647 h 119"/>
              <a:gd name="T74" fmla="*/ 2147483647 w 89"/>
              <a:gd name="T75" fmla="*/ 2147483647 h 119"/>
              <a:gd name="T76" fmla="*/ 2147483647 w 89"/>
              <a:gd name="T77" fmla="*/ 2147483647 h 119"/>
              <a:gd name="T78" fmla="*/ 2147483647 w 89"/>
              <a:gd name="T79" fmla="*/ 2147483647 h 119"/>
              <a:gd name="T80" fmla="*/ 2147483647 w 89"/>
              <a:gd name="T81" fmla="*/ 2147483647 h 119"/>
              <a:gd name="T82" fmla="*/ 2147483647 w 89"/>
              <a:gd name="T83" fmla="*/ 2147483647 h 119"/>
              <a:gd name="T84" fmla="*/ 2147483647 w 89"/>
              <a:gd name="T85" fmla="*/ 2147483647 h 119"/>
              <a:gd name="T86" fmla="*/ 2147483647 w 89"/>
              <a:gd name="T87" fmla="*/ 2147483647 h 119"/>
              <a:gd name="T88" fmla="*/ 2147483647 w 89"/>
              <a:gd name="T89" fmla="*/ 2147483647 h 119"/>
              <a:gd name="T90" fmla="*/ 2147483647 w 89"/>
              <a:gd name="T91" fmla="*/ 2147483647 h 119"/>
              <a:gd name="T92" fmla="*/ 2147483647 w 89"/>
              <a:gd name="T93" fmla="*/ 2147483647 h 119"/>
              <a:gd name="T94" fmla="*/ 2147483647 w 89"/>
              <a:gd name="T95" fmla="*/ 2147483647 h 119"/>
              <a:gd name="T96" fmla="*/ 2147483647 w 89"/>
              <a:gd name="T97" fmla="*/ 2147483647 h 119"/>
              <a:gd name="T98" fmla="*/ 2147483647 w 89"/>
              <a:gd name="T99" fmla="*/ 2147483647 h 119"/>
              <a:gd name="T100" fmla="*/ 2147483647 w 89"/>
              <a:gd name="T101" fmla="*/ 2147483647 h 119"/>
              <a:gd name="T102" fmla="*/ 2147483647 w 89"/>
              <a:gd name="T103" fmla="*/ 2147483647 h 119"/>
              <a:gd name="T104" fmla="*/ 2147483647 w 89"/>
              <a:gd name="T105" fmla="*/ 2147483647 h 119"/>
              <a:gd name="T106" fmla="*/ 2147483647 w 89"/>
              <a:gd name="T107" fmla="*/ 2147483647 h 119"/>
              <a:gd name="T108" fmla="*/ 2147483647 w 89"/>
              <a:gd name="T109" fmla="*/ 2147483647 h 119"/>
              <a:gd name="T110" fmla="*/ 2147483647 w 89"/>
              <a:gd name="T111" fmla="*/ 2147483647 h 1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9" h="119">
                <a:moveTo>
                  <a:pt x="89" y="35"/>
                </a:moveTo>
                <a:lnTo>
                  <a:pt x="89" y="29"/>
                </a:lnTo>
                <a:lnTo>
                  <a:pt x="87" y="23"/>
                </a:lnTo>
                <a:lnTo>
                  <a:pt x="86" y="16"/>
                </a:lnTo>
                <a:lnTo>
                  <a:pt x="85" y="11"/>
                </a:lnTo>
                <a:lnTo>
                  <a:pt x="81" y="6"/>
                </a:lnTo>
                <a:lnTo>
                  <a:pt x="76" y="2"/>
                </a:lnTo>
                <a:lnTo>
                  <a:pt x="68" y="1"/>
                </a:lnTo>
                <a:lnTo>
                  <a:pt x="60" y="0"/>
                </a:lnTo>
                <a:lnTo>
                  <a:pt x="53" y="0"/>
                </a:lnTo>
                <a:lnTo>
                  <a:pt x="47" y="1"/>
                </a:lnTo>
                <a:lnTo>
                  <a:pt x="42" y="4"/>
                </a:lnTo>
                <a:lnTo>
                  <a:pt x="37" y="6"/>
                </a:lnTo>
                <a:lnTo>
                  <a:pt x="32" y="9"/>
                </a:lnTo>
                <a:lnTo>
                  <a:pt x="28" y="11"/>
                </a:lnTo>
                <a:lnTo>
                  <a:pt x="24" y="14"/>
                </a:lnTo>
                <a:lnTo>
                  <a:pt x="22" y="16"/>
                </a:lnTo>
                <a:lnTo>
                  <a:pt x="22" y="15"/>
                </a:lnTo>
                <a:lnTo>
                  <a:pt x="20" y="13"/>
                </a:lnTo>
                <a:lnTo>
                  <a:pt x="20" y="10"/>
                </a:lnTo>
                <a:lnTo>
                  <a:pt x="19" y="8"/>
                </a:lnTo>
                <a:lnTo>
                  <a:pt x="18" y="5"/>
                </a:lnTo>
                <a:lnTo>
                  <a:pt x="17" y="2"/>
                </a:lnTo>
                <a:lnTo>
                  <a:pt x="15" y="0"/>
                </a:lnTo>
                <a:lnTo>
                  <a:pt x="14" y="0"/>
                </a:lnTo>
                <a:lnTo>
                  <a:pt x="13" y="0"/>
                </a:lnTo>
                <a:lnTo>
                  <a:pt x="13" y="1"/>
                </a:lnTo>
                <a:lnTo>
                  <a:pt x="12" y="1"/>
                </a:lnTo>
                <a:lnTo>
                  <a:pt x="2" y="6"/>
                </a:lnTo>
                <a:lnTo>
                  <a:pt x="2" y="8"/>
                </a:lnTo>
                <a:lnTo>
                  <a:pt x="0" y="8"/>
                </a:lnTo>
                <a:lnTo>
                  <a:pt x="0" y="9"/>
                </a:lnTo>
                <a:lnTo>
                  <a:pt x="0" y="10"/>
                </a:lnTo>
                <a:lnTo>
                  <a:pt x="2" y="11"/>
                </a:lnTo>
                <a:lnTo>
                  <a:pt x="2" y="13"/>
                </a:lnTo>
                <a:lnTo>
                  <a:pt x="3" y="14"/>
                </a:lnTo>
                <a:lnTo>
                  <a:pt x="3" y="16"/>
                </a:lnTo>
                <a:lnTo>
                  <a:pt x="4" y="19"/>
                </a:lnTo>
                <a:lnTo>
                  <a:pt x="4" y="20"/>
                </a:lnTo>
                <a:lnTo>
                  <a:pt x="4" y="21"/>
                </a:lnTo>
                <a:lnTo>
                  <a:pt x="4" y="23"/>
                </a:lnTo>
                <a:lnTo>
                  <a:pt x="5" y="24"/>
                </a:lnTo>
                <a:lnTo>
                  <a:pt x="5" y="25"/>
                </a:lnTo>
                <a:lnTo>
                  <a:pt x="5" y="28"/>
                </a:lnTo>
                <a:lnTo>
                  <a:pt x="5" y="30"/>
                </a:lnTo>
                <a:lnTo>
                  <a:pt x="5" y="33"/>
                </a:lnTo>
                <a:lnTo>
                  <a:pt x="5" y="116"/>
                </a:lnTo>
                <a:lnTo>
                  <a:pt x="5" y="117"/>
                </a:lnTo>
                <a:lnTo>
                  <a:pt x="7" y="119"/>
                </a:lnTo>
                <a:lnTo>
                  <a:pt x="8" y="119"/>
                </a:lnTo>
                <a:lnTo>
                  <a:pt x="20" y="119"/>
                </a:lnTo>
                <a:lnTo>
                  <a:pt x="22" y="119"/>
                </a:lnTo>
                <a:lnTo>
                  <a:pt x="23" y="117"/>
                </a:lnTo>
                <a:lnTo>
                  <a:pt x="23" y="116"/>
                </a:lnTo>
                <a:lnTo>
                  <a:pt x="23" y="30"/>
                </a:lnTo>
                <a:lnTo>
                  <a:pt x="26" y="29"/>
                </a:lnTo>
                <a:lnTo>
                  <a:pt x="28" y="26"/>
                </a:lnTo>
                <a:lnTo>
                  <a:pt x="32" y="24"/>
                </a:lnTo>
                <a:lnTo>
                  <a:pt x="36" y="21"/>
                </a:lnTo>
                <a:lnTo>
                  <a:pt x="39" y="19"/>
                </a:lnTo>
                <a:lnTo>
                  <a:pt x="44" y="18"/>
                </a:lnTo>
                <a:lnTo>
                  <a:pt x="49" y="16"/>
                </a:lnTo>
                <a:lnTo>
                  <a:pt x="55" y="16"/>
                </a:lnTo>
                <a:lnTo>
                  <a:pt x="60" y="16"/>
                </a:lnTo>
                <a:lnTo>
                  <a:pt x="62" y="18"/>
                </a:lnTo>
                <a:lnTo>
                  <a:pt x="66" y="19"/>
                </a:lnTo>
                <a:lnTo>
                  <a:pt x="67" y="21"/>
                </a:lnTo>
                <a:lnTo>
                  <a:pt x="68" y="25"/>
                </a:lnTo>
                <a:lnTo>
                  <a:pt x="70" y="28"/>
                </a:lnTo>
                <a:lnTo>
                  <a:pt x="70" y="32"/>
                </a:lnTo>
                <a:lnTo>
                  <a:pt x="71" y="35"/>
                </a:lnTo>
                <a:lnTo>
                  <a:pt x="71" y="116"/>
                </a:lnTo>
                <a:lnTo>
                  <a:pt x="71" y="117"/>
                </a:lnTo>
                <a:lnTo>
                  <a:pt x="71" y="119"/>
                </a:lnTo>
                <a:lnTo>
                  <a:pt x="72" y="119"/>
                </a:lnTo>
                <a:lnTo>
                  <a:pt x="73" y="119"/>
                </a:lnTo>
                <a:lnTo>
                  <a:pt x="86" y="119"/>
                </a:lnTo>
                <a:lnTo>
                  <a:pt x="87" y="119"/>
                </a:lnTo>
                <a:lnTo>
                  <a:pt x="87" y="117"/>
                </a:lnTo>
                <a:lnTo>
                  <a:pt x="89" y="117"/>
                </a:lnTo>
                <a:lnTo>
                  <a:pt x="89" y="116"/>
                </a:lnTo>
                <a:lnTo>
                  <a:pt x="89" y="35"/>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33" name="Freeform 143"/>
          <p:cNvSpPr>
            <a:spLocks/>
          </p:cNvSpPr>
          <p:nvPr/>
        </p:nvSpPr>
        <p:spPr bwMode="auto">
          <a:xfrm>
            <a:off x="8148525" y="1518557"/>
            <a:ext cx="35919" cy="54429"/>
          </a:xfrm>
          <a:custGeom>
            <a:avLst/>
            <a:gdLst>
              <a:gd name="T0" fmla="*/ 2147483647 w 83"/>
              <a:gd name="T1" fmla="*/ 2147483647 h 121"/>
              <a:gd name="T2" fmla="*/ 2147483647 w 83"/>
              <a:gd name="T3" fmla="*/ 2147483647 h 121"/>
              <a:gd name="T4" fmla="*/ 2147483647 w 83"/>
              <a:gd name="T5" fmla="*/ 2147483647 h 121"/>
              <a:gd name="T6" fmla="*/ 2147483647 w 83"/>
              <a:gd name="T7" fmla="*/ 2147483647 h 121"/>
              <a:gd name="T8" fmla="*/ 2147483647 w 83"/>
              <a:gd name="T9" fmla="*/ 2147483647 h 121"/>
              <a:gd name="T10" fmla="*/ 2147483647 w 83"/>
              <a:gd name="T11" fmla="*/ 2147483647 h 121"/>
              <a:gd name="T12" fmla="*/ 2147483647 w 83"/>
              <a:gd name="T13" fmla="*/ 2147483647 h 121"/>
              <a:gd name="T14" fmla="*/ 2147483647 w 83"/>
              <a:gd name="T15" fmla="*/ 2147483647 h 121"/>
              <a:gd name="T16" fmla="*/ 2147483647 w 83"/>
              <a:gd name="T17" fmla="*/ 2147483647 h 121"/>
              <a:gd name="T18" fmla="*/ 2147483647 w 83"/>
              <a:gd name="T19" fmla="*/ 2147483647 h 121"/>
              <a:gd name="T20" fmla="*/ 2147483647 w 83"/>
              <a:gd name="T21" fmla="*/ 2147483647 h 121"/>
              <a:gd name="T22" fmla="*/ 2147483647 w 83"/>
              <a:gd name="T23" fmla="*/ 2147483647 h 121"/>
              <a:gd name="T24" fmla="*/ 2147483647 w 83"/>
              <a:gd name="T25" fmla="*/ 2147483647 h 121"/>
              <a:gd name="T26" fmla="*/ 2147483647 w 83"/>
              <a:gd name="T27" fmla="*/ 2147483647 h 121"/>
              <a:gd name="T28" fmla="*/ 2147483647 w 83"/>
              <a:gd name="T29" fmla="*/ 2147483647 h 121"/>
              <a:gd name="T30" fmla="*/ 2147483647 w 83"/>
              <a:gd name="T31" fmla="*/ 2147483647 h 121"/>
              <a:gd name="T32" fmla="*/ 2147483647 w 83"/>
              <a:gd name="T33" fmla="*/ 2147483647 h 121"/>
              <a:gd name="T34" fmla="*/ 2147483647 w 83"/>
              <a:gd name="T35" fmla="*/ 2147483647 h 121"/>
              <a:gd name="T36" fmla="*/ 2147483647 w 83"/>
              <a:gd name="T37" fmla="*/ 2147483647 h 121"/>
              <a:gd name="T38" fmla="*/ 2147483647 w 83"/>
              <a:gd name="T39" fmla="*/ 2147483647 h 121"/>
              <a:gd name="T40" fmla="*/ 2147483647 w 83"/>
              <a:gd name="T41" fmla="*/ 2147483647 h 121"/>
              <a:gd name="T42" fmla="*/ 2147483647 w 83"/>
              <a:gd name="T43" fmla="*/ 2147483647 h 121"/>
              <a:gd name="T44" fmla="*/ 2147483647 w 83"/>
              <a:gd name="T45" fmla="*/ 2147483647 h 121"/>
              <a:gd name="T46" fmla="*/ 2147483647 w 83"/>
              <a:gd name="T47" fmla="*/ 2147483647 h 121"/>
              <a:gd name="T48" fmla="*/ 2147483647 w 83"/>
              <a:gd name="T49" fmla="*/ 2147483647 h 121"/>
              <a:gd name="T50" fmla="*/ 2147483647 w 83"/>
              <a:gd name="T51" fmla="*/ 2147483647 h 121"/>
              <a:gd name="T52" fmla="*/ 2147483647 w 83"/>
              <a:gd name="T53" fmla="*/ 2147483647 h 121"/>
              <a:gd name="T54" fmla="*/ 2147483647 w 83"/>
              <a:gd name="T55" fmla="*/ 2147483647 h 121"/>
              <a:gd name="T56" fmla="*/ 2147483647 w 83"/>
              <a:gd name="T57" fmla="*/ 2147483647 h 121"/>
              <a:gd name="T58" fmla="*/ 2147483647 w 83"/>
              <a:gd name="T59" fmla="*/ 2147483647 h 121"/>
              <a:gd name="T60" fmla="*/ 2147483647 w 83"/>
              <a:gd name="T61" fmla="*/ 2147483647 h 121"/>
              <a:gd name="T62" fmla="*/ 2147483647 w 83"/>
              <a:gd name="T63" fmla="*/ 2147483647 h 121"/>
              <a:gd name="T64" fmla="*/ 2147483647 w 83"/>
              <a:gd name="T65" fmla="*/ 0 h 121"/>
              <a:gd name="T66" fmla="*/ 2147483647 w 83"/>
              <a:gd name="T67" fmla="*/ 2147483647 h 121"/>
              <a:gd name="T68" fmla="*/ 2147483647 w 83"/>
              <a:gd name="T69" fmla="*/ 2147483647 h 121"/>
              <a:gd name="T70" fmla="*/ 2147483647 w 83"/>
              <a:gd name="T71" fmla="*/ 2147483647 h 121"/>
              <a:gd name="T72" fmla="*/ 0 w 83"/>
              <a:gd name="T73" fmla="*/ 2147483647 h 121"/>
              <a:gd name="T74" fmla="*/ 2147483647 w 83"/>
              <a:gd name="T75" fmla="*/ 2147483647 h 121"/>
              <a:gd name="T76" fmla="*/ 2147483647 w 83"/>
              <a:gd name="T77" fmla="*/ 2147483647 h 121"/>
              <a:gd name="T78" fmla="*/ 2147483647 w 83"/>
              <a:gd name="T79" fmla="*/ 2147483647 h 121"/>
              <a:gd name="T80" fmla="*/ 2147483647 w 83"/>
              <a:gd name="T81" fmla="*/ 2147483647 h 121"/>
              <a:gd name="T82" fmla="*/ 2147483647 w 83"/>
              <a:gd name="T83" fmla="*/ 2147483647 h 121"/>
              <a:gd name="T84" fmla="*/ 2147483647 w 83"/>
              <a:gd name="T85" fmla="*/ 2147483647 h 121"/>
              <a:gd name="T86" fmla="*/ 2147483647 w 83"/>
              <a:gd name="T87" fmla="*/ 2147483647 h 121"/>
              <a:gd name="T88" fmla="*/ 2147483647 w 83"/>
              <a:gd name="T89" fmla="*/ 2147483647 h 121"/>
              <a:gd name="T90" fmla="*/ 2147483647 w 83"/>
              <a:gd name="T91" fmla="*/ 2147483647 h 121"/>
              <a:gd name="T92" fmla="*/ 2147483647 w 83"/>
              <a:gd name="T93" fmla="*/ 2147483647 h 121"/>
              <a:gd name="T94" fmla="*/ 2147483647 w 83"/>
              <a:gd name="T95" fmla="*/ 2147483647 h 121"/>
              <a:gd name="T96" fmla="*/ 2147483647 w 83"/>
              <a:gd name="T97" fmla="*/ 2147483647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3" h="121">
                <a:moveTo>
                  <a:pt x="78" y="97"/>
                </a:moveTo>
                <a:lnTo>
                  <a:pt x="78" y="97"/>
                </a:lnTo>
                <a:lnTo>
                  <a:pt x="77" y="97"/>
                </a:lnTo>
                <a:lnTo>
                  <a:pt x="77" y="96"/>
                </a:lnTo>
                <a:lnTo>
                  <a:pt x="75" y="96"/>
                </a:lnTo>
                <a:lnTo>
                  <a:pt x="73" y="97"/>
                </a:lnTo>
                <a:lnTo>
                  <a:pt x="70" y="98"/>
                </a:lnTo>
                <a:lnTo>
                  <a:pt x="67" y="101"/>
                </a:lnTo>
                <a:lnTo>
                  <a:pt x="63" y="102"/>
                </a:lnTo>
                <a:lnTo>
                  <a:pt x="58" y="105"/>
                </a:lnTo>
                <a:lnTo>
                  <a:pt x="53" y="105"/>
                </a:lnTo>
                <a:lnTo>
                  <a:pt x="46" y="106"/>
                </a:lnTo>
                <a:lnTo>
                  <a:pt x="39" y="105"/>
                </a:lnTo>
                <a:lnTo>
                  <a:pt x="32" y="102"/>
                </a:lnTo>
                <a:lnTo>
                  <a:pt x="27" y="97"/>
                </a:lnTo>
                <a:lnTo>
                  <a:pt x="24" y="91"/>
                </a:lnTo>
                <a:lnTo>
                  <a:pt x="21" y="85"/>
                </a:lnTo>
                <a:lnTo>
                  <a:pt x="20" y="77"/>
                </a:lnTo>
                <a:lnTo>
                  <a:pt x="20" y="69"/>
                </a:lnTo>
                <a:lnTo>
                  <a:pt x="19" y="61"/>
                </a:lnTo>
                <a:lnTo>
                  <a:pt x="20" y="50"/>
                </a:lnTo>
                <a:lnTo>
                  <a:pt x="21" y="43"/>
                </a:lnTo>
                <a:lnTo>
                  <a:pt x="22" y="34"/>
                </a:lnTo>
                <a:lnTo>
                  <a:pt x="25" y="28"/>
                </a:lnTo>
                <a:lnTo>
                  <a:pt x="30" y="23"/>
                </a:lnTo>
                <a:lnTo>
                  <a:pt x="35" y="19"/>
                </a:lnTo>
                <a:lnTo>
                  <a:pt x="41" y="16"/>
                </a:lnTo>
                <a:lnTo>
                  <a:pt x="50" y="16"/>
                </a:lnTo>
                <a:lnTo>
                  <a:pt x="55" y="16"/>
                </a:lnTo>
                <a:lnTo>
                  <a:pt x="59" y="18"/>
                </a:lnTo>
                <a:lnTo>
                  <a:pt x="64" y="20"/>
                </a:lnTo>
                <a:lnTo>
                  <a:pt x="68" y="23"/>
                </a:lnTo>
                <a:lnTo>
                  <a:pt x="70" y="24"/>
                </a:lnTo>
                <a:lnTo>
                  <a:pt x="73" y="26"/>
                </a:lnTo>
                <a:lnTo>
                  <a:pt x="74" y="28"/>
                </a:lnTo>
                <a:lnTo>
                  <a:pt x="75" y="28"/>
                </a:lnTo>
                <a:lnTo>
                  <a:pt x="77" y="28"/>
                </a:lnTo>
                <a:lnTo>
                  <a:pt x="77" y="26"/>
                </a:lnTo>
                <a:lnTo>
                  <a:pt x="82" y="16"/>
                </a:lnTo>
                <a:lnTo>
                  <a:pt x="83" y="15"/>
                </a:lnTo>
                <a:lnTo>
                  <a:pt x="82" y="13"/>
                </a:lnTo>
                <a:lnTo>
                  <a:pt x="79" y="11"/>
                </a:lnTo>
                <a:lnTo>
                  <a:pt x="75" y="9"/>
                </a:lnTo>
                <a:lnTo>
                  <a:pt x="72" y="6"/>
                </a:lnTo>
                <a:lnTo>
                  <a:pt x="67" y="4"/>
                </a:lnTo>
                <a:lnTo>
                  <a:pt x="60" y="1"/>
                </a:lnTo>
                <a:lnTo>
                  <a:pt x="54" y="0"/>
                </a:lnTo>
                <a:lnTo>
                  <a:pt x="48" y="0"/>
                </a:lnTo>
                <a:lnTo>
                  <a:pt x="38" y="1"/>
                </a:lnTo>
                <a:lnTo>
                  <a:pt x="27" y="4"/>
                </a:lnTo>
                <a:lnTo>
                  <a:pt x="20" y="10"/>
                </a:lnTo>
                <a:lnTo>
                  <a:pt x="12" y="18"/>
                </a:lnTo>
                <a:lnTo>
                  <a:pt x="7" y="26"/>
                </a:lnTo>
                <a:lnTo>
                  <a:pt x="3" y="38"/>
                </a:lnTo>
                <a:lnTo>
                  <a:pt x="0" y="50"/>
                </a:lnTo>
                <a:lnTo>
                  <a:pt x="0" y="64"/>
                </a:lnTo>
                <a:lnTo>
                  <a:pt x="0" y="77"/>
                </a:lnTo>
                <a:lnTo>
                  <a:pt x="2" y="88"/>
                </a:lnTo>
                <a:lnTo>
                  <a:pt x="6" y="98"/>
                </a:lnTo>
                <a:lnTo>
                  <a:pt x="11" y="106"/>
                </a:lnTo>
                <a:lnTo>
                  <a:pt x="17" y="112"/>
                </a:lnTo>
                <a:lnTo>
                  <a:pt x="25" y="117"/>
                </a:lnTo>
                <a:lnTo>
                  <a:pt x="34" y="121"/>
                </a:lnTo>
                <a:lnTo>
                  <a:pt x="45" y="121"/>
                </a:lnTo>
                <a:lnTo>
                  <a:pt x="51" y="121"/>
                </a:lnTo>
                <a:lnTo>
                  <a:pt x="58" y="120"/>
                </a:lnTo>
                <a:lnTo>
                  <a:pt x="64" y="119"/>
                </a:lnTo>
                <a:lnTo>
                  <a:pt x="70" y="116"/>
                </a:lnTo>
                <a:lnTo>
                  <a:pt x="75" y="115"/>
                </a:lnTo>
                <a:lnTo>
                  <a:pt x="79" y="112"/>
                </a:lnTo>
                <a:lnTo>
                  <a:pt x="82" y="111"/>
                </a:lnTo>
                <a:lnTo>
                  <a:pt x="83" y="110"/>
                </a:lnTo>
                <a:lnTo>
                  <a:pt x="83" y="109"/>
                </a:lnTo>
                <a:lnTo>
                  <a:pt x="82" y="109"/>
                </a:lnTo>
                <a:lnTo>
                  <a:pt x="82" y="107"/>
                </a:lnTo>
                <a:lnTo>
                  <a:pt x="78" y="97"/>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34" name="Freeform 144"/>
          <p:cNvSpPr>
            <a:spLocks noEditPoints="1"/>
          </p:cNvSpPr>
          <p:nvPr/>
        </p:nvSpPr>
        <p:spPr bwMode="auto">
          <a:xfrm>
            <a:off x="8190859" y="1518557"/>
            <a:ext cx="39767" cy="54429"/>
          </a:xfrm>
          <a:custGeom>
            <a:avLst/>
            <a:gdLst>
              <a:gd name="T0" fmla="*/ 2147483647 w 92"/>
              <a:gd name="T1" fmla="*/ 2147483647 h 121"/>
              <a:gd name="T2" fmla="*/ 2147483647 w 92"/>
              <a:gd name="T3" fmla="*/ 2147483647 h 121"/>
              <a:gd name="T4" fmla="*/ 2147483647 w 92"/>
              <a:gd name="T5" fmla="*/ 2147483647 h 121"/>
              <a:gd name="T6" fmla="*/ 2147483647 w 92"/>
              <a:gd name="T7" fmla="*/ 2147483647 h 121"/>
              <a:gd name="T8" fmla="*/ 2147483647 w 92"/>
              <a:gd name="T9" fmla="*/ 2147483647 h 121"/>
              <a:gd name="T10" fmla="*/ 2147483647 w 92"/>
              <a:gd name="T11" fmla="*/ 2147483647 h 121"/>
              <a:gd name="T12" fmla="*/ 2147483647 w 92"/>
              <a:gd name="T13" fmla="*/ 2147483647 h 121"/>
              <a:gd name="T14" fmla="*/ 2147483647 w 92"/>
              <a:gd name="T15" fmla="*/ 2147483647 h 121"/>
              <a:gd name="T16" fmla="*/ 2147483647 w 92"/>
              <a:gd name="T17" fmla="*/ 2147483647 h 121"/>
              <a:gd name="T18" fmla="*/ 2147483647 w 92"/>
              <a:gd name="T19" fmla="*/ 2147483647 h 121"/>
              <a:gd name="T20" fmla="*/ 2147483647 w 92"/>
              <a:gd name="T21" fmla="*/ 2147483647 h 121"/>
              <a:gd name="T22" fmla="*/ 2147483647 w 92"/>
              <a:gd name="T23" fmla="*/ 2147483647 h 121"/>
              <a:gd name="T24" fmla="*/ 2147483647 w 92"/>
              <a:gd name="T25" fmla="*/ 2147483647 h 121"/>
              <a:gd name="T26" fmla="*/ 2147483647 w 92"/>
              <a:gd name="T27" fmla="*/ 2147483647 h 121"/>
              <a:gd name="T28" fmla="*/ 2147483647 w 92"/>
              <a:gd name="T29" fmla="*/ 2147483647 h 121"/>
              <a:gd name="T30" fmla="*/ 2147483647 w 92"/>
              <a:gd name="T31" fmla="*/ 2147483647 h 121"/>
              <a:gd name="T32" fmla="*/ 2147483647 w 92"/>
              <a:gd name="T33" fmla="*/ 2147483647 h 121"/>
              <a:gd name="T34" fmla="*/ 2147483647 w 92"/>
              <a:gd name="T35" fmla="*/ 2147483647 h 121"/>
              <a:gd name="T36" fmla="*/ 2147483647 w 92"/>
              <a:gd name="T37" fmla="*/ 2147483647 h 121"/>
              <a:gd name="T38" fmla="*/ 2147483647 w 92"/>
              <a:gd name="T39" fmla="*/ 2147483647 h 121"/>
              <a:gd name="T40" fmla="*/ 2147483647 w 92"/>
              <a:gd name="T41" fmla="*/ 2147483647 h 121"/>
              <a:gd name="T42" fmla="*/ 2147483647 w 92"/>
              <a:gd name="T43" fmla="*/ 2147483647 h 121"/>
              <a:gd name="T44" fmla="*/ 2147483647 w 92"/>
              <a:gd name="T45" fmla="*/ 2147483647 h 121"/>
              <a:gd name="T46" fmla="*/ 2147483647 w 92"/>
              <a:gd name="T47" fmla="*/ 2147483647 h 121"/>
              <a:gd name="T48" fmla="*/ 2147483647 w 92"/>
              <a:gd name="T49" fmla="*/ 2147483647 h 121"/>
              <a:gd name="T50" fmla="*/ 2147483647 w 92"/>
              <a:gd name="T51" fmla="*/ 2147483647 h 121"/>
              <a:gd name="T52" fmla="*/ 2147483647 w 92"/>
              <a:gd name="T53" fmla="*/ 2147483647 h 121"/>
              <a:gd name="T54" fmla="*/ 2147483647 w 92"/>
              <a:gd name="T55" fmla="*/ 2147483647 h 121"/>
              <a:gd name="T56" fmla="*/ 2147483647 w 92"/>
              <a:gd name="T57" fmla="*/ 2147483647 h 121"/>
              <a:gd name="T58" fmla="*/ 2147483647 w 92"/>
              <a:gd name="T59" fmla="*/ 2147483647 h 121"/>
              <a:gd name="T60" fmla="*/ 2147483647 w 92"/>
              <a:gd name="T61" fmla="*/ 2147483647 h 121"/>
              <a:gd name="T62" fmla="*/ 2147483647 w 92"/>
              <a:gd name="T63" fmla="*/ 0 h 121"/>
              <a:gd name="T64" fmla="*/ 2147483647 w 92"/>
              <a:gd name="T65" fmla="*/ 2147483647 h 121"/>
              <a:gd name="T66" fmla="*/ 2147483647 w 92"/>
              <a:gd name="T67" fmla="*/ 2147483647 h 121"/>
              <a:gd name="T68" fmla="*/ 2147483647 w 92"/>
              <a:gd name="T69" fmla="*/ 2147483647 h 121"/>
              <a:gd name="T70" fmla="*/ 0 w 92"/>
              <a:gd name="T71" fmla="*/ 2147483647 h 121"/>
              <a:gd name="T72" fmla="*/ 2147483647 w 92"/>
              <a:gd name="T73" fmla="*/ 2147483647 h 121"/>
              <a:gd name="T74" fmla="*/ 2147483647 w 92"/>
              <a:gd name="T75" fmla="*/ 2147483647 h 121"/>
              <a:gd name="T76" fmla="*/ 2147483647 w 92"/>
              <a:gd name="T77" fmla="*/ 2147483647 h 121"/>
              <a:gd name="T78" fmla="*/ 2147483647 w 92"/>
              <a:gd name="T79" fmla="*/ 2147483647 h 121"/>
              <a:gd name="T80" fmla="*/ 2147483647 w 92"/>
              <a:gd name="T81" fmla="*/ 2147483647 h 121"/>
              <a:gd name="T82" fmla="*/ 2147483647 w 92"/>
              <a:gd name="T83" fmla="*/ 2147483647 h 121"/>
              <a:gd name="T84" fmla="*/ 2147483647 w 92"/>
              <a:gd name="T85" fmla="*/ 2147483647 h 121"/>
              <a:gd name="T86" fmla="*/ 2147483647 w 92"/>
              <a:gd name="T87" fmla="*/ 2147483647 h 121"/>
              <a:gd name="T88" fmla="*/ 2147483647 w 92"/>
              <a:gd name="T89" fmla="*/ 2147483647 h 121"/>
              <a:gd name="T90" fmla="*/ 2147483647 w 92"/>
              <a:gd name="T91" fmla="*/ 2147483647 h 121"/>
              <a:gd name="T92" fmla="*/ 2147483647 w 92"/>
              <a:gd name="T93" fmla="*/ 2147483647 h 121"/>
              <a:gd name="T94" fmla="*/ 2147483647 w 92"/>
              <a:gd name="T95" fmla="*/ 2147483647 h 1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2" h="121">
                <a:moveTo>
                  <a:pt x="20" y="49"/>
                </a:moveTo>
                <a:lnTo>
                  <a:pt x="20" y="45"/>
                </a:lnTo>
                <a:lnTo>
                  <a:pt x="22" y="39"/>
                </a:lnTo>
                <a:lnTo>
                  <a:pt x="23" y="34"/>
                </a:lnTo>
                <a:lnTo>
                  <a:pt x="25" y="28"/>
                </a:lnTo>
                <a:lnTo>
                  <a:pt x="29" y="23"/>
                </a:lnTo>
                <a:lnTo>
                  <a:pt x="33" y="19"/>
                </a:lnTo>
                <a:lnTo>
                  <a:pt x="39" y="16"/>
                </a:lnTo>
                <a:lnTo>
                  <a:pt x="47" y="15"/>
                </a:lnTo>
                <a:lnTo>
                  <a:pt x="54" y="15"/>
                </a:lnTo>
                <a:lnTo>
                  <a:pt x="59" y="19"/>
                </a:lnTo>
                <a:lnTo>
                  <a:pt x="65" y="23"/>
                </a:lnTo>
                <a:lnTo>
                  <a:pt x="67" y="28"/>
                </a:lnTo>
                <a:lnTo>
                  <a:pt x="70" y="33"/>
                </a:lnTo>
                <a:lnTo>
                  <a:pt x="71" y="39"/>
                </a:lnTo>
                <a:lnTo>
                  <a:pt x="72" y="44"/>
                </a:lnTo>
                <a:lnTo>
                  <a:pt x="72" y="49"/>
                </a:lnTo>
                <a:lnTo>
                  <a:pt x="20" y="49"/>
                </a:lnTo>
                <a:close/>
                <a:moveTo>
                  <a:pt x="85" y="97"/>
                </a:moveTo>
                <a:lnTo>
                  <a:pt x="83" y="97"/>
                </a:lnTo>
                <a:lnTo>
                  <a:pt x="83" y="96"/>
                </a:lnTo>
                <a:lnTo>
                  <a:pt x="82" y="96"/>
                </a:lnTo>
                <a:lnTo>
                  <a:pt x="80" y="97"/>
                </a:lnTo>
                <a:lnTo>
                  <a:pt x="77" y="98"/>
                </a:lnTo>
                <a:lnTo>
                  <a:pt x="73" y="101"/>
                </a:lnTo>
                <a:lnTo>
                  <a:pt x="70" y="102"/>
                </a:lnTo>
                <a:lnTo>
                  <a:pt x="65" y="105"/>
                </a:lnTo>
                <a:lnTo>
                  <a:pt x="59" y="105"/>
                </a:lnTo>
                <a:lnTo>
                  <a:pt x="53" y="106"/>
                </a:lnTo>
                <a:lnTo>
                  <a:pt x="44" y="105"/>
                </a:lnTo>
                <a:lnTo>
                  <a:pt x="37" y="101"/>
                </a:lnTo>
                <a:lnTo>
                  <a:pt x="30" y="97"/>
                </a:lnTo>
                <a:lnTo>
                  <a:pt x="27" y="91"/>
                </a:lnTo>
                <a:lnTo>
                  <a:pt x="23" y="85"/>
                </a:lnTo>
                <a:lnTo>
                  <a:pt x="22" y="77"/>
                </a:lnTo>
                <a:lnTo>
                  <a:pt x="20" y="71"/>
                </a:lnTo>
                <a:lnTo>
                  <a:pt x="20" y="64"/>
                </a:lnTo>
                <a:lnTo>
                  <a:pt x="89" y="64"/>
                </a:lnTo>
                <a:lnTo>
                  <a:pt x="90" y="64"/>
                </a:lnTo>
                <a:lnTo>
                  <a:pt x="91" y="64"/>
                </a:lnTo>
                <a:lnTo>
                  <a:pt x="91" y="63"/>
                </a:lnTo>
                <a:lnTo>
                  <a:pt x="91" y="62"/>
                </a:lnTo>
                <a:lnTo>
                  <a:pt x="92" y="61"/>
                </a:lnTo>
                <a:lnTo>
                  <a:pt x="92" y="59"/>
                </a:lnTo>
                <a:lnTo>
                  <a:pt x="91" y="50"/>
                </a:lnTo>
                <a:lnTo>
                  <a:pt x="91" y="42"/>
                </a:lnTo>
                <a:lnTo>
                  <a:pt x="89" y="32"/>
                </a:lnTo>
                <a:lnTo>
                  <a:pt x="85" y="21"/>
                </a:lnTo>
                <a:lnTo>
                  <a:pt x="82" y="18"/>
                </a:lnTo>
                <a:lnTo>
                  <a:pt x="80" y="14"/>
                </a:lnTo>
                <a:lnTo>
                  <a:pt x="76" y="10"/>
                </a:lnTo>
                <a:lnTo>
                  <a:pt x="72" y="6"/>
                </a:lnTo>
                <a:lnTo>
                  <a:pt x="67" y="4"/>
                </a:lnTo>
                <a:lnTo>
                  <a:pt x="62" y="1"/>
                </a:lnTo>
                <a:lnTo>
                  <a:pt x="56" y="0"/>
                </a:lnTo>
                <a:lnTo>
                  <a:pt x="48" y="0"/>
                </a:lnTo>
                <a:lnTo>
                  <a:pt x="38" y="1"/>
                </a:lnTo>
                <a:lnTo>
                  <a:pt x="28" y="5"/>
                </a:lnTo>
                <a:lnTo>
                  <a:pt x="20" y="10"/>
                </a:lnTo>
                <a:lnTo>
                  <a:pt x="13" y="18"/>
                </a:lnTo>
                <a:lnTo>
                  <a:pt x="8" y="26"/>
                </a:lnTo>
                <a:lnTo>
                  <a:pt x="4" y="37"/>
                </a:lnTo>
                <a:lnTo>
                  <a:pt x="1" y="48"/>
                </a:lnTo>
                <a:lnTo>
                  <a:pt x="0" y="61"/>
                </a:lnTo>
                <a:lnTo>
                  <a:pt x="1" y="74"/>
                </a:lnTo>
                <a:lnTo>
                  <a:pt x="4" y="86"/>
                </a:lnTo>
                <a:lnTo>
                  <a:pt x="8" y="96"/>
                </a:lnTo>
                <a:lnTo>
                  <a:pt x="14" y="105"/>
                </a:lnTo>
                <a:lnTo>
                  <a:pt x="22" y="112"/>
                </a:lnTo>
                <a:lnTo>
                  <a:pt x="29" y="117"/>
                </a:lnTo>
                <a:lnTo>
                  <a:pt x="39" y="121"/>
                </a:lnTo>
                <a:lnTo>
                  <a:pt x="51" y="121"/>
                </a:lnTo>
                <a:lnTo>
                  <a:pt x="58" y="121"/>
                </a:lnTo>
                <a:lnTo>
                  <a:pt x="65" y="120"/>
                </a:lnTo>
                <a:lnTo>
                  <a:pt x="71" y="119"/>
                </a:lnTo>
                <a:lnTo>
                  <a:pt x="77" y="116"/>
                </a:lnTo>
                <a:lnTo>
                  <a:pt x="82" y="115"/>
                </a:lnTo>
                <a:lnTo>
                  <a:pt x="86" y="112"/>
                </a:lnTo>
                <a:lnTo>
                  <a:pt x="89" y="111"/>
                </a:lnTo>
                <a:lnTo>
                  <a:pt x="89" y="110"/>
                </a:lnTo>
                <a:lnTo>
                  <a:pt x="89" y="109"/>
                </a:lnTo>
                <a:lnTo>
                  <a:pt x="89" y="107"/>
                </a:lnTo>
                <a:lnTo>
                  <a:pt x="85" y="97"/>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35" name="Freeform 145"/>
          <p:cNvSpPr>
            <a:spLocks/>
          </p:cNvSpPr>
          <p:nvPr/>
        </p:nvSpPr>
        <p:spPr bwMode="auto">
          <a:xfrm>
            <a:off x="7734172" y="1646465"/>
            <a:ext cx="57727" cy="53068"/>
          </a:xfrm>
          <a:custGeom>
            <a:avLst/>
            <a:gdLst>
              <a:gd name="T0" fmla="*/ 2147483647 w 136"/>
              <a:gd name="T1" fmla="*/ 2147483647 h 119"/>
              <a:gd name="T2" fmla="*/ 2147483647 w 136"/>
              <a:gd name="T3" fmla="*/ 2147483647 h 119"/>
              <a:gd name="T4" fmla="*/ 2147483647 w 136"/>
              <a:gd name="T5" fmla="*/ 2147483647 h 119"/>
              <a:gd name="T6" fmla="*/ 2147483647 w 136"/>
              <a:gd name="T7" fmla="*/ 2147483647 h 119"/>
              <a:gd name="T8" fmla="*/ 2147483647 w 136"/>
              <a:gd name="T9" fmla="*/ 2147483647 h 119"/>
              <a:gd name="T10" fmla="*/ 2147483647 w 136"/>
              <a:gd name="T11" fmla="*/ 2147483647 h 119"/>
              <a:gd name="T12" fmla="*/ 2147483647 w 136"/>
              <a:gd name="T13" fmla="*/ 2147483647 h 119"/>
              <a:gd name="T14" fmla="*/ 2147483647 w 136"/>
              <a:gd name="T15" fmla="*/ 2147483647 h 119"/>
              <a:gd name="T16" fmla="*/ 2147483647 w 136"/>
              <a:gd name="T17" fmla="*/ 2147483647 h 119"/>
              <a:gd name="T18" fmla="*/ 2147483647 w 136"/>
              <a:gd name="T19" fmla="*/ 2147483647 h 119"/>
              <a:gd name="T20" fmla="*/ 2147483647 w 136"/>
              <a:gd name="T21" fmla="*/ 2147483647 h 119"/>
              <a:gd name="T22" fmla="*/ 2147483647 w 136"/>
              <a:gd name="T23" fmla="*/ 2147483647 h 119"/>
              <a:gd name="T24" fmla="*/ 2147483647 w 136"/>
              <a:gd name="T25" fmla="*/ 2147483647 h 119"/>
              <a:gd name="T26" fmla="*/ 2147483647 w 136"/>
              <a:gd name="T27" fmla="*/ 2147483647 h 119"/>
              <a:gd name="T28" fmla="*/ 2147483647 w 136"/>
              <a:gd name="T29" fmla="*/ 2147483647 h 119"/>
              <a:gd name="T30" fmla="*/ 2147483647 w 136"/>
              <a:gd name="T31" fmla="*/ 2147483647 h 119"/>
              <a:gd name="T32" fmla="*/ 2147483647 w 136"/>
              <a:gd name="T33" fmla="*/ 2147483647 h 119"/>
              <a:gd name="T34" fmla="*/ 2147483647 w 136"/>
              <a:gd name="T35" fmla="*/ 2147483647 h 119"/>
              <a:gd name="T36" fmla="*/ 2147483647 w 136"/>
              <a:gd name="T37" fmla="*/ 2147483647 h 119"/>
              <a:gd name="T38" fmla="*/ 2147483647 w 136"/>
              <a:gd name="T39" fmla="*/ 2147483647 h 119"/>
              <a:gd name="T40" fmla="*/ 2147483647 w 136"/>
              <a:gd name="T41" fmla="*/ 2147483647 h 119"/>
              <a:gd name="T42" fmla="*/ 2147483647 w 136"/>
              <a:gd name="T43" fmla="*/ 2147483647 h 119"/>
              <a:gd name="T44" fmla="*/ 2147483647 w 136"/>
              <a:gd name="T45" fmla="*/ 2147483647 h 119"/>
              <a:gd name="T46" fmla="*/ 2147483647 w 136"/>
              <a:gd name="T47" fmla="*/ 2147483647 h 119"/>
              <a:gd name="T48" fmla="*/ 2147483647 w 136"/>
              <a:gd name="T49" fmla="*/ 2147483647 h 119"/>
              <a:gd name="T50" fmla="*/ 2147483647 w 136"/>
              <a:gd name="T51" fmla="*/ 2147483647 h 119"/>
              <a:gd name="T52" fmla="*/ 2147483647 w 136"/>
              <a:gd name="T53" fmla="*/ 2147483647 h 119"/>
              <a:gd name="T54" fmla="*/ 2147483647 w 136"/>
              <a:gd name="T55" fmla="*/ 2147483647 h 119"/>
              <a:gd name="T56" fmla="*/ 2147483647 w 136"/>
              <a:gd name="T57" fmla="*/ 2147483647 h 119"/>
              <a:gd name="T58" fmla="*/ 2147483647 w 136"/>
              <a:gd name="T59" fmla="*/ 2147483647 h 119"/>
              <a:gd name="T60" fmla="*/ 2147483647 w 136"/>
              <a:gd name="T61" fmla="*/ 2147483647 h 119"/>
              <a:gd name="T62" fmla="*/ 2147483647 w 136"/>
              <a:gd name="T63" fmla="*/ 2147483647 h 119"/>
              <a:gd name="T64" fmla="*/ 2147483647 w 136"/>
              <a:gd name="T65" fmla="*/ 2147483647 h 119"/>
              <a:gd name="T66" fmla="*/ 2147483647 w 136"/>
              <a:gd name="T67" fmla="*/ 2147483647 h 119"/>
              <a:gd name="T68" fmla="*/ 2147483647 w 136"/>
              <a:gd name="T69" fmla="*/ 2147483647 h 119"/>
              <a:gd name="T70" fmla="*/ 2147483647 w 136"/>
              <a:gd name="T71" fmla="*/ 2147483647 h 119"/>
              <a:gd name="T72" fmla="*/ 2147483647 w 136"/>
              <a:gd name="T73" fmla="*/ 2147483647 h 119"/>
              <a:gd name="T74" fmla="*/ 2147483647 w 136"/>
              <a:gd name="T75" fmla="*/ 0 h 119"/>
              <a:gd name="T76" fmla="*/ 2147483647 w 136"/>
              <a:gd name="T77" fmla="*/ 2147483647 h 119"/>
              <a:gd name="T78" fmla="*/ 2147483647 w 136"/>
              <a:gd name="T79" fmla="*/ 2147483647 h 119"/>
              <a:gd name="T80" fmla="*/ 2147483647 w 136"/>
              <a:gd name="T81" fmla="*/ 2147483647 h 119"/>
              <a:gd name="T82" fmla="*/ 2147483647 w 136"/>
              <a:gd name="T83" fmla="*/ 2147483647 h 119"/>
              <a:gd name="T84" fmla="*/ 2147483647 w 136"/>
              <a:gd name="T85" fmla="*/ 0 h 119"/>
              <a:gd name="T86" fmla="*/ 2147483647 w 136"/>
              <a:gd name="T87" fmla="*/ 0 h 119"/>
              <a:gd name="T88" fmla="*/ 2147483647 w 136"/>
              <a:gd name="T89" fmla="*/ 0 h 119"/>
              <a:gd name="T90" fmla="*/ 2147483647 w 136"/>
              <a:gd name="T91" fmla="*/ 2147483647 h 119"/>
              <a:gd name="T92" fmla="*/ 0 w 136"/>
              <a:gd name="T93" fmla="*/ 2147483647 h 119"/>
              <a:gd name="T94" fmla="*/ 0 w 136"/>
              <a:gd name="T95" fmla="*/ 2147483647 h 119"/>
              <a:gd name="T96" fmla="*/ 0 w 136"/>
              <a:gd name="T97" fmla="*/ 2147483647 h 119"/>
              <a:gd name="T98" fmla="*/ 2147483647 w 136"/>
              <a:gd name="T99" fmla="*/ 2147483647 h 119"/>
              <a:gd name="T100" fmla="*/ 2147483647 w 136"/>
              <a:gd name="T101" fmla="*/ 2147483647 h 119"/>
              <a:gd name="T102" fmla="*/ 2147483647 w 136"/>
              <a:gd name="T103" fmla="*/ 2147483647 h 119"/>
              <a:gd name="T104" fmla="*/ 2147483647 w 136"/>
              <a:gd name="T105" fmla="*/ 2147483647 h 119"/>
              <a:gd name="T106" fmla="*/ 2147483647 w 136"/>
              <a:gd name="T107" fmla="*/ 2147483647 h 1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6" h="119">
                <a:moveTo>
                  <a:pt x="4" y="115"/>
                </a:moveTo>
                <a:lnTo>
                  <a:pt x="4" y="117"/>
                </a:lnTo>
                <a:lnTo>
                  <a:pt x="5" y="117"/>
                </a:lnTo>
                <a:lnTo>
                  <a:pt x="5" y="118"/>
                </a:lnTo>
                <a:lnTo>
                  <a:pt x="6" y="119"/>
                </a:lnTo>
                <a:lnTo>
                  <a:pt x="7" y="119"/>
                </a:lnTo>
                <a:lnTo>
                  <a:pt x="20" y="119"/>
                </a:lnTo>
                <a:lnTo>
                  <a:pt x="21" y="119"/>
                </a:lnTo>
                <a:lnTo>
                  <a:pt x="21" y="118"/>
                </a:lnTo>
                <a:lnTo>
                  <a:pt x="23" y="118"/>
                </a:lnTo>
                <a:lnTo>
                  <a:pt x="23" y="117"/>
                </a:lnTo>
                <a:lnTo>
                  <a:pt x="23" y="115"/>
                </a:lnTo>
                <a:lnTo>
                  <a:pt x="23" y="27"/>
                </a:lnTo>
                <a:lnTo>
                  <a:pt x="24" y="26"/>
                </a:lnTo>
                <a:lnTo>
                  <a:pt x="26" y="23"/>
                </a:lnTo>
                <a:lnTo>
                  <a:pt x="29" y="22"/>
                </a:lnTo>
                <a:lnTo>
                  <a:pt x="31" y="21"/>
                </a:lnTo>
                <a:lnTo>
                  <a:pt x="35" y="18"/>
                </a:lnTo>
                <a:lnTo>
                  <a:pt x="38" y="17"/>
                </a:lnTo>
                <a:lnTo>
                  <a:pt x="42" y="17"/>
                </a:lnTo>
                <a:lnTo>
                  <a:pt x="45" y="17"/>
                </a:lnTo>
                <a:lnTo>
                  <a:pt x="50" y="17"/>
                </a:lnTo>
                <a:lnTo>
                  <a:pt x="54" y="18"/>
                </a:lnTo>
                <a:lnTo>
                  <a:pt x="57" y="19"/>
                </a:lnTo>
                <a:lnTo>
                  <a:pt x="58" y="22"/>
                </a:lnTo>
                <a:lnTo>
                  <a:pt x="59" y="26"/>
                </a:lnTo>
                <a:lnTo>
                  <a:pt x="60" y="28"/>
                </a:lnTo>
                <a:lnTo>
                  <a:pt x="62" y="32"/>
                </a:lnTo>
                <a:lnTo>
                  <a:pt x="62" y="36"/>
                </a:lnTo>
                <a:lnTo>
                  <a:pt x="62" y="115"/>
                </a:lnTo>
                <a:lnTo>
                  <a:pt x="62" y="117"/>
                </a:lnTo>
                <a:lnTo>
                  <a:pt x="62" y="118"/>
                </a:lnTo>
                <a:lnTo>
                  <a:pt x="63" y="118"/>
                </a:lnTo>
                <a:lnTo>
                  <a:pt x="63" y="119"/>
                </a:lnTo>
                <a:lnTo>
                  <a:pt x="64" y="119"/>
                </a:lnTo>
                <a:lnTo>
                  <a:pt x="77" y="119"/>
                </a:lnTo>
                <a:lnTo>
                  <a:pt x="78" y="119"/>
                </a:lnTo>
                <a:lnTo>
                  <a:pt x="78" y="118"/>
                </a:lnTo>
                <a:lnTo>
                  <a:pt x="79" y="118"/>
                </a:lnTo>
                <a:lnTo>
                  <a:pt x="79" y="117"/>
                </a:lnTo>
                <a:lnTo>
                  <a:pt x="79" y="115"/>
                </a:lnTo>
                <a:lnTo>
                  <a:pt x="79" y="26"/>
                </a:lnTo>
                <a:lnTo>
                  <a:pt x="82" y="24"/>
                </a:lnTo>
                <a:lnTo>
                  <a:pt x="83" y="23"/>
                </a:lnTo>
                <a:lnTo>
                  <a:pt x="86" y="22"/>
                </a:lnTo>
                <a:lnTo>
                  <a:pt x="88" y="21"/>
                </a:lnTo>
                <a:lnTo>
                  <a:pt x="92" y="18"/>
                </a:lnTo>
                <a:lnTo>
                  <a:pt x="96" y="17"/>
                </a:lnTo>
                <a:lnTo>
                  <a:pt x="98" y="17"/>
                </a:lnTo>
                <a:lnTo>
                  <a:pt x="103" y="17"/>
                </a:lnTo>
                <a:lnTo>
                  <a:pt x="107" y="17"/>
                </a:lnTo>
                <a:lnTo>
                  <a:pt x="111" y="18"/>
                </a:lnTo>
                <a:lnTo>
                  <a:pt x="113" y="19"/>
                </a:lnTo>
                <a:lnTo>
                  <a:pt x="116" y="22"/>
                </a:lnTo>
                <a:lnTo>
                  <a:pt x="117" y="26"/>
                </a:lnTo>
                <a:lnTo>
                  <a:pt x="117" y="28"/>
                </a:lnTo>
                <a:lnTo>
                  <a:pt x="119" y="32"/>
                </a:lnTo>
                <a:lnTo>
                  <a:pt x="119" y="36"/>
                </a:lnTo>
                <a:lnTo>
                  <a:pt x="119" y="115"/>
                </a:lnTo>
                <a:lnTo>
                  <a:pt x="119" y="117"/>
                </a:lnTo>
                <a:lnTo>
                  <a:pt x="119" y="118"/>
                </a:lnTo>
                <a:lnTo>
                  <a:pt x="120" y="118"/>
                </a:lnTo>
                <a:lnTo>
                  <a:pt x="120" y="119"/>
                </a:lnTo>
                <a:lnTo>
                  <a:pt x="121" y="119"/>
                </a:lnTo>
                <a:lnTo>
                  <a:pt x="134" y="119"/>
                </a:lnTo>
                <a:lnTo>
                  <a:pt x="135" y="119"/>
                </a:lnTo>
                <a:lnTo>
                  <a:pt x="135" y="118"/>
                </a:lnTo>
                <a:lnTo>
                  <a:pt x="136" y="118"/>
                </a:lnTo>
                <a:lnTo>
                  <a:pt x="136" y="117"/>
                </a:lnTo>
                <a:lnTo>
                  <a:pt x="136" y="115"/>
                </a:lnTo>
                <a:lnTo>
                  <a:pt x="136" y="36"/>
                </a:lnTo>
                <a:lnTo>
                  <a:pt x="136" y="29"/>
                </a:lnTo>
                <a:lnTo>
                  <a:pt x="136" y="23"/>
                </a:lnTo>
                <a:lnTo>
                  <a:pt x="135" y="17"/>
                </a:lnTo>
                <a:lnTo>
                  <a:pt x="132" y="12"/>
                </a:lnTo>
                <a:lnTo>
                  <a:pt x="129" y="7"/>
                </a:lnTo>
                <a:lnTo>
                  <a:pt x="124" y="3"/>
                </a:lnTo>
                <a:lnTo>
                  <a:pt x="117" y="2"/>
                </a:lnTo>
                <a:lnTo>
                  <a:pt x="108" y="0"/>
                </a:lnTo>
                <a:lnTo>
                  <a:pt x="103" y="0"/>
                </a:lnTo>
                <a:lnTo>
                  <a:pt x="100" y="2"/>
                </a:lnTo>
                <a:lnTo>
                  <a:pt x="95" y="3"/>
                </a:lnTo>
                <a:lnTo>
                  <a:pt x="91" y="5"/>
                </a:lnTo>
                <a:lnTo>
                  <a:pt x="87" y="8"/>
                </a:lnTo>
                <a:lnTo>
                  <a:pt x="83" y="11"/>
                </a:lnTo>
                <a:lnTo>
                  <a:pt x="79" y="13"/>
                </a:lnTo>
                <a:lnTo>
                  <a:pt x="77" y="14"/>
                </a:lnTo>
                <a:lnTo>
                  <a:pt x="76" y="12"/>
                </a:lnTo>
                <a:lnTo>
                  <a:pt x="73" y="8"/>
                </a:lnTo>
                <a:lnTo>
                  <a:pt x="71" y="5"/>
                </a:lnTo>
                <a:lnTo>
                  <a:pt x="68" y="4"/>
                </a:lnTo>
                <a:lnTo>
                  <a:pt x="65" y="2"/>
                </a:lnTo>
                <a:lnTo>
                  <a:pt x="62" y="2"/>
                </a:lnTo>
                <a:lnTo>
                  <a:pt x="57" y="0"/>
                </a:lnTo>
                <a:lnTo>
                  <a:pt x="52" y="0"/>
                </a:lnTo>
                <a:lnTo>
                  <a:pt x="47" y="0"/>
                </a:lnTo>
                <a:lnTo>
                  <a:pt x="43" y="2"/>
                </a:lnTo>
                <a:lnTo>
                  <a:pt x="38" y="3"/>
                </a:lnTo>
                <a:lnTo>
                  <a:pt x="34" y="5"/>
                </a:lnTo>
                <a:lnTo>
                  <a:pt x="30" y="8"/>
                </a:lnTo>
                <a:lnTo>
                  <a:pt x="26" y="9"/>
                </a:lnTo>
                <a:lnTo>
                  <a:pt x="23" y="12"/>
                </a:lnTo>
                <a:lnTo>
                  <a:pt x="20" y="14"/>
                </a:lnTo>
                <a:lnTo>
                  <a:pt x="20" y="13"/>
                </a:lnTo>
                <a:lnTo>
                  <a:pt x="19" y="12"/>
                </a:lnTo>
                <a:lnTo>
                  <a:pt x="19" y="9"/>
                </a:lnTo>
                <a:lnTo>
                  <a:pt x="18" y="7"/>
                </a:lnTo>
                <a:lnTo>
                  <a:pt x="16" y="4"/>
                </a:lnTo>
                <a:lnTo>
                  <a:pt x="16" y="2"/>
                </a:lnTo>
                <a:lnTo>
                  <a:pt x="15" y="0"/>
                </a:lnTo>
                <a:lnTo>
                  <a:pt x="14" y="0"/>
                </a:lnTo>
                <a:lnTo>
                  <a:pt x="12" y="0"/>
                </a:lnTo>
                <a:lnTo>
                  <a:pt x="11" y="0"/>
                </a:lnTo>
                <a:lnTo>
                  <a:pt x="11" y="2"/>
                </a:lnTo>
                <a:lnTo>
                  <a:pt x="1" y="7"/>
                </a:lnTo>
                <a:lnTo>
                  <a:pt x="0" y="8"/>
                </a:lnTo>
                <a:lnTo>
                  <a:pt x="0" y="9"/>
                </a:lnTo>
                <a:lnTo>
                  <a:pt x="0" y="11"/>
                </a:lnTo>
                <a:lnTo>
                  <a:pt x="1" y="11"/>
                </a:lnTo>
                <a:lnTo>
                  <a:pt x="1" y="12"/>
                </a:lnTo>
                <a:lnTo>
                  <a:pt x="2" y="13"/>
                </a:lnTo>
                <a:lnTo>
                  <a:pt x="2" y="16"/>
                </a:lnTo>
                <a:lnTo>
                  <a:pt x="2" y="17"/>
                </a:lnTo>
                <a:lnTo>
                  <a:pt x="4" y="19"/>
                </a:lnTo>
                <a:lnTo>
                  <a:pt x="4" y="21"/>
                </a:lnTo>
                <a:lnTo>
                  <a:pt x="4" y="23"/>
                </a:lnTo>
                <a:lnTo>
                  <a:pt x="4" y="26"/>
                </a:lnTo>
                <a:lnTo>
                  <a:pt x="4" y="27"/>
                </a:lnTo>
                <a:lnTo>
                  <a:pt x="4" y="29"/>
                </a:lnTo>
                <a:lnTo>
                  <a:pt x="4" y="32"/>
                </a:lnTo>
                <a:lnTo>
                  <a:pt x="4" y="33"/>
                </a:lnTo>
                <a:lnTo>
                  <a:pt x="4" y="115"/>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36" name="Freeform 146"/>
          <p:cNvSpPr>
            <a:spLocks noEditPoints="1"/>
          </p:cNvSpPr>
          <p:nvPr/>
        </p:nvSpPr>
        <p:spPr bwMode="auto">
          <a:xfrm>
            <a:off x="7803445" y="1621972"/>
            <a:ext cx="19242" cy="77561"/>
          </a:xfrm>
          <a:custGeom>
            <a:avLst/>
            <a:gdLst>
              <a:gd name="T0" fmla="*/ 2147483647 w 44"/>
              <a:gd name="T1" fmla="*/ 2147483647 h 172"/>
              <a:gd name="T2" fmla="*/ 2147483647 w 44"/>
              <a:gd name="T3" fmla="*/ 2147483647 h 172"/>
              <a:gd name="T4" fmla="*/ 2147483647 w 44"/>
              <a:gd name="T5" fmla="*/ 2147483647 h 172"/>
              <a:gd name="T6" fmla="*/ 2147483647 w 44"/>
              <a:gd name="T7" fmla="*/ 2147483647 h 172"/>
              <a:gd name="T8" fmla="*/ 2147483647 w 44"/>
              <a:gd name="T9" fmla="*/ 2147483647 h 172"/>
              <a:gd name="T10" fmla="*/ 2147483647 w 44"/>
              <a:gd name="T11" fmla="*/ 2147483647 h 172"/>
              <a:gd name="T12" fmla="*/ 0 w 44"/>
              <a:gd name="T13" fmla="*/ 2147483647 h 172"/>
              <a:gd name="T14" fmla="*/ 0 w 44"/>
              <a:gd name="T15" fmla="*/ 2147483647 h 172"/>
              <a:gd name="T16" fmla="*/ 0 w 44"/>
              <a:gd name="T17" fmla="*/ 2147483647 h 172"/>
              <a:gd name="T18" fmla="*/ 0 w 44"/>
              <a:gd name="T19" fmla="*/ 2147483647 h 172"/>
              <a:gd name="T20" fmla="*/ 0 w 44"/>
              <a:gd name="T21" fmla="*/ 2147483647 h 172"/>
              <a:gd name="T22" fmla="*/ 2147483647 w 44"/>
              <a:gd name="T23" fmla="*/ 2147483647 h 172"/>
              <a:gd name="T24" fmla="*/ 2147483647 w 44"/>
              <a:gd name="T25" fmla="*/ 2147483647 h 172"/>
              <a:gd name="T26" fmla="*/ 2147483647 w 44"/>
              <a:gd name="T27" fmla="*/ 2147483647 h 172"/>
              <a:gd name="T28" fmla="*/ 2147483647 w 44"/>
              <a:gd name="T29" fmla="*/ 2147483647 h 172"/>
              <a:gd name="T30" fmla="*/ 2147483647 w 44"/>
              <a:gd name="T31" fmla="*/ 2147483647 h 172"/>
              <a:gd name="T32" fmla="*/ 2147483647 w 44"/>
              <a:gd name="T33" fmla="*/ 2147483647 h 172"/>
              <a:gd name="T34" fmla="*/ 2147483647 w 44"/>
              <a:gd name="T35" fmla="*/ 2147483647 h 172"/>
              <a:gd name="T36" fmla="*/ 2147483647 w 44"/>
              <a:gd name="T37" fmla="*/ 2147483647 h 172"/>
              <a:gd name="T38" fmla="*/ 2147483647 w 44"/>
              <a:gd name="T39" fmla="*/ 2147483647 h 172"/>
              <a:gd name="T40" fmla="*/ 2147483647 w 44"/>
              <a:gd name="T41" fmla="*/ 2147483647 h 172"/>
              <a:gd name="T42" fmla="*/ 2147483647 w 44"/>
              <a:gd name="T43" fmla="*/ 2147483647 h 172"/>
              <a:gd name="T44" fmla="*/ 2147483647 w 44"/>
              <a:gd name="T45" fmla="*/ 2147483647 h 172"/>
              <a:gd name="T46" fmla="*/ 2147483647 w 44"/>
              <a:gd name="T47" fmla="*/ 2147483647 h 172"/>
              <a:gd name="T48" fmla="*/ 2147483647 w 44"/>
              <a:gd name="T49" fmla="*/ 2147483647 h 172"/>
              <a:gd name="T50" fmla="*/ 2147483647 w 44"/>
              <a:gd name="T51" fmla="*/ 2147483647 h 172"/>
              <a:gd name="T52" fmla="*/ 2147483647 w 44"/>
              <a:gd name="T53" fmla="*/ 0 h 172"/>
              <a:gd name="T54" fmla="*/ 2147483647 w 44"/>
              <a:gd name="T55" fmla="*/ 0 h 172"/>
              <a:gd name="T56" fmla="*/ 2147483647 w 44"/>
              <a:gd name="T57" fmla="*/ 0 h 172"/>
              <a:gd name="T58" fmla="*/ 2147483647 w 44"/>
              <a:gd name="T59" fmla="*/ 2147483647 h 172"/>
              <a:gd name="T60" fmla="*/ 2147483647 w 44"/>
              <a:gd name="T61" fmla="*/ 2147483647 h 172"/>
              <a:gd name="T62" fmla="*/ 2147483647 w 44"/>
              <a:gd name="T63" fmla="*/ 2147483647 h 172"/>
              <a:gd name="T64" fmla="*/ 2147483647 w 44"/>
              <a:gd name="T65" fmla="*/ 2147483647 h 172"/>
              <a:gd name="T66" fmla="*/ 2147483647 w 44"/>
              <a:gd name="T67" fmla="*/ 2147483647 h 172"/>
              <a:gd name="T68" fmla="*/ 2147483647 w 44"/>
              <a:gd name="T69" fmla="*/ 2147483647 h 172"/>
              <a:gd name="T70" fmla="*/ 2147483647 w 44"/>
              <a:gd name="T71" fmla="*/ 2147483647 h 172"/>
              <a:gd name="T72" fmla="*/ 2147483647 w 44"/>
              <a:gd name="T73" fmla="*/ 2147483647 h 172"/>
              <a:gd name="T74" fmla="*/ 2147483647 w 44"/>
              <a:gd name="T75" fmla="*/ 2147483647 h 172"/>
              <a:gd name="T76" fmla="*/ 2147483647 w 44"/>
              <a:gd name="T77" fmla="*/ 2147483647 h 172"/>
              <a:gd name="T78" fmla="*/ 2147483647 w 44"/>
              <a:gd name="T79" fmla="*/ 2147483647 h 1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4" h="172">
                <a:moveTo>
                  <a:pt x="39" y="60"/>
                </a:moveTo>
                <a:lnTo>
                  <a:pt x="39" y="60"/>
                </a:lnTo>
                <a:lnTo>
                  <a:pt x="39" y="58"/>
                </a:lnTo>
                <a:lnTo>
                  <a:pt x="39" y="57"/>
                </a:lnTo>
                <a:lnTo>
                  <a:pt x="38" y="57"/>
                </a:lnTo>
                <a:lnTo>
                  <a:pt x="36" y="57"/>
                </a:lnTo>
                <a:lnTo>
                  <a:pt x="2" y="57"/>
                </a:lnTo>
                <a:lnTo>
                  <a:pt x="1" y="57"/>
                </a:lnTo>
                <a:lnTo>
                  <a:pt x="0" y="57"/>
                </a:lnTo>
                <a:lnTo>
                  <a:pt x="0" y="58"/>
                </a:lnTo>
                <a:lnTo>
                  <a:pt x="0" y="60"/>
                </a:lnTo>
                <a:lnTo>
                  <a:pt x="0" y="69"/>
                </a:lnTo>
                <a:lnTo>
                  <a:pt x="0" y="70"/>
                </a:lnTo>
                <a:lnTo>
                  <a:pt x="0" y="71"/>
                </a:lnTo>
                <a:lnTo>
                  <a:pt x="1" y="71"/>
                </a:lnTo>
                <a:lnTo>
                  <a:pt x="2" y="71"/>
                </a:lnTo>
                <a:lnTo>
                  <a:pt x="21" y="71"/>
                </a:lnTo>
                <a:lnTo>
                  <a:pt x="21" y="168"/>
                </a:lnTo>
                <a:lnTo>
                  <a:pt x="21" y="170"/>
                </a:lnTo>
                <a:lnTo>
                  <a:pt x="21" y="171"/>
                </a:lnTo>
                <a:lnTo>
                  <a:pt x="22" y="171"/>
                </a:lnTo>
                <a:lnTo>
                  <a:pt x="22" y="172"/>
                </a:lnTo>
                <a:lnTo>
                  <a:pt x="24" y="172"/>
                </a:lnTo>
                <a:lnTo>
                  <a:pt x="36" y="172"/>
                </a:lnTo>
                <a:lnTo>
                  <a:pt x="38" y="172"/>
                </a:lnTo>
                <a:lnTo>
                  <a:pt x="39" y="171"/>
                </a:lnTo>
                <a:lnTo>
                  <a:pt x="39" y="170"/>
                </a:lnTo>
                <a:lnTo>
                  <a:pt x="39" y="168"/>
                </a:lnTo>
                <a:lnTo>
                  <a:pt x="39" y="60"/>
                </a:lnTo>
                <a:close/>
                <a:moveTo>
                  <a:pt x="44" y="14"/>
                </a:moveTo>
                <a:lnTo>
                  <a:pt x="44" y="12"/>
                </a:lnTo>
                <a:lnTo>
                  <a:pt x="43" y="9"/>
                </a:lnTo>
                <a:lnTo>
                  <a:pt x="41" y="7"/>
                </a:lnTo>
                <a:lnTo>
                  <a:pt x="39" y="4"/>
                </a:lnTo>
                <a:lnTo>
                  <a:pt x="38" y="3"/>
                </a:lnTo>
                <a:lnTo>
                  <a:pt x="35" y="0"/>
                </a:lnTo>
                <a:lnTo>
                  <a:pt x="33" y="0"/>
                </a:lnTo>
                <a:lnTo>
                  <a:pt x="29" y="0"/>
                </a:lnTo>
                <a:lnTo>
                  <a:pt x="26" y="0"/>
                </a:lnTo>
                <a:lnTo>
                  <a:pt x="24" y="0"/>
                </a:lnTo>
                <a:lnTo>
                  <a:pt x="21" y="2"/>
                </a:lnTo>
                <a:lnTo>
                  <a:pt x="19" y="4"/>
                </a:lnTo>
                <a:lnTo>
                  <a:pt x="17" y="7"/>
                </a:lnTo>
                <a:lnTo>
                  <a:pt x="16" y="9"/>
                </a:lnTo>
                <a:lnTo>
                  <a:pt x="15" y="12"/>
                </a:lnTo>
                <a:lnTo>
                  <a:pt x="15" y="14"/>
                </a:lnTo>
                <a:lnTo>
                  <a:pt x="15" y="17"/>
                </a:lnTo>
                <a:lnTo>
                  <a:pt x="16" y="21"/>
                </a:lnTo>
                <a:lnTo>
                  <a:pt x="17" y="23"/>
                </a:lnTo>
                <a:lnTo>
                  <a:pt x="19" y="24"/>
                </a:lnTo>
                <a:lnTo>
                  <a:pt x="21" y="27"/>
                </a:lnTo>
                <a:lnTo>
                  <a:pt x="24" y="28"/>
                </a:lnTo>
                <a:lnTo>
                  <a:pt x="26" y="28"/>
                </a:lnTo>
                <a:lnTo>
                  <a:pt x="29" y="29"/>
                </a:lnTo>
                <a:lnTo>
                  <a:pt x="33" y="28"/>
                </a:lnTo>
                <a:lnTo>
                  <a:pt x="35" y="28"/>
                </a:lnTo>
                <a:lnTo>
                  <a:pt x="38" y="27"/>
                </a:lnTo>
                <a:lnTo>
                  <a:pt x="39" y="24"/>
                </a:lnTo>
                <a:lnTo>
                  <a:pt x="41" y="23"/>
                </a:lnTo>
                <a:lnTo>
                  <a:pt x="43" y="21"/>
                </a:lnTo>
                <a:lnTo>
                  <a:pt x="44" y="17"/>
                </a:lnTo>
                <a:lnTo>
                  <a:pt x="44" y="14"/>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37" name="Freeform 147"/>
          <p:cNvSpPr>
            <a:spLocks/>
          </p:cNvSpPr>
          <p:nvPr/>
        </p:nvSpPr>
        <p:spPr bwMode="auto">
          <a:xfrm>
            <a:off x="7832950" y="1646464"/>
            <a:ext cx="35919" cy="54429"/>
          </a:xfrm>
          <a:custGeom>
            <a:avLst/>
            <a:gdLst>
              <a:gd name="T0" fmla="*/ 2147483647 w 83"/>
              <a:gd name="T1" fmla="*/ 2147483647 h 122"/>
              <a:gd name="T2" fmla="*/ 2147483647 w 83"/>
              <a:gd name="T3" fmla="*/ 2147483647 h 122"/>
              <a:gd name="T4" fmla="*/ 2147483647 w 83"/>
              <a:gd name="T5" fmla="*/ 2147483647 h 122"/>
              <a:gd name="T6" fmla="*/ 2147483647 w 83"/>
              <a:gd name="T7" fmla="*/ 2147483647 h 122"/>
              <a:gd name="T8" fmla="*/ 2147483647 w 83"/>
              <a:gd name="T9" fmla="*/ 2147483647 h 122"/>
              <a:gd name="T10" fmla="*/ 2147483647 w 83"/>
              <a:gd name="T11" fmla="*/ 2147483647 h 122"/>
              <a:gd name="T12" fmla="*/ 2147483647 w 83"/>
              <a:gd name="T13" fmla="*/ 2147483647 h 122"/>
              <a:gd name="T14" fmla="*/ 2147483647 w 83"/>
              <a:gd name="T15" fmla="*/ 2147483647 h 122"/>
              <a:gd name="T16" fmla="*/ 2147483647 w 83"/>
              <a:gd name="T17" fmla="*/ 2147483647 h 122"/>
              <a:gd name="T18" fmla="*/ 2147483647 w 83"/>
              <a:gd name="T19" fmla="*/ 2147483647 h 122"/>
              <a:gd name="T20" fmla="*/ 2147483647 w 83"/>
              <a:gd name="T21" fmla="*/ 2147483647 h 122"/>
              <a:gd name="T22" fmla="*/ 2147483647 w 83"/>
              <a:gd name="T23" fmla="*/ 2147483647 h 122"/>
              <a:gd name="T24" fmla="*/ 2147483647 w 83"/>
              <a:gd name="T25" fmla="*/ 2147483647 h 122"/>
              <a:gd name="T26" fmla="*/ 2147483647 w 83"/>
              <a:gd name="T27" fmla="*/ 2147483647 h 122"/>
              <a:gd name="T28" fmla="*/ 2147483647 w 83"/>
              <a:gd name="T29" fmla="*/ 2147483647 h 122"/>
              <a:gd name="T30" fmla="*/ 2147483647 w 83"/>
              <a:gd name="T31" fmla="*/ 2147483647 h 122"/>
              <a:gd name="T32" fmla="*/ 2147483647 w 83"/>
              <a:gd name="T33" fmla="*/ 2147483647 h 122"/>
              <a:gd name="T34" fmla="*/ 2147483647 w 83"/>
              <a:gd name="T35" fmla="*/ 2147483647 h 122"/>
              <a:gd name="T36" fmla="*/ 2147483647 w 83"/>
              <a:gd name="T37" fmla="*/ 2147483647 h 122"/>
              <a:gd name="T38" fmla="*/ 2147483647 w 83"/>
              <a:gd name="T39" fmla="*/ 2147483647 h 122"/>
              <a:gd name="T40" fmla="*/ 2147483647 w 83"/>
              <a:gd name="T41" fmla="*/ 2147483647 h 122"/>
              <a:gd name="T42" fmla="*/ 2147483647 w 83"/>
              <a:gd name="T43" fmla="*/ 2147483647 h 122"/>
              <a:gd name="T44" fmla="*/ 2147483647 w 83"/>
              <a:gd name="T45" fmla="*/ 2147483647 h 122"/>
              <a:gd name="T46" fmla="*/ 2147483647 w 83"/>
              <a:gd name="T47" fmla="*/ 2147483647 h 122"/>
              <a:gd name="T48" fmla="*/ 2147483647 w 83"/>
              <a:gd name="T49" fmla="*/ 2147483647 h 122"/>
              <a:gd name="T50" fmla="*/ 2147483647 w 83"/>
              <a:gd name="T51" fmla="*/ 2147483647 h 122"/>
              <a:gd name="T52" fmla="*/ 2147483647 w 83"/>
              <a:gd name="T53" fmla="*/ 2147483647 h 122"/>
              <a:gd name="T54" fmla="*/ 2147483647 w 83"/>
              <a:gd name="T55" fmla="*/ 2147483647 h 122"/>
              <a:gd name="T56" fmla="*/ 2147483647 w 83"/>
              <a:gd name="T57" fmla="*/ 2147483647 h 122"/>
              <a:gd name="T58" fmla="*/ 2147483647 w 83"/>
              <a:gd name="T59" fmla="*/ 2147483647 h 122"/>
              <a:gd name="T60" fmla="*/ 2147483647 w 83"/>
              <a:gd name="T61" fmla="*/ 2147483647 h 122"/>
              <a:gd name="T62" fmla="*/ 2147483647 w 83"/>
              <a:gd name="T63" fmla="*/ 2147483647 h 122"/>
              <a:gd name="T64" fmla="*/ 2147483647 w 83"/>
              <a:gd name="T65" fmla="*/ 0 h 122"/>
              <a:gd name="T66" fmla="*/ 2147483647 w 83"/>
              <a:gd name="T67" fmla="*/ 2147483647 h 122"/>
              <a:gd name="T68" fmla="*/ 2147483647 w 83"/>
              <a:gd name="T69" fmla="*/ 2147483647 h 122"/>
              <a:gd name="T70" fmla="*/ 2147483647 w 83"/>
              <a:gd name="T71" fmla="*/ 2147483647 h 122"/>
              <a:gd name="T72" fmla="*/ 0 w 83"/>
              <a:gd name="T73" fmla="*/ 2147483647 h 122"/>
              <a:gd name="T74" fmla="*/ 2147483647 w 83"/>
              <a:gd name="T75" fmla="*/ 2147483647 h 122"/>
              <a:gd name="T76" fmla="*/ 2147483647 w 83"/>
              <a:gd name="T77" fmla="*/ 2147483647 h 122"/>
              <a:gd name="T78" fmla="*/ 2147483647 w 83"/>
              <a:gd name="T79" fmla="*/ 2147483647 h 122"/>
              <a:gd name="T80" fmla="*/ 2147483647 w 83"/>
              <a:gd name="T81" fmla="*/ 2147483647 h 122"/>
              <a:gd name="T82" fmla="*/ 2147483647 w 83"/>
              <a:gd name="T83" fmla="*/ 2147483647 h 122"/>
              <a:gd name="T84" fmla="*/ 2147483647 w 83"/>
              <a:gd name="T85" fmla="*/ 2147483647 h 122"/>
              <a:gd name="T86" fmla="*/ 2147483647 w 83"/>
              <a:gd name="T87" fmla="*/ 2147483647 h 122"/>
              <a:gd name="T88" fmla="*/ 2147483647 w 83"/>
              <a:gd name="T89" fmla="*/ 2147483647 h 122"/>
              <a:gd name="T90" fmla="*/ 2147483647 w 83"/>
              <a:gd name="T91" fmla="*/ 2147483647 h 122"/>
              <a:gd name="T92" fmla="*/ 2147483647 w 83"/>
              <a:gd name="T93" fmla="*/ 2147483647 h 122"/>
              <a:gd name="T94" fmla="*/ 2147483647 w 83"/>
              <a:gd name="T95" fmla="*/ 2147483647 h 122"/>
              <a:gd name="T96" fmla="*/ 2147483647 w 83"/>
              <a:gd name="T97" fmla="*/ 2147483647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3" h="122">
                <a:moveTo>
                  <a:pt x="78" y="98"/>
                </a:moveTo>
                <a:lnTo>
                  <a:pt x="78" y="98"/>
                </a:lnTo>
                <a:lnTo>
                  <a:pt x="78" y="96"/>
                </a:lnTo>
                <a:lnTo>
                  <a:pt x="77" y="96"/>
                </a:lnTo>
                <a:lnTo>
                  <a:pt x="76" y="96"/>
                </a:lnTo>
                <a:lnTo>
                  <a:pt x="75" y="98"/>
                </a:lnTo>
                <a:lnTo>
                  <a:pt x="71" y="99"/>
                </a:lnTo>
                <a:lnTo>
                  <a:pt x="68" y="101"/>
                </a:lnTo>
                <a:lnTo>
                  <a:pt x="63" y="103"/>
                </a:lnTo>
                <a:lnTo>
                  <a:pt x="58" y="104"/>
                </a:lnTo>
                <a:lnTo>
                  <a:pt x="53" y="105"/>
                </a:lnTo>
                <a:lnTo>
                  <a:pt x="48" y="106"/>
                </a:lnTo>
                <a:lnTo>
                  <a:pt x="39" y="105"/>
                </a:lnTo>
                <a:lnTo>
                  <a:pt x="33" y="103"/>
                </a:lnTo>
                <a:lnTo>
                  <a:pt x="29" y="98"/>
                </a:lnTo>
                <a:lnTo>
                  <a:pt x="25" y="91"/>
                </a:lnTo>
                <a:lnTo>
                  <a:pt x="23" y="85"/>
                </a:lnTo>
                <a:lnTo>
                  <a:pt x="22" y="77"/>
                </a:lnTo>
                <a:lnTo>
                  <a:pt x="20" y="70"/>
                </a:lnTo>
                <a:lnTo>
                  <a:pt x="20" y="61"/>
                </a:lnTo>
                <a:lnTo>
                  <a:pt x="20" y="51"/>
                </a:lnTo>
                <a:lnTo>
                  <a:pt x="22" y="42"/>
                </a:lnTo>
                <a:lnTo>
                  <a:pt x="24" y="35"/>
                </a:lnTo>
                <a:lnTo>
                  <a:pt x="27" y="28"/>
                </a:lnTo>
                <a:lnTo>
                  <a:pt x="30" y="23"/>
                </a:lnTo>
                <a:lnTo>
                  <a:pt x="35" y="19"/>
                </a:lnTo>
                <a:lnTo>
                  <a:pt x="43" y="17"/>
                </a:lnTo>
                <a:lnTo>
                  <a:pt x="51" y="17"/>
                </a:lnTo>
                <a:lnTo>
                  <a:pt x="56" y="17"/>
                </a:lnTo>
                <a:lnTo>
                  <a:pt x="61" y="18"/>
                </a:lnTo>
                <a:lnTo>
                  <a:pt x="65" y="21"/>
                </a:lnTo>
                <a:lnTo>
                  <a:pt x="68" y="22"/>
                </a:lnTo>
                <a:lnTo>
                  <a:pt x="71" y="24"/>
                </a:lnTo>
                <a:lnTo>
                  <a:pt x="73" y="27"/>
                </a:lnTo>
                <a:lnTo>
                  <a:pt x="75" y="28"/>
                </a:lnTo>
                <a:lnTo>
                  <a:pt x="76" y="28"/>
                </a:lnTo>
                <a:lnTo>
                  <a:pt x="77" y="28"/>
                </a:lnTo>
                <a:lnTo>
                  <a:pt x="77" y="27"/>
                </a:lnTo>
                <a:lnTo>
                  <a:pt x="83" y="17"/>
                </a:lnTo>
                <a:lnTo>
                  <a:pt x="83" y="16"/>
                </a:lnTo>
                <a:lnTo>
                  <a:pt x="82" y="13"/>
                </a:lnTo>
                <a:lnTo>
                  <a:pt x="81" y="12"/>
                </a:lnTo>
                <a:lnTo>
                  <a:pt x="77" y="9"/>
                </a:lnTo>
                <a:lnTo>
                  <a:pt x="72" y="7"/>
                </a:lnTo>
                <a:lnTo>
                  <a:pt x="67" y="4"/>
                </a:lnTo>
                <a:lnTo>
                  <a:pt x="61" y="2"/>
                </a:lnTo>
                <a:lnTo>
                  <a:pt x="56" y="0"/>
                </a:lnTo>
                <a:lnTo>
                  <a:pt x="49" y="0"/>
                </a:lnTo>
                <a:lnTo>
                  <a:pt x="38" y="2"/>
                </a:lnTo>
                <a:lnTo>
                  <a:pt x="29" y="4"/>
                </a:lnTo>
                <a:lnTo>
                  <a:pt x="20" y="11"/>
                </a:lnTo>
                <a:lnTo>
                  <a:pt x="14" y="18"/>
                </a:lnTo>
                <a:lnTo>
                  <a:pt x="8" y="27"/>
                </a:lnTo>
                <a:lnTo>
                  <a:pt x="4" y="38"/>
                </a:lnTo>
                <a:lnTo>
                  <a:pt x="1" y="51"/>
                </a:lnTo>
                <a:lnTo>
                  <a:pt x="0" y="65"/>
                </a:lnTo>
                <a:lnTo>
                  <a:pt x="1" y="77"/>
                </a:lnTo>
                <a:lnTo>
                  <a:pt x="4" y="89"/>
                </a:lnTo>
                <a:lnTo>
                  <a:pt x="8" y="99"/>
                </a:lnTo>
                <a:lnTo>
                  <a:pt x="13" y="106"/>
                </a:lnTo>
                <a:lnTo>
                  <a:pt x="19" y="113"/>
                </a:lnTo>
                <a:lnTo>
                  <a:pt x="27" y="118"/>
                </a:lnTo>
                <a:lnTo>
                  <a:pt x="35" y="122"/>
                </a:lnTo>
                <a:lnTo>
                  <a:pt x="46" y="122"/>
                </a:lnTo>
                <a:lnTo>
                  <a:pt x="52" y="122"/>
                </a:lnTo>
                <a:lnTo>
                  <a:pt x="59" y="120"/>
                </a:lnTo>
                <a:lnTo>
                  <a:pt x="66" y="119"/>
                </a:lnTo>
                <a:lnTo>
                  <a:pt x="71" y="117"/>
                </a:lnTo>
                <a:lnTo>
                  <a:pt x="76" y="115"/>
                </a:lnTo>
                <a:lnTo>
                  <a:pt x="80" y="113"/>
                </a:lnTo>
                <a:lnTo>
                  <a:pt x="82" y="112"/>
                </a:lnTo>
                <a:lnTo>
                  <a:pt x="83" y="110"/>
                </a:lnTo>
                <a:lnTo>
                  <a:pt x="83" y="109"/>
                </a:lnTo>
                <a:lnTo>
                  <a:pt x="83" y="108"/>
                </a:lnTo>
                <a:lnTo>
                  <a:pt x="82" y="108"/>
                </a:lnTo>
                <a:lnTo>
                  <a:pt x="78" y="98"/>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38" name="Freeform 148"/>
          <p:cNvSpPr>
            <a:spLocks/>
          </p:cNvSpPr>
          <p:nvPr/>
        </p:nvSpPr>
        <p:spPr bwMode="auto">
          <a:xfrm>
            <a:off x="7877849" y="1646465"/>
            <a:ext cx="25657" cy="53068"/>
          </a:xfrm>
          <a:custGeom>
            <a:avLst/>
            <a:gdLst>
              <a:gd name="T0" fmla="*/ 2147483647 w 62"/>
              <a:gd name="T1" fmla="*/ 2147483647 h 119"/>
              <a:gd name="T2" fmla="*/ 2147483647 w 62"/>
              <a:gd name="T3" fmla="*/ 2147483647 h 119"/>
              <a:gd name="T4" fmla="*/ 2147483647 w 62"/>
              <a:gd name="T5" fmla="*/ 2147483647 h 119"/>
              <a:gd name="T6" fmla="*/ 2147483647 w 62"/>
              <a:gd name="T7" fmla="*/ 2147483647 h 119"/>
              <a:gd name="T8" fmla="*/ 2147483647 w 62"/>
              <a:gd name="T9" fmla="*/ 2147483647 h 119"/>
              <a:gd name="T10" fmla="*/ 2147483647 w 62"/>
              <a:gd name="T11" fmla="*/ 2147483647 h 119"/>
              <a:gd name="T12" fmla="*/ 2147483647 w 62"/>
              <a:gd name="T13" fmla="*/ 2147483647 h 119"/>
              <a:gd name="T14" fmla="*/ 2147483647 w 62"/>
              <a:gd name="T15" fmla="*/ 2147483647 h 119"/>
              <a:gd name="T16" fmla="*/ 2147483647 w 62"/>
              <a:gd name="T17" fmla="*/ 2147483647 h 119"/>
              <a:gd name="T18" fmla="*/ 2147483647 w 62"/>
              <a:gd name="T19" fmla="*/ 2147483647 h 119"/>
              <a:gd name="T20" fmla="*/ 2147483647 w 62"/>
              <a:gd name="T21" fmla="*/ 2147483647 h 119"/>
              <a:gd name="T22" fmla="*/ 2147483647 w 62"/>
              <a:gd name="T23" fmla="*/ 2147483647 h 119"/>
              <a:gd name="T24" fmla="*/ 2147483647 w 62"/>
              <a:gd name="T25" fmla="*/ 2147483647 h 119"/>
              <a:gd name="T26" fmla="*/ 2147483647 w 62"/>
              <a:gd name="T27" fmla="*/ 2147483647 h 119"/>
              <a:gd name="T28" fmla="*/ 2147483647 w 62"/>
              <a:gd name="T29" fmla="*/ 2147483647 h 119"/>
              <a:gd name="T30" fmla="*/ 2147483647 w 62"/>
              <a:gd name="T31" fmla="*/ 2147483647 h 119"/>
              <a:gd name="T32" fmla="*/ 2147483647 w 62"/>
              <a:gd name="T33" fmla="*/ 2147483647 h 119"/>
              <a:gd name="T34" fmla="*/ 2147483647 w 62"/>
              <a:gd name="T35" fmla="*/ 2147483647 h 119"/>
              <a:gd name="T36" fmla="*/ 2147483647 w 62"/>
              <a:gd name="T37" fmla="*/ 2147483647 h 119"/>
              <a:gd name="T38" fmla="*/ 2147483647 w 62"/>
              <a:gd name="T39" fmla="*/ 0 h 119"/>
              <a:gd name="T40" fmla="*/ 2147483647 w 62"/>
              <a:gd name="T41" fmla="*/ 0 h 119"/>
              <a:gd name="T42" fmla="*/ 2147483647 w 62"/>
              <a:gd name="T43" fmla="*/ 2147483647 h 119"/>
              <a:gd name="T44" fmla="*/ 2147483647 w 62"/>
              <a:gd name="T45" fmla="*/ 2147483647 h 119"/>
              <a:gd name="T46" fmla="*/ 2147483647 w 62"/>
              <a:gd name="T47" fmla="*/ 2147483647 h 119"/>
              <a:gd name="T48" fmla="*/ 2147483647 w 62"/>
              <a:gd name="T49" fmla="*/ 2147483647 h 119"/>
              <a:gd name="T50" fmla="*/ 2147483647 w 62"/>
              <a:gd name="T51" fmla="*/ 2147483647 h 119"/>
              <a:gd name="T52" fmla="*/ 2147483647 w 62"/>
              <a:gd name="T53" fmla="*/ 2147483647 h 119"/>
              <a:gd name="T54" fmla="*/ 2147483647 w 62"/>
              <a:gd name="T55" fmla="*/ 2147483647 h 119"/>
              <a:gd name="T56" fmla="*/ 2147483647 w 62"/>
              <a:gd name="T57" fmla="*/ 0 h 119"/>
              <a:gd name="T58" fmla="*/ 2147483647 w 62"/>
              <a:gd name="T59" fmla="*/ 0 h 119"/>
              <a:gd name="T60" fmla="*/ 2147483647 w 62"/>
              <a:gd name="T61" fmla="*/ 0 h 119"/>
              <a:gd name="T62" fmla="*/ 2147483647 w 62"/>
              <a:gd name="T63" fmla="*/ 0 h 119"/>
              <a:gd name="T64" fmla="*/ 2147483647 w 62"/>
              <a:gd name="T65" fmla="*/ 2147483647 h 119"/>
              <a:gd name="T66" fmla="*/ 2147483647 w 62"/>
              <a:gd name="T67" fmla="*/ 2147483647 h 119"/>
              <a:gd name="T68" fmla="*/ 0 w 62"/>
              <a:gd name="T69" fmla="*/ 2147483647 h 119"/>
              <a:gd name="T70" fmla="*/ 0 w 62"/>
              <a:gd name="T71" fmla="*/ 2147483647 h 119"/>
              <a:gd name="T72" fmla="*/ 0 w 62"/>
              <a:gd name="T73" fmla="*/ 2147483647 h 119"/>
              <a:gd name="T74" fmla="*/ 0 w 62"/>
              <a:gd name="T75" fmla="*/ 2147483647 h 119"/>
              <a:gd name="T76" fmla="*/ 0 w 62"/>
              <a:gd name="T77" fmla="*/ 2147483647 h 119"/>
              <a:gd name="T78" fmla="*/ 0 w 62"/>
              <a:gd name="T79" fmla="*/ 2147483647 h 119"/>
              <a:gd name="T80" fmla="*/ 2147483647 w 62"/>
              <a:gd name="T81" fmla="*/ 2147483647 h 119"/>
              <a:gd name="T82" fmla="*/ 2147483647 w 62"/>
              <a:gd name="T83" fmla="*/ 2147483647 h 119"/>
              <a:gd name="T84" fmla="*/ 2147483647 w 62"/>
              <a:gd name="T85" fmla="*/ 2147483647 h 119"/>
              <a:gd name="T86" fmla="*/ 2147483647 w 62"/>
              <a:gd name="T87" fmla="*/ 2147483647 h 119"/>
              <a:gd name="T88" fmla="*/ 2147483647 w 62"/>
              <a:gd name="T89" fmla="*/ 2147483647 h 119"/>
              <a:gd name="T90" fmla="*/ 2147483647 w 62"/>
              <a:gd name="T91" fmla="*/ 2147483647 h 119"/>
              <a:gd name="T92" fmla="*/ 2147483647 w 62"/>
              <a:gd name="T93" fmla="*/ 2147483647 h 119"/>
              <a:gd name="T94" fmla="*/ 2147483647 w 62"/>
              <a:gd name="T95" fmla="*/ 2147483647 h 119"/>
              <a:gd name="T96" fmla="*/ 2147483647 w 62"/>
              <a:gd name="T97" fmla="*/ 2147483647 h 119"/>
              <a:gd name="T98" fmla="*/ 2147483647 w 62"/>
              <a:gd name="T99" fmla="*/ 2147483647 h 119"/>
              <a:gd name="T100" fmla="*/ 2147483647 w 62"/>
              <a:gd name="T101" fmla="*/ 2147483647 h 119"/>
              <a:gd name="T102" fmla="*/ 2147483647 w 62"/>
              <a:gd name="T103" fmla="*/ 2147483647 h 119"/>
              <a:gd name="T104" fmla="*/ 2147483647 w 62"/>
              <a:gd name="T105" fmla="*/ 2147483647 h 119"/>
              <a:gd name="T106" fmla="*/ 2147483647 w 62"/>
              <a:gd name="T107" fmla="*/ 2147483647 h 119"/>
              <a:gd name="T108" fmla="*/ 2147483647 w 62"/>
              <a:gd name="T109" fmla="*/ 2147483647 h 11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2" h="119">
                <a:moveTo>
                  <a:pt x="24" y="37"/>
                </a:moveTo>
                <a:lnTo>
                  <a:pt x="26" y="35"/>
                </a:lnTo>
                <a:lnTo>
                  <a:pt x="29" y="31"/>
                </a:lnTo>
                <a:lnTo>
                  <a:pt x="31" y="28"/>
                </a:lnTo>
                <a:lnTo>
                  <a:pt x="34" y="26"/>
                </a:lnTo>
                <a:lnTo>
                  <a:pt x="38" y="22"/>
                </a:lnTo>
                <a:lnTo>
                  <a:pt x="40" y="21"/>
                </a:lnTo>
                <a:lnTo>
                  <a:pt x="44" y="18"/>
                </a:lnTo>
                <a:lnTo>
                  <a:pt x="46" y="18"/>
                </a:lnTo>
                <a:lnTo>
                  <a:pt x="48" y="18"/>
                </a:lnTo>
                <a:lnTo>
                  <a:pt x="50" y="18"/>
                </a:lnTo>
                <a:lnTo>
                  <a:pt x="51" y="19"/>
                </a:lnTo>
                <a:lnTo>
                  <a:pt x="53" y="19"/>
                </a:lnTo>
                <a:lnTo>
                  <a:pt x="54" y="19"/>
                </a:lnTo>
                <a:lnTo>
                  <a:pt x="54" y="21"/>
                </a:lnTo>
                <a:lnTo>
                  <a:pt x="55" y="21"/>
                </a:lnTo>
                <a:lnTo>
                  <a:pt x="55" y="19"/>
                </a:lnTo>
                <a:lnTo>
                  <a:pt x="56" y="19"/>
                </a:lnTo>
                <a:lnTo>
                  <a:pt x="56" y="18"/>
                </a:lnTo>
                <a:lnTo>
                  <a:pt x="62" y="7"/>
                </a:lnTo>
                <a:lnTo>
                  <a:pt x="62" y="5"/>
                </a:lnTo>
                <a:lnTo>
                  <a:pt x="62" y="4"/>
                </a:lnTo>
                <a:lnTo>
                  <a:pt x="62" y="3"/>
                </a:lnTo>
                <a:lnTo>
                  <a:pt x="60" y="3"/>
                </a:lnTo>
                <a:lnTo>
                  <a:pt x="60" y="2"/>
                </a:lnTo>
                <a:lnTo>
                  <a:pt x="58" y="2"/>
                </a:lnTo>
                <a:lnTo>
                  <a:pt x="56" y="0"/>
                </a:lnTo>
                <a:lnTo>
                  <a:pt x="54" y="0"/>
                </a:lnTo>
                <a:lnTo>
                  <a:pt x="53" y="0"/>
                </a:lnTo>
                <a:lnTo>
                  <a:pt x="50" y="0"/>
                </a:lnTo>
                <a:lnTo>
                  <a:pt x="45" y="0"/>
                </a:lnTo>
                <a:lnTo>
                  <a:pt x="40" y="3"/>
                </a:lnTo>
                <a:lnTo>
                  <a:pt x="36" y="5"/>
                </a:lnTo>
                <a:lnTo>
                  <a:pt x="32" y="8"/>
                </a:lnTo>
                <a:lnTo>
                  <a:pt x="30" y="11"/>
                </a:lnTo>
                <a:lnTo>
                  <a:pt x="26" y="14"/>
                </a:lnTo>
                <a:lnTo>
                  <a:pt x="24" y="18"/>
                </a:lnTo>
                <a:lnTo>
                  <a:pt x="21" y="21"/>
                </a:lnTo>
                <a:lnTo>
                  <a:pt x="21" y="18"/>
                </a:lnTo>
                <a:lnTo>
                  <a:pt x="20" y="16"/>
                </a:lnTo>
                <a:lnTo>
                  <a:pt x="19" y="12"/>
                </a:lnTo>
                <a:lnTo>
                  <a:pt x="19" y="8"/>
                </a:lnTo>
                <a:lnTo>
                  <a:pt x="16" y="5"/>
                </a:lnTo>
                <a:lnTo>
                  <a:pt x="15" y="3"/>
                </a:lnTo>
                <a:lnTo>
                  <a:pt x="14" y="0"/>
                </a:lnTo>
                <a:lnTo>
                  <a:pt x="12" y="0"/>
                </a:lnTo>
                <a:lnTo>
                  <a:pt x="11" y="0"/>
                </a:lnTo>
                <a:lnTo>
                  <a:pt x="10" y="0"/>
                </a:lnTo>
                <a:lnTo>
                  <a:pt x="10" y="2"/>
                </a:lnTo>
                <a:lnTo>
                  <a:pt x="1" y="7"/>
                </a:lnTo>
                <a:lnTo>
                  <a:pt x="0" y="8"/>
                </a:lnTo>
                <a:lnTo>
                  <a:pt x="0" y="9"/>
                </a:lnTo>
                <a:lnTo>
                  <a:pt x="0" y="11"/>
                </a:lnTo>
                <a:lnTo>
                  <a:pt x="0" y="12"/>
                </a:lnTo>
                <a:lnTo>
                  <a:pt x="1" y="13"/>
                </a:lnTo>
                <a:lnTo>
                  <a:pt x="1" y="14"/>
                </a:lnTo>
                <a:lnTo>
                  <a:pt x="2" y="16"/>
                </a:lnTo>
                <a:lnTo>
                  <a:pt x="3" y="18"/>
                </a:lnTo>
                <a:lnTo>
                  <a:pt x="3" y="21"/>
                </a:lnTo>
                <a:lnTo>
                  <a:pt x="5" y="23"/>
                </a:lnTo>
                <a:lnTo>
                  <a:pt x="5" y="26"/>
                </a:lnTo>
                <a:lnTo>
                  <a:pt x="6" y="27"/>
                </a:lnTo>
                <a:lnTo>
                  <a:pt x="6" y="29"/>
                </a:lnTo>
                <a:lnTo>
                  <a:pt x="6" y="32"/>
                </a:lnTo>
                <a:lnTo>
                  <a:pt x="6" y="33"/>
                </a:lnTo>
                <a:lnTo>
                  <a:pt x="6" y="115"/>
                </a:lnTo>
                <a:lnTo>
                  <a:pt x="6" y="117"/>
                </a:lnTo>
                <a:lnTo>
                  <a:pt x="6" y="118"/>
                </a:lnTo>
                <a:lnTo>
                  <a:pt x="7" y="118"/>
                </a:lnTo>
                <a:lnTo>
                  <a:pt x="7" y="119"/>
                </a:lnTo>
                <a:lnTo>
                  <a:pt x="8" y="119"/>
                </a:lnTo>
                <a:lnTo>
                  <a:pt x="21" y="119"/>
                </a:lnTo>
                <a:lnTo>
                  <a:pt x="22" y="119"/>
                </a:lnTo>
                <a:lnTo>
                  <a:pt x="22" y="118"/>
                </a:lnTo>
                <a:lnTo>
                  <a:pt x="24" y="118"/>
                </a:lnTo>
                <a:lnTo>
                  <a:pt x="24" y="117"/>
                </a:lnTo>
                <a:lnTo>
                  <a:pt x="24" y="115"/>
                </a:lnTo>
                <a:lnTo>
                  <a:pt x="24" y="37"/>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39" name="Freeform 149"/>
          <p:cNvSpPr>
            <a:spLocks noEditPoints="1"/>
          </p:cNvSpPr>
          <p:nvPr/>
        </p:nvSpPr>
        <p:spPr bwMode="auto">
          <a:xfrm>
            <a:off x="7907354" y="1646464"/>
            <a:ext cx="39768" cy="54429"/>
          </a:xfrm>
          <a:custGeom>
            <a:avLst/>
            <a:gdLst>
              <a:gd name="T0" fmla="*/ 2147483647 w 95"/>
              <a:gd name="T1" fmla="*/ 2147483647 h 122"/>
              <a:gd name="T2" fmla="*/ 2147483647 w 95"/>
              <a:gd name="T3" fmla="*/ 2147483647 h 122"/>
              <a:gd name="T4" fmla="*/ 2147483647 w 95"/>
              <a:gd name="T5" fmla="*/ 2147483647 h 122"/>
              <a:gd name="T6" fmla="*/ 2147483647 w 95"/>
              <a:gd name="T7" fmla="*/ 2147483647 h 122"/>
              <a:gd name="T8" fmla="*/ 2147483647 w 95"/>
              <a:gd name="T9" fmla="*/ 0 h 122"/>
              <a:gd name="T10" fmla="*/ 2147483647 w 95"/>
              <a:gd name="T11" fmla="*/ 0 h 122"/>
              <a:gd name="T12" fmla="*/ 2147483647 w 95"/>
              <a:gd name="T13" fmla="*/ 2147483647 h 122"/>
              <a:gd name="T14" fmla="*/ 2147483647 w 95"/>
              <a:gd name="T15" fmla="*/ 2147483647 h 122"/>
              <a:gd name="T16" fmla="*/ 2147483647 w 95"/>
              <a:gd name="T17" fmla="*/ 2147483647 h 122"/>
              <a:gd name="T18" fmla="*/ 0 w 95"/>
              <a:gd name="T19" fmla="*/ 2147483647 h 122"/>
              <a:gd name="T20" fmla="*/ 0 w 95"/>
              <a:gd name="T21" fmla="*/ 2147483647 h 122"/>
              <a:gd name="T22" fmla="*/ 2147483647 w 95"/>
              <a:gd name="T23" fmla="*/ 2147483647 h 122"/>
              <a:gd name="T24" fmla="*/ 2147483647 w 95"/>
              <a:gd name="T25" fmla="*/ 2147483647 h 122"/>
              <a:gd name="T26" fmla="*/ 2147483647 w 95"/>
              <a:gd name="T27" fmla="*/ 2147483647 h 122"/>
              <a:gd name="T28" fmla="*/ 2147483647 w 95"/>
              <a:gd name="T29" fmla="*/ 2147483647 h 122"/>
              <a:gd name="T30" fmla="*/ 2147483647 w 95"/>
              <a:gd name="T31" fmla="*/ 2147483647 h 122"/>
              <a:gd name="T32" fmla="*/ 2147483647 w 95"/>
              <a:gd name="T33" fmla="*/ 2147483647 h 122"/>
              <a:gd name="T34" fmla="*/ 2147483647 w 95"/>
              <a:gd name="T35" fmla="*/ 2147483647 h 122"/>
              <a:gd name="T36" fmla="*/ 2147483647 w 95"/>
              <a:gd name="T37" fmla="*/ 2147483647 h 122"/>
              <a:gd name="T38" fmla="*/ 2147483647 w 95"/>
              <a:gd name="T39" fmla="*/ 2147483647 h 122"/>
              <a:gd name="T40" fmla="*/ 2147483647 w 95"/>
              <a:gd name="T41" fmla="*/ 2147483647 h 122"/>
              <a:gd name="T42" fmla="*/ 2147483647 w 95"/>
              <a:gd name="T43" fmla="*/ 2147483647 h 122"/>
              <a:gd name="T44" fmla="*/ 2147483647 w 95"/>
              <a:gd name="T45" fmla="*/ 2147483647 h 122"/>
              <a:gd name="T46" fmla="*/ 2147483647 w 95"/>
              <a:gd name="T47" fmla="*/ 2147483647 h 122"/>
              <a:gd name="T48" fmla="*/ 2147483647 w 95"/>
              <a:gd name="T49" fmla="*/ 2147483647 h 122"/>
              <a:gd name="T50" fmla="*/ 2147483647 w 95"/>
              <a:gd name="T51" fmla="*/ 2147483647 h 122"/>
              <a:gd name="T52" fmla="*/ 2147483647 w 95"/>
              <a:gd name="T53" fmla="*/ 2147483647 h 122"/>
              <a:gd name="T54" fmla="*/ 2147483647 w 95"/>
              <a:gd name="T55" fmla="*/ 2147483647 h 122"/>
              <a:gd name="T56" fmla="*/ 2147483647 w 95"/>
              <a:gd name="T57" fmla="*/ 2147483647 h 122"/>
              <a:gd name="T58" fmla="*/ 2147483647 w 95"/>
              <a:gd name="T59" fmla="*/ 2147483647 h 122"/>
              <a:gd name="T60" fmla="*/ 2147483647 w 95"/>
              <a:gd name="T61" fmla="*/ 2147483647 h 122"/>
              <a:gd name="T62" fmla="*/ 2147483647 w 95"/>
              <a:gd name="T63" fmla="*/ 2147483647 h 122"/>
              <a:gd name="T64" fmla="*/ 2147483647 w 95"/>
              <a:gd name="T65" fmla="*/ 2147483647 h 122"/>
              <a:gd name="T66" fmla="*/ 2147483647 w 95"/>
              <a:gd name="T67" fmla="*/ 2147483647 h 122"/>
              <a:gd name="T68" fmla="*/ 2147483647 w 95"/>
              <a:gd name="T69" fmla="*/ 2147483647 h 122"/>
              <a:gd name="T70" fmla="*/ 2147483647 w 95"/>
              <a:gd name="T71" fmla="*/ 2147483647 h 122"/>
              <a:gd name="T72" fmla="*/ 2147483647 w 95"/>
              <a:gd name="T73" fmla="*/ 2147483647 h 1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5" h="122">
                <a:moveTo>
                  <a:pt x="95" y="61"/>
                </a:moveTo>
                <a:lnTo>
                  <a:pt x="95" y="48"/>
                </a:lnTo>
                <a:lnTo>
                  <a:pt x="92" y="37"/>
                </a:lnTo>
                <a:lnTo>
                  <a:pt x="90" y="27"/>
                </a:lnTo>
                <a:lnTo>
                  <a:pt x="85" y="18"/>
                </a:lnTo>
                <a:lnTo>
                  <a:pt x="78" y="11"/>
                </a:lnTo>
                <a:lnTo>
                  <a:pt x="70" y="5"/>
                </a:lnTo>
                <a:lnTo>
                  <a:pt x="66" y="3"/>
                </a:lnTo>
                <a:lnTo>
                  <a:pt x="59" y="2"/>
                </a:lnTo>
                <a:lnTo>
                  <a:pt x="54" y="0"/>
                </a:lnTo>
                <a:lnTo>
                  <a:pt x="48" y="0"/>
                </a:lnTo>
                <a:lnTo>
                  <a:pt x="42" y="0"/>
                </a:lnTo>
                <a:lnTo>
                  <a:pt x="37" y="2"/>
                </a:lnTo>
                <a:lnTo>
                  <a:pt x="32" y="3"/>
                </a:lnTo>
                <a:lnTo>
                  <a:pt x="27" y="5"/>
                </a:lnTo>
                <a:lnTo>
                  <a:pt x="18" y="11"/>
                </a:lnTo>
                <a:lnTo>
                  <a:pt x="11" y="18"/>
                </a:lnTo>
                <a:lnTo>
                  <a:pt x="6" y="28"/>
                </a:lnTo>
                <a:lnTo>
                  <a:pt x="3" y="38"/>
                </a:lnTo>
                <a:lnTo>
                  <a:pt x="0" y="50"/>
                </a:lnTo>
                <a:lnTo>
                  <a:pt x="0" y="62"/>
                </a:lnTo>
                <a:lnTo>
                  <a:pt x="0" y="74"/>
                </a:lnTo>
                <a:lnTo>
                  <a:pt x="3" y="86"/>
                </a:lnTo>
                <a:lnTo>
                  <a:pt x="6" y="96"/>
                </a:lnTo>
                <a:lnTo>
                  <a:pt x="11" y="105"/>
                </a:lnTo>
                <a:lnTo>
                  <a:pt x="18" y="112"/>
                </a:lnTo>
                <a:lnTo>
                  <a:pt x="25" y="118"/>
                </a:lnTo>
                <a:lnTo>
                  <a:pt x="30" y="119"/>
                </a:lnTo>
                <a:lnTo>
                  <a:pt x="35" y="122"/>
                </a:lnTo>
                <a:lnTo>
                  <a:pt x="40" y="122"/>
                </a:lnTo>
                <a:lnTo>
                  <a:pt x="47" y="122"/>
                </a:lnTo>
                <a:lnTo>
                  <a:pt x="53" y="122"/>
                </a:lnTo>
                <a:lnTo>
                  <a:pt x="58" y="120"/>
                </a:lnTo>
                <a:lnTo>
                  <a:pt x="63" y="119"/>
                </a:lnTo>
                <a:lnTo>
                  <a:pt x="68" y="118"/>
                </a:lnTo>
                <a:lnTo>
                  <a:pt x="77" y="112"/>
                </a:lnTo>
                <a:lnTo>
                  <a:pt x="83" y="104"/>
                </a:lnTo>
                <a:lnTo>
                  <a:pt x="88" y="95"/>
                </a:lnTo>
                <a:lnTo>
                  <a:pt x="92" y="84"/>
                </a:lnTo>
                <a:lnTo>
                  <a:pt x="95" y="72"/>
                </a:lnTo>
                <a:lnTo>
                  <a:pt x="95" y="61"/>
                </a:lnTo>
                <a:close/>
                <a:moveTo>
                  <a:pt x="48" y="108"/>
                </a:moveTo>
                <a:lnTo>
                  <a:pt x="40" y="106"/>
                </a:lnTo>
                <a:lnTo>
                  <a:pt x="34" y="104"/>
                </a:lnTo>
                <a:lnTo>
                  <a:pt x="29" y="99"/>
                </a:lnTo>
                <a:lnTo>
                  <a:pt x="25" y="94"/>
                </a:lnTo>
                <a:lnTo>
                  <a:pt x="23" y="86"/>
                </a:lnTo>
                <a:lnTo>
                  <a:pt x="20" y="79"/>
                </a:lnTo>
                <a:lnTo>
                  <a:pt x="20" y="70"/>
                </a:lnTo>
                <a:lnTo>
                  <a:pt x="19" y="60"/>
                </a:lnTo>
                <a:lnTo>
                  <a:pt x="20" y="51"/>
                </a:lnTo>
                <a:lnTo>
                  <a:pt x="20" y="42"/>
                </a:lnTo>
                <a:lnTo>
                  <a:pt x="23" y="35"/>
                </a:lnTo>
                <a:lnTo>
                  <a:pt x="25" y="28"/>
                </a:lnTo>
                <a:lnTo>
                  <a:pt x="29" y="23"/>
                </a:lnTo>
                <a:lnTo>
                  <a:pt x="34" y="19"/>
                </a:lnTo>
                <a:lnTo>
                  <a:pt x="40" y="16"/>
                </a:lnTo>
                <a:lnTo>
                  <a:pt x="48" y="16"/>
                </a:lnTo>
                <a:lnTo>
                  <a:pt x="56" y="16"/>
                </a:lnTo>
                <a:lnTo>
                  <a:pt x="61" y="19"/>
                </a:lnTo>
                <a:lnTo>
                  <a:pt x="66" y="23"/>
                </a:lnTo>
                <a:lnTo>
                  <a:pt x="70" y="29"/>
                </a:lnTo>
                <a:lnTo>
                  <a:pt x="72" y="36"/>
                </a:lnTo>
                <a:lnTo>
                  <a:pt x="75" y="43"/>
                </a:lnTo>
                <a:lnTo>
                  <a:pt x="76" y="52"/>
                </a:lnTo>
                <a:lnTo>
                  <a:pt x="76" y="60"/>
                </a:lnTo>
                <a:lnTo>
                  <a:pt x="76" y="70"/>
                </a:lnTo>
                <a:lnTo>
                  <a:pt x="75" y="79"/>
                </a:lnTo>
                <a:lnTo>
                  <a:pt x="72" y="88"/>
                </a:lnTo>
                <a:lnTo>
                  <a:pt x="70" y="94"/>
                </a:lnTo>
                <a:lnTo>
                  <a:pt x="66" y="100"/>
                </a:lnTo>
                <a:lnTo>
                  <a:pt x="61" y="104"/>
                </a:lnTo>
                <a:lnTo>
                  <a:pt x="56" y="106"/>
                </a:lnTo>
                <a:lnTo>
                  <a:pt x="48" y="108"/>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40" name="Freeform 150"/>
          <p:cNvSpPr>
            <a:spLocks/>
          </p:cNvSpPr>
          <p:nvPr/>
        </p:nvSpPr>
        <p:spPr bwMode="auto">
          <a:xfrm>
            <a:off x="8006132" y="1620611"/>
            <a:ext cx="19242" cy="80282"/>
          </a:xfrm>
          <a:custGeom>
            <a:avLst/>
            <a:gdLst>
              <a:gd name="T0" fmla="*/ 2147483647 w 46"/>
              <a:gd name="T1" fmla="*/ 2147483647 h 177"/>
              <a:gd name="T2" fmla="*/ 2147483647 w 46"/>
              <a:gd name="T3" fmla="*/ 2147483647 h 177"/>
              <a:gd name="T4" fmla="*/ 2147483647 w 46"/>
              <a:gd name="T5" fmla="*/ 2147483647 h 177"/>
              <a:gd name="T6" fmla="*/ 2147483647 w 46"/>
              <a:gd name="T7" fmla="*/ 2147483647 h 177"/>
              <a:gd name="T8" fmla="*/ 2147483647 w 46"/>
              <a:gd name="T9" fmla="*/ 2147483647 h 177"/>
              <a:gd name="T10" fmla="*/ 2147483647 w 46"/>
              <a:gd name="T11" fmla="*/ 2147483647 h 177"/>
              <a:gd name="T12" fmla="*/ 2147483647 w 46"/>
              <a:gd name="T13" fmla="*/ 2147483647 h 177"/>
              <a:gd name="T14" fmla="*/ 2147483647 w 46"/>
              <a:gd name="T15" fmla="*/ 2147483647 h 177"/>
              <a:gd name="T16" fmla="*/ 2147483647 w 46"/>
              <a:gd name="T17" fmla="*/ 2147483647 h 177"/>
              <a:gd name="T18" fmla="*/ 2147483647 w 46"/>
              <a:gd name="T19" fmla="*/ 2147483647 h 177"/>
              <a:gd name="T20" fmla="*/ 2147483647 w 46"/>
              <a:gd name="T21" fmla="*/ 2147483647 h 177"/>
              <a:gd name="T22" fmla="*/ 2147483647 w 46"/>
              <a:gd name="T23" fmla="*/ 2147483647 h 177"/>
              <a:gd name="T24" fmla="*/ 2147483647 w 46"/>
              <a:gd name="T25" fmla="*/ 2147483647 h 177"/>
              <a:gd name="T26" fmla="*/ 2147483647 w 46"/>
              <a:gd name="T27" fmla="*/ 2147483647 h 177"/>
              <a:gd name="T28" fmla="*/ 2147483647 w 46"/>
              <a:gd name="T29" fmla="*/ 2147483647 h 177"/>
              <a:gd name="T30" fmla="*/ 2147483647 w 46"/>
              <a:gd name="T31" fmla="*/ 2147483647 h 177"/>
              <a:gd name="T32" fmla="*/ 2147483647 w 46"/>
              <a:gd name="T33" fmla="*/ 2147483647 h 177"/>
              <a:gd name="T34" fmla="*/ 2147483647 w 46"/>
              <a:gd name="T35" fmla="*/ 2147483647 h 177"/>
              <a:gd name="T36" fmla="*/ 2147483647 w 46"/>
              <a:gd name="T37" fmla="*/ 2147483647 h 177"/>
              <a:gd name="T38" fmla="*/ 2147483647 w 46"/>
              <a:gd name="T39" fmla="*/ 0 h 177"/>
              <a:gd name="T40" fmla="*/ 2147483647 w 46"/>
              <a:gd name="T41" fmla="*/ 0 h 177"/>
              <a:gd name="T42" fmla="*/ 2147483647 w 46"/>
              <a:gd name="T43" fmla="*/ 0 h 177"/>
              <a:gd name="T44" fmla="*/ 2147483647 w 46"/>
              <a:gd name="T45" fmla="*/ 0 h 177"/>
              <a:gd name="T46" fmla="*/ 2147483647 w 46"/>
              <a:gd name="T47" fmla="*/ 0 h 177"/>
              <a:gd name="T48" fmla="*/ 2147483647 w 46"/>
              <a:gd name="T49" fmla="*/ 2147483647 h 177"/>
              <a:gd name="T50" fmla="*/ 2147483647 w 46"/>
              <a:gd name="T51" fmla="*/ 2147483647 h 177"/>
              <a:gd name="T52" fmla="*/ 0 w 46"/>
              <a:gd name="T53" fmla="*/ 2147483647 h 177"/>
              <a:gd name="T54" fmla="*/ 0 w 46"/>
              <a:gd name="T55" fmla="*/ 2147483647 h 177"/>
              <a:gd name="T56" fmla="*/ 0 w 46"/>
              <a:gd name="T57" fmla="*/ 2147483647 h 177"/>
              <a:gd name="T58" fmla="*/ 0 w 46"/>
              <a:gd name="T59" fmla="*/ 2147483647 h 177"/>
              <a:gd name="T60" fmla="*/ 0 w 46"/>
              <a:gd name="T61" fmla="*/ 2147483647 h 177"/>
              <a:gd name="T62" fmla="*/ 0 w 46"/>
              <a:gd name="T63" fmla="*/ 2147483647 h 177"/>
              <a:gd name="T64" fmla="*/ 2147483647 w 46"/>
              <a:gd name="T65" fmla="*/ 2147483647 h 177"/>
              <a:gd name="T66" fmla="*/ 2147483647 w 46"/>
              <a:gd name="T67" fmla="*/ 2147483647 h 177"/>
              <a:gd name="T68" fmla="*/ 2147483647 w 46"/>
              <a:gd name="T69" fmla="*/ 2147483647 h 177"/>
              <a:gd name="T70" fmla="*/ 2147483647 w 46"/>
              <a:gd name="T71" fmla="*/ 2147483647 h 177"/>
              <a:gd name="T72" fmla="*/ 2147483647 w 46"/>
              <a:gd name="T73" fmla="*/ 2147483647 h 177"/>
              <a:gd name="T74" fmla="*/ 2147483647 w 46"/>
              <a:gd name="T75" fmla="*/ 2147483647 h 177"/>
              <a:gd name="T76" fmla="*/ 2147483647 w 46"/>
              <a:gd name="T77" fmla="*/ 2147483647 h 177"/>
              <a:gd name="T78" fmla="*/ 2147483647 w 46"/>
              <a:gd name="T79" fmla="*/ 2147483647 h 177"/>
              <a:gd name="T80" fmla="*/ 2147483647 w 46"/>
              <a:gd name="T81" fmla="*/ 2147483647 h 177"/>
              <a:gd name="T82" fmla="*/ 2147483647 w 46"/>
              <a:gd name="T83" fmla="*/ 2147483647 h 177"/>
              <a:gd name="T84" fmla="*/ 2147483647 w 46"/>
              <a:gd name="T85" fmla="*/ 2147483647 h 177"/>
              <a:gd name="T86" fmla="*/ 2147483647 w 46"/>
              <a:gd name="T87" fmla="*/ 2147483647 h 177"/>
              <a:gd name="T88" fmla="*/ 2147483647 w 46"/>
              <a:gd name="T89" fmla="*/ 2147483647 h 177"/>
              <a:gd name="T90" fmla="*/ 2147483647 w 46"/>
              <a:gd name="T91" fmla="*/ 2147483647 h 1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 h="177">
                <a:moveTo>
                  <a:pt x="43" y="160"/>
                </a:moveTo>
                <a:lnTo>
                  <a:pt x="43" y="160"/>
                </a:lnTo>
                <a:lnTo>
                  <a:pt x="42" y="160"/>
                </a:lnTo>
                <a:lnTo>
                  <a:pt x="42" y="159"/>
                </a:lnTo>
                <a:lnTo>
                  <a:pt x="41" y="159"/>
                </a:lnTo>
                <a:lnTo>
                  <a:pt x="40" y="160"/>
                </a:lnTo>
                <a:lnTo>
                  <a:pt x="38" y="160"/>
                </a:lnTo>
                <a:lnTo>
                  <a:pt x="37" y="160"/>
                </a:lnTo>
                <a:lnTo>
                  <a:pt x="34" y="161"/>
                </a:lnTo>
                <a:lnTo>
                  <a:pt x="33" y="161"/>
                </a:lnTo>
                <a:lnTo>
                  <a:pt x="31" y="163"/>
                </a:lnTo>
                <a:lnTo>
                  <a:pt x="28" y="163"/>
                </a:lnTo>
                <a:lnTo>
                  <a:pt x="27" y="161"/>
                </a:lnTo>
                <a:lnTo>
                  <a:pt x="24" y="161"/>
                </a:lnTo>
                <a:lnTo>
                  <a:pt x="23" y="160"/>
                </a:lnTo>
                <a:lnTo>
                  <a:pt x="22" y="159"/>
                </a:lnTo>
                <a:lnTo>
                  <a:pt x="21" y="158"/>
                </a:lnTo>
                <a:lnTo>
                  <a:pt x="19" y="156"/>
                </a:lnTo>
                <a:lnTo>
                  <a:pt x="19" y="155"/>
                </a:lnTo>
                <a:lnTo>
                  <a:pt x="19" y="154"/>
                </a:lnTo>
                <a:lnTo>
                  <a:pt x="19" y="153"/>
                </a:lnTo>
                <a:lnTo>
                  <a:pt x="19" y="150"/>
                </a:lnTo>
                <a:lnTo>
                  <a:pt x="18" y="148"/>
                </a:lnTo>
                <a:lnTo>
                  <a:pt x="18" y="144"/>
                </a:lnTo>
                <a:lnTo>
                  <a:pt x="18" y="141"/>
                </a:lnTo>
                <a:lnTo>
                  <a:pt x="18" y="137"/>
                </a:lnTo>
                <a:lnTo>
                  <a:pt x="18" y="135"/>
                </a:lnTo>
                <a:lnTo>
                  <a:pt x="18" y="131"/>
                </a:lnTo>
                <a:lnTo>
                  <a:pt x="18" y="4"/>
                </a:lnTo>
                <a:lnTo>
                  <a:pt x="18" y="2"/>
                </a:lnTo>
                <a:lnTo>
                  <a:pt x="18" y="1"/>
                </a:lnTo>
                <a:lnTo>
                  <a:pt x="18" y="0"/>
                </a:lnTo>
                <a:lnTo>
                  <a:pt x="17" y="0"/>
                </a:lnTo>
                <a:lnTo>
                  <a:pt x="16" y="0"/>
                </a:lnTo>
                <a:lnTo>
                  <a:pt x="14" y="0"/>
                </a:lnTo>
                <a:lnTo>
                  <a:pt x="14" y="1"/>
                </a:lnTo>
                <a:lnTo>
                  <a:pt x="2" y="4"/>
                </a:lnTo>
                <a:lnTo>
                  <a:pt x="0" y="4"/>
                </a:lnTo>
                <a:lnTo>
                  <a:pt x="0" y="5"/>
                </a:lnTo>
                <a:lnTo>
                  <a:pt x="0" y="6"/>
                </a:lnTo>
                <a:lnTo>
                  <a:pt x="0" y="131"/>
                </a:lnTo>
                <a:lnTo>
                  <a:pt x="0" y="135"/>
                </a:lnTo>
                <a:lnTo>
                  <a:pt x="0" y="139"/>
                </a:lnTo>
                <a:lnTo>
                  <a:pt x="0" y="144"/>
                </a:lnTo>
                <a:lnTo>
                  <a:pt x="0" y="149"/>
                </a:lnTo>
                <a:lnTo>
                  <a:pt x="0" y="154"/>
                </a:lnTo>
                <a:lnTo>
                  <a:pt x="2" y="158"/>
                </a:lnTo>
                <a:lnTo>
                  <a:pt x="3" y="163"/>
                </a:lnTo>
                <a:lnTo>
                  <a:pt x="3" y="165"/>
                </a:lnTo>
                <a:lnTo>
                  <a:pt x="5" y="168"/>
                </a:lnTo>
                <a:lnTo>
                  <a:pt x="7" y="170"/>
                </a:lnTo>
                <a:lnTo>
                  <a:pt x="9" y="173"/>
                </a:lnTo>
                <a:lnTo>
                  <a:pt x="12" y="174"/>
                </a:lnTo>
                <a:lnTo>
                  <a:pt x="14" y="175"/>
                </a:lnTo>
                <a:lnTo>
                  <a:pt x="18" y="177"/>
                </a:lnTo>
                <a:lnTo>
                  <a:pt x="22" y="177"/>
                </a:lnTo>
                <a:lnTo>
                  <a:pt x="26" y="177"/>
                </a:lnTo>
                <a:lnTo>
                  <a:pt x="29" y="177"/>
                </a:lnTo>
                <a:lnTo>
                  <a:pt x="33" y="177"/>
                </a:lnTo>
                <a:lnTo>
                  <a:pt x="37" y="177"/>
                </a:lnTo>
                <a:lnTo>
                  <a:pt x="40" y="175"/>
                </a:lnTo>
                <a:lnTo>
                  <a:pt x="42" y="174"/>
                </a:lnTo>
                <a:lnTo>
                  <a:pt x="45" y="173"/>
                </a:lnTo>
                <a:lnTo>
                  <a:pt x="46" y="172"/>
                </a:lnTo>
                <a:lnTo>
                  <a:pt x="46" y="170"/>
                </a:lnTo>
                <a:lnTo>
                  <a:pt x="46" y="169"/>
                </a:lnTo>
                <a:lnTo>
                  <a:pt x="43" y="160"/>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41" name="Freeform 151"/>
          <p:cNvSpPr>
            <a:spLocks noEditPoints="1"/>
          </p:cNvSpPr>
          <p:nvPr/>
        </p:nvSpPr>
        <p:spPr bwMode="auto">
          <a:xfrm>
            <a:off x="8029223" y="1646464"/>
            <a:ext cx="39767" cy="54429"/>
          </a:xfrm>
          <a:custGeom>
            <a:avLst/>
            <a:gdLst>
              <a:gd name="T0" fmla="*/ 2147483647 w 91"/>
              <a:gd name="T1" fmla="*/ 2147483647 h 122"/>
              <a:gd name="T2" fmla="*/ 2147483647 w 91"/>
              <a:gd name="T3" fmla="*/ 2147483647 h 122"/>
              <a:gd name="T4" fmla="*/ 2147483647 w 91"/>
              <a:gd name="T5" fmla="*/ 2147483647 h 122"/>
              <a:gd name="T6" fmla="*/ 2147483647 w 91"/>
              <a:gd name="T7" fmla="*/ 2147483647 h 122"/>
              <a:gd name="T8" fmla="*/ 2147483647 w 91"/>
              <a:gd name="T9" fmla="*/ 2147483647 h 122"/>
              <a:gd name="T10" fmla="*/ 2147483647 w 91"/>
              <a:gd name="T11" fmla="*/ 2147483647 h 122"/>
              <a:gd name="T12" fmla="*/ 2147483647 w 91"/>
              <a:gd name="T13" fmla="*/ 2147483647 h 122"/>
              <a:gd name="T14" fmla="*/ 2147483647 w 91"/>
              <a:gd name="T15" fmla="*/ 2147483647 h 122"/>
              <a:gd name="T16" fmla="*/ 2147483647 w 91"/>
              <a:gd name="T17" fmla="*/ 2147483647 h 122"/>
              <a:gd name="T18" fmla="*/ 2147483647 w 91"/>
              <a:gd name="T19" fmla="*/ 2147483647 h 122"/>
              <a:gd name="T20" fmla="*/ 2147483647 w 91"/>
              <a:gd name="T21" fmla="*/ 2147483647 h 122"/>
              <a:gd name="T22" fmla="*/ 2147483647 w 91"/>
              <a:gd name="T23" fmla="*/ 2147483647 h 122"/>
              <a:gd name="T24" fmla="*/ 2147483647 w 91"/>
              <a:gd name="T25" fmla="*/ 2147483647 h 122"/>
              <a:gd name="T26" fmla="*/ 2147483647 w 91"/>
              <a:gd name="T27" fmla="*/ 2147483647 h 122"/>
              <a:gd name="T28" fmla="*/ 2147483647 w 91"/>
              <a:gd name="T29" fmla="*/ 2147483647 h 122"/>
              <a:gd name="T30" fmla="*/ 2147483647 w 91"/>
              <a:gd name="T31" fmla="*/ 2147483647 h 122"/>
              <a:gd name="T32" fmla="*/ 2147483647 w 91"/>
              <a:gd name="T33" fmla="*/ 2147483647 h 122"/>
              <a:gd name="T34" fmla="*/ 2147483647 w 91"/>
              <a:gd name="T35" fmla="*/ 2147483647 h 122"/>
              <a:gd name="T36" fmla="*/ 2147483647 w 91"/>
              <a:gd name="T37" fmla="*/ 2147483647 h 122"/>
              <a:gd name="T38" fmla="*/ 2147483647 w 91"/>
              <a:gd name="T39" fmla="*/ 2147483647 h 122"/>
              <a:gd name="T40" fmla="*/ 2147483647 w 91"/>
              <a:gd name="T41" fmla="*/ 2147483647 h 122"/>
              <a:gd name="T42" fmla="*/ 2147483647 w 91"/>
              <a:gd name="T43" fmla="*/ 2147483647 h 122"/>
              <a:gd name="T44" fmla="*/ 2147483647 w 91"/>
              <a:gd name="T45" fmla="*/ 2147483647 h 122"/>
              <a:gd name="T46" fmla="*/ 2147483647 w 91"/>
              <a:gd name="T47" fmla="*/ 2147483647 h 122"/>
              <a:gd name="T48" fmla="*/ 2147483647 w 91"/>
              <a:gd name="T49" fmla="*/ 2147483647 h 122"/>
              <a:gd name="T50" fmla="*/ 2147483647 w 91"/>
              <a:gd name="T51" fmla="*/ 2147483647 h 122"/>
              <a:gd name="T52" fmla="*/ 2147483647 w 91"/>
              <a:gd name="T53" fmla="*/ 2147483647 h 122"/>
              <a:gd name="T54" fmla="*/ 2147483647 w 91"/>
              <a:gd name="T55" fmla="*/ 2147483647 h 122"/>
              <a:gd name="T56" fmla="*/ 2147483647 w 91"/>
              <a:gd name="T57" fmla="*/ 2147483647 h 122"/>
              <a:gd name="T58" fmla="*/ 2147483647 w 91"/>
              <a:gd name="T59" fmla="*/ 2147483647 h 122"/>
              <a:gd name="T60" fmla="*/ 2147483647 w 91"/>
              <a:gd name="T61" fmla="*/ 2147483647 h 122"/>
              <a:gd name="T62" fmla="*/ 2147483647 w 91"/>
              <a:gd name="T63" fmla="*/ 0 h 122"/>
              <a:gd name="T64" fmla="*/ 2147483647 w 91"/>
              <a:gd name="T65" fmla="*/ 2147483647 h 122"/>
              <a:gd name="T66" fmla="*/ 2147483647 w 91"/>
              <a:gd name="T67" fmla="*/ 2147483647 h 122"/>
              <a:gd name="T68" fmla="*/ 2147483647 w 91"/>
              <a:gd name="T69" fmla="*/ 2147483647 h 122"/>
              <a:gd name="T70" fmla="*/ 0 w 91"/>
              <a:gd name="T71" fmla="*/ 2147483647 h 122"/>
              <a:gd name="T72" fmla="*/ 2147483647 w 91"/>
              <a:gd name="T73" fmla="*/ 2147483647 h 122"/>
              <a:gd name="T74" fmla="*/ 2147483647 w 91"/>
              <a:gd name="T75" fmla="*/ 2147483647 h 122"/>
              <a:gd name="T76" fmla="*/ 2147483647 w 91"/>
              <a:gd name="T77" fmla="*/ 2147483647 h 122"/>
              <a:gd name="T78" fmla="*/ 2147483647 w 91"/>
              <a:gd name="T79" fmla="*/ 2147483647 h 122"/>
              <a:gd name="T80" fmla="*/ 2147483647 w 91"/>
              <a:gd name="T81" fmla="*/ 2147483647 h 122"/>
              <a:gd name="T82" fmla="*/ 2147483647 w 91"/>
              <a:gd name="T83" fmla="*/ 2147483647 h 122"/>
              <a:gd name="T84" fmla="*/ 2147483647 w 91"/>
              <a:gd name="T85" fmla="*/ 2147483647 h 122"/>
              <a:gd name="T86" fmla="*/ 2147483647 w 91"/>
              <a:gd name="T87" fmla="*/ 2147483647 h 122"/>
              <a:gd name="T88" fmla="*/ 2147483647 w 91"/>
              <a:gd name="T89" fmla="*/ 2147483647 h 122"/>
              <a:gd name="T90" fmla="*/ 2147483647 w 91"/>
              <a:gd name="T91" fmla="*/ 2147483647 h 122"/>
              <a:gd name="T92" fmla="*/ 2147483647 w 91"/>
              <a:gd name="T93" fmla="*/ 2147483647 h 122"/>
              <a:gd name="T94" fmla="*/ 2147483647 w 91"/>
              <a:gd name="T95" fmla="*/ 2147483647 h 1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1" h="122">
                <a:moveTo>
                  <a:pt x="19" y="50"/>
                </a:moveTo>
                <a:lnTo>
                  <a:pt x="20" y="46"/>
                </a:lnTo>
                <a:lnTo>
                  <a:pt x="20" y="40"/>
                </a:lnTo>
                <a:lnTo>
                  <a:pt x="21" y="33"/>
                </a:lnTo>
                <a:lnTo>
                  <a:pt x="24" y="28"/>
                </a:lnTo>
                <a:lnTo>
                  <a:pt x="27" y="23"/>
                </a:lnTo>
                <a:lnTo>
                  <a:pt x="32" y="19"/>
                </a:lnTo>
                <a:lnTo>
                  <a:pt x="39" y="16"/>
                </a:lnTo>
                <a:lnTo>
                  <a:pt x="46" y="16"/>
                </a:lnTo>
                <a:lnTo>
                  <a:pt x="53" y="16"/>
                </a:lnTo>
                <a:lnTo>
                  <a:pt x="59" y="19"/>
                </a:lnTo>
                <a:lnTo>
                  <a:pt x="63" y="23"/>
                </a:lnTo>
                <a:lnTo>
                  <a:pt x="67" y="28"/>
                </a:lnTo>
                <a:lnTo>
                  <a:pt x="68" y="33"/>
                </a:lnTo>
                <a:lnTo>
                  <a:pt x="70" y="40"/>
                </a:lnTo>
                <a:lnTo>
                  <a:pt x="70" y="45"/>
                </a:lnTo>
                <a:lnTo>
                  <a:pt x="70" y="50"/>
                </a:lnTo>
                <a:lnTo>
                  <a:pt x="19" y="50"/>
                </a:lnTo>
                <a:close/>
                <a:moveTo>
                  <a:pt x="83" y="98"/>
                </a:moveTo>
                <a:lnTo>
                  <a:pt x="83" y="98"/>
                </a:lnTo>
                <a:lnTo>
                  <a:pt x="83" y="96"/>
                </a:lnTo>
                <a:lnTo>
                  <a:pt x="82" y="96"/>
                </a:lnTo>
                <a:lnTo>
                  <a:pt x="80" y="96"/>
                </a:lnTo>
                <a:lnTo>
                  <a:pt x="79" y="98"/>
                </a:lnTo>
                <a:lnTo>
                  <a:pt x="75" y="99"/>
                </a:lnTo>
                <a:lnTo>
                  <a:pt x="72" y="101"/>
                </a:lnTo>
                <a:lnTo>
                  <a:pt x="68" y="103"/>
                </a:lnTo>
                <a:lnTo>
                  <a:pt x="63" y="104"/>
                </a:lnTo>
                <a:lnTo>
                  <a:pt x="58" y="105"/>
                </a:lnTo>
                <a:lnTo>
                  <a:pt x="53" y="106"/>
                </a:lnTo>
                <a:lnTo>
                  <a:pt x="43" y="105"/>
                </a:lnTo>
                <a:lnTo>
                  <a:pt x="35" y="101"/>
                </a:lnTo>
                <a:lnTo>
                  <a:pt x="30" y="96"/>
                </a:lnTo>
                <a:lnTo>
                  <a:pt x="25" y="91"/>
                </a:lnTo>
                <a:lnTo>
                  <a:pt x="22" y="85"/>
                </a:lnTo>
                <a:lnTo>
                  <a:pt x="20" y="77"/>
                </a:lnTo>
                <a:lnTo>
                  <a:pt x="20" y="71"/>
                </a:lnTo>
                <a:lnTo>
                  <a:pt x="19" y="65"/>
                </a:lnTo>
                <a:lnTo>
                  <a:pt x="88" y="65"/>
                </a:lnTo>
                <a:lnTo>
                  <a:pt x="89" y="65"/>
                </a:lnTo>
                <a:lnTo>
                  <a:pt x="91" y="64"/>
                </a:lnTo>
                <a:lnTo>
                  <a:pt x="91" y="62"/>
                </a:lnTo>
                <a:lnTo>
                  <a:pt x="91" y="61"/>
                </a:lnTo>
                <a:lnTo>
                  <a:pt x="91" y="60"/>
                </a:lnTo>
                <a:lnTo>
                  <a:pt x="91" y="51"/>
                </a:lnTo>
                <a:lnTo>
                  <a:pt x="89" y="42"/>
                </a:lnTo>
                <a:lnTo>
                  <a:pt x="87" y="32"/>
                </a:lnTo>
                <a:lnTo>
                  <a:pt x="84" y="22"/>
                </a:lnTo>
                <a:lnTo>
                  <a:pt x="82" y="18"/>
                </a:lnTo>
                <a:lnTo>
                  <a:pt x="78" y="13"/>
                </a:lnTo>
                <a:lnTo>
                  <a:pt x="74" y="11"/>
                </a:lnTo>
                <a:lnTo>
                  <a:pt x="70" y="7"/>
                </a:lnTo>
                <a:lnTo>
                  <a:pt x="65" y="4"/>
                </a:lnTo>
                <a:lnTo>
                  <a:pt x="60" y="2"/>
                </a:lnTo>
                <a:lnTo>
                  <a:pt x="54" y="0"/>
                </a:lnTo>
                <a:lnTo>
                  <a:pt x="46" y="0"/>
                </a:lnTo>
                <a:lnTo>
                  <a:pt x="36" y="2"/>
                </a:lnTo>
                <a:lnTo>
                  <a:pt x="27" y="5"/>
                </a:lnTo>
                <a:lnTo>
                  <a:pt x="19" y="11"/>
                </a:lnTo>
                <a:lnTo>
                  <a:pt x="12" y="18"/>
                </a:lnTo>
                <a:lnTo>
                  <a:pt x="6" y="27"/>
                </a:lnTo>
                <a:lnTo>
                  <a:pt x="2" y="37"/>
                </a:lnTo>
                <a:lnTo>
                  <a:pt x="0" y="48"/>
                </a:lnTo>
                <a:lnTo>
                  <a:pt x="0" y="61"/>
                </a:lnTo>
                <a:lnTo>
                  <a:pt x="0" y="75"/>
                </a:lnTo>
                <a:lnTo>
                  <a:pt x="2" y="86"/>
                </a:lnTo>
                <a:lnTo>
                  <a:pt x="7" y="96"/>
                </a:lnTo>
                <a:lnTo>
                  <a:pt x="12" y="105"/>
                </a:lnTo>
                <a:lnTo>
                  <a:pt x="20" y="113"/>
                </a:lnTo>
                <a:lnTo>
                  <a:pt x="29" y="118"/>
                </a:lnTo>
                <a:lnTo>
                  <a:pt x="39" y="122"/>
                </a:lnTo>
                <a:lnTo>
                  <a:pt x="50" y="122"/>
                </a:lnTo>
                <a:lnTo>
                  <a:pt x="56" y="122"/>
                </a:lnTo>
                <a:lnTo>
                  <a:pt x="63" y="120"/>
                </a:lnTo>
                <a:lnTo>
                  <a:pt x="70" y="119"/>
                </a:lnTo>
                <a:lnTo>
                  <a:pt x="75" y="117"/>
                </a:lnTo>
                <a:lnTo>
                  <a:pt x="80" y="115"/>
                </a:lnTo>
                <a:lnTo>
                  <a:pt x="84" y="113"/>
                </a:lnTo>
                <a:lnTo>
                  <a:pt x="87" y="112"/>
                </a:lnTo>
                <a:lnTo>
                  <a:pt x="88" y="110"/>
                </a:lnTo>
                <a:lnTo>
                  <a:pt x="88" y="109"/>
                </a:lnTo>
                <a:lnTo>
                  <a:pt x="87" y="108"/>
                </a:lnTo>
                <a:lnTo>
                  <a:pt x="83" y="98"/>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42" name="Freeform 152"/>
          <p:cNvSpPr>
            <a:spLocks/>
          </p:cNvSpPr>
          <p:nvPr/>
        </p:nvSpPr>
        <p:spPr bwMode="auto">
          <a:xfrm>
            <a:off x="8077970" y="1646464"/>
            <a:ext cx="35919" cy="54429"/>
          </a:xfrm>
          <a:custGeom>
            <a:avLst/>
            <a:gdLst>
              <a:gd name="T0" fmla="*/ 2147483647 w 84"/>
              <a:gd name="T1" fmla="*/ 2147483647 h 122"/>
              <a:gd name="T2" fmla="*/ 2147483647 w 84"/>
              <a:gd name="T3" fmla="*/ 2147483647 h 122"/>
              <a:gd name="T4" fmla="*/ 2147483647 w 84"/>
              <a:gd name="T5" fmla="*/ 2147483647 h 122"/>
              <a:gd name="T6" fmla="*/ 2147483647 w 84"/>
              <a:gd name="T7" fmla="*/ 2147483647 h 122"/>
              <a:gd name="T8" fmla="*/ 2147483647 w 84"/>
              <a:gd name="T9" fmla="*/ 2147483647 h 122"/>
              <a:gd name="T10" fmla="*/ 2147483647 w 84"/>
              <a:gd name="T11" fmla="*/ 2147483647 h 122"/>
              <a:gd name="T12" fmla="*/ 2147483647 w 84"/>
              <a:gd name="T13" fmla="*/ 2147483647 h 122"/>
              <a:gd name="T14" fmla="*/ 2147483647 w 84"/>
              <a:gd name="T15" fmla="*/ 2147483647 h 122"/>
              <a:gd name="T16" fmla="*/ 2147483647 w 84"/>
              <a:gd name="T17" fmla="*/ 2147483647 h 122"/>
              <a:gd name="T18" fmla="*/ 2147483647 w 84"/>
              <a:gd name="T19" fmla="*/ 2147483647 h 122"/>
              <a:gd name="T20" fmla="*/ 2147483647 w 84"/>
              <a:gd name="T21" fmla="*/ 2147483647 h 122"/>
              <a:gd name="T22" fmla="*/ 2147483647 w 84"/>
              <a:gd name="T23" fmla="*/ 2147483647 h 122"/>
              <a:gd name="T24" fmla="*/ 2147483647 w 84"/>
              <a:gd name="T25" fmla="*/ 2147483647 h 122"/>
              <a:gd name="T26" fmla="*/ 2147483647 w 84"/>
              <a:gd name="T27" fmla="*/ 2147483647 h 122"/>
              <a:gd name="T28" fmla="*/ 2147483647 w 84"/>
              <a:gd name="T29" fmla="*/ 2147483647 h 122"/>
              <a:gd name="T30" fmla="*/ 2147483647 w 84"/>
              <a:gd name="T31" fmla="*/ 2147483647 h 122"/>
              <a:gd name="T32" fmla="*/ 2147483647 w 84"/>
              <a:gd name="T33" fmla="*/ 2147483647 h 122"/>
              <a:gd name="T34" fmla="*/ 2147483647 w 84"/>
              <a:gd name="T35" fmla="*/ 2147483647 h 122"/>
              <a:gd name="T36" fmla="*/ 2147483647 w 84"/>
              <a:gd name="T37" fmla="*/ 2147483647 h 122"/>
              <a:gd name="T38" fmla="*/ 2147483647 w 84"/>
              <a:gd name="T39" fmla="*/ 2147483647 h 122"/>
              <a:gd name="T40" fmla="*/ 2147483647 w 84"/>
              <a:gd name="T41" fmla="*/ 2147483647 h 122"/>
              <a:gd name="T42" fmla="*/ 2147483647 w 84"/>
              <a:gd name="T43" fmla="*/ 2147483647 h 122"/>
              <a:gd name="T44" fmla="*/ 2147483647 w 84"/>
              <a:gd name="T45" fmla="*/ 2147483647 h 122"/>
              <a:gd name="T46" fmla="*/ 2147483647 w 84"/>
              <a:gd name="T47" fmla="*/ 2147483647 h 122"/>
              <a:gd name="T48" fmla="*/ 2147483647 w 84"/>
              <a:gd name="T49" fmla="*/ 2147483647 h 122"/>
              <a:gd name="T50" fmla="*/ 2147483647 w 84"/>
              <a:gd name="T51" fmla="*/ 2147483647 h 122"/>
              <a:gd name="T52" fmla="*/ 2147483647 w 84"/>
              <a:gd name="T53" fmla="*/ 2147483647 h 122"/>
              <a:gd name="T54" fmla="*/ 2147483647 w 84"/>
              <a:gd name="T55" fmla="*/ 2147483647 h 122"/>
              <a:gd name="T56" fmla="*/ 2147483647 w 84"/>
              <a:gd name="T57" fmla="*/ 2147483647 h 122"/>
              <a:gd name="T58" fmla="*/ 2147483647 w 84"/>
              <a:gd name="T59" fmla="*/ 2147483647 h 122"/>
              <a:gd name="T60" fmla="*/ 2147483647 w 84"/>
              <a:gd name="T61" fmla="*/ 2147483647 h 122"/>
              <a:gd name="T62" fmla="*/ 2147483647 w 84"/>
              <a:gd name="T63" fmla="*/ 2147483647 h 122"/>
              <a:gd name="T64" fmla="*/ 2147483647 w 84"/>
              <a:gd name="T65" fmla="*/ 0 h 122"/>
              <a:gd name="T66" fmla="*/ 2147483647 w 84"/>
              <a:gd name="T67" fmla="*/ 2147483647 h 122"/>
              <a:gd name="T68" fmla="*/ 2147483647 w 84"/>
              <a:gd name="T69" fmla="*/ 2147483647 h 122"/>
              <a:gd name="T70" fmla="*/ 2147483647 w 84"/>
              <a:gd name="T71" fmla="*/ 2147483647 h 122"/>
              <a:gd name="T72" fmla="*/ 0 w 84"/>
              <a:gd name="T73" fmla="*/ 2147483647 h 122"/>
              <a:gd name="T74" fmla="*/ 2147483647 w 84"/>
              <a:gd name="T75" fmla="*/ 2147483647 h 122"/>
              <a:gd name="T76" fmla="*/ 2147483647 w 84"/>
              <a:gd name="T77" fmla="*/ 2147483647 h 122"/>
              <a:gd name="T78" fmla="*/ 2147483647 w 84"/>
              <a:gd name="T79" fmla="*/ 2147483647 h 122"/>
              <a:gd name="T80" fmla="*/ 2147483647 w 84"/>
              <a:gd name="T81" fmla="*/ 2147483647 h 122"/>
              <a:gd name="T82" fmla="*/ 2147483647 w 84"/>
              <a:gd name="T83" fmla="*/ 2147483647 h 122"/>
              <a:gd name="T84" fmla="*/ 2147483647 w 84"/>
              <a:gd name="T85" fmla="*/ 2147483647 h 122"/>
              <a:gd name="T86" fmla="*/ 2147483647 w 84"/>
              <a:gd name="T87" fmla="*/ 2147483647 h 122"/>
              <a:gd name="T88" fmla="*/ 2147483647 w 84"/>
              <a:gd name="T89" fmla="*/ 2147483647 h 122"/>
              <a:gd name="T90" fmla="*/ 2147483647 w 84"/>
              <a:gd name="T91" fmla="*/ 2147483647 h 122"/>
              <a:gd name="T92" fmla="*/ 2147483647 w 84"/>
              <a:gd name="T93" fmla="*/ 2147483647 h 122"/>
              <a:gd name="T94" fmla="*/ 2147483647 w 84"/>
              <a:gd name="T95" fmla="*/ 2147483647 h 122"/>
              <a:gd name="T96" fmla="*/ 2147483647 w 84"/>
              <a:gd name="T97" fmla="*/ 2147483647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4" h="122">
                <a:moveTo>
                  <a:pt x="79" y="98"/>
                </a:moveTo>
                <a:lnTo>
                  <a:pt x="79" y="98"/>
                </a:lnTo>
                <a:lnTo>
                  <a:pt x="79" y="96"/>
                </a:lnTo>
                <a:lnTo>
                  <a:pt x="77" y="96"/>
                </a:lnTo>
                <a:lnTo>
                  <a:pt x="76" y="96"/>
                </a:lnTo>
                <a:lnTo>
                  <a:pt x="75" y="98"/>
                </a:lnTo>
                <a:lnTo>
                  <a:pt x="71" y="99"/>
                </a:lnTo>
                <a:lnTo>
                  <a:pt x="68" y="101"/>
                </a:lnTo>
                <a:lnTo>
                  <a:pt x="63" y="103"/>
                </a:lnTo>
                <a:lnTo>
                  <a:pt x="58" y="104"/>
                </a:lnTo>
                <a:lnTo>
                  <a:pt x="53" y="105"/>
                </a:lnTo>
                <a:lnTo>
                  <a:pt x="48" y="106"/>
                </a:lnTo>
                <a:lnTo>
                  <a:pt x="39" y="105"/>
                </a:lnTo>
                <a:lnTo>
                  <a:pt x="33" y="103"/>
                </a:lnTo>
                <a:lnTo>
                  <a:pt x="29" y="98"/>
                </a:lnTo>
                <a:lnTo>
                  <a:pt x="26" y="91"/>
                </a:lnTo>
                <a:lnTo>
                  <a:pt x="23" y="85"/>
                </a:lnTo>
                <a:lnTo>
                  <a:pt x="22" y="77"/>
                </a:lnTo>
                <a:lnTo>
                  <a:pt x="20" y="70"/>
                </a:lnTo>
                <a:lnTo>
                  <a:pt x="20" y="61"/>
                </a:lnTo>
                <a:lnTo>
                  <a:pt x="20" y="51"/>
                </a:lnTo>
                <a:lnTo>
                  <a:pt x="22" y="42"/>
                </a:lnTo>
                <a:lnTo>
                  <a:pt x="24" y="35"/>
                </a:lnTo>
                <a:lnTo>
                  <a:pt x="27" y="28"/>
                </a:lnTo>
                <a:lnTo>
                  <a:pt x="31" y="23"/>
                </a:lnTo>
                <a:lnTo>
                  <a:pt x="36" y="19"/>
                </a:lnTo>
                <a:lnTo>
                  <a:pt x="43" y="17"/>
                </a:lnTo>
                <a:lnTo>
                  <a:pt x="51" y="17"/>
                </a:lnTo>
                <a:lnTo>
                  <a:pt x="56" y="17"/>
                </a:lnTo>
                <a:lnTo>
                  <a:pt x="61" y="18"/>
                </a:lnTo>
                <a:lnTo>
                  <a:pt x="65" y="21"/>
                </a:lnTo>
                <a:lnTo>
                  <a:pt x="68" y="22"/>
                </a:lnTo>
                <a:lnTo>
                  <a:pt x="71" y="24"/>
                </a:lnTo>
                <a:lnTo>
                  <a:pt x="74" y="27"/>
                </a:lnTo>
                <a:lnTo>
                  <a:pt x="75" y="28"/>
                </a:lnTo>
                <a:lnTo>
                  <a:pt x="76" y="28"/>
                </a:lnTo>
                <a:lnTo>
                  <a:pt x="77" y="28"/>
                </a:lnTo>
                <a:lnTo>
                  <a:pt x="77" y="27"/>
                </a:lnTo>
                <a:lnTo>
                  <a:pt x="84" y="17"/>
                </a:lnTo>
                <a:lnTo>
                  <a:pt x="84" y="16"/>
                </a:lnTo>
                <a:lnTo>
                  <a:pt x="84" y="13"/>
                </a:lnTo>
                <a:lnTo>
                  <a:pt x="81" y="12"/>
                </a:lnTo>
                <a:lnTo>
                  <a:pt x="77" y="9"/>
                </a:lnTo>
                <a:lnTo>
                  <a:pt x="72" y="7"/>
                </a:lnTo>
                <a:lnTo>
                  <a:pt x="67" y="4"/>
                </a:lnTo>
                <a:lnTo>
                  <a:pt x="61" y="2"/>
                </a:lnTo>
                <a:lnTo>
                  <a:pt x="56" y="0"/>
                </a:lnTo>
                <a:lnTo>
                  <a:pt x="50" y="0"/>
                </a:lnTo>
                <a:lnTo>
                  <a:pt x="38" y="2"/>
                </a:lnTo>
                <a:lnTo>
                  <a:pt x="29" y="4"/>
                </a:lnTo>
                <a:lnTo>
                  <a:pt x="20" y="11"/>
                </a:lnTo>
                <a:lnTo>
                  <a:pt x="14" y="18"/>
                </a:lnTo>
                <a:lnTo>
                  <a:pt x="8" y="27"/>
                </a:lnTo>
                <a:lnTo>
                  <a:pt x="4" y="38"/>
                </a:lnTo>
                <a:lnTo>
                  <a:pt x="2" y="51"/>
                </a:lnTo>
                <a:lnTo>
                  <a:pt x="0" y="65"/>
                </a:lnTo>
                <a:lnTo>
                  <a:pt x="2" y="77"/>
                </a:lnTo>
                <a:lnTo>
                  <a:pt x="4" y="89"/>
                </a:lnTo>
                <a:lnTo>
                  <a:pt x="8" y="99"/>
                </a:lnTo>
                <a:lnTo>
                  <a:pt x="13" y="106"/>
                </a:lnTo>
                <a:lnTo>
                  <a:pt x="19" y="113"/>
                </a:lnTo>
                <a:lnTo>
                  <a:pt x="27" y="118"/>
                </a:lnTo>
                <a:lnTo>
                  <a:pt x="36" y="122"/>
                </a:lnTo>
                <a:lnTo>
                  <a:pt x="46" y="122"/>
                </a:lnTo>
                <a:lnTo>
                  <a:pt x="52" y="122"/>
                </a:lnTo>
                <a:lnTo>
                  <a:pt x="60" y="120"/>
                </a:lnTo>
                <a:lnTo>
                  <a:pt x="66" y="119"/>
                </a:lnTo>
                <a:lnTo>
                  <a:pt x="71" y="117"/>
                </a:lnTo>
                <a:lnTo>
                  <a:pt x="76" y="115"/>
                </a:lnTo>
                <a:lnTo>
                  <a:pt x="80" y="113"/>
                </a:lnTo>
                <a:lnTo>
                  <a:pt x="82" y="112"/>
                </a:lnTo>
                <a:lnTo>
                  <a:pt x="84" y="110"/>
                </a:lnTo>
                <a:lnTo>
                  <a:pt x="84" y="109"/>
                </a:lnTo>
                <a:lnTo>
                  <a:pt x="84" y="108"/>
                </a:lnTo>
                <a:lnTo>
                  <a:pt x="82" y="108"/>
                </a:lnTo>
                <a:lnTo>
                  <a:pt x="79" y="98"/>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43" name="Freeform 153"/>
          <p:cNvSpPr>
            <a:spLocks/>
          </p:cNvSpPr>
          <p:nvPr/>
        </p:nvSpPr>
        <p:spPr bwMode="auto">
          <a:xfrm>
            <a:off x="8117738" y="1630136"/>
            <a:ext cx="34637" cy="70757"/>
          </a:xfrm>
          <a:custGeom>
            <a:avLst/>
            <a:gdLst>
              <a:gd name="T0" fmla="*/ 2147483647 w 79"/>
              <a:gd name="T1" fmla="*/ 2147483647 h 158"/>
              <a:gd name="T2" fmla="*/ 2147483647 w 79"/>
              <a:gd name="T3" fmla="*/ 2147483647 h 158"/>
              <a:gd name="T4" fmla="*/ 2147483647 w 79"/>
              <a:gd name="T5" fmla="*/ 2147483647 h 158"/>
              <a:gd name="T6" fmla="*/ 2147483647 w 79"/>
              <a:gd name="T7" fmla="*/ 2147483647 h 158"/>
              <a:gd name="T8" fmla="*/ 2147483647 w 79"/>
              <a:gd name="T9" fmla="*/ 2147483647 h 158"/>
              <a:gd name="T10" fmla="*/ 2147483647 w 79"/>
              <a:gd name="T11" fmla="*/ 2147483647 h 158"/>
              <a:gd name="T12" fmla="*/ 2147483647 w 79"/>
              <a:gd name="T13" fmla="*/ 2147483647 h 158"/>
              <a:gd name="T14" fmla="*/ 2147483647 w 79"/>
              <a:gd name="T15" fmla="*/ 2147483647 h 158"/>
              <a:gd name="T16" fmla="*/ 2147483647 w 79"/>
              <a:gd name="T17" fmla="*/ 2147483647 h 158"/>
              <a:gd name="T18" fmla="*/ 2147483647 w 79"/>
              <a:gd name="T19" fmla="*/ 2147483647 h 158"/>
              <a:gd name="T20" fmla="*/ 2147483647 w 79"/>
              <a:gd name="T21" fmla="*/ 2147483647 h 158"/>
              <a:gd name="T22" fmla="*/ 2147483647 w 79"/>
              <a:gd name="T23" fmla="*/ 2147483647 h 158"/>
              <a:gd name="T24" fmla="*/ 2147483647 w 79"/>
              <a:gd name="T25" fmla="*/ 2147483647 h 158"/>
              <a:gd name="T26" fmla="*/ 2147483647 w 79"/>
              <a:gd name="T27" fmla="*/ 2147483647 h 158"/>
              <a:gd name="T28" fmla="*/ 2147483647 w 79"/>
              <a:gd name="T29" fmla="*/ 2147483647 h 158"/>
              <a:gd name="T30" fmla="*/ 2147483647 w 79"/>
              <a:gd name="T31" fmla="*/ 2147483647 h 158"/>
              <a:gd name="T32" fmla="*/ 2147483647 w 79"/>
              <a:gd name="T33" fmla="*/ 2147483647 h 158"/>
              <a:gd name="T34" fmla="*/ 2147483647 w 79"/>
              <a:gd name="T35" fmla="*/ 2147483647 h 158"/>
              <a:gd name="T36" fmla="*/ 2147483647 w 79"/>
              <a:gd name="T37" fmla="*/ 2147483647 h 158"/>
              <a:gd name="T38" fmla="*/ 2147483647 w 79"/>
              <a:gd name="T39" fmla="*/ 0 h 158"/>
              <a:gd name="T40" fmla="*/ 2147483647 w 79"/>
              <a:gd name="T41" fmla="*/ 0 h 158"/>
              <a:gd name="T42" fmla="*/ 2147483647 w 79"/>
              <a:gd name="T43" fmla="*/ 0 h 158"/>
              <a:gd name="T44" fmla="*/ 2147483647 w 79"/>
              <a:gd name="T45" fmla="*/ 0 h 158"/>
              <a:gd name="T46" fmla="*/ 2147483647 w 79"/>
              <a:gd name="T47" fmla="*/ 2147483647 h 158"/>
              <a:gd name="T48" fmla="*/ 2147483647 w 79"/>
              <a:gd name="T49" fmla="*/ 2147483647 h 158"/>
              <a:gd name="T50" fmla="*/ 2147483647 w 79"/>
              <a:gd name="T51" fmla="*/ 2147483647 h 158"/>
              <a:gd name="T52" fmla="*/ 2147483647 w 79"/>
              <a:gd name="T53" fmla="*/ 2147483647 h 158"/>
              <a:gd name="T54" fmla="*/ 0 w 79"/>
              <a:gd name="T55" fmla="*/ 2147483647 h 158"/>
              <a:gd name="T56" fmla="*/ 0 w 79"/>
              <a:gd name="T57" fmla="*/ 2147483647 h 158"/>
              <a:gd name="T58" fmla="*/ 0 w 79"/>
              <a:gd name="T59" fmla="*/ 2147483647 h 158"/>
              <a:gd name="T60" fmla="*/ 0 w 79"/>
              <a:gd name="T61" fmla="*/ 2147483647 h 158"/>
              <a:gd name="T62" fmla="*/ 2147483647 w 79"/>
              <a:gd name="T63" fmla="*/ 2147483647 h 158"/>
              <a:gd name="T64" fmla="*/ 2147483647 w 79"/>
              <a:gd name="T65" fmla="*/ 2147483647 h 158"/>
              <a:gd name="T66" fmla="*/ 2147483647 w 79"/>
              <a:gd name="T67" fmla="*/ 2147483647 h 158"/>
              <a:gd name="T68" fmla="*/ 2147483647 w 79"/>
              <a:gd name="T69" fmla="*/ 2147483647 h 158"/>
              <a:gd name="T70" fmla="*/ 2147483647 w 79"/>
              <a:gd name="T71" fmla="*/ 2147483647 h 158"/>
              <a:gd name="T72" fmla="*/ 2147483647 w 79"/>
              <a:gd name="T73" fmla="*/ 2147483647 h 158"/>
              <a:gd name="T74" fmla="*/ 2147483647 w 79"/>
              <a:gd name="T75" fmla="*/ 2147483647 h 158"/>
              <a:gd name="T76" fmla="*/ 2147483647 w 79"/>
              <a:gd name="T77" fmla="*/ 2147483647 h 158"/>
              <a:gd name="T78" fmla="*/ 2147483647 w 79"/>
              <a:gd name="T79" fmla="*/ 2147483647 h 158"/>
              <a:gd name="T80" fmla="*/ 2147483647 w 79"/>
              <a:gd name="T81" fmla="*/ 2147483647 h 158"/>
              <a:gd name="T82" fmla="*/ 2147483647 w 79"/>
              <a:gd name="T83" fmla="*/ 2147483647 h 158"/>
              <a:gd name="T84" fmla="*/ 2147483647 w 79"/>
              <a:gd name="T85" fmla="*/ 2147483647 h 158"/>
              <a:gd name="T86" fmla="*/ 2147483647 w 79"/>
              <a:gd name="T87" fmla="*/ 2147483647 h 1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9" h="158">
                <a:moveTo>
                  <a:pt x="77" y="137"/>
                </a:moveTo>
                <a:lnTo>
                  <a:pt x="77" y="137"/>
                </a:lnTo>
                <a:lnTo>
                  <a:pt x="77" y="136"/>
                </a:lnTo>
                <a:lnTo>
                  <a:pt x="75" y="136"/>
                </a:lnTo>
                <a:lnTo>
                  <a:pt x="74" y="136"/>
                </a:lnTo>
                <a:lnTo>
                  <a:pt x="72" y="136"/>
                </a:lnTo>
                <a:lnTo>
                  <a:pt x="69" y="137"/>
                </a:lnTo>
                <a:lnTo>
                  <a:pt x="67" y="139"/>
                </a:lnTo>
                <a:lnTo>
                  <a:pt x="64" y="140"/>
                </a:lnTo>
                <a:lnTo>
                  <a:pt x="60" y="141"/>
                </a:lnTo>
                <a:lnTo>
                  <a:pt x="57" y="141"/>
                </a:lnTo>
                <a:lnTo>
                  <a:pt x="51" y="142"/>
                </a:lnTo>
                <a:lnTo>
                  <a:pt x="48" y="141"/>
                </a:lnTo>
                <a:lnTo>
                  <a:pt x="44" y="140"/>
                </a:lnTo>
                <a:lnTo>
                  <a:pt x="41" y="139"/>
                </a:lnTo>
                <a:lnTo>
                  <a:pt x="39" y="136"/>
                </a:lnTo>
                <a:lnTo>
                  <a:pt x="39" y="134"/>
                </a:lnTo>
                <a:lnTo>
                  <a:pt x="38" y="130"/>
                </a:lnTo>
                <a:lnTo>
                  <a:pt x="38" y="126"/>
                </a:lnTo>
                <a:lnTo>
                  <a:pt x="38" y="122"/>
                </a:lnTo>
                <a:lnTo>
                  <a:pt x="38" y="54"/>
                </a:lnTo>
                <a:lnTo>
                  <a:pt x="69" y="54"/>
                </a:lnTo>
                <a:lnTo>
                  <a:pt x="70" y="54"/>
                </a:lnTo>
                <a:lnTo>
                  <a:pt x="72" y="54"/>
                </a:lnTo>
                <a:lnTo>
                  <a:pt x="72" y="53"/>
                </a:lnTo>
                <a:lnTo>
                  <a:pt x="73" y="53"/>
                </a:lnTo>
                <a:lnTo>
                  <a:pt x="75" y="43"/>
                </a:lnTo>
                <a:lnTo>
                  <a:pt x="75" y="41"/>
                </a:lnTo>
                <a:lnTo>
                  <a:pt x="75" y="40"/>
                </a:lnTo>
                <a:lnTo>
                  <a:pt x="74" y="40"/>
                </a:lnTo>
                <a:lnTo>
                  <a:pt x="73" y="40"/>
                </a:lnTo>
                <a:lnTo>
                  <a:pt x="38" y="40"/>
                </a:lnTo>
                <a:lnTo>
                  <a:pt x="38" y="2"/>
                </a:lnTo>
                <a:lnTo>
                  <a:pt x="38" y="1"/>
                </a:lnTo>
                <a:lnTo>
                  <a:pt x="38" y="0"/>
                </a:lnTo>
                <a:lnTo>
                  <a:pt x="36" y="0"/>
                </a:lnTo>
                <a:lnTo>
                  <a:pt x="35" y="0"/>
                </a:lnTo>
                <a:lnTo>
                  <a:pt x="22" y="4"/>
                </a:lnTo>
                <a:lnTo>
                  <a:pt x="21" y="4"/>
                </a:lnTo>
                <a:lnTo>
                  <a:pt x="21" y="5"/>
                </a:lnTo>
                <a:lnTo>
                  <a:pt x="20" y="5"/>
                </a:lnTo>
                <a:lnTo>
                  <a:pt x="20" y="6"/>
                </a:lnTo>
                <a:lnTo>
                  <a:pt x="20" y="7"/>
                </a:lnTo>
                <a:lnTo>
                  <a:pt x="20" y="40"/>
                </a:lnTo>
                <a:lnTo>
                  <a:pt x="1" y="40"/>
                </a:lnTo>
                <a:lnTo>
                  <a:pt x="0" y="40"/>
                </a:lnTo>
                <a:lnTo>
                  <a:pt x="0" y="41"/>
                </a:lnTo>
                <a:lnTo>
                  <a:pt x="0" y="43"/>
                </a:lnTo>
                <a:lnTo>
                  <a:pt x="0" y="52"/>
                </a:lnTo>
                <a:lnTo>
                  <a:pt x="0" y="53"/>
                </a:lnTo>
                <a:lnTo>
                  <a:pt x="0" y="54"/>
                </a:lnTo>
                <a:lnTo>
                  <a:pt x="1" y="54"/>
                </a:lnTo>
                <a:lnTo>
                  <a:pt x="20" y="54"/>
                </a:lnTo>
                <a:lnTo>
                  <a:pt x="20" y="122"/>
                </a:lnTo>
                <a:lnTo>
                  <a:pt x="20" y="126"/>
                </a:lnTo>
                <a:lnTo>
                  <a:pt x="20" y="130"/>
                </a:lnTo>
                <a:lnTo>
                  <a:pt x="20" y="134"/>
                </a:lnTo>
                <a:lnTo>
                  <a:pt x="20" y="136"/>
                </a:lnTo>
                <a:lnTo>
                  <a:pt x="21" y="140"/>
                </a:lnTo>
                <a:lnTo>
                  <a:pt x="22" y="144"/>
                </a:lnTo>
                <a:lnTo>
                  <a:pt x="24" y="146"/>
                </a:lnTo>
                <a:lnTo>
                  <a:pt x="26" y="150"/>
                </a:lnTo>
                <a:lnTo>
                  <a:pt x="27" y="151"/>
                </a:lnTo>
                <a:lnTo>
                  <a:pt x="30" y="153"/>
                </a:lnTo>
                <a:lnTo>
                  <a:pt x="33" y="154"/>
                </a:lnTo>
                <a:lnTo>
                  <a:pt x="35" y="155"/>
                </a:lnTo>
                <a:lnTo>
                  <a:pt x="38" y="156"/>
                </a:lnTo>
                <a:lnTo>
                  <a:pt x="41" y="158"/>
                </a:lnTo>
                <a:lnTo>
                  <a:pt x="45" y="158"/>
                </a:lnTo>
                <a:lnTo>
                  <a:pt x="49" y="158"/>
                </a:lnTo>
                <a:lnTo>
                  <a:pt x="54" y="158"/>
                </a:lnTo>
                <a:lnTo>
                  <a:pt x="59" y="158"/>
                </a:lnTo>
                <a:lnTo>
                  <a:pt x="64" y="156"/>
                </a:lnTo>
                <a:lnTo>
                  <a:pt x="69" y="154"/>
                </a:lnTo>
                <a:lnTo>
                  <a:pt x="73" y="153"/>
                </a:lnTo>
                <a:lnTo>
                  <a:pt x="77" y="151"/>
                </a:lnTo>
                <a:lnTo>
                  <a:pt x="79" y="150"/>
                </a:lnTo>
                <a:lnTo>
                  <a:pt x="79" y="149"/>
                </a:lnTo>
                <a:lnTo>
                  <a:pt x="79" y="148"/>
                </a:lnTo>
                <a:lnTo>
                  <a:pt x="79" y="146"/>
                </a:lnTo>
                <a:lnTo>
                  <a:pt x="77" y="137"/>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44" name="Freeform 154"/>
          <p:cNvSpPr>
            <a:spLocks/>
          </p:cNvSpPr>
          <p:nvPr/>
        </p:nvSpPr>
        <p:spPr bwMode="auto">
          <a:xfrm>
            <a:off x="8157506" y="1646465"/>
            <a:ext cx="26939" cy="53068"/>
          </a:xfrm>
          <a:custGeom>
            <a:avLst/>
            <a:gdLst>
              <a:gd name="T0" fmla="*/ 2147483647 w 63"/>
              <a:gd name="T1" fmla="*/ 2147483647 h 119"/>
              <a:gd name="T2" fmla="*/ 2147483647 w 63"/>
              <a:gd name="T3" fmla="*/ 2147483647 h 119"/>
              <a:gd name="T4" fmla="*/ 2147483647 w 63"/>
              <a:gd name="T5" fmla="*/ 2147483647 h 119"/>
              <a:gd name="T6" fmla="*/ 2147483647 w 63"/>
              <a:gd name="T7" fmla="*/ 2147483647 h 119"/>
              <a:gd name="T8" fmla="*/ 2147483647 w 63"/>
              <a:gd name="T9" fmla="*/ 2147483647 h 119"/>
              <a:gd name="T10" fmla="*/ 2147483647 w 63"/>
              <a:gd name="T11" fmla="*/ 2147483647 h 119"/>
              <a:gd name="T12" fmla="*/ 2147483647 w 63"/>
              <a:gd name="T13" fmla="*/ 2147483647 h 119"/>
              <a:gd name="T14" fmla="*/ 2147483647 w 63"/>
              <a:gd name="T15" fmla="*/ 2147483647 h 119"/>
              <a:gd name="T16" fmla="*/ 2147483647 w 63"/>
              <a:gd name="T17" fmla="*/ 2147483647 h 119"/>
              <a:gd name="T18" fmla="*/ 2147483647 w 63"/>
              <a:gd name="T19" fmla="*/ 2147483647 h 119"/>
              <a:gd name="T20" fmla="*/ 2147483647 w 63"/>
              <a:gd name="T21" fmla="*/ 2147483647 h 119"/>
              <a:gd name="T22" fmla="*/ 2147483647 w 63"/>
              <a:gd name="T23" fmla="*/ 2147483647 h 119"/>
              <a:gd name="T24" fmla="*/ 2147483647 w 63"/>
              <a:gd name="T25" fmla="*/ 2147483647 h 119"/>
              <a:gd name="T26" fmla="*/ 2147483647 w 63"/>
              <a:gd name="T27" fmla="*/ 2147483647 h 119"/>
              <a:gd name="T28" fmla="*/ 2147483647 w 63"/>
              <a:gd name="T29" fmla="*/ 2147483647 h 119"/>
              <a:gd name="T30" fmla="*/ 2147483647 w 63"/>
              <a:gd name="T31" fmla="*/ 2147483647 h 119"/>
              <a:gd name="T32" fmla="*/ 2147483647 w 63"/>
              <a:gd name="T33" fmla="*/ 2147483647 h 119"/>
              <a:gd name="T34" fmla="*/ 2147483647 w 63"/>
              <a:gd name="T35" fmla="*/ 2147483647 h 119"/>
              <a:gd name="T36" fmla="*/ 2147483647 w 63"/>
              <a:gd name="T37" fmla="*/ 2147483647 h 119"/>
              <a:gd name="T38" fmla="*/ 2147483647 w 63"/>
              <a:gd name="T39" fmla="*/ 0 h 119"/>
              <a:gd name="T40" fmla="*/ 2147483647 w 63"/>
              <a:gd name="T41" fmla="*/ 0 h 119"/>
              <a:gd name="T42" fmla="*/ 2147483647 w 63"/>
              <a:gd name="T43" fmla="*/ 2147483647 h 119"/>
              <a:gd name="T44" fmla="*/ 2147483647 w 63"/>
              <a:gd name="T45" fmla="*/ 2147483647 h 119"/>
              <a:gd name="T46" fmla="*/ 2147483647 w 63"/>
              <a:gd name="T47" fmla="*/ 2147483647 h 119"/>
              <a:gd name="T48" fmla="*/ 2147483647 w 63"/>
              <a:gd name="T49" fmla="*/ 2147483647 h 119"/>
              <a:gd name="T50" fmla="*/ 2147483647 w 63"/>
              <a:gd name="T51" fmla="*/ 2147483647 h 119"/>
              <a:gd name="T52" fmla="*/ 2147483647 w 63"/>
              <a:gd name="T53" fmla="*/ 2147483647 h 119"/>
              <a:gd name="T54" fmla="*/ 2147483647 w 63"/>
              <a:gd name="T55" fmla="*/ 2147483647 h 119"/>
              <a:gd name="T56" fmla="*/ 2147483647 w 63"/>
              <a:gd name="T57" fmla="*/ 0 h 119"/>
              <a:gd name="T58" fmla="*/ 2147483647 w 63"/>
              <a:gd name="T59" fmla="*/ 0 h 119"/>
              <a:gd name="T60" fmla="*/ 2147483647 w 63"/>
              <a:gd name="T61" fmla="*/ 0 h 119"/>
              <a:gd name="T62" fmla="*/ 2147483647 w 63"/>
              <a:gd name="T63" fmla="*/ 0 h 119"/>
              <a:gd name="T64" fmla="*/ 2147483647 w 63"/>
              <a:gd name="T65" fmla="*/ 2147483647 h 119"/>
              <a:gd name="T66" fmla="*/ 2147483647 w 63"/>
              <a:gd name="T67" fmla="*/ 2147483647 h 119"/>
              <a:gd name="T68" fmla="*/ 2147483647 w 63"/>
              <a:gd name="T69" fmla="*/ 2147483647 h 119"/>
              <a:gd name="T70" fmla="*/ 2147483647 w 63"/>
              <a:gd name="T71" fmla="*/ 2147483647 h 119"/>
              <a:gd name="T72" fmla="*/ 2147483647 w 63"/>
              <a:gd name="T73" fmla="*/ 2147483647 h 119"/>
              <a:gd name="T74" fmla="*/ 0 w 63"/>
              <a:gd name="T75" fmla="*/ 2147483647 h 119"/>
              <a:gd name="T76" fmla="*/ 2147483647 w 63"/>
              <a:gd name="T77" fmla="*/ 2147483647 h 119"/>
              <a:gd name="T78" fmla="*/ 2147483647 w 63"/>
              <a:gd name="T79" fmla="*/ 2147483647 h 119"/>
              <a:gd name="T80" fmla="*/ 2147483647 w 63"/>
              <a:gd name="T81" fmla="*/ 2147483647 h 119"/>
              <a:gd name="T82" fmla="*/ 2147483647 w 63"/>
              <a:gd name="T83" fmla="*/ 2147483647 h 119"/>
              <a:gd name="T84" fmla="*/ 2147483647 w 63"/>
              <a:gd name="T85" fmla="*/ 2147483647 h 119"/>
              <a:gd name="T86" fmla="*/ 2147483647 w 63"/>
              <a:gd name="T87" fmla="*/ 2147483647 h 119"/>
              <a:gd name="T88" fmla="*/ 2147483647 w 63"/>
              <a:gd name="T89" fmla="*/ 2147483647 h 119"/>
              <a:gd name="T90" fmla="*/ 2147483647 w 63"/>
              <a:gd name="T91" fmla="*/ 2147483647 h 119"/>
              <a:gd name="T92" fmla="*/ 2147483647 w 63"/>
              <a:gd name="T93" fmla="*/ 2147483647 h 119"/>
              <a:gd name="T94" fmla="*/ 2147483647 w 63"/>
              <a:gd name="T95" fmla="*/ 2147483647 h 119"/>
              <a:gd name="T96" fmla="*/ 2147483647 w 63"/>
              <a:gd name="T97" fmla="*/ 2147483647 h 119"/>
              <a:gd name="T98" fmla="*/ 2147483647 w 63"/>
              <a:gd name="T99" fmla="*/ 2147483647 h 119"/>
              <a:gd name="T100" fmla="*/ 2147483647 w 63"/>
              <a:gd name="T101" fmla="*/ 2147483647 h 119"/>
              <a:gd name="T102" fmla="*/ 2147483647 w 63"/>
              <a:gd name="T103" fmla="*/ 2147483647 h 119"/>
              <a:gd name="T104" fmla="*/ 2147483647 w 63"/>
              <a:gd name="T105" fmla="*/ 2147483647 h 119"/>
              <a:gd name="T106" fmla="*/ 2147483647 w 63"/>
              <a:gd name="T107" fmla="*/ 2147483647 h 119"/>
              <a:gd name="T108" fmla="*/ 2147483647 w 63"/>
              <a:gd name="T109" fmla="*/ 2147483647 h 11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3" h="119">
                <a:moveTo>
                  <a:pt x="25" y="37"/>
                </a:moveTo>
                <a:lnTo>
                  <a:pt x="28" y="35"/>
                </a:lnTo>
                <a:lnTo>
                  <a:pt x="30" y="31"/>
                </a:lnTo>
                <a:lnTo>
                  <a:pt x="33" y="28"/>
                </a:lnTo>
                <a:lnTo>
                  <a:pt x="35" y="26"/>
                </a:lnTo>
                <a:lnTo>
                  <a:pt x="39" y="22"/>
                </a:lnTo>
                <a:lnTo>
                  <a:pt x="42" y="21"/>
                </a:lnTo>
                <a:lnTo>
                  <a:pt x="46" y="18"/>
                </a:lnTo>
                <a:lnTo>
                  <a:pt x="48" y="18"/>
                </a:lnTo>
                <a:lnTo>
                  <a:pt x="49" y="18"/>
                </a:lnTo>
                <a:lnTo>
                  <a:pt x="51" y="18"/>
                </a:lnTo>
                <a:lnTo>
                  <a:pt x="52" y="18"/>
                </a:lnTo>
                <a:lnTo>
                  <a:pt x="53" y="19"/>
                </a:lnTo>
                <a:lnTo>
                  <a:pt x="54" y="19"/>
                </a:lnTo>
                <a:lnTo>
                  <a:pt x="56" y="21"/>
                </a:lnTo>
                <a:lnTo>
                  <a:pt x="57" y="21"/>
                </a:lnTo>
                <a:lnTo>
                  <a:pt x="57" y="19"/>
                </a:lnTo>
                <a:lnTo>
                  <a:pt x="58" y="18"/>
                </a:lnTo>
                <a:lnTo>
                  <a:pt x="63" y="7"/>
                </a:lnTo>
                <a:lnTo>
                  <a:pt x="63" y="5"/>
                </a:lnTo>
                <a:lnTo>
                  <a:pt x="63" y="4"/>
                </a:lnTo>
                <a:lnTo>
                  <a:pt x="63" y="3"/>
                </a:lnTo>
                <a:lnTo>
                  <a:pt x="62" y="3"/>
                </a:lnTo>
                <a:lnTo>
                  <a:pt x="61" y="2"/>
                </a:lnTo>
                <a:lnTo>
                  <a:pt x="59" y="2"/>
                </a:lnTo>
                <a:lnTo>
                  <a:pt x="58" y="0"/>
                </a:lnTo>
                <a:lnTo>
                  <a:pt x="56" y="0"/>
                </a:lnTo>
                <a:lnTo>
                  <a:pt x="54" y="0"/>
                </a:lnTo>
                <a:lnTo>
                  <a:pt x="52" y="0"/>
                </a:lnTo>
                <a:lnTo>
                  <a:pt x="47" y="0"/>
                </a:lnTo>
                <a:lnTo>
                  <a:pt x="42" y="3"/>
                </a:lnTo>
                <a:lnTo>
                  <a:pt x="38" y="5"/>
                </a:lnTo>
                <a:lnTo>
                  <a:pt x="34" y="8"/>
                </a:lnTo>
                <a:lnTo>
                  <a:pt x="32" y="11"/>
                </a:lnTo>
                <a:lnTo>
                  <a:pt x="28" y="14"/>
                </a:lnTo>
                <a:lnTo>
                  <a:pt x="25" y="18"/>
                </a:lnTo>
                <a:lnTo>
                  <a:pt x="23" y="21"/>
                </a:lnTo>
                <a:lnTo>
                  <a:pt x="23" y="18"/>
                </a:lnTo>
                <a:lnTo>
                  <a:pt x="22" y="16"/>
                </a:lnTo>
                <a:lnTo>
                  <a:pt x="20" y="12"/>
                </a:lnTo>
                <a:lnTo>
                  <a:pt x="19" y="8"/>
                </a:lnTo>
                <a:lnTo>
                  <a:pt x="18" y="5"/>
                </a:lnTo>
                <a:lnTo>
                  <a:pt x="17" y="3"/>
                </a:lnTo>
                <a:lnTo>
                  <a:pt x="15" y="0"/>
                </a:lnTo>
                <a:lnTo>
                  <a:pt x="14" y="0"/>
                </a:lnTo>
                <a:lnTo>
                  <a:pt x="13" y="0"/>
                </a:lnTo>
                <a:lnTo>
                  <a:pt x="11" y="0"/>
                </a:lnTo>
                <a:lnTo>
                  <a:pt x="11" y="2"/>
                </a:lnTo>
                <a:lnTo>
                  <a:pt x="3" y="7"/>
                </a:lnTo>
                <a:lnTo>
                  <a:pt x="1" y="7"/>
                </a:lnTo>
                <a:lnTo>
                  <a:pt x="1" y="8"/>
                </a:lnTo>
                <a:lnTo>
                  <a:pt x="1" y="9"/>
                </a:lnTo>
                <a:lnTo>
                  <a:pt x="0" y="9"/>
                </a:lnTo>
                <a:lnTo>
                  <a:pt x="1" y="11"/>
                </a:lnTo>
                <a:lnTo>
                  <a:pt x="1" y="12"/>
                </a:lnTo>
                <a:lnTo>
                  <a:pt x="3" y="13"/>
                </a:lnTo>
                <a:lnTo>
                  <a:pt x="3" y="14"/>
                </a:lnTo>
                <a:lnTo>
                  <a:pt x="4" y="16"/>
                </a:lnTo>
                <a:lnTo>
                  <a:pt x="4" y="18"/>
                </a:lnTo>
                <a:lnTo>
                  <a:pt x="5" y="21"/>
                </a:lnTo>
                <a:lnTo>
                  <a:pt x="6" y="23"/>
                </a:lnTo>
                <a:lnTo>
                  <a:pt x="6" y="26"/>
                </a:lnTo>
                <a:lnTo>
                  <a:pt x="6" y="27"/>
                </a:lnTo>
                <a:lnTo>
                  <a:pt x="8" y="29"/>
                </a:lnTo>
                <a:lnTo>
                  <a:pt x="8" y="32"/>
                </a:lnTo>
                <a:lnTo>
                  <a:pt x="8" y="33"/>
                </a:lnTo>
                <a:lnTo>
                  <a:pt x="8" y="115"/>
                </a:lnTo>
                <a:lnTo>
                  <a:pt x="8" y="117"/>
                </a:lnTo>
                <a:lnTo>
                  <a:pt x="8" y="118"/>
                </a:lnTo>
                <a:lnTo>
                  <a:pt x="9" y="118"/>
                </a:lnTo>
                <a:lnTo>
                  <a:pt x="9" y="119"/>
                </a:lnTo>
                <a:lnTo>
                  <a:pt x="10" y="119"/>
                </a:lnTo>
                <a:lnTo>
                  <a:pt x="23" y="119"/>
                </a:lnTo>
                <a:lnTo>
                  <a:pt x="24" y="119"/>
                </a:lnTo>
                <a:lnTo>
                  <a:pt x="24" y="118"/>
                </a:lnTo>
                <a:lnTo>
                  <a:pt x="25" y="118"/>
                </a:lnTo>
                <a:lnTo>
                  <a:pt x="25" y="117"/>
                </a:lnTo>
                <a:lnTo>
                  <a:pt x="25" y="115"/>
                </a:lnTo>
                <a:lnTo>
                  <a:pt x="25" y="37"/>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45" name="Freeform 155"/>
          <p:cNvSpPr>
            <a:spLocks noEditPoints="1"/>
          </p:cNvSpPr>
          <p:nvPr/>
        </p:nvSpPr>
        <p:spPr bwMode="auto">
          <a:xfrm>
            <a:off x="8188293" y="1646464"/>
            <a:ext cx="41051" cy="54429"/>
          </a:xfrm>
          <a:custGeom>
            <a:avLst/>
            <a:gdLst>
              <a:gd name="T0" fmla="*/ 2147483647 w 95"/>
              <a:gd name="T1" fmla="*/ 2147483647 h 122"/>
              <a:gd name="T2" fmla="*/ 2147483647 w 95"/>
              <a:gd name="T3" fmla="*/ 2147483647 h 122"/>
              <a:gd name="T4" fmla="*/ 2147483647 w 95"/>
              <a:gd name="T5" fmla="*/ 2147483647 h 122"/>
              <a:gd name="T6" fmla="*/ 2147483647 w 95"/>
              <a:gd name="T7" fmla="*/ 2147483647 h 122"/>
              <a:gd name="T8" fmla="*/ 2147483647 w 95"/>
              <a:gd name="T9" fmla="*/ 0 h 122"/>
              <a:gd name="T10" fmla="*/ 2147483647 w 95"/>
              <a:gd name="T11" fmla="*/ 0 h 122"/>
              <a:gd name="T12" fmla="*/ 2147483647 w 95"/>
              <a:gd name="T13" fmla="*/ 2147483647 h 122"/>
              <a:gd name="T14" fmla="*/ 2147483647 w 95"/>
              <a:gd name="T15" fmla="*/ 2147483647 h 122"/>
              <a:gd name="T16" fmla="*/ 2147483647 w 95"/>
              <a:gd name="T17" fmla="*/ 2147483647 h 122"/>
              <a:gd name="T18" fmla="*/ 0 w 95"/>
              <a:gd name="T19" fmla="*/ 2147483647 h 122"/>
              <a:gd name="T20" fmla="*/ 0 w 95"/>
              <a:gd name="T21" fmla="*/ 2147483647 h 122"/>
              <a:gd name="T22" fmla="*/ 2147483647 w 95"/>
              <a:gd name="T23" fmla="*/ 2147483647 h 122"/>
              <a:gd name="T24" fmla="*/ 2147483647 w 95"/>
              <a:gd name="T25" fmla="*/ 2147483647 h 122"/>
              <a:gd name="T26" fmla="*/ 2147483647 w 95"/>
              <a:gd name="T27" fmla="*/ 2147483647 h 122"/>
              <a:gd name="T28" fmla="*/ 2147483647 w 95"/>
              <a:gd name="T29" fmla="*/ 2147483647 h 122"/>
              <a:gd name="T30" fmla="*/ 2147483647 w 95"/>
              <a:gd name="T31" fmla="*/ 2147483647 h 122"/>
              <a:gd name="T32" fmla="*/ 2147483647 w 95"/>
              <a:gd name="T33" fmla="*/ 2147483647 h 122"/>
              <a:gd name="T34" fmla="*/ 2147483647 w 95"/>
              <a:gd name="T35" fmla="*/ 2147483647 h 122"/>
              <a:gd name="T36" fmla="*/ 2147483647 w 95"/>
              <a:gd name="T37" fmla="*/ 2147483647 h 122"/>
              <a:gd name="T38" fmla="*/ 2147483647 w 95"/>
              <a:gd name="T39" fmla="*/ 2147483647 h 122"/>
              <a:gd name="T40" fmla="*/ 2147483647 w 95"/>
              <a:gd name="T41" fmla="*/ 2147483647 h 122"/>
              <a:gd name="T42" fmla="*/ 2147483647 w 95"/>
              <a:gd name="T43" fmla="*/ 2147483647 h 122"/>
              <a:gd name="T44" fmla="*/ 2147483647 w 95"/>
              <a:gd name="T45" fmla="*/ 2147483647 h 122"/>
              <a:gd name="T46" fmla="*/ 2147483647 w 95"/>
              <a:gd name="T47" fmla="*/ 2147483647 h 122"/>
              <a:gd name="T48" fmla="*/ 2147483647 w 95"/>
              <a:gd name="T49" fmla="*/ 2147483647 h 122"/>
              <a:gd name="T50" fmla="*/ 2147483647 w 95"/>
              <a:gd name="T51" fmla="*/ 2147483647 h 122"/>
              <a:gd name="T52" fmla="*/ 2147483647 w 95"/>
              <a:gd name="T53" fmla="*/ 2147483647 h 122"/>
              <a:gd name="T54" fmla="*/ 2147483647 w 95"/>
              <a:gd name="T55" fmla="*/ 2147483647 h 122"/>
              <a:gd name="T56" fmla="*/ 2147483647 w 95"/>
              <a:gd name="T57" fmla="*/ 2147483647 h 122"/>
              <a:gd name="T58" fmla="*/ 2147483647 w 95"/>
              <a:gd name="T59" fmla="*/ 2147483647 h 122"/>
              <a:gd name="T60" fmla="*/ 2147483647 w 95"/>
              <a:gd name="T61" fmla="*/ 2147483647 h 122"/>
              <a:gd name="T62" fmla="*/ 2147483647 w 95"/>
              <a:gd name="T63" fmla="*/ 2147483647 h 122"/>
              <a:gd name="T64" fmla="*/ 2147483647 w 95"/>
              <a:gd name="T65" fmla="*/ 2147483647 h 122"/>
              <a:gd name="T66" fmla="*/ 2147483647 w 95"/>
              <a:gd name="T67" fmla="*/ 2147483647 h 122"/>
              <a:gd name="T68" fmla="*/ 2147483647 w 95"/>
              <a:gd name="T69" fmla="*/ 2147483647 h 122"/>
              <a:gd name="T70" fmla="*/ 2147483647 w 95"/>
              <a:gd name="T71" fmla="*/ 2147483647 h 122"/>
              <a:gd name="T72" fmla="*/ 2147483647 w 95"/>
              <a:gd name="T73" fmla="*/ 2147483647 h 1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5" h="122">
                <a:moveTo>
                  <a:pt x="95" y="61"/>
                </a:moveTo>
                <a:lnTo>
                  <a:pt x="95" y="48"/>
                </a:lnTo>
                <a:lnTo>
                  <a:pt x="92" y="37"/>
                </a:lnTo>
                <a:lnTo>
                  <a:pt x="89" y="27"/>
                </a:lnTo>
                <a:lnTo>
                  <a:pt x="84" y="18"/>
                </a:lnTo>
                <a:lnTo>
                  <a:pt x="78" y="11"/>
                </a:lnTo>
                <a:lnTo>
                  <a:pt x="69" y="5"/>
                </a:lnTo>
                <a:lnTo>
                  <a:pt x="64" y="3"/>
                </a:lnTo>
                <a:lnTo>
                  <a:pt x="59" y="2"/>
                </a:lnTo>
                <a:lnTo>
                  <a:pt x="54" y="0"/>
                </a:lnTo>
                <a:lnTo>
                  <a:pt x="48" y="0"/>
                </a:lnTo>
                <a:lnTo>
                  <a:pt x="41" y="0"/>
                </a:lnTo>
                <a:lnTo>
                  <a:pt x="36" y="2"/>
                </a:lnTo>
                <a:lnTo>
                  <a:pt x="31" y="3"/>
                </a:lnTo>
                <a:lnTo>
                  <a:pt x="26" y="5"/>
                </a:lnTo>
                <a:lnTo>
                  <a:pt x="17" y="11"/>
                </a:lnTo>
                <a:lnTo>
                  <a:pt x="11" y="18"/>
                </a:lnTo>
                <a:lnTo>
                  <a:pt x="6" y="28"/>
                </a:lnTo>
                <a:lnTo>
                  <a:pt x="2" y="38"/>
                </a:lnTo>
                <a:lnTo>
                  <a:pt x="0" y="50"/>
                </a:lnTo>
                <a:lnTo>
                  <a:pt x="0" y="62"/>
                </a:lnTo>
                <a:lnTo>
                  <a:pt x="0" y="74"/>
                </a:lnTo>
                <a:lnTo>
                  <a:pt x="2" y="86"/>
                </a:lnTo>
                <a:lnTo>
                  <a:pt x="6" y="96"/>
                </a:lnTo>
                <a:lnTo>
                  <a:pt x="10" y="105"/>
                </a:lnTo>
                <a:lnTo>
                  <a:pt x="17" y="112"/>
                </a:lnTo>
                <a:lnTo>
                  <a:pt x="25" y="118"/>
                </a:lnTo>
                <a:lnTo>
                  <a:pt x="30" y="119"/>
                </a:lnTo>
                <a:lnTo>
                  <a:pt x="35" y="122"/>
                </a:lnTo>
                <a:lnTo>
                  <a:pt x="40" y="122"/>
                </a:lnTo>
                <a:lnTo>
                  <a:pt x="45" y="122"/>
                </a:lnTo>
                <a:lnTo>
                  <a:pt x="52" y="122"/>
                </a:lnTo>
                <a:lnTo>
                  <a:pt x="58" y="120"/>
                </a:lnTo>
                <a:lnTo>
                  <a:pt x="63" y="119"/>
                </a:lnTo>
                <a:lnTo>
                  <a:pt x="68" y="118"/>
                </a:lnTo>
                <a:lnTo>
                  <a:pt x="77" y="112"/>
                </a:lnTo>
                <a:lnTo>
                  <a:pt x="83" y="104"/>
                </a:lnTo>
                <a:lnTo>
                  <a:pt x="88" y="95"/>
                </a:lnTo>
                <a:lnTo>
                  <a:pt x="92" y="84"/>
                </a:lnTo>
                <a:lnTo>
                  <a:pt x="95" y="72"/>
                </a:lnTo>
                <a:lnTo>
                  <a:pt x="95" y="61"/>
                </a:lnTo>
                <a:close/>
                <a:moveTo>
                  <a:pt x="48" y="108"/>
                </a:moveTo>
                <a:lnTo>
                  <a:pt x="40" y="106"/>
                </a:lnTo>
                <a:lnTo>
                  <a:pt x="34" y="104"/>
                </a:lnTo>
                <a:lnTo>
                  <a:pt x="29" y="99"/>
                </a:lnTo>
                <a:lnTo>
                  <a:pt x="25" y="94"/>
                </a:lnTo>
                <a:lnTo>
                  <a:pt x="23" y="86"/>
                </a:lnTo>
                <a:lnTo>
                  <a:pt x="20" y="79"/>
                </a:lnTo>
                <a:lnTo>
                  <a:pt x="20" y="70"/>
                </a:lnTo>
                <a:lnTo>
                  <a:pt x="19" y="60"/>
                </a:lnTo>
                <a:lnTo>
                  <a:pt x="20" y="51"/>
                </a:lnTo>
                <a:lnTo>
                  <a:pt x="20" y="42"/>
                </a:lnTo>
                <a:lnTo>
                  <a:pt x="23" y="35"/>
                </a:lnTo>
                <a:lnTo>
                  <a:pt x="25" y="28"/>
                </a:lnTo>
                <a:lnTo>
                  <a:pt x="29" y="23"/>
                </a:lnTo>
                <a:lnTo>
                  <a:pt x="34" y="19"/>
                </a:lnTo>
                <a:lnTo>
                  <a:pt x="40" y="16"/>
                </a:lnTo>
                <a:lnTo>
                  <a:pt x="48" y="16"/>
                </a:lnTo>
                <a:lnTo>
                  <a:pt x="54" y="16"/>
                </a:lnTo>
                <a:lnTo>
                  <a:pt x="60" y="19"/>
                </a:lnTo>
                <a:lnTo>
                  <a:pt x="65" y="23"/>
                </a:lnTo>
                <a:lnTo>
                  <a:pt x="69" y="29"/>
                </a:lnTo>
                <a:lnTo>
                  <a:pt x="72" y="36"/>
                </a:lnTo>
                <a:lnTo>
                  <a:pt x="74" y="43"/>
                </a:lnTo>
                <a:lnTo>
                  <a:pt x="76" y="52"/>
                </a:lnTo>
                <a:lnTo>
                  <a:pt x="76" y="60"/>
                </a:lnTo>
                <a:lnTo>
                  <a:pt x="76" y="70"/>
                </a:lnTo>
                <a:lnTo>
                  <a:pt x="74" y="79"/>
                </a:lnTo>
                <a:lnTo>
                  <a:pt x="72" y="88"/>
                </a:lnTo>
                <a:lnTo>
                  <a:pt x="69" y="94"/>
                </a:lnTo>
                <a:lnTo>
                  <a:pt x="65" y="100"/>
                </a:lnTo>
                <a:lnTo>
                  <a:pt x="60" y="104"/>
                </a:lnTo>
                <a:lnTo>
                  <a:pt x="55" y="106"/>
                </a:lnTo>
                <a:lnTo>
                  <a:pt x="48" y="108"/>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46" name="Freeform 156"/>
          <p:cNvSpPr>
            <a:spLocks/>
          </p:cNvSpPr>
          <p:nvPr/>
        </p:nvSpPr>
        <p:spPr bwMode="auto">
          <a:xfrm>
            <a:off x="8240889" y="1646465"/>
            <a:ext cx="38485" cy="53068"/>
          </a:xfrm>
          <a:custGeom>
            <a:avLst/>
            <a:gdLst>
              <a:gd name="T0" fmla="*/ 2147483647 w 88"/>
              <a:gd name="T1" fmla="*/ 2147483647 h 119"/>
              <a:gd name="T2" fmla="*/ 2147483647 w 88"/>
              <a:gd name="T3" fmla="*/ 2147483647 h 119"/>
              <a:gd name="T4" fmla="*/ 2147483647 w 88"/>
              <a:gd name="T5" fmla="*/ 2147483647 h 119"/>
              <a:gd name="T6" fmla="*/ 2147483647 w 88"/>
              <a:gd name="T7" fmla="*/ 2147483647 h 119"/>
              <a:gd name="T8" fmla="*/ 2147483647 w 88"/>
              <a:gd name="T9" fmla="*/ 0 h 119"/>
              <a:gd name="T10" fmla="*/ 2147483647 w 88"/>
              <a:gd name="T11" fmla="*/ 2147483647 h 119"/>
              <a:gd name="T12" fmla="*/ 2147483647 w 88"/>
              <a:gd name="T13" fmla="*/ 2147483647 h 119"/>
              <a:gd name="T14" fmla="*/ 2147483647 w 88"/>
              <a:gd name="T15" fmla="*/ 2147483647 h 119"/>
              <a:gd name="T16" fmla="*/ 2147483647 w 88"/>
              <a:gd name="T17" fmla="*/ 2147483647 h 119"/>
              <a:gd name="T18" fmla="*/ 2147483647 w 88"/>
              <a:gd name="T19" fmla="*/ 2147483647 h 119"/>
              <a:gd name="T20" fmla="*/ 2147483647 w 88"/>
              <a:gd name="T21" fmla="*/ 2147483647 h 119"/>
              <a:gd name="T22" fmla="*/ 2147483647 w 88"/>
              <a:gd name="T23" fmla="*/ 0 h 119"/>
              <a:gd name="T24" fmla="*/ 2147483647 w 88"/>
              <a:gd name="T25" fmla="*/ 0 h 119"/>
              <a:gd name="T26" fmla="*/ 2147483647 w 88"/>
              <a:gd name="T27" fmla="*/ 0 h 119"/>
              <a:gd name="T28" fmla="*/ 2147483647 w 88"/>
              <a:gd name="T29" fmla="*/ 0 h 119"/>
              <a:gd name="T30" fmla="*/ 2147483647 w 88"/>
              <a:gd name="T31" fmla="*/ 2147483647 h 119"/>
              <a:gd name="T32" fmla="*/ 2147483647 w 88"/>
              <a:gd name="T33" fmla="*/ 2147483647 h 119"/>
              <a:gd name="T34" fmla="*/ 0 w 88"/>
              <a:gd name="T35" fmla="*/ 2147483647 h 119"/>
              <a:gd name="T36" fmla="*/ 0 w 88"/>
              <a:gd name="T37" fmla="*/ 2147483647 h 119"/>
              <a:gd name="T38" fmla="*/ 0 w 88"/>
              <a:gd name="T39" fmla="*/ 2147483647 h 119"/>
              <a:gd name="T40" fmla="*/ 0 w 88"/>
              <a:gd name="T41" fmla="*/ 2147483647 h 119"/>
              <a:gd name="T42" fmla="*/ 0 w 88"/>
              <a:gd name="T43" fmla="*/ 2147483647 h 119"/>
              <a:gd name="T44" fmla="*/ 2147483647 w 88"/>
              <a:gd name="T45" fmla="*/ 2147483647 h 119"/>
              <a:gd name="T46" fmla="*/ 2147483647 w 88"/>
              <a:gd name="T47" fmla="*/ 2147483647 h 119"/>
              <a:gd name="T48" fmla="*/ 2147483647 w 88"/>
              <a:gd name="T49" fmla="*/ 2147483647 h 119"/>
              <a:gd name="T50" fmla="*/ 2147483647 w 88"/>
              <a:gd name="T51" fmla="*/ 2147483647 h 119"/>
              <a:gd name="T52" fmla="*/ 2147483647 w 88"/>
              <a:gd name="T53" fmla="*/ 2147483647 h 119"/>
              <a:gd name="T54" fmla="*/ 2147483647 w 88"/>
              <a:gd name="T55" fmla="*/ 2147483647 h 119"/>
              <a:gd name="T56" fmla="*/ 2147483647 w 88"/>
              <a:gd name="T57" fmla="*/ 2147483647 h 119"/>
              <a:gd name="T58" fmla="*/ 2147483647 w 88"/>
              <a:gd name="T59" fmla="*/ 2147483647 h 119"/>
              <a:gd name="T60" fmla="*/ 2147483647 w 88"/>
              <a:gd name="T61" fmla="*/ 2147483647 h 119"/>
              <a:gd name="T62" fmla="*/ 2147483647 w 88"/>
              <a:gd name="T63" fmla="*/ 2147483647 h 119"/>
              <a:gd name="T64" fmla="*/ 2147483647 w 88"/>
              <a:gd name="T65" fmla="*/ 2147483647 h 119"/>
              <a:gd name="T66" fmla="*/ 2147483647 w 88"/>
              <a:gd name="T67" fmla="*/ 2147483647 h 119"/>
              <a:gd name="T68" fmla="*/ 2147483647 w 88"/>
              <a:gd name="T69" fmla="*/ 2147483647 h 119"/>
              <a:gd name="T70" fmla="*/ 2147483647 w 88"/>
              <a:gd name="T71" fmla="*/ 2147483647 h 119"/>
              <a:gd name="T72" fmla="*/ 2147483647 w 88"/>
              <a:gd name="T73" fmla="*/ 2147483647 h 119"/>
              <a:gd name="T74" fmla="*/ 2147483647 w 88"/>
              <a:gd name="T75" fmla="*/ 2147483647 h 119"/>
              <a:gd name="T76" fmla="*/ 2147483647 w 88"/>
              <a:gd name="T77" fmla="*/ 2147483647 h 119"/>
              <a:gd name="T78" fmla="*/ 2147483647 w 88"/>
              <a:gd name="T79" fmla="*/ 2147483647 h 119"/>
              <a:gd name="T80" fmla="*/ 2147483647 w 88"/>
              <a:gd name="T81" fmla="*/ 2147483647 h 119"/>
              <a:gd name="T82" fmla="*/ 2147483647 w 88"/>
              <a:gd name="T83" fmla="*/ 2147483647 h 119"/>
              <a:gd name="T84" fmla="*/ 2147483647 w 88"/>
              <a:gd name="T85" fmla="*/ 2147483647 h 119"/>
              <a:gd name="T86" fmla="*/ 2147483647 w 88"/>
              <a:gd name="T87" fmla="*/ 2147483647 h 119"/>
              <a:gd name="T88" fmla="*/ 2147483647 w 88"/>
              <a:gd name="T89" fmla="*/ 2147483647 h 119"/>
              <a:gd name="T90" fmla="*/ 2147483647 w 88"/>
              <a:gd name="T91" fmla="*/ 2147483647 h 119"/>
              <a:gd name="T92" fmla="*/ 2147483647 w 88"/>
              <a:gd name="T93" fmla="*/ 2147483647 h 119"/>
              <a:gd name="T94" fmla="*/ 2147483647 w 88"/>
              <a:gd name="T95" fmla="*/ 2147483647 h 119"/>
              <a:gd name="T96" fmla="*/ 2147483647 w 88"/>
              <a:gd name="T97" fmla="*/ 2147483647 h 119"/>
              <a:gd name="T98" fmla="*/ 2147483647 w 88"/>
              <a:gd name="T99" fmla="*/ 2147483647 h 119"/>
              <a:gd name="T100" fmla="*/ 2147483647 w 88"/>
              <a:gd name="T101" fmla="*/ 2147483647 h 119"/>
              <a:gd name="T102" fmla="*/ 2147483647 w 88"/>
              <a:gd name="T103" fmla="*/ 2147483647 h 119"/>
              <a:gd name="T104" fmla="*/ 2147483647 w 88"/>
              <a:gd name="T105" fmla="*/ 2147483647 h 119"/>
              <a:gd name="T106" fmla="*/ 2147483647 w 88"/>
              <a:gd name="T107" fmla="*/ 2147483647 h 119"/>
              <a:gd name="T108" fmla="*/ 2147483647 w 88"/>
              <a:gd name="T109" fmla="*/ 2147483647 h 119"/>
              <a:gd name="T110" fmla="*/ 2147483647 w 88"/>
              <a:gd name="T111" fmla="*/ 2147483647 h 1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8" h="119">
                <a:moveTo>
                  <a:pt x="88" y="36"/>
                </a:moveTo>
                <a:lnTo>
                  <a:pt x="88" y="29"/>
                </a:lnTo>
                <a:lnTo>
                  <a:pt x="87" y="23"/>
                </a:lnTo>
                <a:lnTo>
                  <a:pt x="85" y="17"/>
                </a:lnTo>
                <a:lnTo>
                  <a:pt x="84" y="12"/>
                </a:lnTo>
                <a:lnTo>
                  <a:pt x="80" y="7"/>
                </a:lnTo>
                <a:lnTo>
                  <a:pt x="75" y="3"/>
                </a:lnTo>
                <a:lnTo>
                  <a:pt x="68" y="2"/>
                </a:lnTo>
                <a:lnTo>
                  <a:pt x="59" y="0"/>
                </a:lnTo>
                <a:lnTo>
                  <a:pt x="53" y="0"/>
                </a:lnTo>
                <a:lnTo>
                  <a:pt x="46" y="2"/>
                </a:lnTo>
                <a:lnTo>
                  <a:pt x="41" y="4"/>
                </a:lnTo>
                <a:lnTo>
                  <a:pt x="36" y="5"/>
                </a:lnTo>
                <a:lnTo>
                  <a:pt x="31" y="9"/>
                </a:lnTo>
                <a:lnTo>
                  <a:pt x="27" y="12"/>
                </a:lnTo>
                <a:lnTo>
                  <a:pt x="24" y="14"/>
                </a:lnTo>
                <a:lnTo>
                  <a:pt x="21" y="17"/>
                </a:lnTo>
                <a:lnTo>
                  <a:pt x="21" y="16"/>
                </a:lnTo>
                <a:lnTo>
                  <a:pt x="20" y="13"/>
                </a:lnTo>
                <a:lnTo>
                  <a:pt x="20" y="11"/>
                </a:lnTo>
                <a:lnTo>
                  <a:pt x="18" y="8"/>
                </a:lnTo>
                <a:lnTo>
                  <a:pt x="17" y="5"/>
                </a:lnTo>
                <a:lnTo>
                  <a:pt x="16" y="3"/>
                </a:lnTo>
                <a:lnTo>
                  <a:pt x="15" y="0"/>
                </a:lnTo>
                <a:lnTo>
                  <a:pt x="13" y="0"/>
                </a:lnTo>
                <a:lnTo>
                  <a:pt x="12" y="0"/>
                </a:lnTo>
                <a:lnTo>
                  <a:pt x="11" y="2"/>
                </a:lnTo>
                <a:lnTo>
                  <a:pt x="1" y="7"/>
                </a:lnTo>
                <a:lnTo>
                  <a:pt x="1" y="8"/>
                </a:lnTo>
                <a:lnTo>
                  <a:pt x="0" y="8"/>
                </a:lnTo>
                <a:lnTo>
                  <a:pt x="0" y="9"/>
                </a:lnTo>
                <a:lnTo>
                  <a:pt x="0" y="11"/>
                </a:lnTo>
                <a:lnTo>
                  <a:pt x="1" y="12"/>
                </a:lnTo>
                <a:lnTo>
                  <a:pt x="1" y="13"/>
                </a:lnTo>
                <a:lnTo>
                  <a:pt x="2" y="14"/>
                </a:lnTo>
                <a:lnTo>
                  <a:pt x="2" y="17"/>
                </a:lnTo>
                <a:lnTo>
                  <a:pt x="3" y="19"/>
                </a:lnTo>
                <a:lnTo>
                  <a:pt x="3" y="21"/>
                </a:lnTo>
                <a:lnTo>
                  <a:pt x="3" y="22"/>
                </a:lnTo>
                <a:lnTo>
                  <a:pt x="3" y="23"/>
                </a:lnTo>
                <a:lnTo>
                  <a:pt x="5" y="24"/>
                </a:lnTo>
                <a:lnTo>
                  <a:pt x="5" y="26"/>
                </a:lnTo>
                <a:lnTo>
                  <a:pt x="5" y="28"/>
                </a:lnTo>
                <a:lnTo>
                  <a:pt x="5" y="31"/>
                </a:lnTo>
                <a:lnTo>
                  <a:pt x="5" y="33"/>
                </a:lnTo>
                <a:lnTo>
                  <a:pt x="5" y="115"/>
                </a:lnTo>
                <a:lnTo>
                  <a:pt x="5" y="117"/>
                </a:lnTo>
                <a:lnTo>
                  <a:pt x="5" y="118"/>
                </a:lnTo>
                <a:lnTo>
                  <a:pt x="6" y="118"/>
                </a:lnTo>
                <a:lnTo>
                  <a:pt x="6" y="119"/>
                </a:lnTo>
                <a:lnTo>
                  <a:pt x="7" y="119"/>
                </a:lnTo>
                <a:lnTo>
                  <a:pt x="20" y="119"/>
                </a:lnTo>
                <a:lnTo>
                  <a:pt x="21" y="119"/>
                </a:lnTo>
                <a:lnTo>
                  <a:pt x="21" y="118"/>
                </a:lnTo>
                <a:lnTo>
                  <a:pt x="22" y="118"/>
                </a:lnTo>
                <a:lnTo>
                  <a:pt x="22" y="117"/>
                </a:lnTo>
                <a:lnTo>
                  <a:pt x="22" y="115"/>
                </a:lnTo>
                <a:lnTo>
                  <a:pt x="22" y="31"/>
                </a:lnTo>
                <a:lnTo>
                  <a:pt x="25" y="29"/>
                </a:lnTo>
                <a:lnTo>
                  <a:pt x="27" y="27"/>
                </a:lnTo>
                <a:lnTo>
                  <a:pt x="31" y="24"/>
                </a:lnTo>
                <a:lnTo>
                  <a:pt x="35" y="22"/>
                </a:lnTo>
                <a:lnTo>
                  <a:pt x="39" y="19"/>
                </a:lnTo>
                <a:lnTo>
                  <a:pt x="44" y="18"/>
                </a:lnTo>
                <a:lnTo>
                  <a:pt x="49" y="17"/>
                </a:lnTo>
                <a:lnTo>
                  <a:pt x="54" y="17"/>
                </a:lnTo>
                <a:lnTo>
                  <a:pt x="59" y="17"/>
                </a:lnTo>
                <a:lnTo>
                  <a:pt x="61" y="18"/>
                </a:lnTo>
                <a:lnTo>
                  <a:pt x="65" y="19"/>
                </a:lnTo>
                <a:lnTo>
                  <a:pt x="66" y="22"/>
                </a:lnTo>
                <a:lnTo>
                  <a:pt x="68" y="26"/>
                </a:lnTo>
                <a:lnTo>
                  <a:pt x="69" y="28"/>
                </a:lnTo>
                <a:lnTo>
                  <a:pt x="69" y="32"/>
                </a:lnTo>
                <a:lnTo>
                  <a:pt x="70" y="36"/>
                </a:lnTo>
                <a:lnTo>
                  <a:pt x="70" y="115"/>
                </a:lnTo>
                <a:lnTo>
                  <a:pt x="70" y="117"/>
                </a:lnTo>
                <a:lnTo>
                  <a:pt x="70" y="118"/>
                </a:lnTo>
                <a:lnTo>
                  <a:pt x="72" y="119"/>
                </a:lnTo>
                <a:lnTo>
                  <a:pt x="73" y="119"/>
                </a:lnTo>
                <a:lnTo>
                  <a:pt x="85" y="119"/>
                </a:lnTo>
                <a:lnTo>
                  <a:pt x="87" y="119"/>
                </a:lnTo>
                <a:lnTo>
                  <a:pt x="87" y="118"/>
                </a:lnTo>
                <a:lnTo>
                  <a:pt x="88" y="118"/>
                </a:lnTo>
                <a:lnTo>
                  <a:pt x="88" y="117"/>
                </a:lnTo>
                <a:lnTo>
                  <a:pt x="88" y="115"/>
                </a:lnTo>
                <a:lnTo>
                  <a:pt x="88" y="36"/>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47" name="Freeform 157"/>
          <p:cNvSpPr>
            <a:spLocks noEditPoints="1"/>
          </p:cNvSpPr>
          <p:nvPr/>
        </p:nvSpPr>
        <p:spPr bwMode="auto">
          <a:xfrm>
            <a:off x="8289637" y="1621972"/>
            <a:ext cx="19243" cy="77561"/>
          </a:xfrm>
          <a:custGeom>
            <a:avLst/>
            <a:gdLst>
              <a:gd name="T0" fmla="*/ 2147483647 w 44"/>
              <a:gd name="T1" fmla="*/ 2147483647 h 172"/>
              <a:gd name="T2" fmla="*/ 2147483647 w 44"/>
              <a:gd name="T3" fmla="*/ 2147483647 h 172"/>
              <a:gd name="T4" fmla="*/ 2147483647 w 44"/>
              <a:gd name="T5" fmla="*/ 2147483647 h 172"/>
              <a:gd name="T6" fmla="*/ 2147483647 w 44"/>
              <a:gd name="T7" fmla="*/ 2147483647 h 172"/>
              <a:gd name="T8" fmla="*/ 2147483647 w 44"/>
              <a:gd name="T9" fmla="*/ 2147483647 h 172"/>
              <a:gd name="T10" fmla="*/ 2147483647 w 44"/>
              <a:gd name="T11" fmla="*/ 2147483647 h 172"/>
              <a:gd name="T12" fmla="*/ 2147483647 w 44"/>
              <a:gd name="T13" fmla="*/ 2147483647 h 172"/>
              <a:gd name="T14" fmla="*/ 0 w 44"/>
              <a:gd name="T15" fmla="*/ 2147483647 h 172"/>
              <a:gd name="T16" fmla="*/ 0 w 44"/>
              <a:gd name="T17" fmla="*/ 2147483647 h 172"/>
              <a:gd name="T18" fmla="*/ 0 w 44"/>
              <a:gd name="T19" fmla="*/ 2147483647 h 172"/>
              <a:gd name="T20" fmla="*/ 2147483647 w 44"/>
              <a:gd name="T21" fmla="*/ 2147483647 h 172"/>
              <a:gd name="T22" fmla="*/ 2147483647 w 44"/>
              <a:gd name="T23" fmla="*/ 2147483647 h 172"/>
              <a:gd name="T24" fmla="*/ 2147483647 w 44"/>
              <a:gd name="T25" fmla="*/ 2147483647 h 172"/>
              <a:gd name="T26" fmla="*/ 2147483647 w 44"/>
              <a:gd name="T27" fmla="*/ 2147483647 h 172"/>
              <a:gd name="T28" fmla="*/ 2147483647 w 44"/>
              <a:gd name="T29" fmla="*/ 2147483647 h 172"/>
              <a:gd name="T30" fmla="*/ 2147483647 w 44"/>
              <a:gd name="T31" fmla="*/ 2147483647 h 172"/>
              <a:gd name="T32" fmla="*/ 2147483647 w 44"/>
              <a:gd name="T33" fmla="*/ 2147483647 h 172"/>
              <a:gd name="T34" fmla="*/ 2147483647 w 44"/>
              <a:gd name="T35" fmla="*/ 2147483647 h 172"/>
              <a:gd name="T36" fmla="*/ 2147483647 w 44"/>
              <a:gd name="T37" fmla="*/ 2147483647 h 172"/>
              <a:gd name="T38" fmla="*/ 2147483647 w 44"/>
              <a:gd name="T39" fmla="*/ 2147483647 h 172"/>
              <a:gd name="T40" fmla="*/ 2147483647 w 44"/>
              <a:gd name="T41" fmla="*/ 2147483647 h 172"/>
              <a:gd name="T42" fmla="*/ 2147483647 w 44"/>
              <a:gd name="T43" fmla="*/ 2147483647 h 172"/>
              <a:gd name="T44" fmla="*/ 2147483647 w 44"/>
              <a:gd name="T45" fmla="*/ 2147483647 h 172"/>
              <a:gd name="T46" fmla="*/ 2147483647 w 44"/>
              <a:gd name="T47" fmla="*/ 2147483647 h 172"/>
              <a:gd name="T48" fmla="*/ 2147483647 w 44"/>
              <a:gd name="T49" fmla="*/ 2147483647 h 172"/>
              <a:gd name="T50" fmla="*/ 2147483647 w 44"/>
              <a:gd name="T51" fmla="*/ 2147483647 h 172"/>
              <a:gd name="T52" fmla="*/ 2147483647 w 44"/>
              <a:gd name="T53" fmla="*/ 0 h 172"/>
              <a:gd name="T54" fmla="*/ 2147483647 w 44"/>
              <a:gd name="T55" fmla="*/ 0 h 172"/>
              <a:gd name="T56" fmla="*/ 2147483647 w 44"/>
              <a:gd name="T57" fmla="*/ 0 h 172"/>
              <a:gd name="T58" fmla="*/ 2147483647 w 44"/>
              <a:gd name="T59" fmla="*/ 2147483647 h 172"/>
              <a:gd name="T60" fmla="*/ 2147483647 w 44"/>
              <a:gd name="T61" fmla="*/ 2147483647 h 172"/>
              <a:gd name="T62" fmla="*/ 2147483647 w 44"/>
              <a:gd name="T63" fmla="*/ 2147483647 h 172"/>
              <a:gd name="T64" fmla="*/ 2147483647 w 44"/>
              <a:gd name="T65" fmla="*/ 2147483647 h 172"/>
              <a:gd name="T66" fmla="*/ 2147483647 w 44"/>
              <a:gd name="T67" fmla="*/ 2147483647 h 172"/>
              <a:gd name="T68" fmla="*/ 2147483647 w 44"/>
              <a:gd name="T69" fmla="*/ 2147483647 h 172"/>
              <a:gd name="T70" fmla="*/ 2147483647 w 44"/>
              <a:gd name="T71" fmla="*/ 2147483647 h 172"/>
              <a:gd name="T72" fmla="*/ 2147483647 w 44"/>
              <a:gd name="T73" fmla="*/ 2147483647 h 172"/>
              <a:gd name="T74" fmla="*/ 2147483647 w 44"/>
              <a:gd name="T75" fmla="*/ 2147483647 h 172"/>
              <a:gd name="T76" fmla="*/ 2147483647 w 44"/>
              <a:gd name="T77" fmla="*/ 2147483647 h 172"/>
              <a:gd name="T78" fmla="*/ 2147483647 w 44"/>
              <a:gd name="T79" fmla="*/ 2147483647 h 1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4" h="172">
                <a:moveTo>
                  <a:pt x="41" y="60"/>
                </a:moveTo>
                <a:lnTo>
                  <a:pt x="41" y="60"/>
                </a:lnTo>
                <a:lnTo>
                  <a:pt x="41" y="58"/>
                </a:lnTo>
                <a:lnTo>
                  <a:pt x="39" y="57"/>
                </a:lnTo>
                <a:lnTo>
                  <a:pt x="38" y="57"/>
                </a:lnTo>
                <a:lnTo>
                  <a:pt x="37" y="57"/>
                </a:lnTo>
                <a:lnTo>
                  <a:pt x="4" y="57"/>
                </a:lnTo>
                <a:lnTo>
                  <a:pt x="3" y="57"/>
                </a:lnTo>
                <a:lnTo>
                  <a:pt x="1" y="57"/>
                </a:lnTo>
                <a:lnTo>
                  <a:pt x="0" y="58"/>
                </a:lnTo>
                <a:lnTo>
                  <a:pt x="0" y="60"/>
                </a:lnTo>
                <a:lnTo>
                  <a:pt x="0" y="69"/>
                </a:lnTo>
                <a:lnTo>
                  <a:pt x="0" y="70"/>
                </a:lnTo>
                <a:lnTo>
                  <a:pt x="1" y="70"/>
                </a:lnTo>
                <a:lnTo>
                  <a:pt x="1" y="71"/>
                </a:lnTo>
                <a:lnTo>
                  <a:pt x="3" y="71"/>
                </a:lnTo>
                <a:lnTo>
                  <a:pt x="4" y="71"/>
                </a:lnTo>
                <a:lnTo>
                  <a:pt x="22" y="71"/>
                </a:lnTo>
                <a:lnTo>
                  <a:pt x="22" y="168"/>
                </a:lnTo>
                <a:lnTo>
                  <a:pt x="22" y="170"/>
                </a:lnTo>
                <a:lnTo>
                  <a:pt x="23" y="170"/>
                </a:lnTo>
                <a:lnTo>
                  <a:pt x="23" y="171"/>
                </a:lnTo>
                <a:lnTo>
                  <a:pt x="24" y="172"/>
                </a:lnTo>
                <a:lnTo>
                  <a:pt x="25" y="172"/>
                </a:lnTo>
                <a:lnTo>
                  <a:pt x="38" y="172"/>
                </a:lnTo>
                <a:lnTo>
                  <a:pt x="39" y="172"/>
                </a:lnTo>
                <a:lnTo>
                  <a:pt x="39" y="171"/>
                </a:lnTo>
                <a:lnTo>
                  <a:pt x="41" y="171"/>
                </a:lnTo>
                <a:lnTo>
                  <a:pt x="41" y="170"/>
                </a:lnTo>
                <a:lnTo>
                  <a:pt x="41" y="168"/>
                </a:lnTo>
                <a:lnTo>
                  <a:pt x="41" y="60"/>
                </a:lnTo>
                <a:close/>
                <a:moveTo>
                  <a:pt x="44" y="14"/>
                </a:moveTo>
                <a:lnTo>
                  <a:pt x="44" y="12"/>
                </a:lnTo>
                <a:lnTo>
                  <a:pt x="43" y="9"/>
                </a:lnTo>
                <a:lnTo>
                  <a:pt x="42" y="7"/>
                </a:lnTo>
                <a:lnTo>
                  <a:pt x="41" y="4"/>
                </a:lnTo>
                <a:lnTo>
                  <a:pt x="38" y="3"/>
                </a:lnTo>
                <a:lnTo>
                  <a:pt x="36" y="0"/>
                </a:lnTo>
                <a:lnTo>
                  <a:pt x="33" y="0"/>
                </a:lnTo>
                <a:lnTo>
                  <a:pt x="30" y="0"/>
                </a:lnTo>
                <a:lnTo>
                  <a:pt x="27" y="0"/>
                </a:lnTo>
                <a:lnTo>
                  <a:pt x="24" y="0"/>
                </a:lnTo>
                <a:lnTo>
                  <a:pt x="22" y="2"/>
                </a:lnTo>
                <a:lnTo>
                  <a:pt x="19" y="4"/>
                </a:lnTo>
                <a:lnTo>
                  <a:pt x="18" y="7"/>
                </a:lnTo>
                <a:lnTo>
                  <a:pt x="17" y="9"/>
                </a:lnTo>
                <a:lnTo>
                  <a:pt x="15" y="12"/>
                </a:lnTo>
                <a:lnTo>
                  <a:pt x="15" y="14"/>
                </a:lnTo>
                <a:lnTo>
                  <a:pt x="15" y="17"/>
                </a:lnTo>
                <a:lnTo>
                  <a:pt x="17" y="21"/>
                </a:lnTo>
                <a:lnTo>
                  <a:pt x="18" y="23"/>
                </a:lnTo>
                <a:lnTo>
                  <a:pt x="19" y="24"/>
                </a:lnTo>
                <a:lnTo>
                  <a:pt x="22" y="27"/>
                </a:lnTo>
                <a:lnTo>
                  <a:pt x="24" y="28"/>
                </a:lnTo>
                <a:lnTo>
                  <a:pt x="27" y="28"/>
                </a:lnTo>
                <a:lnTo>
                  <a:pt x="30" y="29"/>
                </a:lnTo>
                <a:lnTo>
                  <a:pt x="33" y="28"/>
                </a:lnTo>
                <a:lnTo>
                  <a:pt x="36" y="28"/>
                </a:lnTo>
                <a:lnTo>
                  <a:pt x="38" y="27"/>
                </a:lnTo>
                <a:lnTo>
                  <a:pt x="41" y="24"/>
                </a:lnTo>
                <a:lnTo>
                  <a:pt x="42" y="23"/>
                </a:lnTo>
                <a:lnTo>
                  <a:pt x="43" y="21"/>
                </a:lnTo>
                <a:lnTo>
                  <a:pt x="44" y="17"/>
                </a:lnTo>
                <a:lnTo>
                  <a:pt x="44" y="14"/>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48" name="Freeform 158"/>
          <p:cNvSpPr>
            <a:spLocks/>
          </p:cNvSpPr>
          <p:nvPr/>
        </p:nvSpPr>
        <p:spPr bwMode="auto">
          <a:xfrm>
            <a:off x="8320425" y="1646464"/>
            <a:ext cx="34637" cy="54429"/>
          </a:xfrm>
          <a:custGeom>
            <a:avLst/>
            <a:gdLst>
              <a:gd name="T0" fmla="*/ 2147483647 w 83"/>
              <a:gd name="T1" fmla="*/ 2147483647 h 122"/>
              <a:gd name="T2" fmla="*/ 2147483647 w 83"/>
              <a:gd name="T3" fmla="*/ 2147483647 h 122"/>
              <a:gd name="T4" fmla="*/ 2147483647 w 83"/>
              <a:gd name="T5" fmla="*/ 2147483647 h 122"/>
              <a:gd name="T6" fmla="*/ 2147483647 w 83"/>
              <a:gd name="T7" fmla="*/ 2147483647 h 122"/>
              <a:gd name="T8" fmla="*/ 2147483647 w 83"/>
              <a:gd name="T9" fmla="*/ 2147483647 h 122"/>
              <a:gd name="T10" fmla="*/ 2147483647 w 83"/>
              <a:gd name="T11" fmla="*/ 2147483647 h 122"/>
              <a:gd name="T12" fmla="*/ 2147483647 w 83"/>
              <a:gd name="T13" fmla="*/ 2147483647 h 122"/>
              <a:gd name="T14" fmla="*/ 2147483647 w 83"/>
              <a:gd name="T15" fmla="*/ 2147483647 h 122"/>
              <a:gd name="T16" fmla="*/ 2147483647 w 83"/>
              <a:gd name="T17" fmla="*/ 2147483647 h 122"/>
              <a:gd name="T18" fmla="*/ 2147483647 w 83"/>
              <a:gd name="T19" fmla="*/ 2147483647 h 122"/>
              <a:gd name="T20" fmla="*/ 2147483647 w 83"/>
              <a:gd name="T21" fmla="*/ 2147483647 h 122"/>
              <a:gd name="T22" fmla="*/ 2147483647 w 83"/>
              <a:gd name="T23" fmla="*/ 2147483647 h 122"/>
              <a:gd name="T24" fmla="*/ 2147483647 w 83"/>
              <a:gd name="T25" fmla="*/ 2147483647 h 122"/>
              <a:gd name="T26" fmla="*/ 2147483647 w 83"/>
              <a:gd name="T27" fmla="*/ 2147483647 h 122"/>
              <a:gd name="T28" fmla="*/ 2147483647 w 83"/>
              <a:gd name="T29" fmla="*/ 2147483647 h 122"/>
              <a:gd name="T30" fmla="*/ 2147483647 w 83"/>
              <a:gd name="T31" fmla="*/ 2147483647 h 122"/>
              <a:gd name="T32" fmla="*/ 2147483647 w 83"/>
              <a:gd name="T33" fmla="*/ 2147483647 h 122"/>
              <a:gd name="T34" fmla="*/ 2147483647 w 83"/>
              <a:gd name="T35" fmla="*/ 2147483647 h 122"/>
              <a:gd name="T36" fmla="*/ 2147483647 w 83"/>
              <a:gd name="T37" fmla="*/ 2147483647 h 122"/>
              <a:gd name="T38" fmla="*/ 2147483647 w 83"/>
              <a:gd name="T39" fmla="*/ 2147483647 h 122"/>
              <a:gd name="T40" fmla="*/ 2147483647 w 83"/>
              <a:gd name="T41" fmla="*/ 2147483647 h 122"/>
              <a:gd name="T42" fmla="*/ 2147483647 w 83"/>
              <a:gd name="T43" fmla="*/ 2147483647 h 122"/>
              <a:gd name="T44" fmla="*/ 2147483647 w 83"/>
              <a:gd name="T45" fmla="*/ 2147483647 h 122"/>
              <a:gd name="T46" fmla="*/ 2147483647 w 83"/>
              <a:gd name="T47" fmla="*/ 2147483647 h 122"/>
              <a:gd name="T48" fmla="*/ 2147483647 w 83"/>
              <a:gd name="T49" fmla="*/ 2147483647 h 122"/>
              <a:gd name="T50" fmla="*/ 2147483647 w 83"/>
              <a:gd name="T51" fmla="*/ 2147483647 h 122"/>
              <a:gd name="T52" fmla="*/ 2147483647 w 83"/>
              <a:gd name="T53" fmla="*/ 2147483647 h 122"/>
              <a:gd name="T54" fmla="*/ 2147483647 w 83"/>
              <a:gd name="T55" fmla="*/ 2147483647 h 122"/>
              <a:gd name="T56" fmla="*/ 2147483647 w 83"/>
              <a:gd name="T57" fmla="*/ 2147483647 h 122"/>
              <a:gd name="T58" fmla="*/ 2147483647 w 83"/>
              <a:gd name="T59" fmla="*/ 2147483647 h 122"/>
              <a:gd name="T60" fmla="*/ 2147483647 w 83"/>
              <a:gd name="T61" fmla="*/ 2147483647 h 122"/>
              <a:gd name="T62" fmla="*/ 2147483647 w 83"/>
              <a:gd name="T63" fmla="*/ 2147483647 h 122"/>
              <a:gd name="T64" fmla="*/ 2147483647 w 83"/>
              <a:gd name="T65" fmla="*/ 0 h 122"/>
              <a:gd name="T66" fmla="*/ 2147483647 w 83"/>
              <a:gd name="T67" fmla="*/ 2147483647 h 122"/>
              <a:gd name="T68" fmla="*/ 2147483647 w 83"/>
              <a:gd name="T69" fmla="*/ 2147483647 h 122"/>
              <a:gd name="T70" fmla="*/ 2147483647 w 83"/>
              <a:gd name="T71" fmla="*/ 2147483647 h 122"/>
              <a:gd name="T72" fmla="*/ 0 w 83"/>
              <a:gd name="T73" fmla="*/ 2147483647 h 122"/>
              <a:gd name="T74" fmla="*/ 2147483647 w 83"/>
              <a:gd name="T75" fmla="*/ 2147483647 h 122"/>
              <a:gd name="T76" fmla="*/ 2147483647 w 83"/>
              <a:gd name="T77" fmla="*/ 2147483647 h 122"/>
              <a:gd name="T78" fmla="*/ 2147483647 w 83"/>
              <a:gd name="T79" fmla="*/ 2147483647 h 122"/>
              <a:gd name="T80" fmla="*/ 2147483647 w 83"/>
              <a:gd name="T81" fmla="*/ 2147483647 h 122"/>
              <a:gd name="T82" fmla="*/ 2147483647 w 83"/>
              <a:gd name="T83" fmla="*/ 2147483647 h 122"/>
              <a:gd name="T84" fmla="*/ 2147483647 w 83"/>
              <a:gd name="T85" fmla="*/ 2147483647 h 122"/>
              <a:gd name="T86" fmla="*/ 2147483647 w 83"/>
              <a:gd name="T87" fmla="*/ 2147483647 h 122"/>
              <a:gd name="T88" fmla="*/ 2147483647 w 83"/>
              <a:gd name="T89" fmla="*/ 2147483647 h 122"/>
              <a:gd name="T90" fmla="*/ 2147483647 w 83"/>
              <a:gd name="T91" fmla="*/ 2147483647 h 122"/>
              <a:gd name="T92" fmla="*/ 2147483647 w 83"/>
              <a:gd name="T93" fmla="*/ 2147483647 h 122"/>
              <a:gd name="T94" fmla="*/ 2147483647 w 83"/>
              <a:gd name="T95" fmla="*/ 2147483647 h 122"/>
              <a:gd name="T96" fmla="*/ 2147483647 w 83"/>
              <a:gd name="T97" fmla="*/ 2147483647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3" h="122">
                <a:moveTo>
                  <a:pt x="78" y="98"/>
                </a:moveTo>
                <a:lnTo>
                  <a:pt x="77" y="98"/>
                </a:lnTo>
                <a:lnTo>
                  <a:pt x="77" y="96"/>
                </a:lnTo>
                <a:lnTo>
                  <a:pt x="76" y="96"/>
                </a:lnTo>
                <a:lnTo>
                  <a:pt x="73" y="98"/>
                </a:lnTo>
                <a:lnTo>
                  <a:pt x="71" y="99"/>
                </a:lnTo>
                <a:lnTo>
                  <a:pt x="67" y="101"/>
                </a:lnTo>
                <a:lnTo>
                  <a:pt x="63" y="103"/>
                </a:lnTo>
                <a:lnTo>
                  <a:pt x="58" y="104"/>
                </a:lnTo>
                <a:lnTo>
                  <a:pt x="53" y="105"/>
                </a:lnTo>
                <a:lnTo>
                  <a:pt x="47" y="106"/>
                </a:lnTo>
                <a:lnTo>
                  <a:pt x="39" y="105"/>
                </a:lnTo>
                <a:lnTo>
                  <a:pt x="33" y="103"/>
                </a:lnTo>
                <a:lnTo>
                  <a:pt x="28" y="98"/>
                </a:lnTo>
                <a:lnTo>
                  <a:pt x="24" y="91"/>
                </a:lnTo>
                <a:lnTo>
                  <a:pt x="21" y="85"/>
                </a:lnTo>
                <a:lnTo>
                  <a:pt x="20" y="77"/>
                </a:lnTo>
                <a:lnTo>
                  <a:pt x="19" y="70"/>
                </a:lnTo>
                <a:lnTo>
                  <a:pt x="19" y="61"/>
                </a:lnTo>
                <a:lnTo>
                  <a:pt x="19" y="51"/>
                </a:lnTo>
                <a:lnTo>
                  <a:pt x="20" y="42"/>
                </a:lnTo>
                <a:lnTo>
                  <a:pt x="23" y="35"/>
                </a:lnTo>
                <a:lnTo>
                  <a:pt x="25" y="28"/>
                </a:lnTo>
                <a:lnTo>
                  <a:pt x="29" y="23"/>
                </a:lnTo>
                <a:lnTo>
                  <a:pt x="35" y="19"/>
                </a:lnTo>
                <a:lnTo>
                  <a:pt x="42" y="17"/>
                </a:lnTo>
                <a:lnTo>
                  <a:pt x="49" y="17"/>
                </a:lnTo>
                <a:lnTo>
                  <a:pt x="54" y="17"/>
                </a:lnTo>
                <a:lnTo>
                  <a:pt x="59" y="18"/>
                </a:lnTo>
                <a:lnTo>
                  <a:pt x="63" y="21"/>
                </a:lnTo>
                <a:lnTo>
                  <a:pt x="67" y="22"/>
                </a:lnTo>
                <a:lnTo>
                  <a:pt x="71" y="24"/>
                </a:lnTo>
                <a:lnTo>
                  <a:pt x="73" y="27"/>
                </a:lnTo>
                <a:lnTo>
                  <a:pt x="74" y="28"/>
                </a:lnTo>
                <a:lnTo>
                  <a:pt x="76" y="28"/>
                </a:lnTo>
                <a:lnTo>
                  <a:pt x="76" y="27"/>
                </a:lnTo>
                <a:lnTo>
                  <a:pt x="77" y="27"/>
                </a:lnTo>
                <a:lnTo>
                  <a:pt x="82" y="17"/>
                </a:lnTo>
                <a:lnTo>
                  <a:pt x="82" y="16"/>
                </a:lnTo>
                <a:lnTo>
                  <a:pt x="83" y="16"/>
                </a:lnTo>
                <a:lnTo>
                  <a:pt x="82" y="13"/>
                </a:lnTo>
                <a:lnTo>
                  <a:pt x="79" y="12"/>
                </a:lnTo>
                <a:lnTo>
                  <a:pt x="76" y="9"/>
                </a:lnTo>
                <a:lnTo>
                  <a:pt x="72" y="7"/>
                </a:lnTo>
                <a:lnTo>
                  <a:pt x="66" y="4"/>
                </a:lnTo>
                <a:lnTo>
                  <a:pt x="60" y="2"/>
                </a:lnTo>
                <a:lnTo>
                  <a:pt x="54" y="0"/>
                </a:lnTo>
                <a:lnTo>
                  <a:pt x="48" y="0"/>
                </a:lnTo>
                <a:lnTo>
                  <a:pt x="38" y="2"/>
                </a:lnTo>
                <a:lnTo>
                  <a:pt x="28" y="4"/>
                </a:lnTo>
                <a:lnTo>
                  <a:pt x="20" y="11"/>
                </a:lnTo>
                <a:lnTo>
                  <a:pt x="12" y="18"/>
                </a:lnTo>
                <a:lnTo>
                  <a:pt x="7" y="27"/>
                </a:lnTo>
                <a:lnTo>
                  <a:pt x="2" y="38"/>
                </a:lnTo>
                <a:lnTo>
                  <a:pt x="0" y="51"/>
                </a:lnTo>
                <a:lnTo>
                  <a:pt x="0" y="65"/>
                </a:lnTo>
                <a:lnTo>
                  <a:pt x="0" y="77"/>
                </a:lnTo>
                <a:lnTo>
                  <a:pt x="2" y="89"/>
                </a:lnTo>
                <a:lnTo>
                  <a:pt x="6" y="99"/>
                </a:lnTo>
                <a:lnTo>
                  <a:pt x="11" y="106"/>
                </a:lnTo>
                <a:lnTo>
                  <a:pt x="18" y="113"/>
                </a:lnTo>
                <a:lnTo>
                  <a:pt x="25" y="118"/>
                </a:lnTo>
                <a:lnTo>
                  <a:pt x="34" y="122"/>
                </a:lnTo>
                <a:lnTo>
                  <a:pt x="44" y="122"/>
                </a:lnTo>
                <a:lnTo>
                  <a:pt x="52" y="122"/>
                </a:lnTo>
                <a:lnTo>
                  <a:pt x="58" y="120"/>
                </a:lnTo>
                <a:lnTo>
                  <a:pt x="64" y="119"/>
                </a:lnTo>
                <a:lnTo>
                  <a:pt x="71" y="117"/>
                </a:lnTo>
                <a:lnTo>
                  <a:pt x="76" y="115"/>
                </a:lnTo>
                <a:lnTo>
                  <a:pt x="79" y="113"/>
                </a:lnTo>
                <a:lnTo>
                  <a:pt x="82" y="112"/>
                </a:lnTo>
                <a:lnTo>
                  <a:pt x="82" y="110"/>
                </a:lnTo>
                <a:lnTo>
                  <a:pt x="82" y="109"/>
                </a:lnTo>
                <a:lnTo>
                  <a:pt x="82" y="108"/>
                </a:lnTo>
                <a:lnTo>
                  <a:pt x="78" y="98"/>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49" name="Freeform 159"/>
          <p:cNvSpPr>
            <a:spLocks/>
          </p:cNvSpPr>
          <p:nvPr/>
        </p:nvSpPr>
        <p:spPr bwMode="auto">
          <a:xfrm>
            <a:off x="8361475" y="1646464"/>
            <a:ext cx="32071" cy="54429"/>
          </a:xfrm>
          <a:custGeom>
            <a:avLst/>
            <a:gdLst>
              <a:gd name="T0" fmla="*/ 2147483647 w 75"/>
              <a:gd name="T1" fmla="*/ 2147483647 h 122"/>
              <a:gd name="T2" fmla="*/ 2147483647 w 75"/>
              <a:gd name="T3" fmla="*/ 2147483647 h 122"/>
              <a:gd name="T4" fmla="*/ 2147483647 w 75"/>
              <a:gd name="T5" fmla="*/ 2147483647 h 122"/>
              <a:gd name="T6" fmla="*/ 2147483647 w 75"/>
              <a:gd name="T7" fmla="*/ 2147483647 h 122"/>
              <a:gd name="T8" fmla="*/ 2147483647 w 75"/>
              <a:gd name="T9" fmla="*/ 2147483647 h 122"/>
              <a:gd name="T10" fmla="*/ 2147483647 w 75"/>
              <a:gd name="T11" fmla="*/ 2147483647 h 122"/>
              <a:gd name="T12" fmla="*/ 2147483647 w 75"/>
              <a:gd name="T13" fmla="*/ 2147483647 h 122"/>
              <a:gd name="T14" fmla="*/ 2147483647 w 75"/>
              <a:gd name="T15" fmla="*/ 0 h 122"/>
              <a:gd name="T16" fmla="*/ 2147483647 w 75"/>
              <a:gd name="T17" fmla="*/ 2147483647 h 122"/>
              <a:gd name="T18" fmla="*/ 2147483647 w 75"/>
              <a:gd name="T19" fmla="*/ 2147483647 h 122"/>
              <a:gd name="T20" fmla="*/ 2147483647 w 75"/>
              <a:gd name="T21" fmla="*/ 2147483647 h 122"/>
              <a:gd name="T22" fmla="*/ 2147483647 w 75"/>
              <a:gd name="T23" fmla="*/ 2147483647 h 122"/>
              <a:gd name="T24" fmla="*/ 2147483647 w 75"/>
              <a:gd name="T25" fmla="*/ 2147483647 h 122"/>
              <a:gd name="T26" fmla="*/ 2147483647 w 75"/>
              <a:gd name="T27" fmla="*/ 2147483647 h 122"/>
              <a:gd name="T28" fmla="*/ 2147483647 w 75"/>
              <a:gd name="T29" fmla="*/ 2147483647 h 122"/>
              <a:gd name="T30" fmla="*/ 2147483647 w 75"/>
              <a:gd name="T31" fmla="*/ 2147483647 h 122"/>
              <a:gd name="T32" fmla="*/ 2147483647 w 75"/>
              <a:gd name="T33" fmla="*/ 2147483647 h 122"/>
              <a:gd name="T34" fmla="*/ 2147483647 w 75"/>
              <a:gd name="T35" fmla="*/ 2147483647 h 122"/>
              <a:gd name="T36" fmla="*/ 2147483647 w 75"/>
              <a:gd name="T37" fmla="*/ 2147483647 h 122"/>
              <a:gd name="T38" fmla="*/ 2147483647 w 75"/>
              <a:gd name="T39" fmla="*/ 2147483647 h 122"/>
              <a:gd name="T40" fmla="*/ 2147483647 w 75"/>
              <a:gd name="T41" fmla="*/ 2147483647 h 122"/>
              <a:gd name="T42" fmla="*/ 2147483647 w 75"/>
              <a:gd name="T43" fmla="*/ 2147483647 h 122"/>
              <a:gd name="T44" fmla="*/ 2147483647 w 75"/>
              <a:gd name="T45" fmla="*/ 2147483647 h 122"/>
              <a:gd name="T46" fmla="*/ 0 w 75"/>
              <a:gd name="T47" fmla="*/ 2147483647 h 122"/>
              <a:gd name="T48" fmla="*/ 0 w 75"/>
              <a:gd name="T49" fmla="*/ 2147483647 h 122"/>
              <a:gd name="T50" fmla="*/ 0 w 75"/>
              <a:gd name="T51" fmla="*/ 2147483647 h 122"/>
              <a:gd name="T52" fmla="*/ 2147483647 w 75"/>
              <a:gd name="T53" fmla="*/ 2147483647 h 122"/>
              <a:gd name="T54" fmla="*/ 2147483647 w 75"/>
              <a:gd name="T55" fmla="*/ 2147483647 h 122"/>
              <a:gd name="T56" fmla="*/ 2147483647 w 75"/>
              <a:gd name="T57" fmla="*/ 2147483647 h 122"/>
              <a:gd name="T58" fmla="*/ 2147483647 w 75"/>
              <a:gd name="T59" fmla="*/ 2147483647 h 122"/>
              <a:gd name="T60" fmla="*/ 2147483647 w 75"/>
              <a:gd name="T61" fmla="*/ 2147483647 h 122"/>
              <a:gd name="T62" fmla="*/ 2147483647 w 75"/>
              <a:gd name="T63" fmla="*/ 2147483647 h 122"/>
              <a:gd name="T64" fmla="*/ 2147483647 w 75"/>
              <a:gd name="T65" fmla="*/ 2147483647 h 122"/>
              <a:gd name="T66" fmla="*/ 2147483647 w 75"/>
              <a:gd name="T67" fmla="*/ 2147483647 h 122"/>
              <a:gd name="T68" fmla="*/ 2147483647 w 75"/>
              <a:gd name="T69" fmla="*/ 2147483647 h 122"/>
              <a:gd name="T70" fmla="*/ 2147483647 w 75"/>
              <a:gd name="T71" fmla="*/ 2147483647 h 122"/>
              <a:gd name="T72" fmla="*/ 2147483647 w 75"/>
              <a:gd name="T73" fmla="*/ 2147483647 h 122"/>
              <a:gd name="T74" fmla="*/ 2147483647 w 75"/>
              <a:gd name="T75" fmla="*/ 2147483647 h 122"/>
              <a:gd name="T76" fmla="*/ 2147483647 w 75"/>
              <a:gd name="T77" fmla="*/ 2147483647 h 122"/>
              <a:gd name="T78" fmla="*/ 2147483647 w 75"/>
              <a:gd name="T79" fmla="*/ 2147483647 h 122"/>
              <a:gd name="T80" fmla="*/ 2147483647 w 75"/>
              <a:gd name="T81" fmla="*/ 2147483647 h 122"/>
              <a:gd name="T82" fmla="*/ 2147483647 w 75"/>
              <a:gd name="T83" fmla="*/ 2147483647 h 122"/>
              <a:gd name="T84" fmla="*/ 2147483647 w 75"/>
              <a:gd name="T85" fmla="*/ 2147483647 h 1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5" h="122">
                <a:moveTo>
                  <a:pt x="70" y="13"/>
                </a:moveTo>
                <a:lnTo>
                  <a:pt x="70" y="13"/>
                </a:lnTo>
                <a:lnTo>
                  <a:pt x="70" y="12"/>
                </a:lnTo>
                <a:lnTo>
                  <a:pt x="71" y="11"/>
                </a:lnTo>
                <a:lnTo>
                  <a:pt x="71" y="9"/>
                </a:lnTo>
                <a:lnTo>
                  <a:pt x="70" y="9"/>
                </a:lnTo>
                <a:lnTo>
                  <a:pt x="70" y="8"/>
                </a:lnTo>
                <a:lnTo>
                  <a:pt x="68" y="8"/>
                </a:lnTo>
                <a:lnTo>
                  <a:pt x="64" y="7"/>
                </a:lnTo>
                <a:lnTo>
                  <a:pt x="62" y="5"/>
                </a:lnTo>
                <a:lnTo>
                  <a:pt x="58" y="4"/>
                </a:lnTo>
                <a:lnTo>
                  <a:pt x="54" y="3"/>
                </a:lnTo>
                <a:lnTo>
                  <a:pt x="51" y="2"/>
                </a:lnTo>
                <a:lnTo>
                  <a:pt x="47" y="0"/>
                </a:lnTo>
                <a:lnTo>
                  <a:pt x="43" y="0"/>
                </a:lnTo>
                <a:lnTo>
                  <a:pt x="39" y="0"/>
                </a:lnTo>
                <a:lnTo>
                  <a:pt x="32" y="0"/>
                </a:lnTo>
                <a:lnTo>
                  <a:pt x="25" y="3"/>
                </a:lnTo>
                <a:lnTo>
                  <a:pt x="19" y="5"/>
                </a:lnTo>
                <a:lnTo>
                  <a:pt x="13" y="9"/>
                </a:lnTo>
                <a:lnTo>
                  <a:pt x="9" y="14"/>
                </a:lnTo>
                <a:lnTo>
                  <a:pt x="6" y="21"/>
                </a:lnTo>
                <a:lnTo>
                  <a:pt x="4" y="27"/>
                </a:lnTo>
                <a:lnTo>
                  <a:pt x="3" y="33"/>
                </a:lnTo>
                <a:lnTo>
                  <a:pt x="4" y="40"/>
                </a:lnTo>
                <a:lnTo>
                  <a:pt x="5" y="46"/>
                </a:lnTo>
                <a:lnTo>
                  <a:pt x="8" y="50"/>
                </a:lnTo>
                <a:lnTo>
                  <a:pt x="11" y="55"/>
                </a:lnTo>
                <a:lnTo>
                  <a:pt x="20" y="61"/>
                </a:lnTo>
                <a:lnTo>
                  <a:pt x="30" y="66"/>
                </a:lnTo>
                <a:lnTo>
                  <a:pt x="39" y="70"/>
                </a:lnTo>
                <a:lnTo>
                  <a:pt x="48" y="75"/>
                </a:lnTo>
                <a:lnTo>
                  <a:pt x="52" y="77"/>
                </a:lnTo>
                <a:lnTo>
                  <a:pt x="54" y="81"/>
                </a:lnTo>
                <a:lnTo>
                  <a:pt x="56" y="85"/>
                </a:lnTo>
                <a:lnTo>
                  <a:pt x="57" y="89"/>
                </a:lnTo>
                <a:lnTo>
                  <a:pt x="56" y="94"/>
                </a:lnTo>
                <a:lnTo>
                  <a:pt x="54" y="96"/>
                </a:lnTo>
                <a:lnTo>
                  <a:pt x="53" y="100"/>
                </a:lnTo>
                <a:lnTo>
                  <a:pt x="51" y="103"/>
                </a:lnTo>
                <a:lnTo>
                  <a:pt x="48" y="104"/>
                </a:lnTo>
                <a:lnTo>
                  <a:pt x="44" y="105"/>
                </a:lnTo>
                <a:lnTo>
                  <a:pt x="40" y="106"/>
                </a:lnTo>
                <a:lnTo>
                  <a:pt x="37" y="106"/>
                </a:lnTo>
                <a:lnTo>
                  <a:pt x="32" y="106"/>
                </a:lnTo>
                <a:lnTo>
                  <a:pt x="25" y="105"/>
                </a:lnTo>
                <a:lnTo>
                  <a:pt x="20" y="104"/>
                </a:lnTo>
                <a:lnTo>
                  <a:pt x="16" y="103"/>
                </a:lnTo>
                <a:lnTo>
                  <a:pt x="13" y="101"/>
                </a:lnTo>
                <a:lnTo>
                  <a:pt x="10" y="99"/>
                </a:lnTo>
                <a:lnTo>
                  <a:pt x="8" y="99"/>
                </a:lnTo>
                <a:lnTo>
                  <a:pt x="6" y="98"/>
                </a:lnTo>
                <a:lnTo>
                  <a:pt x="5" y="99"/>
                </a:lnTo>
                <a:lnTo>
                  <a:pt x="4" y="100"/>
                </a:lnTo>
                <a:lnTo>
                  <a:pt x="1" y="108"/>
                </a:lnTo>
                <a:lnTo>
                  <a:pt x="0" y="108"/>
                </a:lnTo>
                <a:lnTo>
                  <a:pt x="0" y="109"/>
                </a:lnTo>
                <a:lnTo>
                  <a:pt x="0" y="110"/>
                </a:lnTo>
                <a:lnTo>
                  <a:pt x="1" y="113"/>
                </a:lnTo>
                <a:lnTo>
                  <a:pt x="4" y="114"/>
                </a:lnTo>
                <a:lnTo>
                  <a:pt x="8" y="117"/>
                </a:lnTo>
                <a:lnTo>
                  <a:pt x="14" y="118"/>
                </a:lnTo>
                <a:lnTo>
                  <a:pt x="19" y="120"/>
                </a:lnTo>
                <a:lnTo>
                  <a:pt x="25" y="122"/>
                </a:lnTo>
                <a:lnTo>
                  <a:pt x="32" y="122"/>
                </a:lnTo>
                <a:lnTo>
                  <a:pt x="37" y="122"/>
                </a:lnTo>
                <a:lnTo>
                  <a:pt x="44" y="122"/>
                </a:lnTo>
                <a:lnTo>
                  <a:pt x="51" y="120"/>
                </a:lnTo>
                <a:lnTo>
                  <a:pt x="57" y="118"/>
                </a:lnTo>
                <a:lnTo>
                  <a:pt x="63" y="114"/>
                </a:lnTo>
                <a:lnTo>
                  <a:pt x="68" y="109"/>
                </a:lnTo>
                <a:lnTo>
                  <a:pt x="72" y="103"/>
                </a:lnTo>
                <a:lnTo>
                  <a:pt x="73" y="96"/>
                </a:lnTo>
                <a:lnTo>
                  <a:pt x="75" y="88"/>
                </a:lnTo>
                <a:lnTo>
                  <a:pt x="75" y="81"/>
                </a:lnTo>
                <a:lnTo>
                  <a:pt x="72" y="76"/>
                </a:lnTo>
                <a:lnTo>
                  <a:pt x="70" y="71"/>
                </a:lnTo>
                <a:lnTo>
                  <a:pt x="66" y="67"/>
                </a:lnTo>
                <a:lnTo>
                  <a:pt x="58" y="61"/>
                </a:lnTo>
                <a:lnTo>
                  <a:pt x="48" y="56"/>
                </a:lnTo>
                <a:lnTo>
                  <a:pt x="38" y="51"/>
                </a:lnTo>
                <a:lnTo>
                  <a:pt x="29" y="46"/>
                </a:lnTo>
                <a:lnTo>
                  <a:pt x="27" y="43"/>
                </a:lnTo>
                <a:lnTo>
                  <a:pt x="24" y="40"/>
                </a:lnTo>
                <a:lnTo>
                  <a:pt x="22" y="36"/>
                </a:lnTo>
                <a:lnTo>
                  <a:pt x="22" y="32"/>
                </a:lnTo>
                <a:lnTo>
                  <a:pt x="22" y="28"/>
                </a:lnTo>
                <a:lnTo>
                  <a:pt x="23" y="24"/>
                </a:lnTo>
                <a:lnTo>
                  <a:pt x="24" y="22"/>
                </a:lnTo>
                <a:lnTo>
                  <a:pt x="27" y="19"/>
                </a:lnTo>
                <a:lnTo>
                  <a:pt x="29" y="18"/>
                </a:lnTo>
                <a:lnTo>
                  <a:pt x="33" y="17"/>
                </a:lnTo>
                <a:lnTo>
                  <a:pt x="35" y="16"/>
                </a:lnTo>
                <a:lnTo>
                  <a:pt x="39" y="16"/>
                </a:lnTo>
                <a:lnTo>
                  <a:pt x="44" y="16"/>
                </a:lnTo>
                <a:lnTo>
                  <a:pt x="48" y="17"/>
                </a:lnTo>
                <a:lnTo>
                  <a:pt x="52" y="18"/>
                </a:lnTo>
                <a:lnTo>
                  <a:pt x="56" y="19"/>
                </a:lnTo>
                <a:lnTo>
                  <a:pt x="58" y="21"/>
                </a:lnTo>
                <a:lnTo>
                  <a:pt x="61" y="22"/>
                </a:lnTo>
                <a:lnTo>
                  <a:pt x="62" y="22"/>
                </a:lnTo>
                <a:lnTo>
                  <a:pt x="63" y="22"/>
                </a:lnTo>
                <a:lnTo>
                  <a:pt x="64" y="22"/>
                </a:lnTo>
                <a:lnTo>
                  <a:pt x="66" y="21"/>
                </a:lnTo>
                <a:lnTo>
                  <a:pt x="66" y="19"/>
                </a:lnTo>
                <a:lnTo>
                  <a:pt x="70" y="13"/>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50" name="Freeform 160"/>
          <p:cNvSpPr>
            <a:spLocks noEditPoints="1"/>
          </p:cNvSpPr>
          <p:nvPr/>
        </p:nvSpPr>
        <p:spPr bwMode="auto">
          <a:xfrm>
            <a:off x="7957384" y="1636940"/>
            <a:ext cx="39767" cy="54429"/>
          </a:xfrm>
          <a:custGeom>
            <a:avLst/>
            <a:gdLst>
              <a:gd name="T0" fmla="*/ 2147483647 w 93"/>
              <a:gd name="T1" fmla="*/ 2147483647 h 121"/>
              <a:gd name="T2" fmla="*/ 2147483647 w 93"/>
              <a:gd name="T3" fmla="*/ 2147483647 h 121"/>
              <a:gd name="T4" fmla="*/ 2147483647 w 93"/>
              <a:gd name="T5" fmla="*/ 2147483647 h 121"/>
              <a:gd name="T6" fmla="*/ 2147483647 w 93"/>
              <a:gd name="T7" fmla="*/ 2147483647 h 121"/>
              <a:gd name="T8" fmla="*/ 2147483647 w 93"/>
              <a:gd name="T9" fmla="*/ 2147483647 h 121"/>
              <a:gd name="T10" fmla="*/ 2147483647 w 93"/>
              <a:gd name="T11" fmla="*/ 2147483647 h 121"/>
              <a:gd name="T12" fmla="*/ 2147483647 w 93"/>
              <a:gd name="T13" fmla="*/ 2147483647 h 121"/>
              <a:gd name="T14" fmla="*/ 2147483647 w 93"/>
              <a:gd name="T15" fmla="*/ 2147483647 h 121"/>
              <a:gd name="T16" fmla="*/ 2147483647 w 93"/>
              <a:gd name="T17" fmla="*/ 2147483647 h 121"/>
              <a:gd name="T18" fmla="*/ 2147483647 w 93"/>
              <a:gd name="T19" fmla="*/ 2147483647 h 121"/>
              <a:gd name="T20" fmla="*/ 2147483647 w 93"/>
              <a:gd name="T21" fmla="*/ 2147483647 h 121"/>
              <a:gd name="T22" fmla="*/ 2147483647 w 93"/>
              <a:gd name="T23" fmla="*/ 2147483647 h 121"/>
              <a:gd name="T24" fmla="*/ 2147483647 w 93"/>
              <a:gd name="T25" fmla="*/ 2147483647 h 121"/>
              <a:gd name="T26" fmla="*/ 2147483647 w 93"/>
              <a:gd name="T27" fmla="*/ 2147483647 h 121"/>
              <a:gd name="T28" fmla="*/ 2147483647 w 93"/>
              <a:gd name="T29" fmla="*/ 2147483647 h 121"/>
              <a:gd name="T30" fmla="*/ 2147483647 w 93"/>
              <a:gd name="T31" fmla="*/ 2147483647 h 121"/>
              <a:gd name="T32" fmla="*/ 2147483647 w 93"/>
              <a:gd name="T33" fmla="*/ 2147483647 h 121"/>
              <a:gd name="T34" fmla="*/ 2147483647 w 93"/>
              <a:gd name="T35" fmla="*/ 2147483647 h 121"/>
              <a:gd name="T36" fmla="*/ 2147483647 w 93"/>
              <a:gd name="T37" fmla="*/ 2147483647 h 121"/>
              <a:gd name="T38" fmla="*/ 2147483647 w 93"/>
              <a:gd name="T39" fmla="*/ 2147483647 h 121"/>
              <a:gd name="T40" fmla="*/ 2147483647 w 93"/>
              <a:gd name="T41" fmla="*/ 2147483647 h 121"/>
              <a:gd name="T42" fmla="*/ 2147483647 w 93"/>
              <a:gd name="T43" fmla="*/ 2147483647 h 121"/>
              <a:gd name="T44" fmla="*/ 2147483647 w 93"/>
              <a:gd name="T45" fmla="*/ 2147483647 h 121"/>
              <a:gd name="T46" fmla="*/ 2147483647 w 93"/>
              <a:gd name="T47" fmla="*/ 2147483647 h 121"/>
              <a:gd name="T48" fmla="*/ 2147483647 w 93"/>
              <a:gd name="T49" fmla="*/ 2147483647 h 121"/>
              <a:gd name="T50" fmla="*/ 2147483647 w 93"/>
              <a:gd name="T51" fmla="*/ 0 h 121"/>
              <a:gd name="T52" fmla="*/ 2147483647 w 93"/>
              <a:gd name="T53" fmla="*/ 0 h 121"/>
              <a:gd name="T54" fmla="*/ 2147483647 w 93"/>
              <a:gd name="T55" fmla="*/ 2147483647 h 121"/>
              <a:gd name="T56" fmla="*/ 2147483647 w 93"/>
              <a:gd name="T57" fmla="*/ 2147483647 h 121"/>
              <a:gd name="T58" fmla="*/ 2147483647 w 93"/>
              <a:gd name="T59" fmla="*/ 2147483647 h 121"/>
              <a:gd name="T60" fmla="*/ 2147483647 w 93"/>
              <a:gd name="T61" fmla="*/ 2147483647 h 121"/>
              <a:gd name="T62" fmla="*/ 2147483647 w 93"/>
              <a:gd name="T63" fmla="*/ 2147483647 h 121"/>
              <a:gd name="T64" fmla="*/ 2147483647 w 93"/>
              <a:gd name="T65" fmla="*/ 2147483647 h 121"/>
              <a:gd name="T66" fmla="*/ 2147483647 w 93"/>
              <a:gd name="T67" fmla="*/ 2147483647 h 121"/>
              <a:gd name="T68" fmla="*/ 2147483647 w 93"/>
              <a:gd name="T69" fmla="*/ 2147483647 h 121"/>
              <a:gd name="T70" fmla="*/ 2147483647 w 93"/>
              <a:gd name="T71" fmla="*/ 2147483647 h 121"/>
              <a:gd name="T72" fmla="*/ 2147483647 w 93"/>
              <a:gd name="T73" fmla="*/ 2147483647 h 121"/>
              <a:gd name="T74" fmla="*/ 2147483647 w 93"/>
              <a:gd name="T75" fmla="*/ 2147483647 h 121"/>
              <a:gd name="T76" fmla="*/ 2147483647 w 93"/>
              <a:gd name="T77" fmla="*/ 2147483647 h 121"/>
              <a:gd name="T78" fmla="*/ 2147483647 w 93"/>
              <a:gd name="T79" fmla="*/ 2147483647 h 121"/>
              <a:gd name="T80" fmla="*/ 2147483647 w 93"/>
              <a:gd name="T81" fmla="*/ 2147483647 h 121"/>
              <a:gd name="T82" fmla="*/ 2147483647 w 93"/>
              <a:gd name="T83" fmla="*/ 2147483647 h 121"/>
              <a:gd name="T84" fmla="*/ 2147483647 w 93"/>
              <a:gd name="T85" fmla="*/ 2147483647 h 121"/>
              <a:gd name="T86" fmla="*/ 2147483647 w 93"/>
              <a:gd name="T87" fmla="*/ 2147483647 h 121"/>
              <a:gd name="T88" fmla="*/ 2147483647 w 93"/>
              <a:gd name="T89" fmla="*/ 2147483647 h 121"/>
              <a:gd name="T90" fmla="*/ 2147483647 w 93"/>
              <a:gd name="T91" fmla="*/ 2147483647 h 121"/>
              <a:gd name="T92" fmla="*/ 2147483647 w 93"/>
              <a:gd name="T93" fmla="*/ 2147483647 h 121"/>
              <a:gd name="T94" fmla="*/ 2147483647 w 93"/>
              <a:gd name="T95" fmla="*/ 2147483647 h 121"/>
              <a:gd name="T96" fmla="*/ 2147483647 w 93"/>
              <a:gd name="T97" fmla="*/ 2147483647 h 121"/>
              <a:gd name="T98" fmla="*/ 2147483647 w 93"/>
              <a:gd name="T99" fmla="*/ 2147483647 h 121"/>
              <a:gd name="T100" fmla="*/ 2147483647 w 93"/>
              <a:gd name="T101" fmla="*/ 2147483647 h 121"/>
              <a:gd name="T102" fmla="*/ 2147483647 w 93"/>
              <a:gd name="T103" fmla="*/ 2147483647 h 121"/>
              <a:gd name="T104" fmla="*/ 2147483647 w 93"/>
              <a:gd name="T105" fmla="*/ 2147483647 h 121"/>
              <a:gd name="T106" fmla="*/ 2147483647 w 93"/>
              <a:gd name="T107" fmla="*/ 2147483647 h 121"/>
              <a:gd name="T108" fmla="*/ 2147483647 w 93"/>
              <a:gd name="T109" fmla="*/ 2147483647 h 121"/>
              <a:gd name="T110" fmla="*/ 2147483647 w 93"/>
              <a:gd name="T111" fmla="*/ 2147483647 h 121"/>
              <a:gd name="T112" fmla="*/ 2147483647 w 93"/>
              <a:gd name="T113" fmla="*/ 2147483647 h 121"/>
              <a:gd name="T114" fmla="*/ 2147483647 w 93"/>
              <a:gd name="T115" fmla="*/ 2147483647 h 121"/>
              <a:gd name="T116" fmla="*/ 2147483647 w 93"/>
              <a:gd name="T117" fmla="*/ 2147483647 h 12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3" h="121">
                <a:moveTo>
                  <a:pt x="77" y="95"/>
                </a:moveTo>
                <a:lnTo>
                  <a:pt x="77" y="95"/>
                </a:lnTo>
                <a:lnTo>
                  <a:pt x="77" y="93"/>
                </a:lnTo>
                <a:lnTo>
                  <a:pt x="75" y="93"/>
                </a:lnTo>
                <a:lnTo>
                  <a:pt x="73" y="93"/>
                </a:lnTo>
                <a:lnTo>
                  <a:pt x="71" y="95"/>
                </a:lnTo>
                <a:lnTo>
                  <a:pt x="68" y="97"/>
                </a:lnTo>
                <a:lnTo>
                  <a:pt x="64" y="98"/>
                </a:lnTo>
                <a:lnTo>
                  <a:pt x="60" y="101"/>
                </a:lnTo>
                <a:lnTo>
                  <a:pt x="54" y="103"/>
                </a:lnTo>
                <a:lnTo>
                  <a:pt x="47" y="105"/>
                </a:lnTo>
                <a:lnTo>
                  <a:pt x="40" y="105"/>
                </a:lnTo>
                <a:lnTo>
                  <a:pt x="35" y="105"/>
                </a:lnTo>
                <a:lnTo>
                  <a:pt x="30" y="103"/>
                </a:lnTo>
                <a:lnTo>
                  <a:pt x="26" y="101"/>
                </a:lnTo>
                <a:lnTo>
                  <a:pt x="23" y="98"/>
                </a:lnTo>
                <a:lnTo>
                  <a:pt x="21" y="95"/>
                </a:lnTo>
                <a:lnTo>
                  <a:pt x="20" y="90"/>
                </a:lnTo>
                <a:lnTo>
                  <a:pt x="18" y="85"/>
                </a:lnTo>
                <a:lnTo>
                  <a:pt x="18" y="78"/>
                </a:lnTo>
                <a:lnTo>
                  <a:pt x="18" y="77"/>
                </a:lnTo>
                <a:lnTo>
                  <a:pt x="18" y="76"/>
                </a:lnTo>
                <a:lnTo>
                  <a:pt x="18" y="74"/>
                </a:lnTo>
                <a:lnTo>
                  <a:pt x="18" y="73"/>
                </a:lnTo>
                <a:lnTo>
                  <a:pt x="18" y="72"/>
                </a:lnTo>
                <a:lnTo>
                  <a:pt x="27" y="72"/>
                </a:lnTo>
                <a:lnTo>
                  <a:pt x="39" y="72"/>
                </a:lnTo>
                <a:lnTo>
                  <a:pt x="51" y="69"/>
                </a:lnTo>
                <a:lnTo>
                  <a:pt x="64" y="67"/>
                </a:lnTo>
                <a:lnTo>
                  <a:pt x="69" y="64"/>
                </a:lnTo>
                <a:lnTo>
                  <a:pt x="74" y="62"/>
                </a:lnTo>
                <a:lnTo>
                  <a:pt x="79" y="58"/>
                </a:lnTo>
                <a:lnTo>
                  <a:pt x="84" y="54"/>
                </a:lnTo>
                <a:lnTo>
                  <a:pt x="88" y="49"/>
                </a:lnTo>
                <a:lnTo>
                  <a:pt x="90" y="44"/>
                </a:lnTo>
                <a:lnTo>
                  <a:pt x="92" y="38"/>
                </a:lnTo>
                <a:lnTo>
                  <a:pt x="93" y="30"/>
                </a:lnTo>
                <a:lnTo>
                  <a:pt x="92" y="24"/>
                </a:lnTo>
                <a:lnTo>
                  <a:pt x="90" y="18"/>
                </a:lnTo>
                <a:lnTo>
                  <a:pt x="88" y="13"/>
                </a:lnTo>
                <a:lnTo>
                  <a:pt x="84" y="9"/>
                </a:lnTo>
                <a:lnTo>
                  <a:pt x="80" y="5"/>
                </a:lnTo>
                <a:lnTo>
                  <a:pt x="74" y="3"/>
                </a:lnTo>
                <a:lnTo>
                  <a:pt x="68" y="0"/>
                </a:lnTo>
                <a:lnTo>
                  <a:pt x="60" y="0"/>
                </a:lnTo>
                <a:lnTo>
                  <a:pt x="54" y="0"/>
                </a:lnTo>
                <a:lnTo>
                  <a:pt x="47" y="1"/>
                </a:lnTo>
                <a:lnTo>
                  <a:pt x="41" y="4"/>
                </a:lnTo>
                <a:lnTo>
                  <a:pt x="36" y="6"/>
                </a:lnTo>
                <a:lnTo>
                  <a:pt x="31" y="10"/>
                </a:lnTo>
                <a:lnTo>
                  <a:pt x="26" y="14"/>
                </a:lnTo>
                <a:lnTo>
                  <a:pt x="21" y="18"/>
                </a:lnTo>
                <a:lnTo>
                  <a:pt x="17" y="24"/>
                </a:lnTo>
                <a:lnTo>
                  <a:pt x="10" y="35"/>
                </a:lnTo>
                <a:lnTo>
                  <a:pt x="5" y="48"/>
                </a:lnTo>
                <a:lnTo>
                  <a:pt x="1" y="63"/>
                </a:lnTo>
                <a:lnTo>
                  <a:pt x="0" y="78"/>
                </a:lnTo>
                <a:lnTo>
                  <a:pt x="1" y="87"/>
                </a:lnTo>
                <a:lnTo>
                  <a:pt x="2" y="96"/>
                </a:lnTo>
                <a:lnTo>
                  <a:pt x="5" y="103"/>
                </a:lnTo>
                <a:lnTo>
                  <a:pt x="10" y="110"/>
                </a:lnTo>
                <a:lnTo>
                  <a:pt x="15" y="115"/>
                </a:lnTo>
                <a:lnTo>
                  <a:pt x="21" y="119"/>
                </a:lnTo>
                <a:lnTo>
                  <a:pt x="30" y="121"/>
                </a:lnTo>
                <a:lnTo>
                  <a:pt x="39" y="121"/>
                </a:lnTo>
                <a:lnTo>
                  <a:pt x="47" y="121"/>
                </a:lnTo>
                <a:lnTo>
                  <a:pt x="55" y="120"/>
                </a:lnTo>
                <a:lnTo>
                  <a:pt x="63" y="117"/>
                </a:lnTo>
                <a:lnTo>
                  <a:pt x="70" y="114"/>
                </a:lnTo>
                <a:lnTo>
                  <a:pt x="75" y="111"/>
                </a:lnTo>
                <a:lnTo>
                  <a:pt x="79" y="109"/>
                </a:lnTo>
                <a:lnTo>
                  <a:pt x="83" y="106"/>
                </a:lnTo>
                <a:lnTo>
                  <a:pt x="83" y="105"/>
                </a:lnTo>
                <a:lnTo>
                  <a:pt x="83" y="103"/>
                </a:lnTo>
                <a:lnTo>
                  <a:pt x="77" y="95"/>
                </a:lnTo>
                <a:close/>
                <a:moveTo>
                  <a:pt x="21" y="58"/>
                </a:moveTo>
                <a:lnTo>
                  <a:pt x="21" y="52"/>
                </a:lnTo>
                <a:lnTo>
                  <a:pt x="23" y="45"/>
                </a:lnTo>
                <a:lnTo>
                  <a:pt x="26" y="39"/>
                </a:lnTo>
                <a:lnTo>
                  <a:pt x="30" y="32"/>
                </a:lnTo>
                <a:lnTo>
                  <a:pt x="35" y="25"/>
                </a:lnTo>
                <a:lnTo>
                  <a:pt x="41" y="20"/>
                </a:lnTo>
                <a:lnTo>
                  <a:pt x="45" y="18"/>
                </a:lnTo>
                <a:lnTo>
                  <a:pt x="49" y="16"/>
                </a:lnTo>
                <a:lnTo>
                  <a:pt x="53" y="15"/>
                </a:lnTo>
                <a:lnTo>
                  <a:pt x="58" y="15"/>
                </a:lnTo>
                <a:lnTo>
                  <a:pt x="63" y="15"/>
                </a:lnTo>
                <a:lnTo>
                  <a:pt x="65" y="15"/>
                </a:lnTo>
                <a:lnTo>
                  <a:pt x="69" y="18"/>
                </a:lnTo>
                <a:lnTo>
                  <a:pt x="71" y="19"/>
                </a:lnTo>
                <a:lnTo>
                  <a:pt x="73" y="21"/>
                </a:lnTo>
                <a:lnTo>
                  <a:pt x="74" y="24"/>
                </a:lnTo>
                <a:lnTo>
                  <a:pt x="75" y="28"/>
                </a:lnTo>
                <a:lnTo>
                  <a:pt x="75" y="32"/>
                </a:lnTo>
                <a:lnTo>
                  <a:pt x="75" y="35"/>
                </a:lnTo>
                <a:lnTo>
                  <a:pt x="74" y="40"/>
                </a:lnTo>
                <a:lnTo>
                  <a:pt x="71" y="43"/>
                </a:lnTo>
                <a:lnTo>
                  <a:pt x="69" y="47"/>
                </a:lnTo>
                <a:lnTo>
                  <a:pt x="61" y="50"/>
                </a:lnTo>
                <a:lnTo>
                  <a:pt x="53" y="54"/>
                </a:lnTo>
                <a:lnTo>
                  <a:pt x="44" y="56"/>
                </a:lnTo>
                <a:lnTo>
                  <a:pt x="35" y="57"/>
                </a:lnTo>
                <a:lnTo>
                  <a:pt x="26" y="58"/>
                </a:lnTo>
                <a:lnTo>
                  <a:pt x="21" y="58"/>
                </a:lnTo>
                <a:close/>
              </a:path>
            </a:pathLst>
          </a:custGeom>
          <a:solidFill>
            <a:srgbClr val="DD3832"/>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51" name="Rectangle 161"/>
          <p:cNvSpPr>
            <a:spLocks noChangeArrowheads="1"/>
          </p:cNvSpPr>
          <p:nvPr/>
        </p:nvSpPr>
        <p:spPr bwMode="auto">
          <a:xfrm>
            <a:off x="673485" y="1061357"/>
            <a:ext cx="6130636" cy="38100"/>
          </a:xfrm>
          <a:prstGeom prst="rect">
            <a:avLst/>
          </a:prstGeom>
          <a:solidFill>
            <a:srgbClr val="1F1A1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52" name="Text Box 9"/>
          <p:cNvSpPr txBox="1">
            <a:spLocks noChangeArrowheads="1"/>
          </p:cNvSpPr>
          <p:nvPr/>
        </p:nvSpPr>
        <p:spPr bwMode="auto">
          <a:xfrm>
            <a:off x="1308485" y="4619625"/>
            <a:ext cx="6528314" cy="10980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87289" tIns="43645" rIns="87289" bIns="43645"/>
          <a:lstStyle>
            <a:lvl1pPr defTabSz="1054100">
              <a:defRPr sz="2400">
                <a:solidFill>
                  <a:schemeClr val="tx1"/>
                </a:solidFill>
                <a:latin typeface="Times New Roman" pitchFamily="18" charset="0"/>
              </a:defRPr>
            </a:lvl1pPr>
            <a:lvl2pPr marL="527050" defTabSz="1054100">
              <a:defRPr sz="2400">
                <a:solidFill>
                  <a:schemeClr val="tx1"/>
                </a:solidFill>
                <a:latin typeface="Times New Roman" pitchFamily="18" charset="0"/>
              </a:defRPr>
            </a:lvl2pPr>
            <a:lvl3pPr marL="1054100" defTabSz="1054100">
              <a:defRPr sz="2400">
                <a:solidFill>
                  <a:schemeClr val="tx1"/>
                </a:solidFill>
                <a:latin typeface="Times New Roman" pitchFamily="18" charset="0"/>
              </a:defRPr>
            </a:lvl3pPr>
            <a:lvl4pPr marL="1581150" defTabSz="1054100">
              <a:defRPr sz="2400">
                <a:solidFill>
                  <a:schemeClr val="tx1"/>
                </a:solidFill>
                <a:latin typeface="Times New Roman" pitchFamily="18" charset="0"/>
              </a:defRPr>
            </a:lvl4pPr>
            <a:lvl5pPr marL="2108200" defTabSz="1054100">
              <a:defRPr sz="2400">
                <a:solidFill>
                  <a:schemeClr val="tx1"/>
                </a:solidFill>
                <a:latin typeface="Times New Roman" pitchFamily="18" charset="0"/>
              </a:defRPr>
            </a:lvl5pPr>
            <a:lvl6pPr marL="2565400" defTabSz="1054100" eaLnBrk="0" fontAlgn="base" hangingPunct="0">
              <a:spcBef>
                <a:spcPct val="0"/>
              </a:spcBef>
              <a:spcAft>
                <a:spcPct val="0"/>
              </a:spcAft>
              <a:defRPr sz="2400">
                <a:solidFill>
                  <a:schemeClr val="tx1"/>
                </a:solidFill>
                <a:latin typeface="Times New Roman" pitchFamily="18" charset="0"/>
              </a:defRPr>
            </a:lvl6pPr>
            <a:lvl7pPr marL="3022600" defTabSz="1054100" eaLnBrk="0" fontAlgn="base" hangingPunct="0">
              <a:spcBef>
                <a:spcPct val="0"/>
              </a:spcBef>
              <a:spcAft>
                <a:spcPct val="0"/>
              </a:spcAft>
              <a:defRPr sz="2400">
                <a:solidFill>
                  <a:schemeClr val="tx1"/>
                </a:solidFill>
                <a:latin typeface="Times New Roman" pitchFamily="18" charset="0"/>
              </a:defRPr>
            </a:lvl7pPr>
            <a:lvl8pPr marL="3479800" defTabSz="1054100" eaLnBrk="0" fontAlgn="base" hangingPunct="0">
              <a:spcBef>
                <a:spcPct val="0"/>
              </a:spcBef>
              <a:spcAft>
                <a:spcPct val="0"/>
              </a:spcAft>
              <a:defRPr sz="2400">
                <a:solidFill>
                  <a:schemeClr val="tx1"/>
                </a:solidFill>
                <a:latin typeface="Times New Roman" pitchFamily="18" charset="0"/>
              </a:defRPr>
            </a:lvl8pPr>
            <a:lvl9pPr marL="3937000" defTabSz="1054100" eaLnBrk="0" fontAlgn="base" hangingPunct="0">
              <a:spcBef>
                <a:spcPct val="0"/>
              </a:spcBef>
              <a:spcAft>
                <a:spcPct val="0"/>
              </a:spcAft>
              <a:defRPr sz="2400">
                <a:solidFill>
                  <a:schemeClr val="tx1"/>
                </a:solidFill>
                <a:latin typeface="Times New Roman" pitchFamily="18" charset="0"/>
              </a:defRPr>
            </a:lvl9pPr>
          </a:lstStyle>
          <a:p>
            <a:pPr algn="ctr" eaLnBrk="0" hangingPunct="0">
              <a:spcBef>
                <a:spcPct val="50000"/>
              </a:spcBef>
              <a:defRPr/>
            </a:pPr>
            <a:r>
              <a:rPr lang="de-DE" sz="1500" b="1" dirty="0" smtClean="0">
                <a:solidFill>
                  <a:srgbClr val="000000"/>
                </a:solidFill>
                <a:latin typeface="Arial" charset="0"/>
                <a:cs typeface="+mn-cs"/>
              </a:rPr>
              <a:t>IHP</a:t>
            </a:r>
            <a:br>
              <a:rPr lang="de-DE" sz="1500" b="1" dirty="0" smtClean="0">
                <a:solidFill>
                  <a:srgbClr val="000000"/>
                </a:solidFill>
                <a:latin typeface="Arial" charset="0"/>
                <a:cs typeface="+mn-cs"/>
              </a:rPr>
            </a:br>
            <a:r>
              <a:rPr lang="de-DE" sz="1500" b="1" dirty="0" smtClean="0">
                <a:solidFill>
                  <a:srgbClr val="000000"/>
                </a:solidFill>
                <a:latin typeface="Arial" charset="0"/>
                <a:cs typeface="+mn-cs"/>
              </a:rPr>
              <a:t>Im Technologiepark 25</a:t>
            </a:r>
            <a:br>
              <a:rPr lang="de-DE" sz="1500" b="1" dirty="0" smtClean="0">
                <a:solidFill>
                  <a:srgbClr val="000000"/>
                </a:solidFill>
                <a:latin typeface="Arial" charset="0"/>
                <a:cs typeface="+mn-cs"/>
              </a:rPr>
            </a:br>
            <a:r>
              <a:rPr lang="de-DE" sz="1500" b="1" dirty="0" smtClean="0">
                <a:solidFill>
                  <a:srgbClr val="000000"/>
                </a:solidFill>
                <a:latin typeface="Arial" charset="0"/>
                <a:cs typeface="+mn-cs"/>
              </a:rPr>
              <a:t>15236 Frankfurt (Oder)</a:t>
            </a:r>
            <a:br>
              <a:rPr lang="de-DE" sz="1500" b="1" dirty="0" smtClean="0">
                <a:solidFill>
                  <a:srgbClr val="000000"/>
                </a:solidFill>
                <a:latin typeface="Arial" charset="0"/>
                <a:cs typeface="+mn-cs"/>
              </a:rPr>
            </a:br>
            <a:r>
              <a:rPr lang="de-DE" sz="1500" b="1" dirty="0" smtClean="0">
                <a:solidFill>
                  <a:srgbClr val="000000"/>
                </a:solidFill>
                <a:latin typeface="Arial" charset="0"/>
                <a:cs typeface="+mn-cs"/>
              </a:rPr>
              <a:t>Germany</a:t>
            </a:r>
          </a:p>
        </p:txBody>
      </p:sp>
      <p:sp>
        <p:nvSpPr>
          <p:cNvPr id="53" name="Text Box 164"/>
          <p:cNvSpPr txBox="1">
            <a:spLocks noChangeArrowheads="1"/>
          </p:cNvSpPr>
          <p:nvPr/>
        </p:nvSpPr>
        <p:spPr bwMode="auto">
          <a:xfrm>
            <a:off x="673486" y="6279697"/>
            <a:ext cx="7797030" cy="2303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75749" tIns="37874" rIns="75749" bIns="37874">
            <a:spAutoFit/>
          </a:bodyPr>
          <a:lstStyle>
            <a:lvl1pPr>
              <a:tabLst>
                <a:tab pos="3997325" algn="l"/>
                <a:tab pos="6765925" algn="l"/>
              </a:tabLst>
              <a:defRPr sz="2400">
                <a:solidFill>
                  <a:schemeClr val="tx1"/>
                </a:solidFill>
                <a:latin typeface="Times New Roman" pitchFamily="18" charset="0"/>
              </a:defRPr>
            </a:lvl1pPr>
            <a:lvl2pPr>
              <a:tabLst>
                <a:tab pos="3997325" algn="l"/>
                <a:tab pos="6765925" algn="l"/>
              </a:tabLst>
              <a:defRPr sz="2400">
                <a:solidFill>
                  <a:schemeClr val="tx1"/>
                </a:solidFill>
                <a:latin typeface="Times New Roman" pitchFamily="18" charset="0"/>
              </a:defRPr>
            </a:lvl2pPr>
            <a:lvl3pPr>
              <a:tabLst>
                <a:tab pos="3997325" algn="l"/>
                <a:tab pos="6765925" algn="l"/>
              </a:tabLst>
              <a:defRPr sz="2400">
                <a:solidFill>
                  <a:schemeClr val="tx1"/>
                </a:solidFill>
                <a:latin typeface="Times New Roman" pitchFamily="18" charset="0"/>
              </a:defRPr>
            </a:lvl3pPr>
            <a:lvl4pPr>
              <a:tabLst>
                <a:tab pos="3997325" algn="l"/>
                <a:tab pos="6765925" algn="l"/>
              </a:tabLst>
              <a:defRPr sz="2400">
                <a:solidFill>
                  <a:schemeClr val="tx1"/>
                </a:solidFill>
                <a:latin typeface="Times New Roman" pitchFamily="18" charset="0"/>
              </a:defRPr>
            </a:lvl4pPr>
            <a:lvl5pPr>
              <a:tabLst>
                <a:tab pos="3997325" algn="l"/>
                <a:tab pos="6765925" algn="l"/>
              </a:tabLst>
              <a:defRPr sz="2400">
                <a:solidFill>
                  <a:schemeClr val="tx1"/>
                </a:solidFill>
                <a:latin typeface="Times New Roman" pitchFamily="18" charset="0"/>
              </a:defRPr>
            </a:lvl5pPr>
            <a:lvl6pPr eaLnBrk="0" fontAlgn="base" hangingPunct="0">
              <a:spcBef>
                <a:spcPct val="0"/>
              </a:spcBef>
              <a:spcAft>
                <a:spcPct val="0"/>
              </a:spcAft>
              <a:tabLst>
                <a:tab pos="3997325" algn="l"/>
                <a:tab pos="6765925" algn="l"/>
              </a:tabLst>
              <a:defRPr sz="2400">
                <a:solidFill>
                  <a:schemeClr val="tx1"/>
                </a:solidFill>
                <a:latin typeface="Times New Roman" pitchFamily="18" charset="0"/>
              </a:defRPr>
            </a:lvl6pPr>
            <a:lvl7pPr eaLnBrk="0" fontAlgn="base" hangingPunct="0">
              <a:spcBef>
                <a:spcPct val="0"/>
              </a:spcBef>
              <a:spcAft>
                <a:spcPct val="0"/>
              </a:spcAft>
              <a:tabLst>
                <a:tab pos="3997325" algn="l"/>
                <a:tab pos="6765925" algn="l"/>
              </a:tabLst>
              <a:defRPr sz="2400">
                <a:solidFill>
                  <a:schemeClr val="tx1"/>
                </a:solidFill>
                <a:latin typeface="Times New Roman" pitchFamily="18" charset="0"/>
              </a:defRPr>
            </a:lvl7pPr>
            <a:lvl8pPr eaLnBrk="0" fontAlgn="base" hangingPunct="0">
              <a:spcBef>
                <a:spcPct val="0"/>
              </a:spcBef>
              <a:spcAft>
                <a:spcPct val="0"/>
              </a:spcAft>
              <a:tabLst>
                <a:tab pos="3997325" algn="l"/>
                <a:tab pos="6765925" algn="l"/>
              </a:tabLst>
              <a:defRPr sz="2400">
                <a:solidFill>
                  <a:schemeClr val="tx1"/>
                </a:solidFill>
                <a:latin typeface="Times New Roman" pitchFamily="18" charset="0"/>
              </a:defRPr>
            </a:lvl8pPr>
            <a:lvl9pPr eaLnBrk="0" fontAlgn="base" hangingPunct="0">
              <a:spcBef>
                <a:spcPct val="0"/>
              </a:spcBef>
              <a:spcAft>
                <a:spcPct val="0"/>
              </a:spcAft>
              <a:tabLst>
                <a:tab pos="3997325" algn="l"/>
                <a:tab pos="6765925" algn="l"/>
              </a:tabLst>
              <a:defRPr sz="2400">
                <a:solidFill>
                  <a:schemeClr val="tx1"/>
                </a:solidFill>
                <a:latin typeface="Times New Roman" pitchFamily="18" charset="0"/>
              </a:defRPr>
            </a:lvl9pPr>
          </a:lstStyle>
          <a:p>
            <a:pPr eaLnBrk="0" hangingPunct="0">
              <a:spcBef>
                <a:spcPct val="50000"/>
              </a:spcBef>
              <a:defRPr/>
            </a:pPr>
            <a:r>
              <a:rPr lang="de-DE" sz="1000" dirty="0" smtClean="0">
                <a:solidFill>
                  <a:srgbClr val="000000"/>
                </a:solidFill>
                <a:latin typeface="NewsGoth Cn BT" pitchFamily="34" charset="0"/>
                <a:cs typeface="+mn-cs"/>
              </a:rPr>
              <a:t>  </a:t>
            </a:r>
            <a:r>
              <a:rPr lang="de-DE" sz="900" dirty="0" smtClean="0">
                <a:solidFill>
                  <a:srgbClr val="000000"/>
                </a:solidFill>
                <a:latin typeface="Arial Narrow" pitchFamily="34" charset="0"/>
                <a:cs typeface="+mn-cs"/>
              </a:rPr>
              <a:t>IHP  Im Technologiepark 25  15236 Frankfurt (Oder) Germany               	www.ihp-microelectronics.com                                            </a:t>
            </a:r>
            <a:r>
              <a:rPr lang="de-DE" sz="900" baseline="0" dirty="0" smtClean="0">
                <a:solidFill>
                  <a:srgbClr val="000000"/>
                </a:solidFill>
                <a:latin typeface="Arial Narrow" pitchFamily="34" charset="0"/>
                <a:cs typeface="+mn-cs"/>
              </a:rPr>
              <a:t>   </a:t>
            </a:r>
            <a:r>
              <a:rPr lang="de-DE" sz="900" dirty="0" smtClean="0">
                <a:solidFill>
                  <a:srgbClr val="000000"/>
                </a:solidFill>
                <a:latin typeface="Arial Narrow" pitchFamily="34" charset="0"/>
                <a:cs typeface="+mn-cs"/>
              </a:rPr>
              <a:t>© 2017 - All </a:t>
            </a:r>
            <a:r>
              <a:rPr lang="de-DE" sz="900" dirty="0" err="1" smtClean="0">
                <a:solidFill>
                  <a:srgbClr val="000000"/>
                </a:solidFill>
                <a:latin typeface="Arial Narrow" pitchFamily="34" charset="0"/>
                <a:cs typeface="+mn-cs"/>
              </a:rPr>
              <a:t>rights</a:t>
            </a:r>
            <a:r>
              <a:rPr lang="de-DE" sz="900" dirty="0" smtClean="0">
                <a:solidFill>
                  <a:srgbClr val="000000"/>
                </a:solidFill>
                <a:latin typeface="Arial Narrow" pitchFamily="34" charset="0"/>
                <a:cs typeface="+mn-cs"/>
              </a:rPr>
              <a:t> </a:t>
            </a:r>
            <a:r>
              <a:rPr lang="de-DE" sz="900" dirty="0" err="1" smtClean="0">
                <a:solidFill>
                  <a:srgbClr val="000000"/>
                </a:solidFill>
                <a:latin typeface="Arial Narrow" pitchFamily="34" charset="0"/>
                <a:cs typeface="+mn-cs"/>
              </a:rPr>
              <a:t>reserved</a:t>
            </a:r>
            <a:endParaRPr lang="de-DE" sz="900" dirty="0" smtClean="0">
              <a:solidFill>
                <a:srgbClr val="000000"/>
              </a:solidFill>
              <a:latin typeface="Arial Narrow" pitchFamily="34" charset="0"/>
              <a:cs typeface="+mn-cs"/>
            </a:endParaRPr>
          </a:p>
        </p:txBody>
      </p:sp>
      <p:sp>
        <p:nvSpPr>
          <p:cNvPr id="54" name="Line 165"/>
          <p:cNvSpPr>
            <a:spLocks noChangeShapeType="1"/>
          </p:cNvSpPr>
          <p:nvPr/>
        </p:nvSpPr>
        <p:spPr bwMode="auto">
          <a:xfrm flipV="1">
            <a:off x="673486" y="6279697"/>
            <a:ext cx="7797030" cy="1360"/>
          </a:xfrm>
          <a:prstGeom prst="line">
            <a:avLst/>
          </a:prstGeom>
          <a:noFill/>
          <a:ln w="19050">
            <a:solidFill>
              <a:srgbClr val="FF0000"/>
            </a:solidFill>
            <a:round/>
            <a:headEnd/>
            <a:tailEnd/>
          </a:ln>
          <a:extLst>
            <a:ext uri="{909E8E84-426E-40DD-AFC4-6F175D3DCCD1}">
              <a14:hiddenFill xmlns="" xmlns:a14="http://schemas.microsoft.com/office/drawing/2010/main">
                <a:noFill/>
              </a14:hiddenFill>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4098" name="Rectangle 2"/>
          <p:cNvSpPr>
            <a:spLocks noGrp="1" noChangeArrowheads="1"/>
          </p:cNvSpPr>
          <p:nvPr>
            <p:ph type="ctrTitle"/>
          </p:nvPr>
        </p:nvSpPr>
        <p:spPr>
          <a:xfrm>
            <a:off x="673385" y="2035629"/>
            <a:ext cx="7797230" cy="1251857"/>
          </a:xfrm>
        </p:spPr>
        <p:txBody>
          <a:bodyPr/>
          <a:lstStyle>
            <a:lvl1pPr algn="ctr">
              <a:defRPr sz="2300"/>
            </a:lvl1pPr>
          </a:lstStyle>
          <a:p>
            <a:pPr lvl="0"/>
            <a:r>
              <a:rPr lang="de-DE" noProof="0" smtClean="0"/>
              <a:t>Titelmasterformat durch Klicken bearbeiten</a:t>
            </a:r>
          </a:p>
        </p:txBody>
      </p:sp>
    </p:spTree>
    <p:extLst>
      <p:ext uri="{BB962C8B-B14F-4D97-AF65-F5344CB8AC3E}">
        <p14:creationId xmlns="" xmlns:p14="http://schemas.microsoft.com/office/powerpoint/2010/main" val="344642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itle 3"/>
          <p:cNvSpPr>
            <a:spLocks noGrp="1"/>
          </p:cNvSpPr>
          <p:nvPr>
            <p:ph type="title"/>
          </p:nvPr>
        </p:nvSpPr>
        <p:spPr>
          <a:xfrm>
            <a:off x="684260" y="424197"/>
            <a:ext cx="5603394" cy="304800"/>
          </a:xfrm>
        </p:spPr>
        <p:txBody>
          <a:bodyPr/>
          <a:lstStyle/>
          <a:p>
            <a:r>
              <a:rPr lang="de-DE" dirty="0" smtClean="0"/>
              <a:t>Titelmasterformat durch Klicken bearbeiten</a:t>
            </a:r>
            <a:endParaRPr lang="en-US" dirty="0"/>
          </a:p>
        </p:txBody>
      </p:sp>
    </p:spTree>
    <p:extLst>
      <p:ext uri="{BB962C8B-B14F-4D97-AF65-F5344CB8AC3E}">
        <p14:creationId xmlns="" xmlns:p14="http://schemas.microsoft.com/office/powerpoint/2010/main" val="1757611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233" y="4407354"/>
            <a:ext cx="7772656" cy="1362075"/>
          </a:xfrm>
        </p:spPr>
        <p:txBody>
          <a:bodyPr/>
          <a:lstStyle>
            <a:lvl1pPr algn="l">
              <a:defRPr sz="3300" b="1" cap="all"/>
            </a:lvl1pPr>
          </a:lstStyle>
          <a:p>
            <a:r>
              <a:rPr lang="de-DE" smtClean="0"/>
              <a:t>Titelmasterformat durch Klicken bearbeiten</a:t>
            </a:r>
            <a:endParaRPr lang="en-US"/>
          </a:p>
        </p:txBody>
      </p:sp>
      <p:sp>
        <p:nvSpPr>
          <p:cNvPr id="3" name="Text Placeholder 2"/>
          <p:cNvSpPr>
            <a:spLocks noGrp="1"/>
          </p:cNvSpPr>
          <p:nvPr>
            <p:ph type="body" idx="1"/>
          </p:nvPr>
        </p:nvSpPr>
        <p:spPr>
          <a:xfrm>
            <a:off x="722233" y="2906486"/>
            <a:ext cx="7772656" cy="1500868"/>
          </a:xfrm>
        </p:spPr>
        <p:txBody>
          <a:bodyPr anchor="b"/>
          <a:lstStyle>
            <a:lvl1pPr marL="0" indent="0">
              <a:buNone/>
              <a:defRPr sz="1700"/>
            </a:lvl1pPr>
            <a:lvl2pPr marL="378744" indent="0">
              <a:buNone/>
              <a:defRPr sz="1500"/>
            </a:lvl2pPr>
            <a:lvl3pPr marL="757489" indent="0">
              <a:buNone/>
              <a:defRPr sz="1300"/>
            </a:lvl3pPr>
            <a:lvl4pPr marL="1136233" indent="0">
              <a:buNone/>
              <a:defRPr sz="1200"/>
            </a:lvl4pPr>
            <a:lvl5pPr marL="1514978" indent="0">
              <a:buNone/>
              <a:defRPr sz="1200"/>
            </a:lvl5pPr>
            <a:lvl6pPr marL="1893722" indent="0">
              <a:buNone/>
              <a:defRPr sz="1200"/>
            </a:lvl6pPr>
            <a:lvl7pPr marL="2272467" indent="0">
              <a:buNone/>
              <a:defRPr sz="1200"/>
            </a:lvl7pPr>
            <a:lvl8pPr marL="2651211" indent="0">
              <a:buNone/>
              <a:defRPr sz="1200"/>
            </a:lvl8pPr>
            <a:lvl9pPr marL="3029956" indent="0">
              <a:buNone/>
              <a:defRPr sz="1200"/>
            </a:lvl9pPr>
          </a:lstStyle>
          <a:p>
            <a:pPr lvl="0"/>
            <a:r>
              <a:rPr lang="de-DE" smtClean="0"/>
              <a:t>Textmasterformat bearbeiten</a:t>
            </a:r>
          </a:p>
        </p:txBody>
      </p:sp>
    </p:spTree>
    <p:extLst>
      <p:ext uri="{BB962C8B-B14F-4D97-AF65-F5344CB8AC3E}">
        <p14:creationId xmlns="" xmlns:p14="http://schemas.microsoft.com/office/powerpoint/2010/main" val="1746884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sz="half" idx="1"/>
          </p:nvPr>
        </p:nvSpPr>
        <p:spPr>
          <a:xfrm>
            <a:off x="1231515" y="1828800"/>
            <a:ext cx="3232727" cy="4049486"/>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Content Placeholder 3"/>
          <p:cNvSpPr>
            <a:spLocks noGrp="1"/>
          </p:cNvSpPr>
          <p:nvPr>
            <p:ph sz="half" idx="2"/>
          </p:nvPr>
        </p:nvSpPr>
        <p:spPr>
          <a:xfrm>
            <a:off x="4587394" y="1828800"/>
            <a:ext cx="3232727" cy="4049486"/>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 xmlns:p14="http://schemas.microsoft.com/office/powerpoint/2010/main" val="795438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6687" y="274864"/>
            <a:ext cx="8230626" cy="1143000"/>
          </a:xfrm>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456687" y="1534886"/>
            <a:ext cx="4040909" cy="639536"/>
          </a:xfrm>
        </p:spPr>
        <p:txBody>
          <a:bodyPr anchor="b"/>
          <a:lstStyle>
            <a:lvl1pPr marL="0" indent="0">
              <a:buNone/>
              <a:defRPr sz="2000" b="1"/>
            </a:lvl1pPr>
            <a:lvl2pPr marL="378744" indent="0">
              <a:buNone/>
              <a:defRPr sz="1700" b="1"/>
            </a:lvl2pPr>
            <a:lvl3pPr marL="757489" indent="0">
              <a:buNone/>
              <a:defRPr sz="1500" b="1"/>
            </a:lvl3pPr>
            <a:lvl4pPr marL="1136233" indent="0">
              <a:buNone/>
              <a:defRPr sz="1300" b="1"/>
            </a:lvl4pPr>
            <a:lvl5pPr marL="1514978" indent="0">
              <a:buNone/>
              <a:defRPr sz="1300" b="1"/>
            </a:lvl5pPr>
            <a:lvl6pPr marL="1893722" indent="0">
              <a:buNone/>
              <a:defRPr sz="1300" b="1"/>
            </a:lvl6pPr>
            <a:lvl7pPr marL="2272467" indent="0">
              <a:buNone/>
              <a:defRPr sz="1300" b="1"/>
            </a:lvl7pPr>
            <a:lvl8pPr marL="2651211" indent="0">
              <a:buNone/>
              <a:defRPr sz="1300" b="1"/>
            </a:lvl8pPr>
            <a:lvl9pPr marL="3029956" indent="0">
              <a:buNone/>
              <a:defRPr sz="1300" b="1"/>
            </a:lvl9pPr>
          </a:lstStyle>
          <a:p>
            <a:pPr lvl="0"/>
            <a:r>
              <a:rPr lang="de-DE" smtClean="0"/>
              <a:t>Textmasterformat bearbeiten</a:t>
            </a:r>
          </a:p>
        </p:txBody>
      </p:sp>
      <p:sp>
        <p:nvSpPr>
          <p:cNvPr id="4" name="Content Placeholder 3"/>
          <p:cNvSpPr>
            <a:spLocks noGrp="1"/>
          </p:cNvSpPr>
          <p:nvPr>
            <p:ph sz="half" idx="2"/>
          </p:nvPr>
        </p:nvSpPr>
        <p:spPr>
          <a:xfrm>
            <a:off x="456687" y="2174422"/>
            <a:ext cx="4040909" cy="3951514"/>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 Placeholder 4"/>
          <p:cNvSpPr>
            <a:spLocks noGrp="1"/>
          </p:cNvSpPr>
          <p:nvPr>
            <p:ph type="body" sz="quarter" idx="3"/>
          </p:nvPr>
        </p:nvSpPr>
        <p:spPr>
          <a:xfrm>
            <a:off x="4645121" y="1534886"/>
            <a:ext cx="4042192" cy="639536"/>
          </a:xfrm>
        </p:spPr>
        <p:txBody>
          <a:bodyPr anchor="b"/>
          <a:lstStyle>
            <a:lvl1pPr marL="0" indent="0">
              <a:buNone/>
              <a:defRPr sz="2000" b="1"/>
            </a:lvl1pPr>
            <a:lvl2pPr marL="378744" indent="0">
              <a:buNone/>
              <a:defRPr sz="1700" b="1"/>
            </a:lvl2pPr>
            <a:lvl3pPr marL="757489" indent="0">
              <a:buNone/>
              <a:defRPr sz="1500" b="1"/>
            </a:lvl3pPr>
            <a:lvl4pPr marL="1136233" indent="0">
              <a:buNone/>
              <a:defRPr sz="1300" b="1"/>
            </a:lvl4pPr>
            <a:lvl5pPr marL="1514978" indent="0">
              <a:buNone/>
              <a:defRPr sz="1300" b="1"/>
            </a:lvl5pPr>
            <a:lvl6pPr marL="1893722" indent="0">
              <a:buNone/>
              <a:defRPr sz="1300" b="1"/>
            </a:lvl6pPr>
            <a:lvl7pPr marL="2272467" indent="0">
              <a:buNone/>
              <a:defRPr sz="1300" b="1"/>
            </a:lvl7pPr>
            <a:lvl8pPr marL="2651211" indent="0">
              <a:buNone/>
              <a:defRPr sz="1300" b="1"/>
            </a:lvl8pPr>
            <a:lvl9pPr marL="3029956" indent="0">
              <a:buNone/>
              <a:defRPr sz="1300" b="1"/>
            </a:lvl9pPr>
          </a:lstStyle>
          <a:p>
            <a:pPr lvl="0"/>
            <a:r>
              <a:rPr lang="de-DE" smtClean="0"/>
              <a:t>Textmasterformat bearbeiten</a:t>
            </a:r>
          </a:p>
        </p:txBody>
      </p:sp>
      <p:sp>
        <p:nvSpPr>
          <p:cNvPr id="6" name="Content Placeholder 5"/>
          <p:cNvSpPr>
            <a:spLocks noGrp="1"/>
          </p:cNvSpPr>
          <p:nvPr>
            <p:ph sz="quarter" idx="4"/>
          </p:nvPr>
        </p:nvSpPr>
        <p:spPr>
          <a:xfrm>
            <a:off x="4645121" y="2174422"/>
            <a:ext cx="4042192" cy="3951514"/>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 xmlns:p14="http://schemas.microsoft.com/office/powerpoint/2010/main" val="4088748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Tree>
    <p:extLst>
      <p:ext uri="{BB962C8B-B14F-4D97-AF65-F5344CB8AC3E}">
        <p14:creationId xmlns="" xmlns:p14="http://schemas.microsoft.com/office/powerpoint/2010/main" val="2902470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103929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6687" y="273504"/>
            <a:ext cx="3008233" cy="1162050"/>
          </a:xfrm>
        </p:spPr>
        <p:txBody>
          <a:bodyPr anchor="b"/>
          <a:lstStyle>
            <a:lvl1pPr algn="l">
              <a:defRPr sz="1700" b="1"/>
            </a:lvl1pPr>
          </a:lstStyle>
          <a:p>
            <a:r>
              <a:rPr lang="de-DE" smtClean="0"/>
              <a:t>Titelmasterformat durch Klicken bearbeiten</a:t>
            </a:r>
            <a:endParaRPr lang="en-US"/>
          </a:p>
        </p:txBody>
      </p:sp>
      <p:sp>
        <p:nvSpPr>
          <p:cNvPr id="3" name="Content Placeholder 2"/>
          <p:cNvSpPr>
            <a:spLocks noGrp="1"/>
          </p:cNvSpPr>
          <p:nvPr>
            <p:ph idx="1"/>
          </p:nvPr>
        </p:nvSpPr>
        <p:spPr>
          <a:xfrm>
            <a:off x="3575243" y="273504"/>
            <a:ext cx="5112070" cy="5852432"/>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 Placeholder 3"/>
          <p:cNvSpPr>
            <a:spLocks noGrp="1"/>
          </p:cNvSpPr>
          <p:nvPr>
            <p:ph type="body" sz="half" idx="2"/>
          </p:nvPr>
        </p:nvSpPr>
        <p:spPr>
          <a:xfrm>
            <a:off x="456687" y="1435554"/>
            <a:ext cx="3008233" cy="4690382"/>
          </a:xfrm>
        </p:spPr>
        <p:txBody>
          <a:bodyPr/>
          <a:lstStyle>
            <a:lvl1pPr marL="0" indent="0">
              <a:buNone/>
              <a:defRPr sz="1200"/>
            </a:lvl1pPr>
            <a:lvl2pPr marL="378744" indent="0">
              <a:buNone/>
              <a:defRPr sz="1000"/>
            </a:lvl2pPr>
            <a:lvl3pPr marL="757489" indent="0">
              <a:buNone/>
              <a:defRPr sz="800"/>
            </a:lvl3pPr>
            <a:lvl4pPr marL="1136233" indent="0">
              <a:buNone/>
              <a:defRPr sz="700"/>
            </a:lvl4pPr>
            <a:lvl5pPr marL="1514978" indent="0">
              <a:buNone/>
              <a:defRPr sz="700"/>
            </a:lvl5pPr>
            <a:lvl6pPr marL="1893722" indent="0">
              <a:buNone/>
              <a:defRPr sz="700"/>
            </a:lvl6pPr>
            <a:lvl7pPr marL="2272467" indent="0">
              <a:buNone/>
              <a:defRPr sz="700"/>
            </a:lvl7pPr>
            <a:lvl8pPr marL="2651211" indent="0">
              <a:buNone/>
              <a:defRPr sz="700"/>
            </a:lvl8pPr>
            <a:lvl9pPr marL="3029956" indent="0">
              <a:buNone/>
              <a:defRPr sz="700"/>
            </a:lvl9pPr>
          </a:lstStyle>
          <a:p>
            <a:pPr lvl="0"/>
            <a:r>
              <a:rPr lang="de-DE" smtClean="0"/>
              <a:t>Textmasterformat bearbeiten</a:t>
            </a:r>
          </a:p>
        </p:txBody>
      </p:sp>
    </p:spTree>
    <p:extLst>
      <p:ext uri="{BB962C8B-B14F-4D97-AF65-F5344CB8AC3E}">
        <p14:creationId xmlns="" xmlns:p14="http://schemas.microsoft.com/office/powerpoint/2010/main" val="1508458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685800" y="378281"/>
            <a:ext cx="1600200" cy="215444"/>
          </a:xfrm>
        </p:spPr>
        <p:txBody>
          <a:bodyPr/>
          <a:lstStyle>
            <a:lvl1pPr>
              <a:defRPr/>
            </a:lvl1pPr>
          </a:lstStyle>
          <a:p>
            <a:r>
              <a:rPr lang="en-US" dirty="0" smtClean="0">
                <a:solidFill>
                  <a:srgbClr val="000000"/>
                </a:solidFill>
              </a:rPr>
              <a:t>July 2013</a:t>
            </a:r>
          </a:p>
        </p:txBody>
      </p:sp>
      <p:sp>
        <p:nvSpPr>
          <p:cNvPr id="5" name="Fußzeilenplatzhalter 4"/>
          <p:cNvSpPr>
            <a:spLocks noGrp="1"/>
          </p:cNvSpPr>
          <p:nvPr>
            <p:ph type="ftr" sz="quarter" idx="11"/>
          </p:nvPr>
        </p:nvSpPr>
        <p:spPr/>
        <p:txBody>
          <a:bodyPr/>
          <a:lstStyle>
            <a:lvl1pPr>
              <a:defRPr/>
            </a:lvl1pPr>
          </a:lstStyle>
          <a:p>
            <a:r>
              <a:rPr lang="en-US">
                <a:solidFill>
                  <a:srgbClr val="000000"/>
                </a:solidFill>
              </a:rPr>
              <a:t>&lt;author&gt;, &lt;company&gt;</a:t>
            </a:r>
          </a:p>
        </p:txBody>
      </p:sp>
      <p:sp>
        <p:nvSpPr>
          <p:cNvPr id="6" name="Foliennummernplatzhalter 5"/>
          <p:cNvSpPr>
            <a:spLocks noGrp="1"/>
          </p:cNvSpPr>
          <p:nvPr>
            <p:ph type="sldNum" sz="quarter" idx="12"/>
          </p:nvPr>
        </p:nvSpPr>
        <p:spPr/>
        <p:txBody>
          <a:bodyPr/>
          <a:lstStyle>
            <a:lvl1pPr>
              <a:defRPr/>
            </a:lvl1pPr>
          </a:lstStyle>
          <a:p>
            <a:r>
              <a:rPr lang="en-US">
                <a:solidFill>
                  <a:srgbClr val="000000"/>
                </a:solidFill>
              </a:rPr>
              <a:t>Slide </a:t>
            </a:r>
            <a:fld id="{D8E7F6C2-DF2F-4116-8D71-DCDEFB590920}" type="slidenum">
              <a:rPr lang="en-US">
                <a:solidFill>
                  <a:srgbClr val="000000"/>
                </a:solidFill>
              </a:rPr>
              <a:pPr/>
              <a:t>‹Nr.›</a:t>
            </a:fld>
            <a:endParaRPr lang="en-US">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112" y="4800600"/>
            <a:ext cx="5486656" cy="567418"/>
          </a:xfrm>
        </p:spPr>
        <p:txBody>
          <a:bodyPr anchor="b"/>
          <a:lstStyle>
            <a:lvl1pPr algn="l">
              <a:defRPr sz="1700" b="1"/>
            </a:lvl1pPr>
          </a:lstStyle>
          <a:p>
            <a:r>
              <a:rPr lang="de-DE" smtClean="0"/>
              <a:t>Titelmasterformat durch Klicken bearbeiten</a:t>
            </a:r>
            <a:endParaRPr lang="en-US"/>
          </a:p>
        </p:txBody>
      </p:sp>
      <p:sp>
        <p:nvSpPr>
          <p:cNvPr id="3" name="Picture Placeholder 2"/>
          <p:cNvSpPr>
            <a:spLocks noGrp="1"/>
          </p:cNvSpPr>
          <p:nvPr>
            <p:ph type="pic" idx="1"/>
          </p:nvPr>
        </p:nvSpPr>
        <p:spPr>
          <a:xfrm>
            <a:off x="1792112" y="612321"/>
            <a:ext cx="5486656" cy="4114800"/>
          </a:xfrm>
        </p:spPr>
        <p:txBody>
          <a:bodyPr/>
          <a:lstStyle>
            <a:lvl1pPr marL="0" indent="0">
              <a:buNone/>
              <a:defRPr sz="2700"/>
            </a:lvl1pPr>
            <a:lvl2pPr marL="378744" indent="0">
              <a:buNone/>
              <a:defRPr sz="2300"/>
            </a:lvl2pPr>
            <a:lvl3pPr marL="757489" indent="0">
              <a:buNone/>
              <a:defRPr sz="2000"/>
            </a:lvl3pPr>
            <a:lvl4pPr marL="1136233" indent="0">
              <a:buNone/>
              <a:defRPr sz="1700"/>
            </a:lvl4pPr>
            <a:lvl5pPr marL="1514978" indent="0">
              <a:buNone/>
              <a:defRPr sz="1700"/>
            </a:lvl5pPr>
            <a:lvl6pPr marL="1893722" indent="0">
              <a:buNone/>
              <a:defRPr sz="1700"/>
            </a:lvl6pPr>
            <a:lvl7pPr marL="2272467" indent="0">
              <a:buNone/>
              <a:defRPr sz="1700"/>
            </a:lvl7pPr>
            <a:lvl8pPr marL="2651211" indent="0">
              <a:buNone/>
              <a:defRPr sz="1700"/>
            </a:lvl8pPr>
            <a:lvl9pPr marL="3029956" indent="0">
              <a:buNone/>
              <a:defRPr sz="1700"/>
            </a:lvl9pPr>
          </a:lstStyle>
          <a:p>
            <a:pPr lvl="0"/>
            <a:r>
              <a:rPr lang="de-DE" noProof="0" smtClean="0"/>
              <a:t>Bild durch Klicken auf Symbol hinzufügen</a:t>
            </a:r>
            <a:endParaRPr lang="en-US" noProof="0" smtClean="0"/>
          </a:p>
        </p:txBody>
      </p:sp>
      <p:sp>
        <p:nvSpPr>
          <p:cNvPr id="4" name="Text Placeholder 3"/>
          <p:cNvSpPr>
            <a:spLocks noGrp="1"/>
          </p:cNvSpPr>
          <p:nvPr>
            <p:ph type="body" sz="half" idx="2"/>
          </p:nvPr>
        </p:nvSpPr>
        <p:spPr>
          <a:xfrm>
            <a:off x="1792112" y="5368018"/>
            <a:ext cx="5486656" cy="804182"/>
          </a:xfrm>
        </p:spPr>
        <p:txBody>
          <a:bodyPr/>
          <a:lstStyle>
            <a:lvl1pPr marL="0" indent="0">
              <a:buNone/>
              <a:defRPr sz="1200"/>
            </a:lvl1pPr>
            <a:lvl2pPr marL="378744" indent="0">
              <a:buNone/>
              <a:defRPr sz="1000"/>
            </a:lvl2pPr>
            <a:lvl3pPr marL="757489" indent="0">
              <a:buNone/>
              <a:defRPr sz="800"/>
            </a:lvl3pPr>
            <a:lvl4pPr marL="1136233" indent="0">
              <a:buNone/>
              <a:defRPr sz="700"/>
            </a:lvl4pPr>
            <a:lvl5pPr marL="1514978" indent="0">
              <a:buNone/>
              <a:defRPr sz="700"/>
            </a:lvl5pPr>
            <a:lvl6pPr marL="1893722" indent="0">
              <a:buNone/>
              <a:defRPr sz="700"/>
            </a:lvl6pPr>
            <a:lvl7pPr marL="2272467" indent="0">
              <a:buNone/>
              <a:defRPr sz="700"/>
            </a:lvl7pPr>
            <a:lvl8pPr marL="2651211" indent="0">
              <a:buNone/>
              <a:defRPr sz="700"/>
            </a:lvl8pPr>
            <a:lvl9pPr marL="3029956" indent="0">
              <a:buNone/>
              <a:defRPr sz="700"/>
            </a:lvl9pPr>
          </a:lstStyle>
          <a:p>
            <a:pPr lvl="0"/>
            <a:r>
              <a:rPr lang="de-DE" smtClean="0"/>
              <a:t>Textmasterformat bearbeiten</a:t>
            </a:r>
          </a:p>
        </p:txBody>
      </p:sp>
    </p:spTree>
    <p:extLst>
      <p:ext uri="{BB962C8B-B14F-4D97-AF65-F5344CB8AC3E}">
        <p14:creationId xmlns="" xmlns:p14="http://schemas.microsoft.com/office/powerpoint/2010/main" val="3496836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 xmlns:p14="http://schemas.microsoft.com/office/powerpoint/2010/main" val="532366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72969" y="813707"/>
            <a:ext cx="1647152" cy="5064579"/>
          </a:xfrm>
        </p:spPr>
        <p:txBody>
          <a:bodyPr vert="eaVert"/>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1231515" y="813707"/>
            <a:ext cx="4818303" cy="5064579"/>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 xmlns:p14="http://schemas.microsoft.com/office/powerpoint/2010/main" val="6268494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le 1"/>
          <p:cNvSpPr>
            <a:spLocks noGrp="1"/>
          </p:cNvSpPr>
          <p:nvPr>
            <p:ph type="title"/>
          </p:nvPr>
        </p:nvSpPr>
        <p:spPr>
          <a:xfrm>
            <a:off x="1231515" y="813707"/>
            <a:ext cx="5603394" cy="304800"/>
          </a:xfrm>
        </p:spPr>
        <p:txBody>
          <a:bodyPr/>
          <a:lstStyle/>
          <a:p>
            <a:r>
              <a:rPr lang="de-DE" smtClean="0"/>
              <a:t>Titelmasterformat durch Klicken bearbeiten</a:t>
            </a:r>
            <a:endParaRPr lang="en-US"/>
          </a:p>
        </p:txBody>
      </p:sp>
      <p:sp>
        <p:nvSpPr>
          <p:cNvPr id="3" name="Text Placeholder 2"/>
          <p:cNvSpPr>
            <a:spLocks noGrp="1"/>
          </p:cNvSpPr>
          <p:nvPr>
            <p:ph type="body" sz="half" idx="1"/>
          </p:nvPr>
        </p:nvSpPr>
        <p:spPr>
          <a:xfrm>
            <a:off x="1231515" y="1828800"/>
            <a:ext cx="3232727" cy="404948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Content Placeholder 3"/>
          <p:cNvSpPr>
            <a:spLocks noGrp="1"/>
          </p:cNvSpPr>
          <p:nvPr>
            <p:ph sz="half" idx="2"/>
          </p:nvPr>
        </p:nvSpPr>
        <p:spPr>
          <a:xfrm>
            <a:off x="4587394" y="1828800"/>
            <a:ext cx="3232727" cy="404948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 xmlns:p14="http://schemas.microsoft.com/office/powerpoint/2010/main" val="3878845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r>
              <a:rPr lang="en-US" dirty="0" smtClean="0">
                <a:solidFill>
                  <a:srgbClr val="000000"/>
                </a:solidFill>
              </a:rPr>
              <a:t>March 2016</a:t>
            </a:r>
            <a:endParaRPr lang="en-US" dirty="0">
              <a:solidFill>
                <a:srgbClr val="000000"/>
              </a:solidFill>
            </a:endParaRPr>
          </a:p>
        </p:txBody>
      </p:sp>
      <p:sp>
        <p:nvSpPr>
          <p:cNvPr id="5" name="Fußzeilenplatzhalter 4"/>
          <p:cNvSpPr>
            <a:spLocks noGrp="1"/>
          </p:cNvSpPr>
          <p:nvPr>
            <p:ph type="ftr" sz="quarter" idx="11"/>
          </p:nvPr>
        </p:nvSpPr>
        <p:spPr/>
        <p:txBody>
          <a:bodyPr/>
          <a:lstStyle>
            <a:lvl1pPr>
              <a:defRPr/>
            </a:lvl1pPr>
          </a:lstStyle>
          <a:p>
            <a:r>
              <a:rPr lang="en-US">
                <a:solidFill>
                  <a:srgbClr val="000000"/>
                </a:solidFill>
              </a:rPr>
              <a:t>&lt;author&gt;, &lt;company&gt;</a:t>
            </a:r>
          </a:p>
        </p:txBody>
      </p:sp>
      <p:sp>
        <p:nvSpPr>
          <p:cNvPr id="6" name="Foliennummernplatzhalter 5"/>
          <p:cNvSpPr>
            <a:spLocks noGrp="1"/>
          </p:cNvSpPr>
          <p:nvPr>
            <p:ph type="sldNum" sz="quarter" idx="12"/>
          </p:nvPr>
        </p:nvSpPr>
        <p:spPr/>
        <p:txBody>
          <a:bodyPr/>
          <a:lstStyle>
            <a:lvl1pPr>
              <a:defRPr/>
            </a:lvl1pPr>
          </a:lstStyle>
          <a:p>
            <a:r>
              <a:rPr lang="en-US">
                <a:solidFill>
                  <a:srgbClr val="000000"/>
                </a:solidFill>
              </a:rPr>
              <a:t>Slide </a:t>
            </a:r>
            <a:fld id="{6AD22946-1A4B-488C-8C44-CAE0A6B61614}" type="slidenum">
              <a:rPr lang="en-US">
                <a:solidFill>
                  <a:srgbClr val="000000"/>
                </a:solidFill>
              </a:rPr>
              <a:pPr/>
              <a:t>‹Nr.›</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r>
              <a:rPr lang="en-US" dirty="0" smtClean="0">
                <a:solidFill>
                  <a:srgbClr val="000000"/>
                </a:solidFill>
              </a:rPr>
              <a:t>March 2016</a:t>
            </a:r>
            <a:endParaRPr lang="en-US" dirty="0">
              <a:solidFill>
                <a:srgbClr val="000000"/>
              </a:solidFill>
            </a:endParaRPr>
          </a:p>
        </p:txBody>
      </p:sp>
      <p:sp>
        <p:nvSpPr>
          <p:cNvPr id="6" name="Fußzeilenplatzhalter 5"/>
          <p:cNvSpPr>
            <a:spLocks noGrp="1"/>
          </p:cNvSpPr>
          <p:nvPr>
            <p:ph type="ftr" sz="quarter" idx="11"/>
          </p:nvPr>
        </p:nvSpPr>
        <p:spPr/>
        <p:txBody>
          <a:bodyPr/>
          <a:lstStyle>
            <a:lvl1pPr>
              <a:defRPr/>
            </a:lvl1pPr>
          </a:lstStyle>
          <a:p>
            <a:r>
              <a:rPr lang="en-US">
                <a:solidFill>
                  <a:srgbClr val="000000"/>
                </a:solidFill>
              </a:rPr>
              <a:t>&lt;author&gt;, &lt;company&gt;</a:t>
            </a:r>
          </a:p>
        </p:txBody>
      </p:sp>
      <p:sp>
        <p:nvSpPr>
          <p:cNvPr id="7" name="Foliennummernplatzhalter 6"/>
          <p:cNvSpPr>
            <a:spLocks noGrp="1"/>
          </p:cNvSpPr>
          <p:nvPr>
            <p:ph type="sldNum" sz="quarter" idx="12"/>
          </p:nvPr>
        </p:nvSpPr>
        <p:spPr/>
        <p:txBody>
          <a:bodyPr/>
          <a:lstStyle>
            <a:lvl1pPr>
              <a:defRPr/>
            </a:lvl1pPr>
          </a:lstStyle>
          <a:p>
            <a:r>
              <a:rPr lang="en-US">
                <a:solidFill>
                  <a:srgbClr val="000000"/>
                </a:solidFill>
              </a:rPr>
              <a:t>Slide </a:t>
            </a:r>
            <a:fld id="{49F8486E-9C3F-4121-AED1-677A3F6C0F73}" type="slidenum">
              <a:rPr lang="en-US">
                <a:solidFill>
                  <a:srgbClr val="000000"/>
                </a:solidFill>
              </a:rPr>
              <a:pPr/>
              <a:t>‹Nr.›</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r>
              <a:rPr lang="en-US" dirty="0" smtClean="0">
                <a:solidFill>
                  <a:srgbClr val="000000"/>
                </a:solidFill>
              </a:rPr>
              <a:t>March 2016</a:t>
            </a:r>
            <a:endParaRPr lang="en-US" dirty="0">
              <a:solidFill>
                <a:srgbClr val="000000"/>
              </a:solidFill>
            </a:endParaRPr>
          </a:p>
        </p:txBody>
      </p:sp>
      <p:sp>
        <p:nvSpPr>
          <p:cNvPr id="8" name="Fußzeilenplatzhalter 7"/>
          <p:cNvSpPr>
            <a:spLocks noGrp="1"/>
          </p:cNvSpPr>
          <p:nvPr>
            <p:ph type="ftr" sz="quarter" idx="11"/>
          </p:nvPr>
        </p:nvSpPr>
        <p:spPr/>
        <p:txBody>
          <a:bodyPr/>
          <a:lstStyle>
            <a:lvl1pPr>
              <a:defRPr/>
            </a:lvl1pPr>
          </a:lstStyle>
          <a:p>
            <a:r>
              <a:rPr lang="en-US">
                <a:solidFill>
                  <a:srgbClr val="000000"/>
                </a:solidFill>
              </a:rPr>
              <a:t>&lt;author&gt;, &lt;company&gt;</a:t>
            </a:r>
          </a:p>
        </p:txBody>
      </p:sp>
      <p:sp>
        <p:nvSpPr>
          <p:cNvPr id="9" name="Foliennummernplatzhalter 8"/>
          <p:cNvSpPr>
            <a:spLocks noGrp="1"/>
          </p:cNvSpPr>
          <p:nvPr>
            <p:ph type="sldNum" sz="quarter" idx="12"/>
          </p:nvPr>
        </p:nvSpPr>
        <p:spPr/>
        <p:txBody>
          <a:bodyPr/>
          <a:lstStyle>
            <a:lvl1pPr>
              <a:defRPr/>
            </a:lvl1pPr>
          </a:lstStyle>
          <a:p>
            <a:r>
              <a:rPr lang="en-US">
                <a:solidFill>
                  <a:srgbClr val="000000"/>
                </a:solidFill>
              </a:rPr>
              <a:t>Slide </a:t>
            </a:r>
            <a:fld id="{414EE501-66D6-4ED8-A98B-DBE3F1441DC4}" type="slidenum">
              <a:rPr lang="en-US">
                <a:solidFill>
                  <a:srgbClr val="000000"/>
                </a:solidFill>
              </a:rPr>
              <a:pPr/>
              <a:t>‹Nr.›</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r>
              <a:rPr lang="en-US" dirty="0" smtClean="0">
                <a:solidFill>
                  <a:srgbClr val="000000"/>
                </a:solidFill>
              </a:rPr>
              <a:t>March 2016</a:t>
            </a:r>
            <a:endParaRPr lang="en-US" dirty="0">
              <a:solidFill>
                <a:srgbClr val="000000"/>
              </a:solidFill>
            </a:endParaRPr>
          </a:p>
        </p:txBody>
      </p:sp>
      <p:sp>
        <p:nvSpPr>
          <p:cNvPr id="4" name="Fußzeilenplatzhalter 3"/>
          <p:cNvSpPr>
            <a:spLocks noGrp="1"/>
          </p:cNvSpPr>
          <p:nvPr>
            <p:ph type="ftr" sz="quarter" idx="11"/>
          </p:nvPr>
        </p:nvSpPr>
        <p:spPr/>
        <p:txBody>
          <a:bodyPr/>
          <a:lstStyle>
            <a:lvl1pPr>
              <a:defRPr/>
            </a:lvl1pPr>
          </a:lstStyle>
          <a:p>
            <a:r>
              <a:rPr lang="en-US">
                <a:solidFill>
                  <a:srgbClr val="000000"/>
                </a:solidFill>
              </a:rPr>
              <a:t>&lt;author&gt;, &lt;company&gt;</a:t>
            </a:r>
          </a:p>
        </p:txBody>
      </p:sp>
      <p:sp>
        <p:nvSpPr>
          <p:cNvPr id="5" name="Foliennummernplatzhalter 4"/>
          <p:cNvSpPr>
            <a:spLocks noGrp="1"/>
          </p:cNvSpPr>
          <p:nvPr>
            <p:ph type="sldNum" sz="quarter" idx="12"/>
          </p:nvPr>
        </p:nvSpPr>
        <p:spPr/>
        <p:txBody>
          <a:bodyPr/>
          <a:lstStyle>
            <a:lvl1pPr>
              <a:defRPr/>
            </a:lvl1pPr>
          </a:lstStyle>
          <a:p>
            <a:r>
              <a:rPr lang="en-US">
                <a:solidFill>
                  <a:srgbClr val="000000"/>
                </a:solidFill>
              </a:rPr>
              <a:t>Slide </a:t>
            </a:r>
            <a:fld id="{6FDFCD56-6E23-4ED9-8FB9-6861A9CC02CC}" type="slidenum">
              <a:rPr lang="en-US">
                <a:solidFill>
                  <a:srgbClr val="000000"/>
                </a:solidFill>
              </a:rPr>
              <a:pPr/>
              <a:t>‹Nr.›</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en-US" dirty="0" smtClean="0">
                <a:solidFill>
                  <a:srgbClr val="000000"/>
                </a:solidFill>
              </a:rPr>
              <a:t>March 2013</a:t>
            </a:r>
            <a:endParaRPr lang="en-US" dirty="0">
              <a:solidFill>
                <a:srgbClr val="000000"/>
              </a:solidFill>
            </a:endParaRPr>
          </a:p>
        </p:txBody>
      </p:sp>
      <p:sp>
        <p:nvSpPr>
          <p:cNvPr id="3" name="Fußzeilenplatzhalter 2"/>
          <p:cNvSpPr>
            <a:spLocks noGrp="1"/>
          </p:cNvSpPr>
          <p:nvPr>
            <p:ph type="ftr" sz="quarter" idx="11"/>
          </p:nvPr>
        </p:nvSpPr>
        <p:spPr/>
        <p:txBody>
          <a:bodyPr/>
          <a:lstStyle>
            <a:lvl1pPr>
              <a:defRPr/>
            </a:lvl1pPr>
          </a:lstStyle>
          <a:p>
            <a:r>
              <a:rPr lang="en-US" dirty="0" smtClean="0">
                <a:solidFill>
                  <a:srgbClr val="000000"/>
                </a:solidFill>
              </a:rPr>
              <a:t>Thomas Kürner, TU Braunschweig</a:t>
            </a:r>
            <a:endParaRPr lang="en-US" dirty="0">
              <a:solidFill>
                <a:srgbClr val="000000"/>
              </a:solidFill>
            </a:endParaRPr>
          </a:p>
        </p:txBody>
      </p:sp>
      <p:sp>
        <p:nvSpPr>
          <p:cNvPr id="4" name="Foliennummernplatzhalter 3"/>
          <p:cNvSpPr>
            <a:spLocks noGrp="1"/>
          </p:cNvSpPr>
          <p:nvPr>
            <p:ph type="sldNum" sz="quarter" idx="12"/>
          </p:nvPr>
        </p:nvSpPr>
        <p:spPr/>
        <p:txBody>
          <a:bodyPr/>
          <a:lstStyle>
            <a:lvl1pPr>
              <a:defRPr/>
            </a:lvl1pPr>
          </a:lstStyle>
          <a:p>
            <a:r>
              <a:rPr lang="en-US">
                <a:solidFill>
                  <a:srgbClr val="000000"/>
                </a:solidFill>
              </a:rPr>
              <a:t>Slide </a:t>
            </a:r>
            <a:fld id="{D0FF068C-9A81-4A5F-8F84-6EE3A290DD00}" type="slidenum">
              <a:rPr lang="en-US">
                <a:solidFill>
                  <a:srgbClr val="000000"/>
                </a:solidFill>
              </a:rPr>
              <a:pPr/>
              <a:t>‹Nr.›</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r>
              <a:rPr lang="en-US" dirty="0" smtClean="0">
                <a:solidFill>
                  <a:srgbClr val="000000"/>
                </a:solidFill>
              </a:rPr>
              <a:t>March 2016</a:t>
            </a:r>
            <a:endParaRPr lang="en-US" dirty="0">
              <a:solidFill>
                <a:srgbClr val="000000"/>
              </a:solidFill>
            </a:endParaRPr>
          </a:p>
        </p:txBody>
      </p:sp>
      <p:sp>
        <p:nvSpPr>
          <p:cNvPr id="6" name="Fußzeilenplatzhalter 5"/>
          <p:cNvSpPr>
            <a:spLocks noGrp="1"/>
          </p:cNvSpPr>
          <p:nvPr>
            <p:ph type="ftr" sz="quarter" idx="11"/>
          </p:nvPr>
        </p:nvSpPr>
        <p:spPr/>
        <p:txBody>
          <a:bodyPr/>
          <a:lstStyle>
            <a:lvl1pPr>
              <a:defRPr/>
            </a:lvl1pPr>
          </a:lstStyle>
          <a:p>
            <a:r>
              <a:rPr lang="en-US">
                <a:solidFill>
                  <a:srgbClr val="000000"/>
                </a:solidFill>
              </a:rPr>
              <a:t>&lt;author&gt;, &lt;company&gt;</a:t>
            </a:r>
          </a:p>
        </p:txBody>
      </p:sp>
      <p:sp>
        <p:nvSpPr>
          <p:cNvPr id="7" name="Foliennummernplatzhalter 6"/>
          <p:cNvSpPr>
            <a:spLocks noGrp="1"/>
          </p:cNvSpPr>
          <p:nvPr>
            <p:ph type="sldNum" sz="quarter" idx="12"/>
          </p:nvPr>
        </p:nvSpPr>
        <p:spPr/>
        <p:txBody>
          <a:bodyPr/>
          <a:lstStyle>
            <a:lvl1pPr>
              <a:defRPr/>
            </a:lvl1pPr>
          </a:lstStyle>
          <a:p>
            <a:r>
              <a:rPr lang="en-US">
                <a:solidFill>
                  <a:srgbClr val="000000"/>
                </a:solidFill>
              </a:rPr>
              <a:t>Slide </a:t>
            </a:r>
            <a:fld id="{76F72D51-5D33-46E4-A0A2-5F21FB7F9123}" type="slidenum">
              <a:rPr lang="en-US">
                <a:solidFill>
                  <a:srgbClr val="000000"/>
                </a:solidFill>
              </a:rPr>
              <a:pPr/>
              <a:t>‹Nr.›</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r>
              <a:rPr lang="en-US" dirty="0" smtClean="0">
                <a:solidFill>
                  <a:srgbClr val="000000"/>
                </a:solidFill>
              </a:rPr>
              <a:t>March 2016</a:t>
            </a:r>
            <a:endParaRPr lang="en-US" dirty="0">
              <a:solidFill>
                <a:srgbClr val="000000"/>
              </a:solidFill>
            </a:endParaRPr>
          </a:p>
        </p:txBody>
      </p:sp>
      <p:sp>
        <p:nvSpPr>
          <p:cNvPr id="6" name="Fußzeilenplatzhalter 5"/>
          <p:cNvSpPr>
            <a:spLocks noGrp="1"/>
          </p:cNvSpPr>
          <p:nvPr>
            <p:ph type="ftr" sz="quarter" idx="11"/>
          </p:nvPr>
        </p:nvSpPr>
        <p:spPr/>
        <p:txBody>
          <a:bodyPr/>
          <a:lstStyle>
            <a:lvl1pPr>
              <a:defRPr/>
            </a:lvl1pPr>
          </a:lstStyle>
          <a:p>
            <a:r>
              <a:rPr lang="en-US">
                <a:solidFill>
                  <a:srgbClr val="000000"/>
                </a:solidFill>
              </a:rPr>
              <a:t>&lt;author&gt;, &lt;company&gt;</a:t>
            </a:r>
          </a:p>
        </p:txBody>
      </p:sp>
      <p:sp>
        <p:nvSpPr>
          <p:cNvPr id="7" name="Foliennummernplatzhalter 6"/>
          <p:cNvSpPr>
            <a:spLocks noGrp="1"/>
          </p:cNvSpPr>
          <p:nvPr>
            <p:ph type="sldNum" sz="quarter" idx="12"/>
          </p:nvPr>
        </p:nvSpPr>
        <p:spPr/>
        <p:txBody>
          <a:bodyPr/>
          <a:lstStyle>
            <a:lvl1pPr>
              <a:defRPr/>
            </a:lvl1pPr>
          </a:lstStyle>
          <a:p>
            <a:r>
              <a:rPr lang="en-US">
                <a:solidFill>
                  <a:srgbClr val="000000"/>
                </a:solidFill>
              </a:rPr>
              <a:t>Slide </a:t>
            </a:r>
            <a:fld id="{9CF003C6-0785-4060-85F0-A5AFF34B04DD}" type="slidenum">
              <a:rPr lang="en-US">
                <a:solidFill>
                  <a:srgbClr val="000000"/>
                </a:solidFill>
              </a:rPr>
              <a:pPr/>
              <a:t>‹Nr.›</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de-DE" smtClean="0"/>
              <a:t>Titelmasterformat durch Klicken bearbeiten</a:t>
            </a:r>
            <a:endParaRPr 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lvl1pPr>
          </a:lstStyle>
          <a:p>
            <a:pPr eaLnBrk="0" hangingPunct="0"/>
            <a:r>
              <a:rPr lang="en-US" dirty="0" smtClean="0">
                <a:solidFill>
                  <a:srgbClr val="000000"/>
                </a:solidFill>
                <a:latin typeface="Times New Roman" pitchFamily="18" charset="0"/>
                <a:cs typeface="+mn-cs"/>
              </a:rPr>
              <a:t>Jan. 2017</a:t>
            </a:r>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pPr eaLnBrk="0" hangingPunct="0"/>
            <a:r>
              <a:rPr lang="en-US" sz="1200" dirty="0" smtClean="0">
                <a:solidFill>
                  <a:srgbClr val="000000"/>
                </a:solidFill>
                <a:latin typeface="Times New Roman" pitchFamily="18" charset="0"/>
                <a:cs typeface="+mn-cs"/>
              </a:rPr>
              <a:t>Alenka Zajic (Georgia Tech)</a:t>
            </a:r>
            <a:endParaRPr lang="en-US" sz="1200" dirty="0">
              <a:solidFill>
                <a:srgbClr val="000000"/>
              </a:solidFill>
              <a:latin typeface="Times New Roman" pitchFamily="18" charset="0"/>
              <a:cs typeface="+mn-cs"/>
            </a:endParaRP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eaLnBrk="0" hangingPunct="0"/>
            <a:r>
              <a:rPr lang="en-US" sz="1200">
                <a:solidFill>
                  <a:srgbClr val="000000"/>
                </a:solidFill>
                <a:latin typeface="Times New Roman" pitchFamily="18" charset="0"/>
                <a:cs typeface="+mn-cs"/>
              </a:rPr>
              <a:t>Slide </a:t>
            </a:r>
            <a:fld id="{0CA028F1-D738-48FE-BE50-E58F6D2C58CF}" type="slidenum">
              <a:rPr lang="en-US" sz="1200">
                <a:solidFill>
                  <a:srgbClr val="000000"/>
                </a:solidFill>
                <a:latin typeface="Times New Roman" pitchFamily="18" charset="0"/>
                <a:cs typeface="+mn-cs"/>
              </a:rPr>
              <a:pPr eaLnBrk="0" hangingPunct="0"/>
              <a:t>‹Nr.›</a:t>
            </a:fld>
            <a:endParaRPr lang="en-US" sz="1200">
              <a:solidFill>
                <a:srgbClr val="000000"/>
              </a:solidFill>
              <a:latin typeface="Times New Roman" pitchFamily="18" charset="0"/>
              <a:cs typeface="+mn-cs"/>
            </a:endParaRPr>
          </a:p>
        </p:txBody>
      </p:sp>
      <p:sp>
        <p:nvSpPr>
          <p:cNvPr id="1031" name="Rectangle 7"/>
          <p:cNvSpPr>
            <a:spLocks noChangeArrowheads="1"/>
          </p:cNvSpPr>
          <p:nvPr/>
        </p:nvSpPr>
        <p:spPr bwMode="auto">
          <a:xfrm>
            <a:off x="362608" y="394156"/>
            <a:ext cx="8095594" cy="215444"/>
          </a:xfrm>
          <a:prstGeom prst="rect">
            <a:avLst/>
          </a:prstGeom>
          <a:noFill/>
          <a:ln w="9525">
            <a:noFill/>
            <a:miter lim="800000"/>
            <a:headEnd/>
            <a:tailEnd/>
          </a:ln>
          <a:effectLst/>
        </p:spPr>
        <p:txBody>
          <a:bodyPr wrap="square" lIns="0" tIns="0" rIns="0" bIns="0" anchor="b">
            <a:spAutoFit/>
          </a:bodyPr>
          <a:lstStyle/>
          <a:p>
            <a:pPr marL="982663" lvl="4" algn="r" eaLnBrk="0" hangingPunct="0"/>
            <a:r>
              <a:rPr lang="en-US" sz="1400" b="1" dirty="0" smtClean="0">
                <a:solidFill>
                  <a:srgbClr val="000000"/>
                </a:solidFill>
                <a:latin typeface="Times New Roman" pitchFamily="18" charset="0"/>
                <a:cs typeface="+mn-cs"/>
              </a:rPr>
              <a:t>  </a:t>
            </a:r>
            <a:r>
              <a:rPr lang="en-US" sz="1200" b="1" dirty="0" smtClean="0">
                <a:solidFill>
                  <a:srgbClr val="000000"/>
                </a:solidFill>
                <a:latin typeface="Times New Roman" pitchFamily="18" charset="0"/>
                <a:cs typeface="+mn-cs"/>
              </a:rPr>
              <a:t>doc.: </a:t>
            </a:r>
            <a:r>
              <a:rPr lang="en-US" sz="1200" b="1" dirty="0" smtClean="0">
                <a:solidFill>
                  <a:srgbClr val="000000"/>
                </a:solidFill>
                <a:latin typeface="Times New Roman" pitchFamily="18" charset="0"/>
                <a:cs typeface="+mn-cs"/>
              </a:rPr>
              <a:t>15-17-0341-01-0thz_wireless_100Gbps_and_beyond</a:t>
            </a:r>
            <a:endParaRPr lang="en-US" sz="1400" b="1" dirty="0">
              <a:solidFill>
                <a:srgbClr val="000000"/>
              </a:solidFill>
              <a:latin typeface="Times New Roman" pitchFamily="18" charset="0"/>
              <a:cs typeface="+mn-cs"/>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endParaRPr lang="de-DE" sz="1200">
              <a:solidFill>
                <a:srgbClr val="000000"/>
              </a:solidFill>
              <a:latin typeface="Times New Roman" pitchFamily="18" charset="0"/>
              <a:cs typeface="+mn-cs"/>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r>
              <a:rPr lang="en-US" sz="1200">
                <a:solidFill>
                  <a:srgbClr val="000000"/>
                </a:solidFill>
                <a:latin typeface="Times New Roman" pitchFamily="18" charset="0"/>
                <a:cs typeface="+mn-cs"/>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endParaRPr lang="de-DE" sz="1200">
              <a:solidFill>
                <a:srgbClr val="000000"/>
              </a:solidFill>
              <a:latin typeface="Times New Roman" pitchFamily="18" charset="0"/>
              <a:cs typeface="+mn-cs"/>
            </a:endParaRPr>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64"/>
          <p:cNvSpPr>
            <a:spLocks noEditPoints="1"/>
          </p:cNvSpPr>
          <p:nvPr/>
        </p:nvSpPr>
        <p:spPr bwMode="auto">
          <a:xfrm>
            <a:off x="7713647" y="235404"/>
            <a:ext cx="756869" cy="847725"/>
          </a:xfrm>
          <a:custGeom>
            <a:avLst/>
            <a:gdLst>
              <a:gd name="T0" fmla="*/ 2147483647 w 1770"/>
              <a:gd name="T1" fmla="*/ 2147483647 h 1867"/>
              <a:gd name="T2" fmla="*/ 2147483647 w 1770"/>
              <a:gd name="T3" fmla="*/ 2147483647 h 1867"/>
              <a:gd name="T4" fmla="*/ 2147483647 w 1770"/>
              <a:gd name="T5" fmla="*/ 2147483647 h 1867"/>
              <a:gd name="T6" fmla="*/ 2147483647 w 1770"/>
              <a:gd name="T7" fmla="*/ 2147483647 h 1867"/>
              <a:gd name="T8" fmla="*/ 2147483647 w 1770"/>
              <a:gd name="T9" fmla="*/ 2147483647 h 1867"/>
              <a:gd name="T10" fmla="*/ 2147483647 w 1770"/>
              <a:gd name="T11" fmla="*/ 2147483647 h 1867"/>
              <a:gd name="T12" fmla="*/ 2147483647 w 1770"/>
              <a:gd name="T13" fmla="*/ 2147483647 h 1867"/>
              <a:gd name="T14" fmla="*/ 2147483647 w 1770"/>
              <a:gd name="T15" fmla="*/ 2147483647 h 1867"/>
              <a:gd name="T16" fmla="*/ 2147483647 w 1770"/>
              <a:gd name="T17" fmla="*/ 2147483647 h 1867"/>
              <a:gd name="T18" fmla="*/ 2147483647 w 1770"/>
              <a:gd name="T19" fmla="*/ 2147483647 h 1867"/>
              <a:gd name="T20" fmla="*/ 2147483647 w 1770"/>
              <a:gd name="T21" fmla="*/ 2147483647 h 1867"/>
              <a:gd name="T22" fmla="*/ 2147483647 w 1770"/>
              <a:gd name="T23" fmla="*/ 2147483647 h 1867"/>
              <a:gd name="T24" fmla="*/ 2147483647 w 1770"/>
              <a:gd name="T25" fmla="*/ 2147483647 h 1867"/>
              <a:gd name="T26" fmla="*/ 2147483647 w 1770"/>
              <a:gd name="T27" fmla="*/ 2147483647 h 1867"/>
              <a:gd name="T28" fmla="*/ 2147483647 w 1770"/>
              <a:gd name="T29" fmla="*/ 2147483647 h 1867"/>
              <a:gd name="T30" fmla="*/ 2147483647 w 1770"/>
              <a:gd name="T31" fmla="*/ 2147483647 h 1867"/>
              <a:gd name="T32" fmla="*/ 2147483647 w 1770"/>
              <a:gd name="T33" fmla="*/ 2147483647 h 1867"/>
              <a:gd name="T34" fmla="*/ 2147483647 w 1770"/>
              <a:gd name="T35" fmla="*/ 2147483647 h 1867"/>
              <a:gd name="T36" fmla="*/ 2147483647 w 1770"/>
              <a:gd name="T37" fmla="*/ 2147483647 h 1867"/>
              <a:gd name="T38" fmla="*/ 2147483647 w 1770"/>
              <a:gd name="T39" fmla="*/ 2147483647 h 1867"/>
              <a:gd name="T40" fmla="*/ 2147483647 w 1770"/>
              <a:gd name="T41" fmla="*/ 2147483647 h 1867"/>
              <a:gd name="T42" fmla="*/ 2147483647 w 1770"/>
              <a:gd name="T43" fmla="*/ 2147483647 h 1867"/>
              <a:gd name="T44" fmla="*/ 2147483647 w 1770"/>
              <a:gd name="T45" fmla="*/ 2147483647 h 1867"/>
              <a:gd name="T46" fmla="*/ 2147483647 w 1770"/>
              <a:gd name="T47" fmla="*/ 2147483647 h 1867"/>
              <a:gd name="T48" fmla="*/ 2147483647 w 1770"/>
              <a:gd name="T49" fmla="*/ 2147483647 h 1867"/>
              <a:gd name="T50" fmla="*/ 2147483647 w 1770"/>
              <a:gd name="T51" fmla="*/ 2147483647 h 1867"/>
              <a:gd name="T52" fmla="*/ 2147483647 w 1770"/>
              <a:gd name="T53" fmla="*/ 2147483647 h 1867"/>
              <a:gd name="T54" fmla="*/ 2147483647 w 1770"/>
              <a:gd name="T55" fmla="*/ 2147483647 h 1867"/>
              <a:gd name="T56" fmla="*/ 2147483647 w 1770"/>
              <a:gd name="T57" fmla="*/ 2147483647 h 1867"/>
              <a:gd name="T58" fmla="*/ 2147483647 w 1770"/>
              <a:gd name="T59" fmla="*/ 2147483647 h 1867"/>
              <a:gd name="T60" fmla="*/ 2147483647 w 1770"/>
              <a:gd name="T61" fmla="*/ 2147483647 h 1867"/>
              <a:gd name="T62" fmla="*/ 2147483647 w 1770"/>
              <a:gd name="T63" fmla="*/ 2147483647 h 1867"/>
              <a:gd name="T64" fmla="*/ 2147483647 w 1770"/>
              <a:gd name="T65" fmla="*/ 2147483647 h 1867"/>
              <a:gd name="T66" fmla="*/ 2147483647 w 1770"/>
              <a:gd name="T67" fmla="*/ 2147483647 h 1867"/>
              <a:gd name="T68" fmla="*/ 2147483647 w 1770"/>
              <a:gd name="T69" fmla="*/ 2147483647 h 1867"/>
              <a:gd name="T70" fmla="*/ 2147483647 w 1770"/>
              <a:gd name="T71" fmla="*/ 2147483647 h 1867"/>
              <a:gd name="T72" fmla="*/ 2147483647 w 1770"/>
              <a:gd name="T73" fmla="*/ 2147483647 h 1867"/>
              <a:gd name="T74" fmla="*/ 2147483647 w 1770"/>
              <a:gd name="T75" fmla="*/ 2147483647 h 1867"/>
              <a:gd name="T76" fmla="*/ 2147483647 w 1770"/>
              <a:gd name="T77" fmla="*/ 2147483647 h 1867"/>
              <a:gd name="T78" fmla="*/ 2147483647 w 1770"/>
              <a:gd name="T79" fmla="*/ 2147483647 h 1867"/>
              <a:gd name="T80" fmla="*/ 2147483647 w 1770"/>
              <a:gd name="T81" fmla="*/ 2147483647 h 1867"/>
              <a:gd name="T82" fmla="*/ 2147483647 w 1770"/>
              <a:gd name="T83" fmla="*/ 2147483647 h 1867"/>
              <a:gd name="T84" fmla="*/ 2147483647 w 1770"/>
              <a:gd name="T85" fmla="*/ 2147483647 h 1867"/>
              <a:gd name="T86" fmla="*/ 2147483647 w 1770"/>
              <a:gd name="T87" fmla="*/ 2147483647 h 1867"/>
              <a:gd name="T88" fmla="*/ 2147483647 w 1770"/>
              <a:gd name="T89" fmla="*/ 2147483647 h 1867"/>
              <a:gd name="T90" fmla="*/ 2147483647 w 1770"/>
              <a:gd name="T91" fmla="*/ 2147483647 h 1867"/>
              <a:gd name="T92" fmla="*/ 2147483647 w 1770"/>
              <a:gd name="T93" fmla="*/ 2147483647 h 1867"/>
              <a:gd name="T94" fmla="*/ 2147483647 w 1770"/>
              <a:gd name="T95" fmla="*/ 2147483647 h 1867"/>
              <a:gd name="T96" fmla="*/ 2147483647 w 1770"/>
              <a:gd name="T97" fmla="*/ 2147483647 h 1867"/>
              <a:gd name="T98" fmla="*/ 2147483647 w 1770"/>
              <a:gd name="T99" fmla="*/ 2147483647 h 1867"/>
              <a:gd name="T100" fmla="*/ 2147483647 w 1770"/>
              <a:gd name="T101" fmla="*/ 2147483647 h 1867"/>
              <a:gd name="T102" fmla="*/ 2147483647 w 1770"/>
              <a:gd name="T103" fmla="*/ 2147483647 h 1867"/>
              <a:gd name="T104" fmla="*/ 2147483647 w 1770"/>
              <a:gd name="T105" fmla="*/ 2147483647 h 1867"/>
              <a:gd name="T106" fmla="*/ 2147483647 w 1770"/>
              <a:gd name="T107" fmla="*/ 2147483647 h 1867"/>
              <a:gd name="T108" fmla="*/ 2147483647 w 1770"/>
              <a:gd name="T109" fmla="*/ 2147483647 h 1867"/>
              <a:gd name="T110" fmla="*/ 2147483647 w 1770"/>
              <a:gd name="T111" fmla="*/ 2147483647 h 1867"/>
              <a:gd name="T112" fmla="*/ 2147483647 w 1770"/>
              <a:gd name="T113" fmla="*/ 2147483647 h 1867"/>
              <a:gd name="T114" fmla="*/ 2147483647 w 1770"/>
              <a:gd name="T115" fmla="*/ 2147483647 h 1867"/>
              <a:gd name="T116" fmla="*/ 2147483647 w 1770"/>
              <a:gd name="T117" fmla="*/ 2147483647 h 1867"/>
              <a:gd name="T118" fmla="*/ 2147483647 w 1770"/>
              <a:gd name="T119" fmla="*/ 2147483647 h 1867"/>
              <a:gd name="T120" fmla="*/ 2147483647 w 1770"/>
              <a:gd name="T121" fmla="*/ 2147483647 h 1867"/>
              <a:gd name="T122" fmla="*/ 2147483647 w 1770"/>
              <a:gd name="T123" fmla="*/ 2147483647 h 1867"/>
              <a:gd name="T124" fmla="*/ 2147483647 w 1770"/>
              <a:gd name="T125" fmla="*/ 2147483647 h 18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70" h="1867">
                <a:moveTo>
                  <a:pt x="1187" y="268"/>
                </a:moveTo>
                <a:lnTo>
                  <a:pt x="1599" y="268"/>
                </a:lnTo>
                <a:lnTo>
                  <a:pt x="1599" y="1228"/>
                </a:lnTo>
                <a:lnTo>
                  <a:pt x="1560" y="1249"/>
                </a:lnTo>
                <a:lnTo>
                  <a:pt x="1517" y="1272"/>
                </a:lnTo>
                <a:lnTo>
                  <a:pt x="1470" y="1295"/>
                </a:lnTo>
                <a:lnTo>
                  <a:pt x="1418" y="1317"/>
                </a:lnTo>
                <a:lnTo>
                  <a:pt x="1365" y="1339"/>
                </a:lnTo>
                <a:lnTo>
                  <a:pt x="1307" y="1360"/>
                </a:lnTo>
                <a:lnTo>
                  <a:pt x="1248" y="1382"/>
                </a:lnTo>
                <a:lnTo>
                  <a:pt x="1187" y="1403"/>
                </a:lnTo>
                <a:lnTo>
                  <a:pt x="1187" y="1343"/>
                </a:lnTo>
                <a:lnTo>
                  <a:pt x="1214" y="1331"/>
                </a:lnTo>
                <a:lnTo>
                  <a:pt x="1239" y="1319"/>
                </a:lnTo>
                <a:lnTo>
                  <a:pt x="1263" y="1305"/>
                </a:lnTo>
                <a:lnTo>
                  <a:pt x="1287" y="1291"/>
                </a:lnTo>
                <a:lnTo>
                  <a:pt x="1310" y="1275"/>
                </a:lnTo>
                <a:lnTo>
                  <a:pt x="1333" y="1258"/>
                </a:lnTo>
                <a:lnTo>
                  <a:pt x="1353" y="1239"/>
                </a:lnTo>
                <a:lnTo>
                  <a:pt x="1373" y="1220"/>
                </a:lnTo>
                <a:lnTo>
                  <a:pt x="1382" y="1209"/>
                </a:lnTo>
                <a:lnTo>
                  <a:pt x="1389" y="1197"/>
                </a:lnTo>
                <a:lnTo>
                  <a:pt x="1396" y="1186"/>
                </a:lnTo>
                <a:lnTo>
                  <a:pt x="1401" y="1175"/>
                </a:lnTo>
                <a:lnTo>
                  <a:pt x="1405" y="1162"/>
                </a:lnTo>
                <a:lnTo>
                  <a:pt x="1406" y="1149"/>
                </a:lnTo>
                <a:lnTo>
                  <a:pt x="1406" y="1137"/>
                </a:lnTo>
                <a:lnTo>
                  <a:pt x="1405" y="1125"/>
                </a:lnTo>
                <a:lnTo>
                  <a:pt x="1401" y="1110"/>
                </a:lnTo>
                <a:lnTo>
                  <a:pt x="1394" y="1098"/>
                </a:lnTo>
                <a:lnTo>
                  <a:pt x="1386" y="1085"/>
                </a:lnTo>
                <a:lnTo>
                  <a:pt x="1377" y="1074"/>
                </a:lnTo>
                <a:lnTo>
                  <a:pt x="1365" y="1064"/>
                </a:lnTo>
                <a:lnTo>
                  <a:pt x="1352" y="1055"/>
                </a:lnTo>
                <a:lnTo>
                  <a:pt x="1338" y="1047"/>
                </a:lnTo>
                <a:lnTo>
                  <a:pt x="1322" y="1040"/>
                </a:lnTo>
                <a:lnTo>
                  <a:pt x="1307" y="1033"/>
                </a:lnTo>
                <a:lnTo>
                  <a:pt x="1291" y="1027"/>
                </a:lnTo>
                <a:lnTo>
                  <a:pt x="1273" y="1022"/>
                </a:lnTo>
                <a:lnTo>
                  <a:pt x="1256" y="1018"/>
                </a:lnTo>
                <a:lnTo>
                  <a:pt x="1221" y="1013"/>
                </a:lnTo>
                <a:lnTo>
                  <a:pt x="1187" y="1009"/>
                </a:lnTo>
                <a:lnTo>
                  <a:pt x="1187" y="649"/>
                </a:lnTo>
                <a:lnTo>
                  <a:pt x="1770" y="547"/>
                </a:lnTo>
                <a:lnTo>
                  <a:pt x="1672" y="0"/>
                </a:lnTo>
                <a:lnTo>
                  <a:pt x="1187" y="85"/>
                </a:lnTo>
                <a:lnTo>
                  <a:pt x="1187" y="268"/>
                </a:lnTo>
                <a:close/>
                <a:moveTo>
                  <a:pt x="1187" y="1442"/>
                </a:moveTo>
                <a:lnTo>
                  <a:pt x="1187" y="1867"/>
                </a:lnTo>
                <a:lnTo>
                  <a:pt x="1599" y="1867"/>
                </a:lnTo>
                <a:lnTo>
                  <a:pt x="1599" y="1281"/>
                </a:lnTo>
                <a:lnTo>
                  <a:pt x="1593" y="1285"/>
                </a:lnTo>
                <a:lnTo>
                  <a:pt x="1585" y="1288"/>
                </a:lnTo>
                <a:lnTo>
                  <a:pt x="1579" y="1291"/>
                </a:lnTo>
                <a:lnTo>
                  <a:pt x="1573" y="1293"/>
                </a:lnTo>
                <a:lnTo>
                  <a:pt x="1566" y="1297"/>
                </a:lnTo>
                <a:lnTo>
                  <a:pt x="1561" y="1300"/>
                </a:lnTo>
                <a:lnTo>
                  <a:pt x="1555" y="1302"/>
                </a:lnTo>
                <a:lnTo>
                  <a:pt x="1549" y="1305"/>
                </a:lnTo>
                <a:lnTo>
                  <a:pt x="1506" y="1324"/>
                </a:lnTo>
                <a:lnTo>
                  <a:pt x="1461" y="1341"/>
                </a:lnTo>
                <a:lnTo>
                  <a:pt x="1417" y="1359"/>
                </a:lnTo>
                <a:lnTo>
                  <a:pt x="1372" y="1377"/>
                </a:lnTo>
                <a:lnTo>
                  <a:pt x="1326" y="1394"/>
                </a:lnTo>
                <a:lnTo>
                  <a:pt x="1281" y="1411"/>
                </a:lnTo>
                <a:lnTo>
                  <a:pt x="1234" y="1427"/>
                </a:lnTo>
                <a:lnTo>
                  <a:pt x="1187" y="1442"/>
                </a:lnTo>
                <a:close/>
                <a:moveTo>
                  <a:pt x="1187" y="1288"/>
                </a:moveTo>
                <a:lnTo>
                  <a:pt x="1209" y="1278"/>
                </a:lnTo>
                <a:lnTo>
                  <a:pt x="1230" y="1268"/>
                </a:lnTo>
                <a:lnTo>
                  <a:pt x="1252" y="1256"/>
                </a:lnTo>
                <a:lnTo>
                  <a:pt x="1273" y="1244"/>
                </a:lnTo>
                <a:lnTo>
                  <a:pt x="1293" y="1230"/>
                </a:lnTo>
                <a:lnTo>
                  <a:pt x="1312" y="1216"/>
                </a:lnTo>
                <a:lnTo>
                  <a:pt x="1329" y="1203"/>
                </a:lnTo>
                <a:lnTo>
                  <a:pt x="1341" y="1189"/>
                </a:lnTo>
                <a:lnTo>
                  <a:pt x="1346" y="1182"/>
                </a:lnTo>
                <a:lnTo>
                  <a:pt x="1350" y="1176"/>
                </a:lnTo>
                <a:lnTo>
                  <a:pt x="1354" y="1170"/>
                </a:lnTo>
                <a:lnTo>
                  <a:pt x="1357" y="1162"/>
                </a:lnTo>
                <a:lnTo>
                  <a:pt x="1358" y="1156"/>
                </a:lnTo>
                <a:lnTo>
                  <a:pt x="1359" y="1149"/>
                </a:lnTo>
                <a:lnTo>
                  <a:pt x="1359" y="1143"/>
                </a:lnTo>
                <a:lnTo>
                  <a:pt x="1358" y="1136"/>
                </a:lnTo>
                <a:lnTo>
                  <a:pt x="1357" y="1129"/>
                </a:lnTo>
                <a:lnTo>
                  <a:pt x="1354" y="1123"/>
                </a:lnTo>
                <a:lnTo>
                  <a:pt x="1352" y="1118"/>
                </a:lnTo>
                <a:lnTo>
                  <a:pt x="1348" y="1112"/>
                </a:lnTo>
                <a:lnTo>
                  <a:pt x="1343" y="1107"/>
                </a:lnTo>
                <a:lnTo>
                  <a:pt x="1338" y="1101"/>
                </a:lnTo>
                <a:lnTo>
                  <a:pt x="1330" y="1096"/>
                </a:lnTo>
                <a:lnTo>
                  <a:pt x="1324" y="1093"/>
                </a:lnTo>
                <a:lnTo>
                  <a:pt x="1309" y="1085"/>
                </a:lnTo>
                <a:lnTo>
                  <a:pt x="1292" y="1079"/>
                </a:lnTo>
                <a:lnTo>
                  <a:pt x="1276" y="1074"/>
                </a:lnTo>
                <a:lnTo>
                  <a:pt x="1259" y="1070"/>
                </a:lnTo>
                <a:lnTo>
                  <a:pt x="1242" y="1066"/>
                </a:lnTo>
                <a:lnTo>
                  <a:pt x="1224" y="1064"/>
                </a:lnTo>
                <a:lnTo>
                  <a:pt x="1205" y="1062"/>
                </a:lnTo>
                <a:lnTo>
                  <a:pt x="1187" y="1061"/>
                </a:lnTo>
                <a:lnTo>
                  <a:pt x="1187" y="1288"/>
                </a:lnTo>
                <a:close/>
                <a:moveTo>
                  <a:pt x="620" y="268"/>
                </a:moveTo>
                <a:lnTo>
                  <a:pt x="1187" y="268"/>
                </a:lnTo>
                <a:lnTo>
                  <a:pt x="1187" y="85"/>
                </a:lnTo>
                <a:lnTo>
                  <a:pt x="1085" y="104"/>
                </a:lnTo>
                <a:lnTo>
                  <a:pt x="1182" y="651"/>
                </a:lnTo>
                <a:lnTo>
                  <a:pt x="1187" y="649"/>
                </a:lnTo>
                <a:lnTo>
                  <a:pt x="1187" y="1009"/>
                </a:lnTo>
                <a:lnTo>
                  <a:pt x="1185" y="1009"/>
                </a:lnTo>
                <a:lnTo>
                  <a:pt x="1181" y="1009"/>
                </a:lnTo>
                <a:lnTo>
                  <a:pt x="1178" y="1009"/>
                </a:lnTo>
                <a:lnTo>
                  <a:pt x="1175" y="1009"/>
                </a:lnTo>
                <a:lnTo>
                  <a:pt x="1172" y="1009"/>
                </a:lnTo>
                <a:lnTo>
                  <a:pt x="1168" y="1009"/>
                </a:lnTo>
                <a:lnTo>
                  <a:pt x="1166" y="1009"/>
                </a:lnTo>
                <a:lnTo>
                  <a:pt x="1163" y="1009"/>
                </a:lnTo>
                <a:lnTo>
                  <a:pt x="1143" y="1009"/>
                </a:lnTo>
                <a:lnTo>
                  <a:pt x="1124" y="1009"/>
                </a:lnTo>
                <a:lnTo>
                  <a:pt x="1104" y="1009"/>
                </a:lnTo>
                <a:lnTo>
                  <a:pt x="1085" y="1011"/>
                </a:lnTo>
                <a:lnTo>
                  <a:pt x="1066" y="1012"/>
                </a:lnTo>
                <a:lnTo>
                  <a:pt x="1046" y="1014"/>
                </a:lnTo>
                <a:lnTo>
                  <a:pt x="1027" y="1017"/>
                </a:lnTo>
                <a:lnTo>
                  <a:pt x="1008" y="1021"/>
                </a:lnTo>
                <a:lnTo>
                  <a:pt x="1007" y="1014"/>
                </a:lnTo>
                <a:lnTo>
                  <a:pt x="1005" y="1008"/>
                </a:lnTo>
                <a:lnTo>
                  <a:pt x="1004" y="1002"/>
                </a:lnTo>
                <a:lnTo>
                  <a:pt x="1003" y="995"/>
                </a:lnTo>
                <a:lnTo>
                  <a:pt x="1002" y="989"/>
                </a:lnTo>
                <a:lnTo>
                  <a:pt x="1000" y="984"/>
                </a:lnTo>
                <a:lnTo>
                  <a:pt x="999" y="978"/>
                </a:lnTo>
                <a:lnTo>
                  <a:pt x="998" y="971"/>
                </a:lnTo>
                <a:lnTo>
                  <a:pt x="997" y="969"/>
                </a:lnTo>
                <a:lnTo>
                  <a:pt x="995" y="968"/>
                </a:lnTo>
                <a:lnTo>
                  <a:pt x="994" y="966"/>
                </a:lnTo>
                <a:lnTo>
                  <a:pt x="992" y="965"/>
                </a:lnTo>
                <a:lnTo>
                  <a:pt x="990" y="965"/>
                </a:lnTo>
                <a:lnTo>
                  <a:pt x="988" y="965"/>
                </a:lnTo>
                <a:lnTo>
                  <a:pt x="985" y="966"/>
                </a:lnTo>
                <a:lnTo>
                  <a:pt x="983" y="968"/>
                </a:lnTo>
                <a:lnTo>
                  <a:pt x="978" y="970"/>
                </a:lnTo>
                <a:lnTo>
                  <a:pt x="973" y="974"/>
                </a:lnTo>
                <a:lnTo>
                  <a:pt x="968" y="979"/>
                </a:lnTo>
                <a:lnTo>
                  <a:pt x="964" y="985"/>
                </a:lnTo>
                <a:lnTo>
                  <a:pt x="960" y="990"/>
                </a:lnTo>
                <a:lnTo>
                  <a:pt x="956" y="997"/>
                </a:lnTo>
                <a:lnTo>
                  <a:pt x="954" y="1002"/>
                </a:lnTo>
                <a:lnTo>
                  <a:pt x="950" y="1007"/>
                </a:lnTo>
                <a:lnTo>
                  <a:pt x="950" y="1008"/>
                </a:lnTo>
                <a:lnTo>
                  <a:pt x="950" y="1009"/>
                </a:lnTo>
                <a:lnTo>
                  <a:pt x="950" y="1011"/>
                </a:lnTo>
                <a:lnTo>
                  <a:pt x="950" y="1012"/>
                </a:lnTo>
                <a:lnTo>
                  <a:pt x="950" y="1013"/>
                </a:lnTo>
                <a:lnTo>
                  <a:pt x="950" y="1014"/>
                </a:lnTo>
                <a:lnTo>
                  <a:pt x="951" y="1016"/>
                </a:lnTo>
                <a:lnTo>
                  <a:pt x="951" y="1017"/>
                </a:lnTo>
                <a:lnTo>
                  <a:pt x="952" y="1018"/>
                </a:lnTo>
                <a:lnTo>
                  <a:pt x="954" y="1019"/>
                </a:lnTo>
                <a:lnTo>
                  <a:pt x="954" y="1021"/>
                </a:lnTo>
                <a:lnTo>
                  <a:pt x="955" y="1023"/>
                </a:lnTo>
                <a:lnTo>
                  <a:pt x="956" y="1024"/>
                </a:lnTo>
                <a:lnTo>
                  <a:pt x="956" y="1027"/>
                </a:lnTo>
                <a:lnTo>
                  <a:pt x="957" y="1030"/>
                </a:lnTo>
                <a:lnTo>
                  <a:pt x="959" y="1032"/>
                </a:lnTo>
                <a:lnTo>
                  <a:pt x="955" y="1033"/>
                </a:lnTo>
                <a:lnTo>
                  <a:pt x="951" y="1035"/>
                </a:lnTo>
                <a:lnTo>
                  <a:pt x="946" y="1037"/>
                </a:lnTo>
                <a:lnTo>
                  <a:pt x="942" y="1038"/>
                </a:lnTo>
                <a:lnTo>
                  <a:pt x="939" y="1040"/>
                </a:lnTo>
                <a:lnTo>
                  <a:pt x="935" y="1041"/>
                </a:lnTo>
                <a:lnTo>
                  <a:pt x="931" y="1042"/>
                </a:lnTo>
                <a:lnTo>
                  <a:pt x="927" y="1043"/>
                </a:lnTo>
                <a:lnTo>
                  <a:pt x="923" y="1046"/>
                </a:lnTo>
                <a:lnTo>
                  <a:pt x="920" y="1047"/>
                </a:lnTo>
                <a:lnTo>
                  <a:pt x="917" y="1048"/>
                </a:lnTo>
                <a:lnTo>
                  <a:pt x="915" y="1050"/>
                </a:lnTo>
                <a:lnTo>
                  <a:pt x="913" y="1052"/>
                </a:lnTo>
                <a:lnTo>
                  <a:pt x="912" y="1054"/>
                </a:lnTo>
                <a:lnTo>
                  <a:pt x="912" y="1056"/>
                </a:lnTo>
                <a:lnTo>
                  <a:pt x="911" y="1057"/>
                </a:lnTo>
                <a:lnTo>
                  <a:pt x="908" y="1065"/>
                </a:lnTo>
                <a:lnTo>
                  <a:pt x="906" y="1074"/>
                </a:lnTo>
                <a:lnTo>
                  <a:pt x="904" y="1083"/>
                </a:lnTo>
                <a:lnTo>
                  <a:pt x="903" y="1091"/>
                </a:lnTo>
                <a:lnTo>
                  <a:pt x="903" y="1100"/>
                </a:lnTo>
                <a:lnTo>
                  <a:pt x="903" y="1108"/>
                </a:lnTo>
                <a:lnTo>
                  <a:pt x="903" y="1114"/>
                </a:lnTo>
                <a:lnTo>
                  <a:pt x="903" y="1119"/>
                </a:lnTo>
                <a:lnTo>
                  <a:pt x="904" y="1120"/>
                </a:lnTo>
                <a:lnTo>
                  <a:pt x="906" y="1122"/>
                </a:lnTo>
                <a:lnTo>
                  <a:pt x="908" y="1123"/>
                </a:lnTo>
                <a:lnTo>
                  <a:pt x="911" y="1124"/>
                </a:lnTo>
                <a:lnTo>
                  <a:pt x="913" y="1124"/>
                </a:lnTo>
                <a:lnTo>
                  <a:pt x="915" y="1124"/>
                </a:lnTo>
                <a:lnTo>
                  <a:pt x="917" y="1123"/>
                </a:lnTo>
                <a:lnTo>
                  <a:pt x="920" y="1123"/>
                </a:lnTo>
                <a:lnTo>
                  <a:pt x="921" y="1120"/>
                </a:lnTo>
                <a:lnTo>
                  <a:pt x="925" y="1118"/>
                </a:lnTo>
                <a:lnTo>
                  <a:pt x="928" y="1115"/>
                </a:lnTo>
                <a:lnTo>
                  <a:pt x="935" y="1112"/>
                </a:lnTo>
                <a:lnTo>
                  <a:pt x="942" y="1107"/>
                </a:lnTo>
                <a:lnTo>
                  <a:pt x="950" y="1103"/>
                </a:lnTo>
                <a:lnTo>
                  <a:pt x="960" y="1098"/>
                </a:lnTo>
                <a:lnTo>
                  <a:pt x="970" y="1093"/>
                </a:lnTo>
                <a:lnTo>
                  <a:pt x="970" y="1094"/>
                </a:lnTo>
                <a:lnTo>
                  <a:pt x="971" y="1095"/>
                </a:lnTo>
                <a:lnTo>
                  <a:pt x="971" y="1096"/>
                </a:lnTo>
                <a:lnTo>
                  <a:pt x="971" y="1098"/>
                </a:lnTo>
                <a:lnTo>
                  <a:pt x="971" y="1099"/>
                </a:lnTo>
                <a:lnTo>
                  <a:pt x="971" y="1100"/>
                </a:lnTo>
                <a:lnTo>
                  <a:pt x="974" y="1122"/>
                </a:lnTo>
                <a:lnTo>
                  <a:pt x="975" y="1144"/>
                </a:lnTo>
                <a:lnTo>
                  <a:pt x="976" y="1167"/>
                </a:lnTo>
                <a:lnTo>
                  <a:pt x="976" y="1192"/>
                </a:lnTo>
                <a:lnTo>
                  <a:pt x="976" y="1219"/>
                </a:lnTo>
                <a:lnTo>
                  <a:pt x="976" y="1247"/>
                </a:lnTo>
                <a:lnTo>
                  <a:pt x="976" y="1278"/>
                </a:lnTo>
                <a:lnTo>
                  <a:pt x="975" y="1311"/>
                </a:lnTo>
                <a:lnTo>
                  <a:pt x="975" y="1315"/>
                </a:lnTo>
                <a:lnTo>
                  <a:pt x="975" y="1320"/>
                </a:lnTo>
                <a:lnTo>
                  <a:pt x="975" y="1325"/>
                </a:lnTo>
                <a:lnTo>
                  <a:pt x="974" y="1329"/>
                </a:lnTo>
                <a:lnTo>
                  <a:pt x="974" y="1334"/>
                </a:lnTo>
                <a:lnTo>
                  <a:pt x="974" y="1338"/>
                </a:lnTo>
                <a:lnTo>
                  <a:pt x="974" y="1343"/>
                </a:lnTo>
                <a:lnTo>
                  <a:pt x="974" y="1346"/>
                </a:lnTo>
                <a:lnTo>
                  <a:pt x="971" y="1346"/>
                </a:lnTo>
                <a:lnTo>
                  <a:pt x="969" y="1346"/>
                </a:lnTo>
                <a:lnTo>
                  <a:pt x="966" y="1346"/>
                </a:lnTo>
                <a:lnTo>
                  <a:pt x="964" y="1346"/>
                </a:lnTo>
                <a:lnTo>
                  <a:pt x="961" y="1346"/>
                </a:lnTo>
                <a:lnTo>
                  <a:pt x="959" y="1346"/>
                </a:lnTo>
                <a:lnTo>
                  <a:pt x="956" y="1346"/>
                </a:lnTo>
                <a:lnTo>
                  <a:pt x="954" y="1346"/>
                </a:lnTo>
                <a:lnTo>
                  <a:pt x="946" y="1345"/>
                </a:lnTo>
                <a:lnTo>
                  <a:pt x="940" y="1345"/>
                </a:lnTo>
                <a:lnTo>
                  <a:pt x="932" y="1344"/>
                </a:lnTo>
                <a:lnTo>
                  <a:pt x="927" y="1344"/>
                </a:lnTo>
                <a:lnTo>
                  <a:pt x="921" y="1345"/>
                </a:lnTo>
                <a:lnTo>
                  <a:pt x="917" y="1348"/>
                </a:lnTo>
                <a:lnTo>
                  <a:pt x="912" y="1352"/>
                </a:lnTo>
                <a:lnTo>
                  <a:pt x="909" y="1357"/>
                </a:lnTo>
                <a:lnTo>
                  <a:pt x="907" y="1360"/>
                </a:lnTo>
                <a:lnTo>
                  <a:pt x="903" y="1368"/>
                </a:lnTo>
                <a:lnTo>
                  <a:pt x="899" y="1376"/>
                </a:lnTo>
                <a:lnTo>
                  <a:pt x="896" y="1383"/>
                </a:lnTo>
                <a:lnTo>
                  <a:pt x="892" y="1392"/>
                </a:lnTo>
                <a:lnTo>
                  <a:pt x="891" y="1398"/>
                </a:lnTo>
                <a:lnTo>
                  <a:pt x="891" y="1402"/>
                </a:lnTo>
                <a:lnTo>
                  <a:pt x="892" y="1405"/>
                </a:lnTo>
                <a:lnTo>
                  <a:pt x="893" y="1407"/>
                </a:lnTo>
                <a:lnTo>
                  <a:pt x="896" y="1410"/>
                </a:lnTo>
                <a:lnTo>
                  <a:pt x="902" y="1411"/>
                </a:lnTo>
                <a:lnTo>
                  <a:pt x="909" y="1412"/>
                </a:lnTo>
                <a:lnTo>
                  <a:pt x="917" y="1413"/>
                </a:lnTo>
                <a:lnTo>
                  <a:pt x="926" y="1413"/>
                </a:lnTo>
                <a:lnTo>
                  <a:pt x="936" y="1413"/>
                </a:lnTo>
                <a:lnTo>
                  <a:pt x="946" y="1412"/>
                </a:lnTo>
                <a:lnTo>
                  <a:pt x="957" y="1410"/>
                </a:lnTo>
                <a:lnTo>
                  <a:pt x="970" y="1408"/>
                </a:lnTo>
                <a:lnTo>
                  <a:pt x="969" y="1416"/>
                </a:lnTo>
                <a:lnTo>
                  <a:pt x="968" y="1424"/>
                </a:lnTo>
                <a:lnTo>
                  <a:pt x="968" y="1432"/>
                </a:lnTo>
                <a:lnTo>
                  <a:pt x="966" y="1440"/>
                </a:lnTo>
                <a:lnTo>
                  <a:pt x="966" y="1448"/>
                </a:lnTo>
                <a:lnTo>
                  <a:pt x="965" y="1455"/>
                </a:lnTo>
                <a:lnTo>
                  <a:pt x="964" y="1464"/>
                </a:lnTo>
                <a:lnTo>
                  <a:pt x="964" y="1471"/>
                </a:lnTo>
                <a:lnTo>
                  <a:pt x="963" y="1471"/>
                </a:lnTo>
                <a:lnTo>
                  <a:pt x="960" y="1471"/>
                </a:lnTo>
                <a:lnTo>
                  <a:pt x="959" y="1473"/>
                </a:lnTo>
                <a:lnTo>
                  <a:pt x="957" y="1473"/>
                </a:lnTo>
                <a:lnTo>
                  <a:pt x="956" y="1473"/>
                </a:lnTo>
                <a:lnTo>
                  <a:pt x="955" y="1474"/>
                </a:lnTo>
                <a:lnTo>
                  <a:pt x="954" y="1474"/>
                </a:lnTo>
                <a:lnTo>
                  <a:pt x="951" y="1474"/>
                </a:lnTo>
                <a:lnTo>
                  <a:pt x="912" y="1485"/>
                </a:lnTo>
                <a:lnTo>
                  <a:pt x="872" y="1495"/>
                </a:lnTo>
                <a:lnTo>
                  <a:pt x="831" y="1506"/>
                </a:lnTo>
                <a:lnTo>
                  <a:pt x="788" y="1516"/>
                </a:lnTo>
                <a:lnTo>
                  <a:pt x="747" y="1525"/>
                </a:lnTo>
                <a:lnTo>
                  <a:pt x="705" y="1533"/>
                </a:lnTo>
                <a:lnTo>
                  <a:pt x="662" y="1541"/>
                </a:lnTo>
                <a:lnTo>
                  <a:pt x="620" y="1549"/>
                </a:lnTo>
                <a:lnTo>
                  <a:pt x="620" y="1201"/>
                </a:lnTo>
                <a:lnTo>
                  <a:pt x="630" y="1190"/>
                </a:lnTo>
                <a:lnTo>
                  <a:pt x="640" y="1177"/>
                </a:lnTo>
                <a:lnTo>
                  <a:pt x="651" y="1166"/>
                </a:lnTo>
                <a:lnTo>
                  <a:pt x="661" y="1155"/>
                </a:lnTo>
                <a:lnTo>
                  <a:pt x="671" y="1143"/>
                </a:lnTo>
                <a:lnTo>
                  <a:pt x="681" y="1133"/>
                </a:lnTo>
                <a:lnTo>
                  <a:pt x="691" y="1123"/>
                </a:lnTo>
                <a:lnTo>
                  <a:pt x="701" y="1113"/>
                </a:lnTo>
                <a:lnTo>
                  <a:pt x="712" y="1103"/>
                </a:lnTo>
                <a:lnTo>
                  <a:pt x="724" y="1094"/>
                </a:lnTo>
                <a:lnTo>
                  <a:pt x="733" y="1089"/>
                </a:lnTo>
                <a:lnTo>
                  <a:pt x="740" y="1084"/>
                </a:lnTo>
                <a:lnTo>
                  <a:pt x="748" y="1081"/>
                </a:lnTo>
                <a:lnTo>
                  <a:pt x="754" y="1079"/>
                </a:lnTo>
                <a:lnTo>
                  <a:pt x="759" y="1079"/>
                </a:lnTo>
                <a:lnTo>
                  <a:pt x="764" y="1080"/>
                </a:lnTo>
                <a:lnTo>
                  <a:pt x="768" y="1083"/>
                </a:lnTo>
                <a:lnTo>
                  <a:pt x="772" y="1085"/>
                </a:lnTo>
                <a:lnTo>
                  <a:pt x="774" y="1090"/>
                </a:lnTo>
                <a:lnTo>
                  <a:pt x="777" y="1094"/>
                </a:lnTo>
                <a:lnTo>
                  <a:pt x="779" y="1105"/>
                </a:lnTo>
                <a:lnTo>
                  <a:pt x="782" y="1118"/>
                </a:lnTo>
                <a:lnTo>
                  <a:pt x="782" y="1137"/>
                </a:lnTo>
                <a:lnTo>
                  <a:pt x="783" y="1157"/>
                </a:lnTo>
                <a:lnTo>
                  <a:pt x="783" y="1179"/>
                </a:lnTo>
                <a:lnTo>
                  <a:pt x="782" y="1199"/>
                </a:lnTo>
                <a:lnTo>
                  <a:pt x="778" y="1242"/>
                </a:lnTo>
                <a:lnTo>
                  <a:pt x="773" y="1285"/>
                </a:lnTo>
                <a:lnTo>
                  <a:pt x="767" y="1328"/>
                </a:lnTo>
                <a:lnTo>
                  <a:pt x="759" y="1370"/>
                </a:lnTo>
                <a:lnTo>
                  <a:pt x="750" y="1412"/>
                </a:lnTo>
                <a:lnTo>
                  <a:pt x="743" y="1453"/>
                </a:lnTo>
                <a:lnTo>
                  <a:pt x="743" y="1456"/>
                </a:lnTo>
                <a:lnTo>
                  <a:pt x="743" y="1460"/>
                </a:lnTo>
                <a:lnTo>
                  <a:pt x="744" y="1463"/>
                </a:lnTo>
                <a:lnTo>
                  <a:pt x="747" y="1465"/>
                </a:lnTo>
                <a:lnTo>
                  <a:pt x="748" y="1465"/>
                </a:lnTo>
                <a:lnTo>
                  <a:pt x="750" y="1466"/>
                </a:lnTo>
                <a:lnTo>
                  <a:pt x="753" y="1466"/>
                </a:lnTo>
                <a:lnTo>
                  <a:pt x="755" y="1465"/>
                </a:lnTo>
                <a:lnTo>
                  <a:pt x="759" y="1464"/>
                </a:lnTo>
                <a:lnTo>
                  <a:pt x="763" y="1463"/>
                </a:lnTo>
                <a:lnTo>
                  <a:pt x="769" y="1460"/>
                </a:lnTo>
                <a:lnTo>
                  <a:pt x="774" y="1459"/>
                </a:lnTo>
                <a:lnTo>
                  <a:pt x="779" y="1456"/>
                </a:lnTo>
                <a:lnTo>
                  <a:pt x="783" y="1455"/>
                </a:lnTo>
                <a:lnTo>
                  <a:pt x="787" y="1454"/>
                </a:lnTo>
                <a:lnTo>
                  <a:pt x="791" y="1453"/>
                </a:lnTo>
                <a:lnTo>
                  <a:pt x="795" y="1450"/>
                </a:lnTo>
                <a:lnTo>
                  <a:pt x="798" y="1446"/>
                </a:lnTo>
                <a:lnTo>
                  <a:pt x="801" y="1444"/>
                </a:lnTo>
                <a:lnTo>
                  <a:pt x="802" y="1441"/>
                </a:lnTo>
                <a:lnTo>
                  <a:pt x="803" y="1437"/>
                </a:lnTo>
                <a:lnTo>
                  <a:pt x="805" y="1435"/>
                </a:lnTo>
                <a:lnTo>
                  <a:pt x="805" y="1432"/>
                </a:lnTo>
                <a:lnTo>
                  <a:pt x="805" y="1430"/>
                </a:lnTo>
                <a:lnTo>
                  <a:pt x="812" y="1389"/>
                </a:lnTo>
                <a:lnTo>
                  <a:pt x="820" y="1343"/>
                </a:lnTo>
                <a:lnTo>
                  <a:pt x="826" y="1293"/>
                </a:lnTo>
                <a:lnTo>
                  <a:pt x="831" y="1244"/>
                </a:lnTo>
                <a:lnTo>
                  <a:pt x="834" y="1196"/>
                </a:lnTo>
                <a:lnTo>
                  <a:pt x="834" y="1153"/>
                </a:lnTo>
                <a:lnTo>
                  <a:pt x="834" y="1134"/>
                </a:lnTo>
                <a:lnTo>
                  <a:pt x="831" y="1117"/>
                </a:lnTo>
                <a:lnTo>
                  <a:pt x="830" y="1103"/>
                </a:lnTo>
                <a:lnTo>
                  <a:pt x="826" y="1090"/>
                </a:lnTo>
                <a:lnTo>
                  <a:pt x="820" y="1075"/>
                </a:lnTo>
                <a:lnTo>
                  <a:pt x="812" y="1062"/>
                </a:lnTo>
                <a:lnTo>
                  <a:pt x="805" y="1052"/>
                </a:lnTo>
                <a:lnTo>
                  <a:pt x="796" y="1046"/>
                </a:lnTo>
                <a:lnTo>
                  <a:pt x="786" y="1041"/>
                </a:lnTo>
                <a:lnTo>
                  <a:pt x="776" y="1037"/>
                </a:lnTo>
                <a:lnTo>
                  <a:pt x="764" y="1036"/>
                </a:lnTo>
                <a:lnTo>
                  <a:pt x="754" y="1037"/>
                </a:lnTo>
                <a:lnTo>
                  <a:pt x="743" y="1038"/>
                </a:lnTo>
                <a:lnTo>
                  <a:pt x="731" y="1041"/>
                </a:lnTo>
                <a:lnTo>
                  <a:pt x="721" y="1045"/>
                </a:lnTo>
                <a:lnTo>
                  <a:pt x="711" y="1050"/>
                </a:lnTo>
                <a:lnTo>
                  <a:pt x="692" y="1060"/>
                </a:lnTo>
                <a:lnTo>
                  <a:pt x="676" y="1071"/>
                </a:lnTo>
                <a:lnTo>
                  <a:pt x="671" y="1076"/>
                </a:lnTo>
                <a:lnTo>
                  <a:pt x="663" y="1081"/>
                </a:lnTo>
                <a:lnTo>
                  <a:pt x="657" y="1088"/>
                </a:lnTo>
                <a:lnTo>
                  <a:pt x="651" y="1094"/>
                </a:lnTo>
                <a:lnTo>
                  <a:pt x="643" y="1101"/>
                </a:lnTo>
                <a:lnTo>
                  <a:pt x="635" y="1109"/>
                </a:lnTo>
                <a:lnTo>
                  <a:pt x="628" y="1118"/>
                </a:lnTo>
                <a:lnTo>
                  <a:pt x="620" y="1125"/>
                </a:lnTo>
                <a:lnTo>
                  <a:pt x="620" y="834"/>
                </a:lnTo>
                <a:lnTo>
                  <a:pt x="627" y="819"/>
                </a:lnTo>
                <a:lnTo>
                  <a:pt x="633" y="805"/>
                </a:lnTo>
                <a:lnTo>
                  <a:pt x="640" y="790"/>
                </a:lnTo>
                <a:lnTo>
                  <a:pt x="647" y="776"/>
                </a:lnTo>
                <a:lnTo>
                  <a:pt x="654" y="762"/>
                </a:lnTo>
                <a:lnTo>
                  <a:pt x="661" y="750"/>
                </a:lnTo>
                <a:lnTo>
                  <a:pt x="667" y="739"/>
                </a:lnTo>
                <a:lnTo>
                  <a:pt x="673" y="730"/>
                </a:lnTo>
                <a:lnTo>
                  <a:pt x="677" y="723"/>
                </a:lnTo>
                <a:lnTo>
                  <a:pt x="680" y="716"/>
                </a:lnTo>
                <a:lnTo>
                  <a:pt x="680" y="710"/>
                </a:lnTo>
                <a:lnTo>
                  <a:pt x="678" y="704"/>
                </a:lnTo>
                <a:lnTo>
                  <a:pt x="675" y="699"/>
                </a:lnTo>
                <a:lnTo>
                  <a:pt x="669" y="692"/>
                </a:lnTo>
                <a:lnTo>
                  <a:pt x="663" y="685"/>
                </a:lnTo>
                <a:lnTo>
                  <a:pt x="656" y="676"/>
                </a:lnTo>
                <a:lnTo>
                  <a:pt x="653" y="673"/>
                </a:lnTo>
                <a:lnTo>
                  <a:pt x="651" y="670"/>
                </a:lnTo>
                <a:lnTo>
                  <a:pt x="645" y="666"/>
                </a:lnTo>
                <a:lnTo>
                  <a:pt x="640" y="662"/>
                </a:lnTo>
                <a:lnTo>
                  <a:pt x="635" y="661"/>
                </a:lnTo>
                <a:lnTo>
                  <a:pt x="632" y="662"/>
                </a:lnTo>
                <a:lnTo>
                  <a:pt x="629" y="663"/>
                </a:lnTo>
                <a:lnTo>
                  <a:pt x="627" y="666"/>
                </a:lnTo>
                <a:lnTo>
                  <a:pt x="625" y="668"/>
                </a:lnTo>
                <a:lnTo>
                  <a:pt x="623" y="672"/>
                </a:lnTo>
                <a:lnTo>
                  <a:pt x="623" y="673"/>
                </a:lnTo>
                <a:lnTo>
                  <a:pt x="623" y="675"/>
                </a:lnTo>
                <a:lnTo>
                  <a:pt x="621" y="676"/>
                </a:lnTo>
                <a:lnTo>
                  <a:pt x="621" y="677"/>
                </a:lnTo>
                <a:lnTo>
                  <a:pt x="621" y="678"/>
                </a:lnTo>
                <a:lnTo>
                  <a:pt x="620" y="680"/>
                </a:lnTo>
                <a:lnTo>
                  <a:pt x="620" y="268"/>
                </a:lnTo>
                <a:close/>
                <a:moveTo>
                  <a:pt x="1187" y="1403"/>
                </a:moveTo>
                <a:lnTo>
                  <a:pt x="1187" y="1343"/>
                </a:lnTo>
                <a:lnTo>
                  <a:pt x="1172" y="1349"/>
                </a:lnTo>
                <a:lnTo>
                  <a:pt x="1156" y="1355"/>
                </a:lnTo>
                <a:lnTo>
                  <a:pt x="1141" y="1360"/>
                </a:lnTo>
                <a:lnTo>
                  <a:pt x="1124" y="1367"/>
                </a:lnTo>
                <a:lnTo>
                  <a:pt x="1108" y="1372"/>
                </a:lnTo>
                <a:lnTo>
                  <a:pt x="1091" y="1377"/>
                </a:lnTo>
                <a:lnTo>
                  <a:pt x="1076" y="1382"/>
                </a:lnTo>
                <a:lnTo>
                  <a:pt x="1060" y="1387"/>
                </a:lnTo>
                <a:lnTo>
                  <a:pt x="1056" y="1388"/>
                </a:lnTo>
                <a:lnTo>
                  <a:pt x="1051" y="1389"/>
                </a:lnTo>
                <a:lnTo>
                  <a:pt x="1045" y="1391"/>
                </a:lnTo>
                <a:lnTo>
                  <a:pt x="1038" y="1392"/>
                </a:lnTo>
                <a:lnTo>
                  <a:pt x="1032" y="1393"/>
                </a:lnTo>
                <a:lnTo>
                  <a:pt x="1026" y="1396"/>
                </a:lnTo>
                <a:lnTo>
                  <a:pt x="1019" y="1397"/>
                </a:lnTo>
                <a:lnTo>
                  <a:pt x="1013" y="1398"/>
                </a:lnTo>
                <a:lnTo>
                  <a:pt x="1012" y="1406"/>
                </a:lnTo>
                <a:lnTo>
                  <a:pt x="1012" y="1413"/>
                </a:lnTo>
                <a:lnTo>
                  <a:pt x="1012" y="1421"/>
                </a:lnTo>
                <a:lnTo>
                  <a:pt x="1010" y="1429"/>
                </a:lnTo>
                <a:lnTo>
                  <a:pt x="1010" y="1436"/>
                </a:lnTo>
                <a:lnTo>
                  <a:pt x="1009" y="1444"/>
                </a:lnTo>
                <a:lnTo>
                  <a:pt x="1009" y="1451"/>
                </a:lnTo>
                <a:lnTo>
                  <a:pt x="1009" y="1459"/>
                </a:lnTo>
                <a:lnTo>
                  <a:pt x="1031" y="1451"/>
                </a:lnTo>
                <a:lnTo>
                  <a:pt x="1053" y="1445"/>
                </a:lnTo>
                <a:lnTo>
                  <a:pt x="1076" y="1439"/>
                </a:lnTo>
                <a:lnTo>
                  <a:pt x="1099" y="1431"/>
                </a:lnTo>
                <a:lnTo>
                  <a:pt x="1122" y="1425"/>
                </a:lnTo>
                <a:lnTo>
                  <a:pt x="1143" y="1417"/>
                </a:lnTo>
                <a:lnTo>
                  <a:pt x="1166" y="1410"/>
                </a:lnTo>
                <a:lnTo>
                  <a:pt x="1187" y="1403"/>
                </a:lnTo>
                <a:close/>
                <a:moveTo>
                  <a:pt x="620" y="1594"/>
                </a:moveTo>
                <a:lnTo>
                  <a:pt x="620" y="1867"/>
                </a:lnTo>
                <a:lnTo>
                  <a:pt x="1187" y="1867"/>
                </a:lnTo>
                <a:lnTo>
                  <a:pt x="1187" y="1442"/>
                </a:lnTo>
                <a:lnTo>
                  <a:pt x="1170" y="1449"/>
                </a:lnTo>
                <a:lnTo>
                  <a:pt x="1151" y="1454"/>
                </a:lnTo>
                <a:lnTo>
                  <a:pt x="1133" y="1460"/>
                </a:lnTo>
                <a:lnTo>
                  <a:pt x="1114" y="1466"/>
                </a:lnTo>
                <a:lnTo>
                  <a:pt x="1096" y="1471"/>
                </a:lnTo>
                <a:lnTo>
                  <a:pt x="1079" y="1478"/>
                </a:lnTo>
                <a:lnTo>
                  <a:pt x="1060" y="1483"/>
                </a:lnTo>
                <a:lnTo>
                  <a:pt x="1041" y="1488"/>
                </a:lnTo>
                <a:lnTo>
                  <a:pt x="1037" y="1489"/>
                </a:lnTo>
                <a:lnTo>
                  <a:pt x="1032" y="1490"/>
                </a:lnTo>
                <a:lnTo>
                  <a:pt x="1028" y="1492"/>
                </a:lnTo>
                <a:lnTo>
                  <a:pt x="1023" y="1493"/>
                </a:lnTo>
                <a:lnTo>
                  <a:pt x="1019" y="1495"/>
                </a:lnTo>
                <a:lnTo>
                  <a:pt x="1014" y="1497"/>
                </a:lnTo>
                <a:lnTo>
                  <a:pt x="1010" y="1498"/>
                </a:lnTo>
                <a:lnTo>
                  <a:pt x="1005" y="1499"/>
                </a:lnTo>
                <a:lnTo>
                  <a:pt x="1003" y="1531"/>
                </a:lnTo>
                <a:lnTo>
                  <a:pt x="999" y="1562"/>
                </a:lnTo>
                <a:lnTo>
                  <a:pt x="995" y="1594"/>
                </a:lnTo>
                <a:lnTo>
                  <a:pt x="992" y="1627"/>
                </a:lnTo>
                <a:lnTo>
                  <a:pt x="988" y="1660"/>
                </a:lnTo>
                <a:lnTo>
                  <a:pt x="983" y="1694"/>
                </a:lnTo>
                <a:lnTo>
                  <a:pt x="976" y="1729"/>
                </a:lnTo>
                <a:lnTo>
                  <a:pt x="971" y="1764"/>
                </a:lnTo>
                <a:lnTo>
                  <a:pt x="970" y="1766"/>
                </a:lnTo>
                <a:lnTo>
                  <a:pt x="970" y="1767"/>
                </a:lnTo>
                <a:lnTo>
                  <a:pt x="970" y="1770"/>
                </a:lnTo>
                <a:lnTo>
                  <a:pt x="969" y="1771"/>
                </a:lnTo>
                <a:lnTo>
                  <a:pt x="968" y="1772"/>
                </a:lnTo>
                <a:lnTo>
                  <a:pt x="966" y="1773"/>
                </a:lnTo>
                <a:lnTo>
                  <a:pt x="965" y="1775"/>
                </a:lnTo>
                <a:lnTo>
                  <a:pt x="964" y="1776"/>
                </a:lnTo>
                <a:lnTo>
                  <a:pt x="959" y="1778"/>
                </a:lnTo>
                <a:lnTo>
                  <a:pt x="952" y="1781"/>
                </a:lnTo>
                <a:lnTo>
                  <a:pt x="946" y="1785"/>
                </a:lnTo>
                <a:lnTo>
                  <a:pt x="940" y="1788"/>
                </a:lnTo>
                <a:lnTo>
                  <a:pt x="932" y="1791"/>
                </a:lnTo>
                <a:lnTo>
                  <a:pt x="926" y="1794"/>
                </a:lnTo>
                <a:lnTo>
                  <a:pt x="921" y="1795"/>
                </a:lnTo>
                <a:lnTo>
                  <a:pt x="916" y="1796"/>
                </a:lnTo>
                <a:lnTo>
                  <a:pt x="913" y="1796"/>
                </a:lnTo>
                <a:lnTo>
                  <a:pt x="911" y="1795"/>
                </a:lnTo>
                <a:lnTo>
                  <a:pt x="909" y="1794"/>
                </a:lnTo>
                <a:lnTo>
                  <a:pt x="908" y="1791"/>
                </a:lnTo>
                <a:lnTo>
                  <a:pt x="907" y="1788"/>
                </a:lnTo>
                <a:lnTo>
                  <a:pt x="907" y="1786"/>
                </a:lnTo>
                <a:lnTo>
                  <a:pt x="908" y="1782"/>
                </a:lnTo>
                <a:lnTo>
                  <a:pt x="908" y="1780"/>
                </a:lnTo>
                <a:lnTo>
                  <a:pt x="916" y="1747"/>
                </a:lnTo>
                <a:lnTo>
                  <a:pt x="923" y="1714"/>
                </a:lnTo>
                <a:lnTo>
                  <a:pt x="931" y="1681"/>
                </a:lnTo>
                <a:lnTo>
                  <a:pt x="937" y="1647"/>
                </a:lnTo>
                <a:lnTo>
                  <a:pt x="944" y="1614"/>
                </a:lnTo>
                <a:lnTo>
                  <a:pt x="949" y="1580"/>
                </a:lnTo>
                <a:lnTo>
                  <a:pt x="954" y="1546"/>
                </a:lnTo>
                <a:lnTo>
                  <a:pt x="959" y="1512"/>
                </a:lnTo>
                <a:lnTo>
                  <a:pt x="915" y="1525"/>
                </a:lnTo>
                <a:lnTo>
                  <a:pt x="872" y="1537"/>
                </a:lnTo>
                <a:lnTo>
                  <a:pt x="829" y="1549"/>
                </a:lnTo>
                <a:lnTo>
                  <a:pt x="786" y="1559"/>
                </a:lnTo>
                <a:lnTo>
                  <a:pt x="744" y="1569"/>
                </a:lnTo>
                <a:lnTo>
                  <a:pt x="704" y="1578"/>
                </a:lnTo>
                <a:lnTo>
                  <a:pt x="662" y="1586"/>
                </a:lnTo>
                <a:lnTo>
                  <a:pt x="620" y="1594"/>
                </a:lnTo>
                <a:close/>
                <a:moveTo>
                  <a:pt x="1187" y="1061"/>
                </a:moveTo>
                <a:lnTo>
                  <a:pt x="1170" y="1060"/>
                </a:lnTo>
                <a:lnTo>
                  <a:pt x="1153" y="1060"/>
                </a:lnTo>
                <a:lnTo>
                  <a:pt x="1136" y="1061"/>
                </a:lnTo>
                <a:lnTo>
                  <a:pt x="1119" y="1061"/>
                </a:lnTo>
                <a:lnTo>
                  <a:pt x="1103" y="1062"/>
                </a:lnTo>
                <a:lnTo>
                  <a:pt x="1086" y="1065"/>
                </a:lnTo>
                <a:lnTo>
                  <a:pt x="1071" y="1066"/>
                </a:lnTo>
                <a:lnTo>
                  <a:pt x="1057" y="1069"/>
                </a:lnTo>
                <a:lnTo>
                  <a:pt x="1051" y="1070"/>
                </a:lnTo>
                <a:lnTo>
                  <a:pt x="1046" y="1070"/>
                </a:lnTo>
                <a:lnTo>
                  <a:pt x="1041" y="1071"/>
                </a:lnTo>
                <a:lnTo>
                  <a:pt x="1036" y="1072"/>
                </a:lnTo>
                <a:lnTo>
                  <a:pt x="1031" y="1074"/>
                </a:lnTo>
                <a:lnTo>
                  <a:pt x="1026" y="1075"/>
                </a:lnTo>
                <a:lnTo>
                  <a:pt x="1021" y="1076"/>
                </a:lnTo>
                <a:lnTo>
                  <a:pt x="1016" y="1078"/>
                </a:lnTo>
                <a:lnTo>
                  <a:pt x="1018" y="1103"/>
                </a:lnTo>
                <a:lnTo>
                  <a:pt x="1019" y="1129"/>
                </a:lnTo>
                <a:lnTo>
                  <a:pt x="1021" y="1156"/>
                </a:lnTo>
                <a:lnTo>
                  <a:pt x="1021" y="1182"/>
                </a:lnTo>
                <a:lnTo>
                  <a:pt x="1021" y="1208"/>
                </a:lnTo>
                <a:lnTo>
                  <a:pt x="1021" y="1234"/>
                </a:lnTo>
                <a:lnTo>
                  <a:pt x="1019" y="1259"/>
                </a:lnTo>
                <a:lnTo>
                  <a:pt x="1019" y="1283"/>
                </a:lnTo>
                <a:lnTo>
                  <a:pt x="1018" y="1291"/>
                </a:lnTo>
                <a:lnTo>
                  <a:pt x="1018" y="1298"/>
                </a:lnTo>
                <a:lnTo>
                  <a:pt x="1018" y="1306"/>
                </a:lnTo>
                <a:lnTo>
                  <a:pt x="1018" y="1314"/>
                </a:lnTo>
                <a:lnTo>
                  <a:pt x="1017" y="1320"/>
                </a:lnTo>
                <a:lnTo>
                  <a:pt x="1017" y="1328"/>
                </a:lnTo>
                <a:lnTo>
                  <a:pt x="1017" y="1335"/>
                </a:lnTo>
                <a:lnTo>
                  <a:pt x="1016" y="1343"/>
                </a:lnTo>
                <a:lnTo>
                  <a:pt x="1031" y="1339"/>
                </a:lnTo>
                <a:lnTo>
                  <a:pt x="1046" y="1336"/>
                </a:lnTo>
                <a:lnTo>
                  <a:pt x="1061" y="1333"/>
                </a:lnTo>
                <a:lnTo>
                  <a:pt x="1077" y="1328"/>
                </a:lnTo>
                <a:lnTo>
                  <a:pt x="1093" y="1322"/>
                </a:lnTo>
                <a:lnTo>
                  <a:pt x="1109" y="1317"/>
                </a:lnTo>
                <a:lnTo>
                  <a:pt x="1125" y="1312"/>
                </a:lnTo>
                <a:lnTo>
                  <a:pt x="1142" y="1306"/>
                </a:lnTo>
                <a:lnTo>
                  <a:pt x="1147" y="1305"/>
                </a:lnTo>
                <a:lnTo>
                  <a:pt x="1152" y="1302"/>
                </a:lnTo>
                <a:lnTo>
                  <a:pt x="1157" y="1301"/>
                </a:lnTo>
                <a:lnTo>
                  <a:pt x="1163" y="1298"/>
                </a:lnTo>
                <a:lnTo>
                  <a:pt x="1170" y="1296"/>
                </a:lnTo>
                <a:lnTo>
                  <a:pt x="1175" y="1293"/>
                </a:lnTo>
                <a:lnTo>
                  <a:pt x="1181" y="1291"/>
                </a:lnTo>
                <a:lnTo>
                  <a:pt x="1187" y="1288"/>
                </a:lnTo>
                <a:lnTo>
                  <a:pt x="1187" y="1061"/>
                </a:lnTo>
                <a:close/>
                <a:moveTo>
                  <a:pt x="435" y="268"/>
                </a:moveTo>
                <a:lnTo>
                  <a:pt x="620" y="268"/>
                </a:lnTo>
                <a:lnTo>
                  <a:pt x="620" y="680"/>
                </a:lnTo>
                <a:lnTo>
                  <a:pt x="618" y="686"/>
                </a:lnTo>
                <a:lnTo>
                  <a:pt x="615" y="694"/>
                </a:lnTo>
                <a:lnTo>
                  <a:pt x="613" y="702"/>
                </a:lnTo>
                <a:lnTo>
                  <a:pt x="609" y="711"/>
                </a:lnTo>
                <a:lnTo>
                  <a:pt x="605" y="720"/>
                </a:lnTo>
                <a:lnTo>
                  <a:pt x="601" y="730"/>
                </a:lnTo>
                <a:lnTo>
                  <a:pt x="597" y="739"/>
                </a:lnTo>
                <a:lnTo>
                  <a:pt x="594" y="749"/>
                </a:lnTo>
                <a:lnTo>
                  <a:pt x="568" y="810"/>
                </a:lnTo>
                <a:lnTo>
                  <a:pt x="544" y="872"/>
                </a:lnTo>
                <a:lnTo>
                  <a:pt x="523" y="935"/>
                </a:lnTo>
                <a:lnTo>
                  <a:pt x="502" y="999"/>
                </a:lnTo>
                <a:lnTo>
                  <a:pt x="483" y="1065"/>
                </a:lnTo>
                <a:lnTo>
                  <a:pt x="465" y="1133"/>
                </a:lnTo>
                <a:lnTo>
                  <a:pt x="450" y="1201"/>
                </a:lnTo>
                <a:lnTo>
                  <a:pt x="435" y="1269"/>
                </a:lnTo>
                <a:lnTo>
                  <a:pt x="435" y="976"/>
                </a:lnTo>
                <a:lnTo>
                  <a:pt x="441" y="969"/>
                </a:lnTo>
                <a:lnTo>
                  <a:pt x="446" y="963"/>
                </a:lnTo>
                <a:lnTo>
                  <a:pt x="451" y="955"/>
                </a:lnTo>
                <a:lnTo>
                  <a:pt x="455" y="946"/>
                </a:lnTo>
                <a:lnTo>
                  <a:pt x="457" y="937"/>
                </a:lnTo>
                <a:lnTo>
                  <a:pt x="460" y="928"/>
                </a:lnTo>
                <a:lnTo>
                  <a:pt x="461" y="920"/>
                </a:lnTo>
                <a:lnTo>
                  <a:pt x="462" y="910"/>
                </a:lnTo>
                <a:lnTo>
                  <a:pt x="461" y="899"/>
                </a:lnTo>
                <a:lnTo>
                  <a:pt x="460" y="891"/>
                </a:lnTo>
                <a:lnTo>
                  <a:pt x="457" y="882"/>
                </a:lnTo>
                <a:lnTo>
                  <a:pt x="455" y="873"/>
                </a:lnTo>
                <a:lnTo>
                  <a:pt x="451" y="864"/>
                </a:lnTo>
                <a:lnTo>
                  <a:pt x="446" y="857"/>
                </a:lnTo>
                <a:lnTo>
                  <a:pt x="441" y="850"/>
                </a:lnTo>
                <a:lnTo>
                  <a:pt x="435" y="843"/>
                </a:lnTo>
                <a:lnTo>
                  <a:pt x="435" y="268"/>
                </a:lnTo>
                <a:close/>
                <a:moveTo>
                  <a:pt x="620" y="1549"/>
                </a:moveTo>
                <a:lnTo>
                  <a:pt x="620" y="1201"/>
                </a:lnTo>
                <a:lnTo>
                  <a:pt x="596" y="1233"/>
                </a:lnTo>
                <a:lnTo>
                  <a:pt x="572" y="1266"/>
                </a:lnTo>
                <a:lnTo>
                  <a:pt x="549" y="1298"/>
                </a:lnTo>
                <a:lnTo>
                  <a:pt x="528" y="1331"/>
                </a:lnTo>
                <a:lnTo>
                  <a:pt x="508" y="1363"/>
                </a:lnTo>
                <a:lnTo>
                  <a:pt x="490" y="1393"/>
                </a:lnTo>
                <a:lnTo>
                  <a:pt x="475" y="1421"/>
                </a:lnTo>
                <a:lnTo>
                  <a:pt x="462" y="1448"/>
                </a:lnTo>
                <a:lnTo>
                  <a:pt x="460" y="1453"/>
                </a:lnTo>
                <a:lnTo>
                  <a:pt x="457" y="1456"/>
                </a:lnTo>
                <a:lnTo>
                  <a:pt x="455" y="1461"/>
                </a:lnTo>
                <a:lnTo>
                  <a:pt x="451" y="1465"/>
                </a:lnTo>
                <a:lnTo>
                  <a:pt x="448" y="1470"/>
                </a:lnTo>
                <a:lnTo>
                  <a:pt x="445" y="1474"/>
                </a:lnTo>
                <a:lnTo>
                  <a:pt x="441" y="1478"/>
                </a:lnTo>
                <a:lnTo>
                  <a:pt x="437" y="1482"/>
                </a:lnTo>
                <a:lnTo>
                  <a:pt x="436" y="1483"/>
                </a:lnTo>
                <a:lnTo>
                  <a:pt x="435" y="1483"/>
                </a:lnTo>
                <a:lnTo>
                  <a:pt x="435" y="1566"/>
                </a:lnTo>
                <a:lnTo>
                  <a:pt x="441" y="1566"/>
                </a:lnTo>
                <a:lnTo>
                  <a:pt x="447" y="1567"/>
                </a:lnTo>
                <a:lnTo>
                  <a:pt x="455" y="1567"/>
                </a:lnTo>
                <a:lnTo>
                  <a:pt x="461" y="1567"/>
                </a:lnTo>
                <a:lnTo>
                  <a:pt x="469" y="1566"/>
                </a:lnTo>
                <a:lnTo>
                  <a:pt x="476" y="1566"/>
                </a:lnTo>
                <a:lnTo>
                  <a:pt x="484" y="1566"/>
                </a:lnTo>
                <a:lnTo>
                  <a:pt x="491" y="1565"/>
                </a:lnTo>
                <a:lnTo>
                  <a:pt x="507" y="1564"/>
                </a:lnTo>
                <a:lnTo>
                  <a:pt x="523" y="1562"/>
                </a:lnTo>
                <a:lnTo>
                  <a:pt x="538" y="1560"/>
                </a:lnTo>
                <a:lnTo>
                  <a:pt x="555" y="1559"/>
                </a:lnTo>
                <a:lnTo>
                  <a:pt x="571" y="1556"/>
                </a:lnTo>
                <a:lnTo>
                  <a:pt x="587" y="1554"/>
                </a:lnTo>
                <a:lnTo>
                  <a:pt x="604" y="1551"/>
                </a:lnTo>
                <a:lnTo>
                  <a:pt x="620" y="1549"/>
                </a:lnTo>
                <a:close/>
                <a:moveTo>
                  <a:pt x="435" y="1613"/>
                </a:moveTo>
                <a:lnTo>
                  <a:pt x="446" y="1613"/>
                </a:lnTo>
                <a:lnTo>
                  <a:pt x="456" y="1613"/>
                </a:lnTo>
                <a:lnTo>
                  <a:pt x="469" y="1612"/>
                </a:lnTo>
                <a:lnTo>
                  <a:pt x="480" y="1612"/>
                </a:lnTo>
                <a:lnTo>
                  <a:pt x="493" y="1610"/>
                </a:lnTo>
                <a:lnTo>
                  <a:pt x="505" y="1609"/>
                </a:lnTo>
                <a:lnTo>
                  <a:pt x="518" y="1608"/>
                </a:lnTo>
                <a:lnTo>
                  <a:pt x="532" y="1607"/>
                </a:lnTo>
                <a:lnTo>
                  <a:pt x="543" y="1605"/>
                </a:lnTo>
                <a:lnTo>
                  <a:pt x="555" y="1604"/>
                </a:lnTo>
                <a:lnTo>
                  <a:pt x="565" y="1603"/>
                </a:lnTo>
                <a:lnTo>
                  <a:pt x="576" y="1600"/>
                </a:lnTo>
                <a:lnTo>
                  <a:pt x="587" y="1599"/>
                </a:lnTo>
                <a:lnTo>
                  <a:pt x="599" y="1598"/>
                </a:lnTo>
                <a:lnTo>
                  <a:pt x="610" y="1595"/>
                </a:lnTo>
                <a:lnTo>
                  <a:pt x="620" y="1594"/>
                </a:lnTo>
                <a:lnTo>
                  <a:pt x="620" y="1867"/>
                </a:lnTo>
                <a:lnTo>
                  <a:pt x="435" y="1867"/>
                </a:lnTo>
                <a:lnTo>
                  <a:pt x="435" y="1613"/>
                </a:lnTo>
                <a:close/>
                <a:moveTo>
                  <a:pt x="620" y="834"/>
                </a:moveTo>
                <a:lnTo>
                  <a:pt x="619" y="838"/>
                </a:lnTo>
                <a:lnTo>
                  <a:pt x="618" y="841"/>
                </a:lnTo>
                <a:lnTo>
                  <a:pt x="616" y="844"/>
                </a:lnTo>
                <a:lnTo>
                  <a:pt x="615" y="848"/>
                </a:lnTo>
                <a:lnTo>
                  <a:pt x="614" y="851"/>
                </a:lnTo>
                <a:lnTo>
                  <a:pt x="611" y="855"/>
                </a:lnTo>
                <a:lnTo>
                  <a:pt x="610" y="858"/>
                </a:lnTo>
                <a:lnTo>
                  <a:pt x="609" y="862"/>
                </a:lnTo>
                <a:lnTo>
                  <a:pt x="584" y="926"/>
                </a:lnTo>
                <a:lnTo>
                  <a:pt x="563" y="985"/>
                </a:lnTo>
                <a:lnTo>
                  <a:pt x="544" y="1042"/>
                </a:lnTo>
                <a:lnTo>
                  <a:pt x="528" y="1096"/>
                </a:lnTo>
                <a:lnTo>
                  <a:pt x="513" y="1153"/>
                </a:lnTo>
                <a:lnTo>
                  <a:pt x="498" y="1213"/>
                </a:lnTo>
                <a:lnTo>
                  <a:pt x="484" y="1277"/>
                </a:lnTo>
                <a:lnTo>
                  <a:pt x="467" y="1349"/>
                </a:lnTo>
                <a:lnTo>
                  <a:pt x="481" y="1325"/>
                </a:lnTo>
                <a:lnTo>
                  <a:pt x="496" y="1297"/>
                </a:lnTo>
                <a:lnTo>
                  <a:pt x="515" y="1269"/>
                </a:lnTo>
                <a:lnTo>
                  <a:pt x="534" y="1239"/>
                </a:lnTo>
                <a:lnTo>
                  <a:pt x="556" y="1209"/>
                </a:lnTo>
                <a:lnTo>
                  <a:pt x="577" y="1180"/>
                </a:lnTo>
                <a:lnTo>
                  <a:pt x="599" y="1152"/>
                </a:lnTo>
                <a:lnTo>
                  <a:pt x="620" y="1125"/>
                </a:lnTo>
                <a:lnTo>
                  <a:pt x="620" y="834"/>
                </a:lnTo>
                <a:close/>
                <a:moveTo>
                  <a:pt x="369" y="268"/>
                </a:moveTo>
                <a:lnTo>
                  <a:pt x="435" y="268"/>
                </a:lnTo>
                <a:lnTo>
                  <a:pt x="435" y="843"/>
                </a:lnTo>
                <a:lnTo>
                  <a:pt x="428" y="836"/>
                </a:lnTo>
                <a:lnTo>
                  <a:pt x="421" y="831"/>
                </a:lnTo>
                <a:lnTo>
                  <a:pt x="413" y="826"/>
                </a:lnTo>
                <a:lnTo>
                  <a:pt x="406" y="822"/>
                </a:lnTo>
                <a:lnTo>
                  <a:pt x="397" y="820"/>
                </a:lnTo>
                <a:lnTo>
                  <a:pt x="388" y="817"/>
                </a:lnTo>
                <a:lnTo>
                  <a:pt x="378" y="816"/>
                </a:lnTo>
                <a:lnTo>
                  <a:pt x="369" y="815"/>
                </a:lnTo>
                <a:lnTo>
                  <a:pt x="369" y="268"/>
                </a:lnTo>
                <a:close/>
                <a:moveTo>
                  <a:pt x="435" y="1566"/>
                </a:moveTo>
                <a:lnTo>
                  <a:pt x="426" y="1566"/>
                </a:lnTo>
                <a:lnTo>
                  <a:pt x="417" y="1565"/>
                </a:lnTo>
                <a:lnTo>
                  <a:pt x="408" y="1564"/>
                </a:lnTo>
                <a:lnTo>
                  <a:pt x="400" y="1562"/>
                </a:lnTo>
                <a:lnTo>
                  <a:pt x="392" y="1560"/>
                </a:lnTo>
                <a:lnTo>
                  <a:pt x="384" y="1559"/>
                </a:lnTo>
                <a:lnTo>
                  <a:pt x="376" y="1556"/>
                </a:lnTo>
                <a:lnTo>
                  <a:pt x="369" y="1554"/>
                </a:lnTo>
                <a:lnTo>
                  <a:pt x="369" y="1004"/>
                </a:lnTo>
                <a:lnTo>
                  <a:pt x="378" y="1003"/>
                </a:lnTo>
                <a:lnTo>
                  <a:pt x="388" y="1002"/>
                </a:lnTo>
                <a:lnTo>
                  <a:pt x="397" y="999"/>
                </a:lnTo>
                <a:lnTo>
                  <a:pt x="406" y="997"/>
                </a:lnTo>
                <a:lnTo>
                  <a:pt x="413" y="993"/>
                </a:lnTo>
                <a:lnTo>
                  <a:pt x="421" y="988"/>
                </a:lnTo>
                <a:lnTo>
                  <a:pt x="428" y="983"/>
                </a:lnTo>
                <a:lnTo>
                  <a:pt x="435" y="976"/>
                </a:lnTo>
                <a:lnTo>
                  <a:pt x="435" y="1269"/>
                </a:lnTo>
                <a:lnTo>
                  <a:pt x="431" y="1290"/>
                </a:lnTo>
                <a:lnTo>
                  <a:pt x="427" y="1309"/>
                </a:lnTo>
                <a:lnTo>
                  <a:pt x="424" y="1328"/>
                </a:lnTo>
                <a:lnTo>
                  <a:pt x="421" y="1348"/>
                </a:lnTo>
                <a:lnTo>
                  <a:pt x="417" y="1367"/>
                </a:lnTo>
                <a:lnTo>
                  <a:pt x="414" y="1387"/>
                </a:lnTo>
                <a:lnTo>
                  <a:pt x="412" y="1406"/>
                </a:lnTo>
                <a:lnTo>
                  <a:pt x="408" y="1426"/>
                </a:lnTo>
                <a:lnTo>
                  <a:pt x="408" y="1429"/>
                </a:lnTo>
                <a:lnTo>
                  <a:pt x="408" y="1432"/>
                </a:lnTo>
                <a:lnTo>
                  <a:pt x="408" y="1437"/>
                </a:lnTo>
                <a:lnTo>
                  <a:pt x="408" y="1442"/>
                </a:lnTo>
                <a:lnTo>
                  <a:pt x="408" y="1449"/>
                </a:lnTo>
                <a:lnTo>
                  <a:pt x="408" y="1455"/>
                </a:lnTo>
                <a:lnTo>
                  <a:pt x="408" y="1461"/>
                </a:lnTo>
                <a:lnTo>
                  <a:pt x="409" y="1468"/>
                </a:lnTo>
                <a:lnTo>
                  <a:pt x="411" y="1474"/>
                </a:lnTo>
                <a:lnTo>
                  <a:pt x="413" y="1479"/>
                </a:lnTo>
                <a:lnTo>
                  <a:pt x="417" y="1483"/>
                </a:lnTo>
                <a:lnTo>
                  <a:pt x="419" y="1485"/>
                </a:lnTo>
                <a:lnTo>
                  <a:pt x="424" y="1485"/>
                </a:lnTo>
                <a:lnTo>
                  <a:pt x="428" y="1485"/>
                </a:lnTo>
                <a:lnTo>
                  <a:pt x="431" y="1485"/>
                </a:lnTo>
                <a:lnTo>
                  <a:pt x="435" y="1483"/>
                </a:lnTo>
                <a:lnTo>
                  <a:pt x="435" y="1566"/>
                </a:lnTo>
                <a:close/>
                <a:moveTo>
                  <a:pt x="369" y="1607"/>
                </a:moveTo>
                <a:lnTo>
                  <a:pt x="376" y="1608"/>
                </a:lnTo>
                <a:lnTo>
                  <a:pt x="384" y="1609"/>
                </a:lnTo>
                <a:lnTo>
                  <a:pt x="392" y="1610"/>
                </a:lnTo>
                <a:lnTo>
                  <a:pt x="400" y="1612"/>
                </a:lnTo>
                <a:lnTo>
                  <a:pt x="408" y="1612"/>
                </a:lnTo>
                <a:lnTo>
                  <a:pt x="417" y="1612"/>
                </a:lnTo>
                <a:lnTo>
                  <a:pt x="426" y="1613"/>
                </a:lnTo>
                <a:lnTo>
                  <a:pt x="435" y="1613"/>
                </a:lnTo>
                <a:lnTo>
                  <a:pt x="435" y="1867"/>
                </a:lnTo>
                <a:lnTo>
                  <a:pt x="369" y="1867"/>
                </a:lnTo>
                <a:lnTo>
                  <a:pt x="369" y="1607"/>
                </a:lnTo>
                <a:close/>
                <a:moveTo>
                  <a:pt x="0" y="268"/>
                </a:moveTo>
                <a:lnTo>
                  <a:pt x="369" y="268"/>
                </a:lnTo>
                <a:lnTo>
                  <a:pt x="369" y="815"/>
                </a:lnTo>
                <a:lnTo>
                  <a:pt x="359" y="816"/>
                </a:lnTo>
                <a:lnTo>
                  <a:pt x="350" y="817"/>
                </a:lnTo>
                <a:lnTo>
                  <a:pt x="341" y="820"/>
                </a:lnTo>
                <a:lnTo>
                  <a:pt x="332" y="822"/>
                </a:lnTo>
                <a:lnTo>
                  <a:pt x="325" y="826"/>
                </a:lnTo>
                <a:lnTo>
                  <a:pt x="317" y="831"/>
                </a:lnTo>
                <a:lnTo>
                  <a:pt x="310" y="836"/>
                </a:lnTo>
                <a:lnTo>
                  <a:pt x="303" y="843"/>
                </a:lnTo>
                <a:lnTo>
                  <a:pt x="297" y="849"/>
                </a:lnTo>
                <a:lnTo>
                  <a:pt x="292" y="857"/>
                </a:lnTo>
                <a:lnTo>
                  <a:pt x="287" y="864"/>
                </a:lnTo>
                <a:lnTo>
                  <a:pt x="283" y="873"/>
                </a:lnTo>
                <a:lnTo>
                  <a:pt x="280" y="882"/>
                </a:lnTo>
                <a:lnTo>
                  <a:pt x="278" y="891"/>
                </a:lnTo>
                <a:lnTo>
                  <a:pt x="277" y="899"/>
                </a:lnTo>
                <a:lnTo>
                  <a:pt x="275" y="910"/>
                </a:lnTo>
                <a:lnTo>
                  <a:pt x="277" y="920"/>
                </a:lnTo>
                <a:lnTo>
                  <a:pt x="278" y="928"/>
                </a:lnTo>
                <a:lnTo>
                  <a:pt x="280" y="937"/>
                </a:lnTo>
                <a:lnTo>
                  <a:pt x="283" y="946"/>
                </a:lnTo>
                <a:lnTo>
                  <a:pt x="287" y="955"/>
                </a:lnTo>
                <a:lnTo>
                  <a:pt x="292" y="963"/>
                </a:lnTo>
                <a:lnTo>
                  <a:pt x="297" y="970"/>
                </a:lnTo>
                <a:lnTo>
                  <a:pt x="303" y="976"/>
                </a:lnTo>
                <a:lnTo>
                  <a:pt x="310" y="983"/>
                </a:lnTo>
                <a:lnTo>
                  <a:pt x="317" y="988"/>
                </a:lnTo>
                <a:lnTo>
                  <a:pt x="325" y="993"/>
                </a:lnTo>
                <a:lnTo>
                  <a:pt x="332" y="997"/>
                </a:lnTo>
                <a:lnTo>
                  <a:pt x="341" y="999"/>
                </a:lnTo>
                <a:lnTo>
                  <a:pt x="350" y="1002"/>
                </a:lnTo>
                <a:lnTo>
                  <a:pt x="359" y="1003"/>
                </a:lnTo>
                <a:lnTo>
                  <a:pt x="369" y="1004"/>
                </a:lnTo>
                <a:lnTo>
                  <a:pt x="369" y="1554"/>
                </a:lnTo>
                <a:lnTo>
                  <a:pt x="360" y="1551"/>
                </a:lnTo>
                <a:lnTo>
                  <a:pt x="351" y="1547"/>
                </a:lnTo>
                <a:lnTo>
                  <a:pt x="344" y="1543"/>
                </a:lnTo>
                <a:lnTo>
                  <a:pt x="335" y="1538"/>
                </a:lnTo>
                <a:lnTo>
                  <a:pt x="327" y="1535"/>
                </a:lnTo>
                <a:lnTo>
                  <a:pt x="320" y="1530"/>
                </a:lnTo>
                <a:lnTo>
                  <a:pt x="311" y="1525"/>
                </a:lnTo>
                <a:lnTo>
                  <a:pt x="303" y="1518"/>
                </a:lnTo>
                <a:lnTo>
                  <a:pt x="296" y="1512"/>
                </a:lnTo>
                <a:lnTo>
                  <a:pt x="289" y="1506"/>
                </a:lnTo>
                <a:lnTo>
                  <a:pt x="283" y="1498"/>
                </a:lnTo>
                <a:lnTo>
                  <a:pt x="278" y="1490"/>
                </a:lnTo>
                <a:lnTo>
                  <a:pt x="270" y="1473"/>
                </a:lnTo>
                <a:lnTo>
                  <a:pt x="264" y="1455"/>
                </a:lnTo>
                <a:lnTo>
                  <a:pt x="259" y="1437"/>
                </a:lnTo>
                <a:lnTo>
                  <a:pt x="256" y="1421"/>
                </a:lnTo>
                <a:lnTo>
                  <a:pt x="254" y="1407"/>
                </a:lnTo>
                <a:lnTo>
                  <a:pt x="253" y="1396"/>
                </a:lnTo>
                <a:lnTo>
                  <a:pt x="251" y="1374"/>
                </a:lnTo>
                <a:lnTo>
                  <a:pt x="250" y="1352"/>
                </a:lnTo>
                <a:lnTo>
                  <a:pt x="251" y="1329"/>
                </a:lnTo>
                <a:lnTo>
                  <a:pt x="254" y="1306"/>
                </a:lnTo>
                <a:lnTo>
                  <a:pt x="258" y="1282"/>
                </a:lnTo>
                <a:lnTo>
                  <a:pt x="263" y="1256"/>
                </a:lnTo>
                <a:lnTo>
                  <a:pt x="269" y="1229"/>
                </a:lnTo>
                <a:lnTo>
                  <a:pt x="277" y="1199"/>
                </a:lnTo>
                <a:lnTo>
                  <a:pt x="279" y="1189"/>
                </a:lnTo>
                <a:lnTo>
                  <a:pt x="283" y="1180"/>
                </a:lnTo>
                <a:lnTo>
                  <a:pt x="286" y="1171"/>
                </a:lnTo>
                <a:lnTo>
                  <a:pt x="289" y="1162"/>
                </a:lnTo>
                <a:lnTo>
                  <a:pt x="292" y="1155"/>
                </a:lnTo>
                <a:lnTo>
                  <a:pt x="294" y="1148"/>
                </a:lnTo>
                <a:lnTo>
                  <a:pt x="297" y="1143"/>
                </a:lnTo>
                <a:lnTo>
                  <a:pt x="299" y="1138"/>
                </a:lnTo>
                <a:lnTo>
                  <a:pt x="301" y="1134"/>
                </a:lnTo>
                <a:lnTo>
                  <a:pt x="303" y="1132"/>
                </a:lnTo>
                <a:lnTo>
                  <a:pt x="304" y="1128"/>
                </a:lnTo>
                <a:lnTo>
                  <a:pt x="304" y="1124"/>
                </a:lnTo>
                <a:lnTo>
                  <a:pt x="304" y="1122"/>
                </a:lnTo>
                <a:lnTo>
                  <a:pt x="304" y="1118"/>
                </a:lnTo>
                <a:lnTo>
                  <a:pt x="303" y="1115"/>
                </a:lnTo>
                <a:lnTo>
                  <a:pt x="302" y="1113"/>
                </a:lnTo>
                <a:lnTo>
                  <a:pt x="298" y="1109"/>
                </a:lnTo>
                <a:lnTo>
                  <a:pt x="293" y="1105"/>
                </a:lnTo>
                <a:lnTo>
                  <a:pt x="289" y="1100"/>
                </a:lnTo>
                <a:lnTo>
                  <a:pt x="284" y="1095"/>
                </a:lnTo>
                <a:lnTo>
                  <a:pt x="279" y="1090"/>
                </a:lnTo>
                <a:lnTo>
                  <a:pt x="274" y="1085"/>
                </a:lnTo>
                <a:lnTo>
                  <a:pt x="270" y="1080"/>
                </a:lnTo>
                <a:lnTo>
                  <a:pt x="265" y="1076"/>
                </a:lnTo>
                <a:lnTo>
                  <a:pt x="263" y="1074"/>
                </a:lnTo>
                <a:lnTo>
                  <a:pt x="259" y="1072"/>
                </a:lnTo>
                <a:lnTo>
                  <a:pt x="255" y="1072"/>
                </a:lnTo>
                <a:lnTo>
                  <a:pt x="251" y="1072"/>
                </a:lnTo>
                <a:lnTo>
                  <a:pt x="248" y="1074"/>
                </a:lnTo>
                <a:lnTo>
                  <a:pt x="244" y="1075"/>
                </a:lnTo>
                <a:lnTo>
                  <a:pt x="241" y="1078"/>
                </a:lnTo>
                <a:lnTo>
                  <a:pt x="239" y="1081"/>
                </a:lnTo>
                <a:lnTo>
                  <a:pt x="238" y="1085"/>
                </a:lnTo>
                <a:lnTo>
                  <a:pt x="236" y="1089"/>
                </a:lnTo>
                <a:lnTo>
                  <a:pt x="235" y="1094"/>
                </a:lnTo>
                <a:lnTo>
                  <a:pt x="234" y="1100"/>
                </a:lnTo>
                <a:lnTo>
                  <a:pt x="232" y="1105"/>
                </a:lnTo>
                <a:lnTo>
                  <a:pt x="230" y="1112"/>
                </a:lnTo>
                <a:lnTo>
                  <a:pt x="229" y="1118"/>
                </a:lnTo>
                <a:lnTo>
                  <a:pt x="227" y="1124"/>
                </a:lnTo>
                <a:lnTo>
                  <a:pt x="222" y="1147"/>
                </a:lnTo>
                <a:lnTo>
                  <a:pt x="216" y="1172"/>
                </a:lnTo>
                <a:lnTo>
                  <a:pt x="211" y="1201"/>
                </a:lnTo>
                <a:lnTo>
                  <a:pt x="207" y="1230"/>
                </a:lnTo>
                <a:lnTo>
                  <a:pt x="202" y="1262"/>
                </a:lnTo>
                <a:lnTo>
                  <a:pt x="200" y="1292"/>
                </a:lnTo>
                <a:lnTo>
                  <a:pt x="198" y="1322"/>
                </a:lnTo>
                <a:lnTo>
                  <a:pt x="198" y="1350"/>
                </a:lnTo>
                <a:lnTo>
                  <a:pt x="201" y="1377"/>
                </a:lnTo>
                <a:lnTo>
                  <a:pt x="202" y="1403"/>
                </a:lnTo>
                <a:lnTo>
                  <a:pt x="206" y="1430"/>
                </a:lnTo>
                <a:lnTo>
                  <a:pt x="212" y="1455"/>
                </a:lnTo>
                <a:lnTo>
                  <a:pt x="216" y="1468"/>
                </a:lnTo>
                <a:lnTo>
                  <a:pt x="220" y="1480"/>
                </a:lnTo>
                <a:lnTo>
                  <a:pt x="225" y="1493"/>
                </a:lnTo>
                <a:lnTo>
                  <a:pt x="230" y="1504"/>
                </a:lnTo>
                <a:lnTo>
                  <a:pt x="238" y="1516"/>
                </a:lnTo>
                <a:lnTo>
                  <a:pt x="245" y="1527"/>
                </a:lnTo>
                <a:lnTo>
                  <a:pt x="253" y="1537"/>
                </a:lnTo>
                <a:lnTo>
                  <a:pt x="263" y="1547"/>
                </a:lnTo>
                <a:lnTo>
                  <a:pt x="274" y="1559"/>
                </a:lnTo>
                <a:lnTo>
                  <a:pt x="287" y="1569"/>
                </a:lnTo>
                <a:lnTo>
                  <a:pt x="298" y="1578"/>
                </a:lnTo>
                <a:lnTo>
                  <a:pt x="312" y="1585"/>
                </a:lnTo>
                <a:lnTo>
                  <a:pt x="325" y="1591"/>
                </a:lnTo>
                <a:lnTo>
                  <a:pt x="339" y="1598"/>
                </a:lnTo>
                <a:lnTo>
                  <a:pt x="354" y="1603"/>
                </a:lnTo>
                <a:lnTo>
                  <a:pt x="369" y="1607"/>
                </a:lnTo>
                <a:lnTo>
                  <a:pt x="369" y="1867"/>
                </a:lnTo>
                <a:lnTo>
                  <a:pt x="0" y="1867"/>
                </a:lnTo>
                <a:lnTo>
                  <a:pt x="0" y="268"/>
                </a:lnTo>
                <a:close/>
              </a:path>
            </a:pathLst>
          </a:custGeom>
          <a:solidFill>
            <a:srgbClr val="DD3832"/>
          </a:solidFill>
          <a:ln>
            <a:noFill/>
          </a:ln>
          <a:extLst>
            <a:ext uri="{91240B29-F687-4F45-9708-019B960494DF}">
              <a14:hiddenLine xmlns="" xmlns:a14="http://schemas.microsoft.com/office/drawing/2010/main"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1027" name="Rectangle 2"/>
          <p:cNvSpPr>
            <a:spLocks noGrp="1" noChangeArrowheads="1"/>
          </p:cNvSpPr>
          <p:nvPr>
            <p:ph type="title"/>
          </p:nvPr>
        </p:nvSpPr>
        <p:spPr bwMode="auto">
          <a:xfrm>
            <a:off x="673485" y="404133"/>
            <a:ext cx="6766919"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7289" tIns="43645" rIns="87289" bIns="43645" numCol="1" anchor="t" anchorCtr="0" compatLnSpc="1">
            <a:prstTxWarp prst="textNoShape">
              <a:avLst/>
            </a:prstTxWarp>
          </a:bodyPr>
          <a:lstStyle/>
          <a:p>
            <a:pPr lvl="0"/>
            <a:r>
              <a:rPr lang="en-US" smtClean="0"/>
              <a:t>Thema der Folie</a:t>
            </a:r>
          </a:p>
        </p:txBody>
      </p:sp>
      <p:sp>
        <p:nvSpPr>
          <p:cNvPr id="1028" name="Rectangle 3"/>
          <p:cNvSpPr>
            <a:spLocks noGrp="1" noChangeArrowheads="1"/>
          </p:cNvSpPr>
          <p:nvPr>
            <p:ph type="body" idx="1"/>
          </p:nvPr>
        </p:nvSpPr>
        <p:spPr bwMode="auto">
          <a:xfrm>
            <a:off x="673485" y="1145722"/>
            <a:ext cx="7622566" cy="49992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7289" tIns="43645" rIns="87289" bIns="43645" numCol="1" anchor="t" anchorCtr="0" compatLnSpc="1">
            <a:prstTxWarp prst="textNoShape">
              <a:avLst/>
            </a:prstTxWarp>
          </a:bodyPr>
          <a:lstStyle/>
          <a:p>
            <a:pPr lvl="0"/>
            <a:r>
              <a:rPr lang="en-US" smtClean="0"/>
              <a:t>Gestern, heute , morgen</a:t>
            </a:r>
          </a:p>
          <a:p>
            <a:pPr lvl="1"/>
            <a:r>
              <a:rPr lang="en-US" smtClean="0"/>
              <a:t>Name und Vorname</a:t>
            </a:r>
          </a:p>
          <a:p>
            <a:pPr lvl="2"/>
            <a:r>
              <a:rPr lang="en-US" smtClean="0"/>
              <a:t>Dritte Ebene</a:t>
            </a:r>
          </a:p>
          <a:p>
            <a:pPr lvl="3"/>
            <a:r>
              <a:rPr lang="en-US" smtClean="0"/>
              <a:t>Vierte Ebene</a:t>
            </a:r>
          </a:p>
          <a:p>
            <a:pPr lvl="4"/>
            <a:r>
              <a:rPr lang="en-US" smtClean="0"/>
              <a:t>Fünfte Ebene</a:t>
            </a:r>
          </a:p>
        </p:txBody>
      </p:sp>
      <p:sp>
        <p:nvSpPr>
          <p:cNvPr id="1141" name="Text Box 117"/>
          <p:cNvSpPr txBox="1">
            <a:spLocks noChangeArrowheads="1"/>
          </p:cNvSpPr>
          <p:nvPr/>
        </p:nvSpPr>
        <p:spPr bwMode="auto">
          <a:xfrm>
            <a:off x="673485" y="6229350"/>
            <a:ext cx="7680293" cy="214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75749" tIns="37874" rIns="75749" bIns="37874">
            <a:spAutoFit/>
          </a:bodyPr>
          <a:lstStyle>
            <a:lvl1pPr>
              <a:tabLst>
                <a:tab pos="3997325" algn="l"/>
                <a:tab pos="6573838" algn="l"/>
              </a:tabLst>
              <a:defRPr sz="2400">
                <a:solidFill>
                  <a:schemeClr val="tx1"/>
                </a:solidFill>
                <a:latin typeface="Times New Roman" pitchFamily="18" charset="0"/>
              </a:defRPr>
            </a:lvl1pPr>
            <a:lvl2pPr>
              <a:tabLst>
                <a:tab pos="3997325" algn="l"/>
                <a:tab pos="6573838" algn="l"/>
              </a:tabLst>
              <a:defRPr sz="2400">
                <a:solidFill>
                  <a:schemeClr val="tx1"/>
                </a:solidFill>
                <a:latin typeface="Times New Roman" pitchFamily="18" charset="0"/>
              </a:defRPr>
            </a:lvl2pPr>
            <a:lvl3pPr>
              <a:tabLst>
                <a:tab pos="3997325" algn="l"/>
                <a:tab pos="6573838" algn="l"/>
              </a:tabLst>
              <a:defRPr sz="2400">
                <a:solidFill>
                  <a:schemeClr val="tx1"/>
                </a:solidFill>
                <a:latin typeface="Times New Roman" pitchFamily="18" charset="0"/>
              </a:defRPr>
            </a:lvl3pPr>
            <a:lvl4pPr>
              <a:tabLst>
                <a:tab pos="3997325" algn="l"/>
                <a:tab pos="6573838" algn="l"/>
              </a:tabLst>
              <a:defRPr sz="2400">
                <a:solidFill>
                  <a:schemeClr val="tx1"/>
                </a:solidFill>
                <a:latin typeface="Times New Roman" pitchFamily="18" charset="0"/>
              </a:defRPr>
            </a:lvl4pPr>
            <a:lvl5pPr>
              <a:tabLst>
                <a:tab pos="3997325" algn="l"/>
                <a:tab pos="6573838" algn="l"/>
              </a:tabLst>
              <a:defRPr sz="2400">
                <a:solidFill>
                  <a:schemeClr val="tx1"/>
                </a:solidFill>
                <a:latin typeface="Times New Roman" pitchFamily="18" charset="0"/>
              </a:defRPr>
            </a:lvl5pPr>
            <a:lvl6pPr eaLnBrk="0" fontAlgn="base" hangingPunct="0">
              <a:spcBef>
                <a:spcPct val="0"/>
              </a:spcBef>
              <a:spcAft>
                <a:spcPct val="0"/>
              </a:spcAft>
              <a:tabLst>
                <a:tab pos="3997325" algn="l"/>
                <a:tab pos="6573838" algn="l"/>
              </a:tabLst>
              <a:defRPr sz="2400">
                <a:solidFill>
                  <a:schemeClr val="tx1"/>
                </a:solidFill>
                <a:latin typeface="Times New Roman" pitchFamily="18" charset="0"/>
              </a:defRPr>
            </a:lvl6pPr>
            <a:lvl7pPr eaLnBrk="0" fontAlgn="base" hangingPunct="0">
              <a:spcBef>
                <a:spcPct val="0"/>
              </a:spcBef>
              <a:spcAft>
                <a:spcPct val="0"/>
              </a:spcAft>
              <a:tabLst>
                <a:tab pos="3997325" algn="l"/>
                <a:tab pos="6573838" algn="l"/>
              </a:tabLst>
              <a:defRPr sz="2400">
                <a:solidFill>
                  <a:schemeClr val="tx1"/>
                </a:solidFill>
                <a:latin typeface="Times New Roman" pitchFamily="18" charset="0"/>
              </a:defRPr>
            </a:lvl7pPr>
            <a:lvl8pPr eaLnBrk="0" fontAlgn="base" hangingPunct="0">
              <a:spcBef>
                <a:spcPct val="0"/>
              </a:spcBef>
              <a:spcAft>
                <a:spcPct val="0"/>
              </a:spcAft>
              <a:tabLst>
                <a:tab pos="3997325" algn="l"/>
                <a:tab pos="6573838" algn="l"/>
              </a:tabLst>
              <a:defRPr sz="2400">
                <a:solidFill>
                  <a:schemeClr val="tx1"/>
                </a:solidFill>
                <a:latin typeface="Times New Roman" pitchFamily="18" charset="0"/>
              </a:defRPr>
            </a:lvl8pPr>
            <a:lvl9pPr eaLnBrk="0" fontAlgn="base" hangingPunct="0">
              <a:spcBef>
                <a:spcPct val="0"/>
              </a:spcBef>
              <a:spcAft>
                <a:spcPct val="0"/>
              </a:spcAft>
              <a:tabLst>
                <a:tab pos="3997325" algn="l"/>
                <a:tab pos="6573838" algn="l"/>
              </a:tabLst>
              <a:defRPr sz="2400">
                <a:solidFill>
                  <a:schemeClr val="tx1"/>
                </a:solidFill>
                <a:latin typeface="Times New Roman" pitchFamily="18" charset="0"/>
              </a:defRPr>
            </a:lvl9pPr>
          </a:lstStyle>
          <a:p>
            <a:pPr eaLnBrk="0" hangingPunct="0">
              <a:spcBef>
                <a:spcPct val="50000"/>
              </a:spcBef>
              <a:defRPr/>
            </a:pPr>
            <a:r>
              <a:rPr lang="de-DE" sz="900" dirty="0" smtClean="0">
                <a:solidFill>
                  <a:srgbClr val="000000"/>
                </a:solidFill>
                <a:latin typeface="Arial Narrow" pitchFamily="34" charset="0"/>
                <a:cs typeface="+mn-cs"/>
              </a:rPr>
              <a:t>IHP  Im Technologiepark 25  15236 Frankfurt (Oder) Germany              	 www.ihp-microelectronics.com                                          © 2017 - All </a:t>
            </a:r>
            <a:r>
              <a:rPr lang="de-DE" sz="900" dirty="0" err="1" smtClean="0">
                <a:solidFill>
                  <a:srgbClr val="000000"/>
                </a:solidFill>
                <a:latin typeface="Arial Narrow" pitchFamily="34" charset="0"/>
                <a:cs typeface="+mn-cs"/>
              </a:rPr>
              <a:t>rights</a:t>
            </a:r>
            <a:r>
              <a:rPr lang="de-DE" sz="900" dirty="0" smtClean="0">
                <a:solidFill>
                  <a:srgbClr val="000000"/>
                </a:solidFill>
                <a:latin typeface="Arial Narrow" pitchFamily="34" charset="0"/>
                <a:cs typeface="+mn-cs"/>
              </a:rPr>
              <a:t> </a:t>
            </a:r>
            <a:r>
              <a:rPr lang="de-DE" sz="900" dirty="0" err="1" smtClean="0">
                <a:solidFill>
                  <a:srgbClr val="000000"/>
                </a:solidFill>
                <a:latin typeface="Arial Narrow" pitchFamily="34" charset="0"/>
                <a:cs typeface="+mn-cs"/>
              </a:rPr>
              <a:t>reserved</a:t>
            </a:r>
            <a:endParaRPr lang="de-DE" sz="900" dirty="0" smtClean="0">
              <a:solidFill>
                <a:srgbClr val="000000"/>
              </a:solidFill>
              <a:latin typeface="Arial Narrow" pitchFamily="34" charset="0"/>
              <a:cs typeface="+mn-cs"/>
            </a:endParaRPr>
          </a:p>
        </p:txBody>
      </p:sp>
      <p:sp>
        <p:nvSpPr>
          <p:cNvPr id="1030" name="Line 120"/>
          <p:cNvSpPr>
            <a:spLocks noChangeShapeType="1"/>
          </p:cNvSpPr>
          <p:nvPr/>
        </p:nvSpPr>
        <p:spPr bwMode="auto">
          <a:xfrm flipV="1">
            <a:off x="673485" y="6229351"/>
            <a:ext cx="7680293" cy="13607"/>
          </a:xfrm>
          <a:prstGeom prst="line">
            <a:avLst/>
          </a:prstGeom>
          <a:noFill/>
          <a:ln w="19050">
            <a:solidFill>
              <a:srgbClr val="FF0000"/>
            </a:solidFill>
            <a:round/>
            <a:headEnd/>
            <a:tailEnd/>
          </a:ln>
          <a:extLst>
            <a:ext uri="{909E8E84-426E-40DD-AFC4-6F175D3DCCD1}">
              <a14:hiddenFill xmlns="" xmlns:a14="http://schemas.microsoft.com/office/drawing/2010/main">
                <a:noFill/>
              </a14:hiddenFill>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cxnSp>
        <p:nvCxnSpPr>
          <p:cNvPr id="1031" name="Gerade Verbindung 2"/>
          <p:cNvCxnSpPr>
            <a:cxnSpLocks noChangeShapeType="1"/>
          </p:cNvCxnSpPr>
          <p:nvPr/>
        </p:nvCxnSpPr>
        <p:spPr bwMode="auto">
          <a:xfrm>
            <a:off x="673485" y="736147"/>
            <a:ext cx="7040162" cy="0"/>
          </a:xfrm>
          <a:prstGeom prst="line">
            <a:avLst/>
          </a:prstGeom>
          <a:noFill/>
          <a:ln w="28575" algn="ctr">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 xmlns:p14="http://schemas.microsoft.com/office/powerpoint/2010/main" val="1039767160"/>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Lst>
  <p:txStyles>
    <p:titleStyle>
      <a:lvl1pPr algn="l" defTabSz="873216" rtl="0" eaLnBrk="1" fontAlgn="base" hangingPunct="1">
        <a:spcBef>
          <a:spcPct val="0"/>
        </a:spcBef>
        <a:spcAft>
          <a:spcPct val="0"/>
        </a:spcAft>
        <a:defRPr sz="1700" b="1">
          <a:solidFill>
            <a:srgbClr val="FF0000"/>
          </a:solidFill>
          <a:latin typeface="+mj-lt"/>
          <a:ea typeface="+mj-ea"/>
          <a:cs typeface="+mj-cs"/>
        </a:defRPr>
      </a:lvl1pPr>
      <a:lvl2pPr algn="l" defTabSz="873216" rtl="0" eaLnBrk="1" fontAlgn="base" hangingPunct="1">
        <a:spcBef>
          <a:spcPct val="0"/>
        </a:spcBef>
        <a:spcAft>
          <a:spcPct val="0"/>
        </a:spcAft>
        <a:defRPr sz="1700" b="1">
          <a:solidFill>
            <a:srgbClr val="FF0000"/>
          </a:solidFill>
          <a:latin typeface="Arial" charset="0"/>
        </a:defRPr>
      </a:lvl2pPr>
      <a:lvl3pPr algn="l" defTabSz="873216" rtl="0" eaLnBrk="1" fontAlgn="base" hangingPunct="1">
        <a:spcBef>
          <a:spcPct val="0"/>
        </a:spcBef>
        <a:spcAft>
          <a:spcPct val="0"/>
        </a:spcAft>
        <a:defRPr sz="1700" b="1">
          <a:solidFill>
            <a:srgbClr val="FF0000"/>
          </a:solidFill>
          <a:latin typeface="Arial" charset="0"/>
        </a:defRPr>
      </a:lvl3pPr>
      <a:lvl4pPr algn="l" defTabSz="873216" rtl="0" eaLnBrk="1" fontAlgn="base" hangingPunct="1">
        <a:spcBef>
          <a:spcPct val="0"/>
        </a:spcBef>
        <a:spcAft>
          <a:spcPct val="0"/>
        </a:spcAft>
        <a:defRPr sz="1700" b="1">
          <a:solidFill>
            <a:srgbClr val="FF0000"/>
          </a:solidFill>
          <a:latin typeface="Arial" charset="0"/>
        </a:defRPr>
      </a:lvl4pPr>
      <a:lvl5pPr algn="l" defTabSz="873216" rtl="0" eaLnBrk="1" fontAlgn="base" hangingPunct="1">
        <a:spcBef>
          <a:spcPct val="0"/>
        </a:spcBef>
        <a:spcAft>
          <a:spcPct val="0"/>
        </a:spcAft>
        <a:defRPr sz="1700" b="1">
          <a:solidFill>
            <a:srgbClr val="FF0000"/>
          </a:solidFill>
          <a:latin typeface="Arial" charset="0"/>
        </a:defRPr>
      </a:lvl5pPr>
      <a:lvl6pPr marL="378744" algn="l" defTabSz="873216" rtl="0" eaLnBrk="1" fontAlgn="base" hangingPunct="1">
        <a:spcBef>
          <a:spcPct val="0"/>
        </a:spcBef>
        <a:spcAft>
          <a:spcPct val="0"/>
        </a:spcAft>
        <a:defRPr sz="1700" b="1">
          <a:solidFill>
            <a:srgbClr val="FF0000"/>
          </a:solidFill>
          <a:latin typeface="Arial" charset="0"/>
        </a:defRPr>
      </a:lvl6pPr>
      <a:lvl7pPr marL="757489" algn="l" defTabSz="873216" rtl="0" eaLnBrk="1" fontAlgn="base" hangingPunct="1">
        <a:spcBef>
          <a:spcPct val="0"/>
        </a:spcBef>
        <a:spcAft>
          <a:spcPct val="0"/>
        </a:spcAft>
        <a:defRPr sz="1700" b="1">
          <a:solidFill>
            <a:srgbClr val="FF0000"/>
          </a:solidFill>
          <a:latin typeface="Arial" charset="0"/>
        </a:defRPr>
      </a:lvl7pPr>
      <a:lvl8pPr marL="1136233" algn="l" defTabSz="873216" rtl="0" eaLnBrk="1" fontAlgn="base" hangingPunct="1">
        <a:spcBef>
          <a:spcPct val="0"/>
        </a:spcBef>
        <a:spcAft>
          <a:spcPct val="0"/>
        </a:spcAft>
        <a:defRPr sz="1700" b="1">
          <a:solidFill>
            <a:srgbClr val="FF0000"/>
          </a:solidFill>
          <a:latin typeface="Arial" charset="0"/>
        </a:defRPr>
      </a:lvl8pPr>
      <a:lvl9pPr marL="1514978" algn="l" defTabSz="873216" rtl="0" eaLnBrk="1" fontAlgn="base" hangingPunct="1">
        <a:spcBef>
          <a:spcPct val="0"/>
        </a:spcBef>
        <a:spcAft>
          <a:spcPct val="0"/>
        </a:spcAft>
        <a:defRPr sz="1700" b="1">
          <a:solidFill>
            <a:srgbClr val="FF0000"/>
          </a:solidFill>
          <a:latin typeface="Arial" charset="0"/>
        </a:defRPr>
      </a:lvl9pPr>
    </p:titleStyle>
    <p:bodyStyle>
      <a:lvl1pPr marL="327457" indent="-327457" algn="l" defTabSz="873216" rtl="0" eaLnBrk="1" fontAlgn="base" hangingPunct="1">
        <a:spcBef>
          <a:spcPct val="20000"/>
        </a:spcBef>
        <a:spcAft>
          <a:spcPct val="0"/>
        </a:spcAft>
        <a:buChar char="•"/>
        <a:defRPr b="1">
          <a:solidFill>
            <a:schemeClr val="tx1"/>
          </a:solidFill>
          <a:latin typeface="+mn-lt"/>
          <a:ea typeface="+mn-ea"/>
          <a:cs typeface="+mn-cs"/>
        </a:defRPr>
      </a:lvl1pPr>
      <a:lvl2pPr marL="436608" indent="-57864" algn="l" defTabSz="873216" rtl="0" eaLnBrk="1" fontAlgn="base" hangingPunct="1">
        <a:spcBef>
          <a:spcPct val="20000"/>
        </a:spcBef>
        <a:spcAft>
          <a:spcPct val="0"/>
        </a:spcAft>
        <a:defRPr b="1">
          <a:solidFill>
            <a:srgbClr val="339966"/>
          </a:solidFill>
          <a:latin typeface="+mn-lt"/>
        </a:defRPr>
      </a:lvl2pPr>
      <a:lvl3pPr marL="545761" indent="211729" algn="l" defTabSz="873216" rtl="0" eaLnBrk="1" fontAlgn="base" hangingPunct="1">
        <a:spcBef>
          <a:spcPct val="20000"/>
        </a:spcBef>
        <a:spcAft>
          <a:spcPct val="0"/>
        </a:spcAft>
        <a:defRPr b="1">
          <a:solidFill>
            <a:srgbClr val="339966"/>
          </a:solidFill>
          <a:latin typeface="+mn-lt"/>
        </a:defRPr>
      </a:lvl3pPr>
      <a:lvl4pPr marL="656228" indent="480006" algn="l" defTabSz="873216" rtl="0" eaLnBrk="1" fontAlgn="base" hangingPunct="1">
        <a:spcBef>
          <a:spcPct val="20000"/>
        </a:spcBef>
        <a:spcAft>
          <a:spcPct val="0"/>
        </a:spcAft>
        <a:defRPr b="1">
          <a:solidFill>
            <a:srgbClr val="339966"/>
          </a:solidFill>
          <a:latin typeface="+mn-lt"/>
        </a:defRPr>
      </a:lvl4pPr>
      <a:lvl5pPr marL="766695" indent="-2630" algn="l" defTabSz="873216" rtl="0" eaLnBrk="1" fontAlgn="base" hangingPunct="1">
        <a:spcBef>
          <a:spcPct val="20000"/>
        </a:spcBef>
        <a:spcAft>
          <a:spcPct val="0"/>
        </a:spcAft>
        <a:defRPr b="1">
          <a:solidFill>
            <a:srgbClr val="339966"/>
          </a:solidFill>
          <a:latin typeface="+mn-lt"/>
        </a:defRPr>
      </a:lvl5pPr>
      <a:lvl6pPr marL="1145439" indent="-2630" algn="l" defTabSz="873216" rtl="0" eaLnBrk="1" fontAlgn="base" hangingPunct="1">
        <a:spcBef>
          <a:spcPct val="20000"/>
        </a:spcBef>
        <a:spcAft>
          <a:spcPct val="0"/>
        </a:spcAft>
        <a:defRPr b="1">
          <a:solidFill>
            <a:srgbClr val="339966"/>
          </a:solidFill>
          <a:latin typeface="+mn-lt"/>
        </a:defRPr>
      </a:lvl6pPr>
      <a:lvl7pPr marL="1524184" indent="-2630" algn="l" defTabSz="873216" rtl="0" eaLnBrk="1" fontAlgn="base" hangingPunct="1">
        <a:spcBef>
          <a:spcPct val="20000"/>
        </a:spcBef>
        <a:spcAft>
          <a:spcPct val="0"/>
        </a:spcAft>
        <a:defRPr b="1">
          <a:solidFill>
            <a:srgbClr val="339966"/>
          </a:solidFill>
          <a:latin typeface="+mn-lt"/>
        </a:defRPr>
      </a:lvl7pPr>
      <a:lvl8pPr marL="1902928" indent="-2630" algn="l" defTabSz="873216" rtl="0" eaLnBrk="1" fontAlgn="base" hangingPunct="1">
        <a:spcBef>
          <a:spcPct val="20000"/>
        </a:spcBef>
        <a:spcAft>
          <a:spcPct val="0"/>
        </a:spcAft>
        <a:defRPr b="1">
          <a:solidFill>
            <a:srgbClr val="339966"/>
          </a:solidFill>
          <a:latin typeface="+mn-lt"/>
        </a:defRPr>
      </a:lvl8pPr>
      <a:lvl9pPr marL="2281673" indent="-2630" algn="l" defTabSz="873216" rtl="0" eaLnBrk="1" fontAlgn="base" hangingPunct="1">
        <a:spcBef>
          <a:spcPct val="20000"/>
        </a:spcBef>
        <a:spcAft>
          <a:spcPct val="0"/>
        </a:spcAft>
        <a:defRPr b="1">
          <a:solidFill>
            <a:srgbClr val="339966"/>
          </a:solidFill>
          <a:latin typeface="+mn-lt"/>
        </a:defRPr>
      </a:lvl9pPr>
    </p:bodyStyle>
    <p:otherStyle>
      <a:defPPr>
        <a:defRPr lang="en-US"/>
      </a:defPPr>
      <a:lvl1pPr marL="0" algn="l" defTabSz="757489" rtl="0" eaLnBrk="1" latinLnBrk="0" hangingPunct="1">
        <a:defRPr sz="1500" kern="1200">
          <a:solidFill>
            <a:schemeClr val="tx1"/>
          </a:solidFill>
          <a:latin typeface="+mn-lt"/>
          <a:ea typeface="+mn-ea"/>
          <a:cs typeface="+mn-cs"/>
        </a:defRPr>
      </a:lvl1pPr>
      <a:lvl2pPr marL="378744" algn="l" defTabSz="757489" rtl="0" eaLnBrk="1" latinLnBrk="0" hangingPunct="1">
        <a:defRPr sz="1500" kern="1200">
          <a:solidFill>
            <a:schemeClr val="tx1"/>
          </a:solidFill>
          <a:latin typeface="+mn-lt"/>
          <a:ea typeface="+mn-ea"/>
          <a:cs typeface="+mn-cs"/>
        </a:defRPr>
      </a:lvl2pPr>
      <a:lvl3pPr marL="757489" algn="l" defTabSz="757489" rtl="0" eaLnBrk="1" latinLnBrk="0" hangingPunct="1">
        <a:defRPr sz="1500" kern="1200">
          <a:solidFill>
            <a:schemeClr val="tx1"/>
          </a:solidFill>
          <a:latin typeface="+mn-lt"/>
          <a:ea typeface="+mn-ea"/>
          <a:cs typeface="+mn-cs"/>
        </a:defRPr>
      </a:lvl3pPr>
      <a:lvl4pPr marL="1136233" algn="l" defTabSz="757489" rtl="0" eaLnBrk="1" latinLnBrk="0" hangingPunct="1">
        <a:defRPr sz="1500" kern="1200">
          <a:solidFill>
            <a:schemeClr val="tx1"/>
          </a:solidFill>
          <a:latin typeface="+mn-lt"/>
          <a:ea typeface="+mn-ea"/>
          <a:cs typeface="+mn-cs"/>
        </a:defRPr>
      </a:lvl4pPr>
      <a:lvl5pPr marL="1514978" algn="l" defTabSz="757489" rtl="0" eaLnBrk="1" latinLnBrk="0" hangingPunct="1">
        <a:defRPr sz="1500" kern="1200">
          <a:solidFill>
            <a:schemeClr val="tx1"/>
          </a:solidFill>
          <a:latin typeface="+mn-lt"/>
          <a:ea typeface="+mn-ea"/>
          <a:cs typeface="+mn-cs"/>
        </a:defRPr>
      </a:lvl5pPr>
      <a:lvl6pPr marL="1893722" algn="l" defTabSz="757489" rtl="0" eaLnBrk="1" latinLnBrk="0" hangingPunct="1">
        <a:defRPr sz="1500" kern="1200">
          <a:solidFill>
            <a:schemeClr val="tx1"/>
          </a:solidFill>
          <a:latin typeface="+mn-lt"/>
          <a:ea typeface="+mn-ea"/>
          <a:cs typeface="+mn-cs"/>
        </a:defRPr>
      </a:lvl6pPr>
      <a:lvl7pPr marL="2272467" algn="l" defTabSz="757489" rtl="0" eaLnBrk="1" latinLnBrk="0" hangingPunct="1">
        <a:defRPr sz="1500" kern="1200">
          <a:solidFill>
            <a:schemeClr val="tx1"/>
          </a:solidFill>
          <a:latin typeface="+mn-lt"/>
          <a:ea typeface="+mn-ea"/>
          <a:cs typeface="+mn-cs"/>
        </a:defRPr>
      </a:lvl7pPr>
      <a:lvl8pPr marL="2651211" algn="l" defTabSz="757489" rtl="0" eaLnBrk="1" latinLnBrk="0" hangingPunct="1">
        <a:defRPr sz="1500" kern="1200">
          <a:solidFill>
            <a:schemeClr val="tx1"/>
          </a:solidFill>
          <a:latin typeface="+mn-lt"/>
          <a:ea typeface="+mn-ea"/>
          <a:cs typeface="+mn-cs"/>
        </a:defRPr>
      </a:lvl8pPr>
      <a:lvl9pPr marL="3029956" algn="l" defTabSz="757489"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13.xml"/><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13.xml"/><Relationship Id="rId4" Type="http://schemas.openxmlformats.org/officeDocument/2006/relationships/image" Target="../media/image10.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1"/>
          <p:cNvSpPr>
            <a:spLocks noGrp="1"/>
          </p:cNvSpPr>
          <p:nvPr>
            <p:ph type="dt" sz="half" idx="10"/>
          </p:nvPr>
        </p:nvSpPr>
        <p:spPr>
          <a:xfrm>
            <a:off x="667544" y="409059"/>
            <a:ext cx="1600200" cy="184666"/>
          </a:xfrm>
        </p:spPr>
        <p:txBody>
          <a:bodyPr/>
          <a:lstStyle/>
          <a:p>
            <a:r>
              <a:rPr lang="en-US" sz="1200" dirty="0" smtClean="0">
                <a:solidFill>
                  <a:srgbClr val="000000"/>
                </a:solidFill>
              </a:rPr>
              <a:t>July 2017</a:t>
            </a:r>
          </a:p>
        </p:txBody>
      </p:sp>
      <p:sp>
        <p:nvSpPr>
          <p:cNvPr id="6" name="Foliennummernplatzhalter 3"/>
          <p:cNvSpPr>
            <a:spLocks noGrp="1"/>
          </p:cNvSpPr>
          <p:nvPr>
            <p:ph type="sldNum" sz="quarter" idx="12"/>
          </p:nvPr>
        </p:nvSpPr>
        <p:spPr>
          <a:xfrm>
            <a:off x="4393694" y="6475413"/>
            <a:ext cx="432811" cy="184666"/>
          </a:xfrm>
        </p:spPr>
        <p:txBody>
          <a:bodyPr/>
          <a:lstStyle/>
          <a:p>
            <a:r>
              <a:rPr lang="en-US" sz="1200" dirty="0">
                <a:solidFill>
                  <a:srgbClr val="000000"/>
                </a:solidFill>
              </a:rPr>
              <a:t>Slide </a:t>
            </a:r>
            <a:fld id="{81095783-45F1-4BC3-AE2A-29FF2428E513}" type="slidenum">
              <a:rPr lang="en-US" sz="1200">
                <a:solidFill>
                  <a:srgbClr val="000000"/>
                </a:solidFill>
              </a:rPr>
              <a:pPr/>
              <a:t>1</a:t>
            </a:fld>
            <a:endParaRPr lang="en-US" sz="1200" dirty="0">
              <a:solidFill>
                <a:srgbClr val="000000"/>
              </a:solidFill>
            </a:endParaRPr>
          </a:p>
        </p:txBody>
      </p:sp>
      <p:sp>
        <p:nvSpPr>
          <p:cNvPr id="27651" name="Rectangle 3"/>
          <p:cNvSpPr>
            <a:spLocks noChangeArrowheads="1"/>
          </p:cNvSpPr>
          <p:nvPr/>
        </p:nvSpPr>
        <p:spPr bwMode="auto">
          <a:xfrm>
            <a:off x="372542" y="609600"/>
            <a:ext cx="8629291" cy="5970865"/>
          </a:xfrm>
          <a:prstGeom prst="rect">
            <a:avLst/>
          </a:prstGeom>
          <a:noFill/>
          <a:ln w="12700">
            <a:noFill/>
            <a:miter lim="800000"/>
            <a:headEnd type="none" w="sm" len="sm"/>
            <a:tailEnd type="none" w="sm" len="sm"/>
          </a:ln>
          <a:effectLst/>
        </p:spPr>
        <p:txBody>
          <a:bodyPr wrap="square">
            <a:normAutofit/>
          </a:bodyPr>
          <a:lstStyle/>
          <a:p>
            <a:pPr algn="ctr" eaLnBrk="0" hangingPunct="0"/>
            <a:r>
              <a:rPr lang="en-US" sz="1800" b="1" u="sng" dirty="0">
                <a:solidFill>
                  <a:srgbClr val="000000"/>
                </a:solidFill>
                <a:effectLst>
                  <a:outerShdw blurRad="38100" dist="38100" dir="2700000" algn="tl">
                    <a:srgbClr val="C0C0C0"/>
                  </a:outerShdw>
                </a:effectLst>
                <a:latin typeface="Times New Roman" pitchFamily="18" charset="0"/>
                <a:cs typeface="+mn-cs"/>
              </a:rPr>
              <a:t>Project: IEEE P802.15 Working Group for Wireless Personal Area Networks </a:t>
            </a:r>
            <a:r>
              <a:rPr lang="en-US" sz="1800" b="1" u="sng" dirty="0" smtClean="0">
                <a:solidFill>
                  <a:srgbClr val="000000"/>
                </a:solidFill>
                <a:effectLst>
                  <a:outerShdw blurRad="38100" dist="38100" dir="2700000" algn="tl">
                    <a:srgbClr val="C0C0C0"/>
                  </a:outerShdw>
                </a:effectLst>
                <a:latin typeface="Times New Roman" pitchFamily="18" charset="0"/>
                <a:cs typeface="+mn-cs"/>
              </a:rPr>
              <a:t> (WPANs)</a:t>
            </a:r>
            <a:endParaRPr lang="en-US" sz="1600" dirty="0">
              <a:solidFill>
                <a:srgbClr val="000000"/>
              </a:solidFill>
              <a:latin typeface="Times New Roman" pitchFamily="18" charset="0"/>
              <a:cs typeface="+mn-cs"/>
            </a:endParaRPr>
          </a:p>
          <a:p>
            <a:pPr eaLnBrk="0" hangingPunct="0"/>
            <a:r>
              <a:rPr lang="en-US" sz="1600" b="1" dirty="0">
                <a:solidFill>
                  <a:srgbClr val="000000"/>
                </a:solidFill>
                <a:latin typeface="Times New Roman" pitchFamily="18" charset="0"/>
                <a:cs typeface="+mn-cs"/>
              </a:rPr>
              <a:t>Submission Title:</a:t>
            </a:r>
            <a:r>
              <a:rPr lang="en-US" sz="1600" dirty="0">
                <a:solidFill>
                  <a:srgbClr val="000000"/>
                </a:solidFill>
                <a:latin typeface="Times New Roman" pitchFamily="18" charset="0"/>
                <a:cs typeface="+mn-cs"/>
              </a:rPr>
              <a:t> </a:t>
            </a:r>
            <a:r>
              <a:rPr lang="en-US" sz="1600" dirty="0" smtClean="0"/>
              <a:t>Wireless 100 </a:t>
            </a:r>
            <a:r>
              <a:rPr lang="en-US" sz="1600" dirty="0" err="1" smtClean="0"/>
              <a:t>Gb</a:t>
            </a:r>
            <a:r>
              <a:rPr lang="en-US" sz="1600" dirty="0" smtClean="0"/>
              <a:t>/s and beyond: Actual research approaches within a DFG special priority program (SPP1655)</a:t>
            </a:r>
            <a:endParaRPr lang="en-US" sz="1600" dirty="0">
              <a:solidFill>
                <a:srgbClr val="000000"/>
              </a:solidFill>
              <a:latin typeface="Times New Roman" pitchFamily="18" charset="0"/>
              <a:cs typeface="+mn-cs"/>
            </a:endParaRPr>
          </a:p>
          <a:p>
            <a:pPr eaLnBrk="0" hangingPunct="0"/>
            <a:r>
              <a:rPr lang="en-US" sz="1600" b="1" dirty="0">
                <a:solidFill>
                  <a:srgbClr val="000000"/>
                </a:solidFill>
                <a:latin typeface="Times New Roman" pitchFamily="18" charset="0"/>
                <a:cs typeface="+mn-cs"/>
              </a:rPr>
              <a:t>Date Submitted: </a:t>
            </a:r>
            <a:r>
              <a:rPr lang="en-US" sz="1600" dirty="0" smtClean="0">
                <a:latin typeface="Times New Roman" pitchFamily="18" charset="0"/>
                <a:cs typeface="+mn-cs"/>
              </a:rPr>
              <a:t>10 July 2017</a:t>
            </a:r>
            <a:endParaRPr lang="en-US" sz="1600" dirty="0">
              <a:latin typeface="Times New Roman" pitchFamily="18" charset="0"/>
              <a:cs typeface="+mn-cs"/>
            </a:endParaRPr>
          </a:p>
          <a:p>
            <a:pPr eaLnBrk="0" hangingPunct="0"/>
            <a:r>
              <a:rPr lang="en-US" sz="1600" b="1" dirty="0" smtClean="0">
                <a:solidFill>
                  <a:srgbClr val="000000"/>
                </a:solidFill>
                <a:latin typeface="Times New Roman" pitchFamily="18" charset="0"/>
                <a:cs typeface="+mn-cs"/>
              </a:rPr>
              <a:t>Source:</a:t>
            </a:r>
            <a:r>
              <a:rPr lang="en-US" sz="1600" dirty="0" smtClean="0">
                <a:solidFill>
                  <a:srgbClr val="000000"/>
                </a:solidFill>
                <a:latin typeface="Times New Roman" pitchFamily="18" charset="0"/>
                <a:cs typeface="+mn-cs"/>
              </a:rPr>
              <a:t> Kraemer, Rolf</a:t>
            </a:r>
          </a:p>
          <a:p>
            <a:pPr eaLnBrk="0" hangingPunct="0"/>
            <a:r>
              <a:rPr lang="en-US" sz="1600" dirty="0" smtClean="0">
                <a:latin typeface="Times New Roman" pitchFamily="18" charset="0"/>
                <a:cs typeface="+mn-cs"/>
              </a:rPr>
              <a:t>Address </a:t>
            </a:r>
            <a:r>
              <a:rPr lang="en-US" sz="1600" dirty="0" err="1" smtClean="0">
                <a:latin typeface="Times New Roman" pitchFamily="18" charset="0"/>
                <a:cs typeface="+mn-cs"/>
              </a:rPr>
              <a:t>Im</a:t>
            </a:r>
            <a:r>
              <a:rPr lang="en-US" sz="1600" dirty="0" smtClean="0">
                <a:latin typeface="Times New Roman" pitchFamily="18" charset="0"/>
                <a:cs typeface="+mn-cs"/>
              </a:rPr>
              <a:t> </a:t>
            </a:r>
            <a:r>
              <a:rPr lang="en-US" sz="1600" dirty="0" err="1" smtClean="0">
                <a:latin typeface="Times New Roman" pitchFamily="18" charset="0"/>
                <a:cs typeface="+mn-cs"/>
              </a:rPr>
              <a:t>Technologiepark</a:t>
            </a:r>
            <a:r>
              <a:rPr lang="en-US" sz="1600" dirty="0" smtClean="0">
                <a:latin typeface="Times New Roman" pitchFamily="18" charset="0"/>
                <a:cs typeface="+mn-cs"/>
              </a:rPr>
              <a:t> 25; 15236 Frankfurt (Oder); Germany</a:t>
            </a:r>
            <a:endParaRPr lang="en-US" sz="1600" dirty="0">
              <a:latin typeface="Times New Roman" pitchFamily="18" charset="0"/>
              <a:cs typeface="+mn-cs"/>
            </a:endParaRPr>
          </a:p>
          <a:p>
            <a:pPr eaLnBrk="0" hangingPunct="0"/>
            <a:r>
              <a:rPr lang="en-US" sz="1600" dirty="0">
                <a:latin typeface="Times New Roman" pitchFamily="18" charset="0"/>
                <a:cs typeface="+mn-cs"/>
              </a:rPr>
              <a:t>Voice</a:t>
            </a:r>
            <a:r>
              <a:rPr lang="en-US" sz="1600" dirty="0" smtClean="0">
                <a:latin typeface="Times New Roman" pitchFamily="18" charset="0"/>
                <a:cs typeface="+mn-cs"/>
              </a:rPr>
              <a:t>:</a:t>
            </a:r>
            <a:r>
              <a:rPr lang="en-US" sz="1600" dirty="0">
                <a:latin typeface="Times New Roman" pitchFamily="18" charset="0"/>
              </a:rPr>
              <a:t> </a:t>
            </a:r>
            <a:r>
              <a:rPr lang="en-US" sz="1600" dirty="0" smtClean="0">
                <a:latin typeface="Times New Roman" pitchFamily="18" charset="0"/>
              </a:rPr>
              <a:t>+49 335 5625 342, </a:t>
            </a:r>
            <a:r>
              <a:rPr lang="en-US" sz="1600" dirty="0" smtClean="0">
                <a:latin typeface="Times New Roman" pitchFamily="18" charset="0"/>
                <a:cs typeface="+mn-cs"/>
              </a:rPr>
              <a:t>FAX: +49 335 5625 671, </a:t>
            </a:r>
            <a:r>
              <a:rPr lang="en-US" sz="1600" dirty="0">
                <a:latin typeface="Times New Roman" pitchFamily="18" charset="0"/>
                <a:cs typeface="+mn-cs"/>
              </a:rPr>
              <a:t>E-Mail: </a:t>
            </a:r>
            <a:r>
              <a:rPr lang="en-US" sz="1600" dirty="0" smtClean="0">
                <a:latin typeface="Times New Roman" pitchFamily="18" charset="0"/>
                <a:cs typeface="+mn-cs"/>
              </a:rPr>
              <a:t>kraemer@ihp-microelectronics.com</a:t>
            </a:r>
            <a:r>
              <a:rPr lang="en-US" sz="1600" dirty="0">
                <a:solidFill>
                  <a:srgbClr val="000000"/>
                </a:solidFill>
                <a:latin typeface="Times New Roman" pitchFamily="18" charset="0"/>
                <a:cs typeface="+mn-cs"/>
              </a:rPr>
              <a:t>	</a:t>
            </a:r>
          </a:p>
          <a:p>
            <a:pPr eaLnBrk="0" hangingPunct="0">
              <a:spcBef>
                <a:spcPts val="600"/>
              </a:spcBef>
              <a:spcAft>
                <a:spcPts val="600"/>
              </a:spcAft>
            </a:pPr>
            <a:r>
              <a:rPr lang="en-US" sz="1600" b="1" dirty="0">
                <a:solidFill>
                  <a:srgbClr val="000000"/>
                </a:solidFill>
                <a:latin typeface="Times New Roman" pitchFamily="18" charset="0"/>
                <a:cs typeface="+mn-cs"/>
              </a:rPr>
              <a:t>Re:</a:t>
            </a:r>
            <a:r>
              <a:rPr lang="en-US" sz="1600" dirty="0">
                <a:solidFill>
                  <a:srgbClr val="000000"/>
                </a:solidFill>
                <a:latin typeface="Times New Roman" pitchFamily="18" charset="0"/>
                <a:cs typeface="+mn-cs"/>
              </a:rPr>
              <a:t> n/a</a:t>
            </a:r>
            <a:endParaRPr lang="en-US" sz="1200" dirty="0">
              <a:solidFill>
                <a:srgbClr val="000000"/>
              </a:solidFill>
              <a:latin typeface="Times New Roman" pitchFamily="18" charset="0"/>
              <a:cs typeface="+mn-cs"/>
            </a:endParaRPr>
          </a:p>
          <a:p>
            <a:pPr algn="just" eaLnBrk="0" hangingPunct="0"/>
            <a:r>
              <a:rPr lang="en-US" sz="1600" b="1" dirty="0">
                <a:solidFill>
                  <a:srgbClr val="000000"/>
                </a:solidFill>
                <a:latin typeface="Times New Roman" pitchFamily="18" charset="0"/>
                <a:cs typeface="+mn-cs"/>
              </a:rPr>
              <a:t>Abstract:</a:t>
            </a:r>
            <a:r>
              <a:rPr lang="en-US" sz="1600" dirty="0">
                <a:solidFill>
                  <a:srgbClr val="000000"/>
                </a:solidFill>
                <a:latin typeface="Times New Roman" pitchFamily="18" charset="0"/>
                <a:cs typeface="+mn-cs"/>
              </a:rPr>
              <a:t>	</a:t>
            </a:r>
            <a:r>
              <a:rPr lang="en-US" sz="1600" dirty="0" smtClean="0"/>
              <a:t>The talk will give an introduction and overview of the SPP1655 challenges and the projects. Especially bandwidth efficiency as a trade-off for technology selection will be discussed. Moreover, a discussion of analog versus digital signal processing will be conducted. Some information about protocol engines for the MAC and LLC layers will be provided.</a:t>
            </a:r>
            <a:endParaRPr lang="de-DE" sz="1600" dirty="0" smtClean="0"/>
          </a:p>
          <a:p>
            <a:pPr algn="just" eaLnBrk="0" hangingPunct="0"/>
            <a:r>
              <a:rPr lang="en-US" sz="1600" dirty="0"/>
              <a:t> </a:t>
            </a:r>
            <a:endParaRPr lang="en-US" sz="1600" dirty="0">
              <a:solidFill>
                <a:srgbClr val="FF0000"/>
              </a:solidFill>
              <a:latin typeface="Times New Roman" pitchFamily="18" charset="0"/>
              <a:cs typeface="+mn-cs"/>
            </a:endParaRPr>
          </a:p>
          <a:p>
            <a:pPr eaLnBrk="0" hangingPunct="0"/>
            <a:r>
              <a:rPr lang="en-US" sz="1600" b="1" dirty="0">
                <a:solidFill>
                  <a:srgbClr val="000000"/>
                </a:solidFill>
                <a:latin typeface="Times New Roman" pitchFamily="18" charset="0"/>
                <a:cs typeface="+mn-cs"/>
              </a:rPr>
              <a:t>Purpose: </a:t>
            </a:r>
            <a:r>
              <a:rPr lang="en-US" sz="1600" dirty="0">
                <a:solidFill>
                  <a:srgbClr val="000000"/>
                </a:solidFill>
                <a:latin typeface="Times New Roman" pitchFamily="18" charset="0"/>
                <a:cs typeface="+mn-cs"/>
              </a:rPr>
              <a:t>Information of IEEE 802.15 IG THz</a:t>
            </a:r>
          </a:p>
          <a:p>
            <a:pPr eaLnBrk="0" hangingPunct="0"/>
            <a:r>
              <a:rPr lang="en-US" sz="1600" b="1" dirty="0">
                <a:solidFill>
                  <a:srgbClr val="000000"/>
                </a:solidFill>
                <a:latin typeface="Times New Roman" pitchFamily="18" charset="0"/>
                <a:cs typeface="+mn-cs"/>
              </a:rPr>
              <a:t>Notice:</a:t>
            </a:r>
            <a:r>
              <a:rPr lang="en-US" sz="1600" dirty="0">
                <a:solidFill>
                  <a:srgbClr val="000000"/>
                </a:solidFill>
                <a:latin typeface="Times New Roman" pitchFamily="18" charset="0"/>
                <a:cs typeface="+mn-cs"/>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r>
              <a:rPr lang="en-US" sz="1600" b="1" dirty="0">
                <a:solidFill>
                  <a:srgbClr val="000000"/>
                </a:solidFill>
                <a:latin typeface="Times New Roman" pitchFamily="18" charset="0"/>
                <a:cs typeface="+mn-cs"/>
              </a:rPr>
              <a:t>Release:</a:t>
            </a:r>
            <a:r>
              <a:rPr lang="en-US" sz="1600" dirty="0">
                <a:solidFill>
                  <a:srgbClr val="000000"/>
                </a:solidFill>
                <a:latin typeface="Times New Roman" pitchFamily="18" charset="0"/>
                <a:cs typeface="+mn-cs"/>
              </a:rPr>
              <a:t>	The contributor acknowledges and accepts that this contribution becomes the property of IEEE and may be made publicly available by P802.15.	</a:t>
            </a:r>
          </a:p>
        </p:txBody>
      </p:sp>
      <p:sp>
        <p:nvSpPr>
          <p:cNvPr id="7" name="Fußzeilenplatzhalter 4"/>
          <p:cNvSpPr>
            <a:spLocks noGrp="1"/>
          </p:cNvSpPr>
          <p:nvPr>
            <p:ph type="ftr" sz="quarter" idx="11"/>
          </p:nvPr>
        </p:nvSpPr>
        <p:spPr>
          <a:xfrm>
            <a:off x="5486400" y="6475413"/>
            <a:ext cx="3124200" cy="184666"/>
          </a:xfrm>
        </p:spPr>
        <p:txBody>
          <a:bodyPr/>
          <a:lstStyle/>
          <a:p>
            <a:r>
              <a:rPr lang="en-US" sz="1200" dirty="0" smtClean="0">
                <a:solidFill>
                  <a:srgbClr val="000000"/>
                </a:solidFill>
                <a:latin typeface="Times New Roman" pitchFamily="18" charset="0"/>
              </a:rPr>
              <a:t>Rolf Kraemer (IHP GmbH)</a:t>
            </a:r>
            <a:endParaRPr lang="en-US" sz="1200" dirty="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sz="1600" dirty="0" smtClean="0"/>
              <a:t>We cannot achieve such a high bandwidth efficiency using just one channel</a:t>
            </a:r>
          </a:p>
          <a:p>
            <a:endParaRPr lang="en-US" sz="1600" dirty="0" smtClean="0"/>
          </a:p>
          <a:p>
            <a:pPr>
              <a:buFont typeface="Wingdings" panose="05000000000000000000" pitchFamily="2" charset="2"/>
              <a:buChar char="Ø"/>
            </a:pPr>
            <a:r>
              <a:rPr lang="en-US" sz="1600" dirty="0" smtClean="0">
                <a:solidFill>
                  <a:srgbClr val="FF0000"/>
                </a:solidFill>
              </a:rPr>
              <a:t>Thus parallelization (e.g. MIMO) is absolutely necessary</a:t>
            </a:r>
          </a:p>
          <a:p>
            <a:endParaRPr lang="en-US" sz="1600" dirty="0"/>
          </a:p>
          <a:p>
            <a:pPr marL="0" indent="0">
              <a:buNone/>
            </a:pPr>
            <a:endParaRPr lang="en-US" sz="1600" dirty="0"/>
          </a:p>
          <a:p>
            <a:pPr marL="0" indent="0">
              <a:buNone/>
            </a:pPr>
            <a:endParaRPr lang="en-US" sz="1600" dirty="0"/>
          </a:p>
          <a:p>
            <a:endParaRPr lang="en-US" sz="1600" dirty="0" smtClean="0"/>
          </a:p>
          <a:p>
            <a:r>
              <a:rPr lang="en-US" sz="1600" dirty="0" smtClean="0"/>
              <a:t>For ultra high frequencies the free propagation loss is huge</a:t>
            </a:r>
          </a:p>
          <a:p>
            <a:endParaRPr lang="en-US" sz="1600" dirty="0"/>
          </a:p>
          <a:p>
            <a:endParaRPr lang="en-US" sz="1600" dirty="0" smtClean="0"/>
          </a:p>
          <a:p>
            <a:pPr>
              <a:buFont typeface="Wingdings" panose="05000000000000000000" pitchFamily="2" charset="2"/>
              <a:buChar char="Ø"/>
            </a:pPr>
            <a:r>
              <a:rPr lang="en-US" sz="1600" dirty="0" smtClean="0">
                <a:solidFill>
                  <a:srgbClr val="FF0000"/>
                </a:solidFill>
              </a:rPr>
              <a:t>Thus we need highly directed antennas with gains </a:t>
            </a:r>
            <a:br>
              <a:rPr lang="en-US" sz="1600" dirty="0" smtClean="0">
                <a:solidFill>
                  <a:srgbClr val="FF0000"/>
                </a:solidFill>
              </a:rPr>
            </a:br>
            <a:r>
              <a:rPr lang="en-US" sz="1600" dirty="0" smtClean="0">
                <a:solidFill>
                  <a:srgbClr val="FF0000"/>
                </a:solidFill>
              </a:rPr>
              <a:t>of &gt;30dBi</a:t>
            </a:r>
          </a:p>
          <a:p>
            <a:endParaRPr lang="en-US" sz="1600" dirty="0"/>
          </a:p>
        </p:txBody>
      </p:sp>
      <p:sp>
        <p:nvSpPr>
          <p:cNvPr id="3" name="Titel 2"/>
          <p:cNvSpPr>
            <a:spLocks noGrp="1"/>
          </p:cNvSpPr>
          <p:nvPr>
            <p:ph type="title"/>
          </p:nvPr>
        </p:nvSpPr>
        <p:spPr>
          <a:xfrm>
            <a:off x="673385" y="404664"/>
            <a:ext cx="5603394" cy="304800"/>
          </a:xfrm>
        </p:spPr>
        <p:txBody>
          <a:bodyPr/>
          <a:lstStyle/>
          <a:p>
            <a:r>
              <a:rPr lang="en-US" dirty="0"/>
              <a:t>Bandwidth Efficiency versus Bandwidth</a:t>
            </a:r>
            <a:endParaRPr lang="de-DE" dirty="0"/>
          </a:p>
        </p:txBody>
      </p:sp>
      <p:grpSp>
        <p:nvGrpSpPr>
          <p:cNvPr id="5" name="Gruppieren 4"/>
          <p:cNvGrpSpPr/>
          <p:nvPr/>
        </p:nvGrpSpPr>
        <p:grpSpPr>
          <a:xfrm>
            <a:off x="6497782" y="3905731"/>
            <a:ext cx="2251363" cy="1864684"/>
            <a:chOff x="7602066" y="2954672"/>
            <a:chExt cx="3312368" cy="2914328"/>
          </a:xfrm>
        </p:grpSpPr>
        <p:pic>
          <p:nvPicPr>
            <p:cNvPr id="102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2138" y="2954672"/>
              <a:ext cx="3292296" cy="291432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echteck 3"/>
            <p:cNvSpPr/>
            <p:nvPr/>
          </p:nvSpPr>
          <p:spPr bwMode="auto">
            <a:xfrm>
              <a:off x="7602066" y="4864596"/>
              <a:ext cx="576064" cy="936104"/>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757460" eaLnBrk="0" hangingPunct="0"/>
              <a:endParaRPr lang="de-DE" sz="2000">
                <a:solidFill>
                  <a:srgbClr val="000000"/>
                </a:solidFill>
                <a:latin typeface="Times New Roman" pitchFamily="18" charset="0"/>
                <a:cs typeface="+mn-cs"/>
              </a:endParaRPr>
            </a:p>
          </p:txBody>
        </p:sp>
      </p:grpSp>
      <p:pic>
        <p:nvPicPr>
          <p:cNvPr id="1029"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55840" y="1577367"/>
            <a:ext cx="1528031" cy="15339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828960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en-US" sz="1600" dirty="0" smtClean="0"/>
              <a:t>Digital Case:</a:t>
            </a:r>
          </a:p>
          <a:p>
            <a:pPr lvl="1"/>
            <a:endParaRPr lang="en-US" sz="1600" dirty="0" smtClean="0"/>
          </a:p>
          <a:p>
            <a:pPr>
              <a:spcAft>
                <a:spcPts val="300"/>
              </a:spcAft>
            </a:pPr>
            <a:r>
              <a:rPr lang="en-US" sz="1600" dirty="0" smtClean="0"/>
              <a:t>For a normal IEEE802.11n system (300Mb/s) we need a DSP performance of approximately 2 GFLOPS (mainly for FEC and MIMO). </a:t>
            </a:r>
          </a:p>
          <a:p>
            <a:pPr>
              <a:spcAft>
                <a:spcPts val="300"/>
              </a:spcAft>
            </a:pPr>
            <a:r>
              <a:rPr lang="en-US" sz="1600" dirty="0" smtClean="0"/>
              <a:t>The bandwidth efficiency of IEEE802.11n is at maximum  </a:t>
            </a:r>
            <a:r>
              <a:rPr lang="en-US" sz="1600" dirty="0" smtClean="0">
                <a:latin typeface="Symbol" panose="05050102010706020507" pitchFamily="18" charset="2"/>
              </a:rPr>
              <a:t>h</a:t>
            </a:r>
            <a:r>
              <a:rPr lang="en-US" sz="1600" dirty="0" smtClean="0"/>
              <a:t>=15 b/s/Hz. </a:t>
            </a:r>
          </a:p>
          <a:p>
            <a:pPr>
              <a:spcAft>
                <a:spcPts val="300"/>
              </a:spcAft>
            </a:pPr>
            <a:r>
              <a:rPr lang="en-US" sz="1600" dirty="0" smtClean="0"/>
              <a:t>The energy consumption per MFLOP at a 40nm Technology is approximately   500nW/MFLOP resulting in 1 W power consumption</a:t>
            </a:r>
          </a:p>
          <a:p>
            <a:pPr>
              <a:spcAft>
                <a:spcPts val="300"/>
              </a:spcAft>
            </a:pPr>
            <a:r>
              <a:rPr lang="en-US" sz="1600" dirty="0" smtClean="0"/>
              <a:t>If we linearly scale to 100 Gb/s we need 300W. We have not calculated that higher bandwidth efficiency requires higher computing performance! </a:t>
            </a:r>
          </a:p>
          <a:p>
            <a:pPr>
              <a:spcAft>
                <a:spcPts val="300"/>
              </a:spcAft>
            </a:pPr>
            <a:r>
              <a:rPr lang="en-US" sz="1600" dirty="0" smtClean="0"/>
              <a:t>But we expect higher energy efficiency if we go to higher scaling</a:t>
            </a:r>
          </a:p>
          <a:p>
            <a:endParaRPr lang="en-US" sz="1600" dirty="0"/>
          </a:p>
          <a:p>
            <a:r>
              <a:rPr lang="en-US" sz="1600" dirty="0" smtClean="0">
                <a:solidFill>
                  <a:srgbClr val="FF0000"/>
                </a:solidFill>
              </a:rPr>
              <a:t>Thus we need new algorithms that significantly reduce the complexity and increase the power efficiency</a:t>
            </a:r>
          </a:p>
          <a:p>
            <a:pPr lvl="1"/>
            <a:endParaRPr lang="en-US" sz="1600" dirty="0" smtClean="0">
              <a:solidFill>
                <a:srgbClr val="FF0000"/>
              </a:solidFill>
            </a:endParaRPr>
          </a:p>
          <a:p>
            <a:pPr lvl="1"/>
            <a:endParaRPr lang="en-US" sz="1600" dirty="0"/>
          </a:p>
        </p:txBody>
      </p:sp>
      <p:sp>
        <p:nvSpPr>
          <p:cNvPr id="3" name="Titel 2"/>
          <p:cNvSpPr>
            <a:spLocks noGrp="1"/>
          </p:cNvSpPr>
          <p:nvPr>
            <p:ph type="title"/>
          </p:nvPr>
        </p:nvSpPr>
        <p:spPr>
          <a:xfrm>
            <a:off x="673385" y="404664"/>
            <a:ext cx="6924406" cy="304800"/>
          </a:xfrm>
        </p:spPr>
        <p:txBody>
          <a:bodyPr/>
          <a:lstStyle/>
          <a:p>
            <a:pPr lvl="1"/>
            <a:r>
              <a:rPr lang="en-US" dirty="0" smtClean="0"/>
              <a:t>Digital </a:t>
            </a:r>
            <a:r>
              <a:rPr lang="en-US" dirty="0"/>
              <a:t>Signal Processing” versus “Analog Signal </a:t>
            </a:r>
            <a:r>
              <a:rPr lang="en-US" dirty="0" smtClean="0"/>
              <a:t>Processing</a:t>
            </a:r>
            <a:endParaRPr lang="en-US" dirty="0"/>
          </a:p>
        </p:txBody>
      </p:sp>
    </p:spTree>
    <p:extLst>
      <p:ext uri="{BB962C8B-B14F-4D97-AF65-F5344CB8AC3E}">
        <p14:creationId xmlns="" xmlns:p14="http://schemas.microsoft.com/office/powerpoint/2010/main" val="1923645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en-US" sz="1600" dirty="0"/>
              <a:t>Analog Case:</a:t>
            </a:r>
          </a:p>
          <a:p>
            <a:pPr lvl="1"/>
            <a:endParaRPr lang="en-US" sz="1600" dirty="0" smtClean="0"/>
          </a:p>
          <a:p>
            <a:r>
              <a:rPr lang="en-US" sz="1600" dirty="0" err="1" smtClean="0"/>
              <a:t>Mörz</a:t>
            </a:r>
            <a:r>
              <a:rPr lang="en-US" sz="1600" dirty="0" smtClean="0"/>
              <a:t> </a:t>
            </a:r>
            <a:r>
              <a:rPr lang="en-US" sz="1600" dirty="0"/>
              <a:t>et.al. published 2007 results of an analog Viterbi Decoder for FEC with 800Mb/s @120mW in a 0.25</a:t>
            </a:r>
            <a:r>
              <a:rPr lang="en-US" sz="1600" dirty="0">
                <a:latin typeface="Symbol" panose="05050102010706020507" pitchFamily="18" charset="2"/>
              </a:rPr>
              <a:t>m</a:t>
            </a:r>
            <a:r>
              <a:rPr lang="en-US" sz="1600" dirty="0"/>
              <a:t>m </a:t>
            </a:r>
            <a:r>
              <a:rPr lang="en-US" sz="1600" dirty="0" err="1"/>
              <a:t>SiGe</a:t>
            </a:r>
            <a:r>
              <a:rPr lang="en-US" sz="1600" dirty="0"/>
              <a:t> technology i.e. </a:t>
            </a:r>
            <a:r>
              <a:rPr lang="en-US" sz="1600" dirty="0" smtClean="0"/>
              <a:t>160 </a:t>
            </a:r>
            <a:r>
              <a:rPr lang="en-US" sz="1600" dirty="0" err="1"/>
              <a:t>p</a:t>
            </a:r>
            <a:r>
              <a:rPr lang="en-US" sz="1600" dirty="0" err="1" smtClean="0"/>
              <a:t>W</a:t>
            </a:r>
            <a:r>
              <a:rPr lang="en-US" sz="1600" dirty="0" smtClean="0"/>
              <a:t>/b/s </a:t>
            </a:r>
          </a:p>
          <a:p>
            <a:r>
              <a:rPr lang="en-US" sz="1600" dirty="0" smtClean="0"/>
              <a:t>They </a:t>
            </a:r>
            <a:r>
              <a:rPr lang="en-US" sz="1600" dirty="0"/>
              <a:t>predicted that </a:t>
            </a:r>
            <a:r>
              <a:rPr lang="en-US" sz="1600" dirty="0" smtClean="0"/>
              <a:t>60 </a:t>
            </a:r>
            <a:r>
              <a:rPr lang="en-US" sz="1600" dirty="0" err="1"/>
              <a:t>p</a:t>
            </a:r>
            <a:r>
              <a:rPr lang="en-US" sz="1600" dirty="0" err="1" smtClean="0"/>
              <a:t>W</a:t>
            </a:r>
            <a:r>
              <a:rPr lang="en-US" sz="1600" dirty="0" smtClean="0"/>
              <a:t>/b/s </a:t>
            </a:r>
            <a:r>
              <a:rPr lang="en-US" sz="1600" dirty="0"/>
              <a:t>can be achieve </a:t>
            </a:r>
            <a:r>
              <a:rPr lang="en-US" sz="1600" dirty="0" smtClean="0"/>
              <a:t>using that approach using 130 nm technologies.</a:t>
            </a:r>
          </a:p>
          <a:p>
            <a:r>
              <a:rPr lang="en-US" sz="1600" dirty="0" smtClean="0"/>
              <a:t>The </a:t>
            </a:r>
            <a:r>
              <a:rPr lang="en-US" sz="1600" dirty="0"/>
              <a:t>energy efficiency </a:t>
            </a:r>
            <a:r>
              <a:rPr lang="en-US" sz="1600" dirty="0" smtClean="0"/>
              <a:t>is </a:t>
            </a:r>
            <a:r>
              <a:rPr lang="en-US" sz="1600" dirty="0"/>
              <a:t>50 times higher than the digital solution at 40nm</a:t>
            </a:r>
          </a:p>
          <a:p>
            <a:r>
              <a:rPr lang="en-US" sz="1600" dirty="0"/>
              <a:t>Taking scaling into account the energy efficiency of the analog solution is at least 100 times higher than the equivalent </a:t>
            </a:r>
            <a:r>
              <a:rPr lang="en-US" sz="1600" dirty="0" smtClean="0"/>
              <a:t>digital one</a:t>
            </a:r>
          </a:p>
          <a:p>
            <a:r>
              <a:rPr lang="en-US" sz="1600" dirty="0" smtClean="0"/>
              <a:t>The complexity of the circuit becomes much smaller (factor 100)</a:t>
            </a:r>
          </a:p>
          <a:p>
            <a:r>
              <a:rPr lang="en-US" sz="1600" dirty="0" smtClean="0"/>
              <a:t>Not all algorithms that work for DSP also work for analog signal processing</a:t>
            </a:r>
          </a:p>
          <a:p>
            <a:endParaRPr lang="en-US" sz="1600" dirty="0"/>
          </a:p>
          <a:p>
            <a:r>
              <a:rPr lang="en-US" sz="1600" dirty="0" smtClean="0">
                <a:solidFill>
                  <a:srgbClr val="FF0000"/>
                </a:solidFill>
              </a:rPr>
              <a:t>Thus we have to search for  waveforms, “natural processors” and algorithms that fit to analog realization</a:t>
            </a:r>
            <a:endParaRPr lang="en-US" sz="1600" dirty="0">
              <a:solidFill>
                <a:srgbClr val="FF0000"/>
              </a:solidFill>
            </a:endParaRPr>
          </a:p>
          <a:p>
            <a:endParaRPr lang="de-DE" sz="1600" dirty="0"/>
          </a:p>
        </p:txBody>
      </p:sp>
      <p:sp>
        <p:nvSpPr>
          <p:cNvPr id="4" name="Titel 2"/>
          <p:cNvSpPr>
            <a:spLocks noGrp="1"/>
          </p:cNvSpPr>
          <p:nvPr>
            <p:ph type="title"/>
          </p:nvPr>
        </p:nvSpPr>
        <p:spPr>
          <a:xfrm>
            <a:off x="673485" y="404133"/>
            <a:ext cx="6982494" cy="304800"/>
          </a:xfrm>
        </p:spPr>
        <p:txBody>
          <a:bodyPr/>
          <a:lstStyle/>
          <a:p>
            <a:pPr lvl="1"/>
            <a:r>
              <a:rPr lang="en-US" dirty="0" smtClean="0"/>
              <a:t>Digital </a:t>
            </a:r>
            <a:r>
              <a:rPr lang="en-US" dirty="0"/>
              <a:t>Signal Processing” versus “Analog Signal </a:t>
            </a:r>
            <a:r>
              <a:rPr lang="en-US" dirty="0" smtClean="0"/>
              <a:t>Processing</a:t>
            </a:r>
            <a:endParaRPr lang="en-US" dirty="0"/>
          </a:p>
        </p:txBody>
      </p:sp>
    </p:spTree>
    <p:extLst>
      <p:ext uri="{BB962C8B-B14F-4D97-AF65-F5344CB8AC3E}">
        <p14:creationId xmlns="" xmlns:p14="http://schemas.microsoft.com/office/powerpoint/2010/main" val="1450000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65277" y="371723"/>
            <a:ext cx="7448101" cy="304800"/>
          </a:xfrm>
        </p:spPr>
        <p:txBody>
          <a:bodyPr/>
          <a:lstStyle/>
          <a:p>
            <a:r>
              <a:rPr lang="en-US" altLang="de-DE" sz="2000" dirty="0"/>
              <a:t>Paradigm shift towards analog signal processing</a:t>
            </a:r>
          </a:p>
        </p:txBody>
      </p:sp>
      <p:sp>
        <p:nvSpPr>
          <p:cNvPr id="28675" name="Rectangle 3"/>
          <p:cNvSpPr>
            <a:spLocks noGrp="1" noChangeArrowheads="1"/>
          </p:cNvSpPr>
          <p:nvPr>
            <p:ph type="body" idx="1"/>
          </p:nvPr>
        </p:nvSpPr>
        <p:spPr>
          <a:xfrm>
            <a:off x="686570" y="929368"/>
            <a:ext cx="7770860" cy="4999264"/>
          </a:xfrm>
        </p:spPr>
        <p:txBody>
          <a:bodyPr/>
          <a:lstStyle/>
          <a:p>
            <a:pPr lvl="1" indent="0"/>
            <a:r>
              <a:rPr lang="en-US" altLang="de-DE" sz="1600" dirty="0" smtClean="0">
                <a:solidFill>
                  <a:srgbClr val="FF0000"/>
                </a:solidFill>
              </a:rPr>
              <a:t>The use of the natural high speed of the analog domain should be </a:t>
            </a:r>
            <a:br>
              <a:rPr lang="en-US" altLang="de-DE" sz="1600" dirty="0" smtClean="0">
                <a:solidFill>
                  <a:srgbClr val="FF0000"/>
                </a:solidFill>
              </a:rPr>
            </a:br>
            <a:r>
              <a:rPr lang="en-US" altLang="de-DE" sz="1600" dirty="0" smtClean="0">
                <a:solidFill>
                  <a:srgbClr val="FF0000"/>
                </a:solidFill>
              </a:rPr>
              <a:t>used to reduce complexity, power consumption and to avoid the use of data converters. </a:t>
            </a:r>
          </a:p>
          <a:p>
            <a:pPr lvl="1" indent="0"/>
            <a:r>
              <a:rPr lang="en-US" altLang="de-DE" sz="1600" dirty="0" smtClean="0">
                <a:solidFill>
                  <a:srgbClr val="FF0000"/>
                </a:solidFill>
              </a:rPr>
              <a:t>The digital domain should be used to correct imperfect results</a:t>
            </a:r>
            <a:endParaRPr lang="en-US" altLang="de-DE" sz="1600" dirty="0" smtClean="0"/>
          </a:p>
          <a:p>
            <a:pPr>
              <a:spcBef>
                <a:spcPts val="884"/>
              </a:spcBef>
            </a:pPr>
            <a:r>
              <a:rPr lang="en-US" altLang="de-DE" sz="1600" dirty="0" smtClean="0"/>
              <a:t>Problems: </a:t>
            </a:r>
          </a:p>
          <a:p>
            <a:pPr lvl="1" indent="0">
              <a:spcBef>
                <a:spcPts val="884"/>
              </a:spcBef>
            </a:pPr>
            <a:r>
              <a:rPr lang="en-US" altLang="de-DE" sz="1600" dirty="0" smtClean="0"/>
              <a:t>Analog processing works with non ideal components and yields imperfect results</a:t>
            </a:r>
          </a:p>
          <a:p>
            <a:pPr lvl="1" indent="0">
              <a:spcBef>
                <a:spcPts val="884"/>
              </a:spcBef>
            </a:pPr>
            <a:r>
              <a:rPr lang="en-US" altLang="de-DE" sz="1600" dirty="0" smtClean="0"/>
              <a:t>The design flow yield in dramatically lower design performance</a:t>
            </a:r>
          </a:p>
          <a:p>
            <a:pPr>
              <a:spcBef>
                <a:spcPts val="884"/>
              </a:spcBef>
            </a:pPr>
            <a:r>
              <a:rPr lang="en-US" altLang="de-DE" sz="1600" dirty="0" smtClean="0"/>
              <a:t>It has already been shown that:</a:t>
            </a:r>
          </a:p>
          <a:p>
            <a:pPr lvl="1" indent="0">
              <a:spcBef>
                <a:spcPts val="884"/>
              </a:spcBef>
            </a:pPr>
            <a:r>
              <a:rPr lang="en-US" altLang="de-DE" sz="1600" dirty="0" smtClean="0"/>
              <a:t>Complex signal processing can be realized completely in the analog domain</a:t>
            </a:r>
          </a:p>
          <a:p>
            <a:pPr lvl="1" indent="0">
              <a:spcBef>
                <a:spcPts val="884"/>
              </a:spcBef>
            </a:pPr>
            <a:r>
              <a:rPr lang="en-US" altLang="de-DE" sz="1400" dirty="0" smtClean="0"/>
              <a:t>Mathias </a:t>
            </a:r>
            <a:r>
              <a:rPr lang="en-US" altLang="de-DE" sz="1400" dirty="0" err="1" smtClean="0"/>
              <a:t>Mörz</a:t>
            </a:r>
            <a:r>
              <a:rPr lang="en-US" altLang="de-DE" sz="1400" dirty="0" smtClean="0"/>
              <a:t>: Analog Signal Processing in Forward Error Correction (FEC) Decoders, Diss. TUM 2007</a:t>
            </a:r>
          </a:p>
          <a:p>
            <a:pPr lvl="1" indent="0">
              <a:spcBef>
                <a:spcPts val="884"/>
              </a:spcBef>
            </a:pPr>
            <a:r>
              <a:rPr lang="en-US" altLang="de-DE" sz="1400" dirty="0" err="1" smtClean="0"/>
              <a:t>Josep</a:t>
            </a:r>
            <a:r>
              <a:rPr lang="en-US" altLang="de-DE" sz="1400" dirty="0" smtClean="0"/>
              <a:t> </a:t>
            </a:r>
            <a:r>
              <a:rPr lang="en-US" altLang="de-DE" sz="1400" dirty="0" err="1" smtClean="0"/>
              <a:t>Vicent</a:t>
            </a:r>
            <a:r>
              <a:rPr lang="en-US" altLang="de-DE" sz="1400" dirty="0" smtClean="0"/>
              <a:t> </a:t>
            </a:r>
            <a:r>
              <a:rPr lang="en-US" altLang="de-DE" sz="1400" dirty="0" err="1" smtClean="0"/>
              <a:t>Soler</a:t>
            </a:r>
            <a:r>
              <a:rPr lang="en-US" altLang="de-DE" sz="1400" dirty="0" smtClean="0"/>
              <a:t>: Analogue VLSI Architectures for </a:t>
            </a:r>
            <a:r>
              <a:rPr lang="en-US" altLang="de-DE" sz="1400" dirty="0" err="1" smtClean="0"/>
              <a:t>Multiantenna</a:t>
            </a:r>
            <a:r>
              <a:rPr lang="en-US" altLang="de-DE" sz="1400" dirty="0" smtClean="0"/>
              <a:t> Wireless Systems, Dissertation 2009 Bristol University</a:t>
            </a:r>
          </a:p>
          <a:p>
            <a:pPr>
              <a:spcBef>
                <a:spcPts val="884"/>
              </a:spcBef>
            </a:pPr>
            <a:r>
              <a:rPr lang="en-US" altLang="de-DE" sz="1600" dirty="0" smtClean="0">
                <a:solidFill>
                  <a:srgbClr val="FF0000"/>
                </a:solidFill>
              </a:rPr>
              <a:t>Both investigations showed an increase in performance by 2 orders of magnitude and a reduction of power consumption by 50-100 times</a:t>
            </a:r>
            <a:endParaRPr lang="en-US" altLang="de-DE" sz="1600" dirty="0" smtClean="0"/>
          </a:p>
        </p:txBody>
      </p:sp>
    </p:spTree>
    <p:extLst>
      <p:ext uri="{BB962C8B-B14F-4D97-AF65-F5344CB8AC3E}">
        <p14:creationId xmlns="" xmlns:p14="http://schemas.microsoft.com/office/powerpoint/2010/main" val="1745201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99021" y="281668"/>
            <a:ext cx="5603394" cy="304800"/>
          </a:xfrm>
        </p:spPr>
        <p:txBody>
          <a:bodyPr/>
          <a:lstStyle/>
          <a:p>
            <a:r>
              <a:rPr lang="de-DE" altLang="de-DE" sz="2000"/>
              <a:t>Analog Mimo Detector ASIC</a:t>
            </a:r>
          </a:p>
        </p:txBody>
      </p:sp>
      <p:sp>
        <p:nvSpPr>
          <p:cNvPr id="29699" name="Rectangle 3"/>
          <p:cNvSpPr>
            <a:spLocks noGrp="1" noChangeArrowheads="1"/>
          </p:cNvSpPr>
          <p:nvPr>
            <p:ph type="body" idx="1"/>
          </p:nvPr>
        </p:nvSpPr>
        <p:spPr>
          <a:xfrm>
            <a:off x="424618" y="1083129"/>
            <a:ext cx="7622566" cy="4999264"/>
          </a:xfrm>
        </p:spPr>
        <p:txBody>
          <a:bodyPr/>
          <a:lstStyle/>
          <a:p>
            <a:r>
              <a:rPr lang="en-US" altLang="de-DE" sz="1600" b="0" dirty="0" smtClean="0"/>
              <a:t>Detection algorithm:	Mean Field Annealing:	</a:t>
            </a:r>
          </a:p>
          <a:p>
            <a:r>
              <a:rPr lang="en-US" altLang="de-DE" sz="1600" b="0" dirty="0" smtClean="0"/>
              <a:t>MIMO configuration: 	Space Time Block Code</a:t>
            </a:r>
          </a:p>
          <a:p>
            <a:r>
              <a:rPr lang="en-US" altLang="de-DE" sz="1600" b="0" dirty="0" smtClean="0"/>
              <a:t>Transmit antennas: 	</a:t>
            </a:r>
            <a:r>
              <a:rPr lang="en-US" altLang="de-DE" sz="1600" b="0" dirty="0" err="1" smtClean="0"/>
              <a:t>nt</a:t>
            </a:r>
            <a:r>
              <a:rPr lang="en-US" altLang="de-DE" sz="1600" b="0" dirty="0" smtClean="0"/>
              <a:t>=4.			</a:t>
            </a:r>
          </a:p>
          <a:p>
            <a:r>
              <a:rPr lang="en-US" altLang="de-DE" sz="1600" b="0" dirty="0" smtClean="0"/>
              <a:t>Modulation: 		QPSK</a:t>
            </a:r>
          </a:p>
          <a:p>
            <a:r>
              <a:rPr lang="en-US" altLang="de-DE" sz="1600" b="0" dirty="0" smtClean="0"/>
              <a:t>Maximum rate: 		50 Mbps:			</a:t>
            </a:r>
          </a:p>
          <a:p>
            <a:r>
              <a:rPr lang="en-US" altLang="de-DE" sz="1600" b="0" dirty="0" smtClean="0"/>
              <a:t>Power consumption: 	223 </a:t>
            </a:r>
            <a:r>
              <a:rPr lang="en-US" altLang="de-DE" sz="1600" b="0" dirty="0" err="1" smtClean="0"/>
              <a:t>mW</a:t>
            </a:r>
            <a:endParaRPr lang="en-US" altLang="de-DE" sz="1600" b="0" dirty="0" smtClean="0"/>
          </a:p>
          <a:p>
            <a:r>
              <a:rPr lang="en-US" altLang="de-DE" sz="1600" b="0" dirty="0" smtClean="0"/>
              <a:t>Analogue core area: 	2.75 mm2:		</a:t>
            </a:r>
          </a:p>
          <a:p>
            <a:r>
              <a:rPr lang="en-US" altLang="de-DE" sz="1600" b="0" dirty="0" smtClean="0"/>
              <a:t>Total area: 		5.2 mm2 (including pad ring)</a:t>
            </a:r>
          </a:p>
          <a:p>
            <a:r>
              <a:rPr lang="en-US" altLang="de-DE" sz="1600" b="0" dirty="0" smtClean="0"/>
              <a:t>Total transistor count: 	1509 HBT, 2437 MOS:	</a:t>
            </a:r>
          </a:p>
          <a:p>
            <a:r>
              <a:rPr lang="en-US" altLang="de-DE" sz="1600" b="0" dirty="0" smtClean="0"/>
              <a:t>Technology: 		IHP 0.25 m </a:t>
            </a:r>
            <a:br>
              <a:rPr lang="en-US" altLang="de-DE" sz="1600" b="0" dirty="0" smtClean="0"/>
            </a:br>
            <a:r>
              <a:rPr lang="en-US" altLang="de-DE" sz="1600" b="0" dirty="0" smtClean="0"/>
              <a:t>			</a:t>
            </a:r>
            <a:r>
              <a:rPr lang="en-US" altLang="de-DE" sz="1600" b="0" dirty="0" err="1" smtClean="0"/>
              <a:t>SiGe</a:t>
            </a:r>
            <a:r>
              <a:rPr lang="en-US" altLang="de-DE" sz="1600" b="0" dirty="0" smtClean="0"/>
              <a:t> </a:t>
            </a:r>
            <a:r>
              <a:rPr lang="en-US" altLang="de-DE" sz="1600" b="0" dirty="0" err="1" smtClean="0"/>
              <a:t>BiCMOS</a:t>
            </a:r>
            <a:r>
              <a:rPr lang="en-US" altLang="de-DE" sz="1600" b="0" dirty="0" smtClean="0"/>
              <a:t> 4M/1P</a:t>
            </a:r>
          </a:p>
        </p:txBody>
      </p:sp>
      <p:pic>
        <p:nvPicPr>
          <p:cNvPr id="29700"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flipH="1" flipV="1">
            <a:off x="5814829" y="1323109"/>
            <a:ext cx="3179082" cy="45116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9701" name="Text Box 5"/>
          <p:cNvSpPr txBox="1">
            <a:spLocks noChangeArrowheads="1"/>
          </p:cNvSpPr>
          <p:nvPr/>
        </p:nvSpPr>
        <p:spPr bwMode="auto">
          <a:xfrm>
            <a:off x="639363" y="5834743"/>
            <a:ext cx="5846838" cy="415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75746" tIns="37873" rIns="75746" bIns="37873">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r>
              <a:rPr lang="de-DE" altLang="de-DE" sz="1100" b="1" dirty="0">
                <a:solidFill>
                  <a:srgbClr val="000000"/>
                </a:solidFill>
                <a:cs typeface="+mn-cs"/>
              </a:rPr>
              <a:t>Source: </a:t>
            </a:r>
            <a:r>
              <a:rPr lang="en-US" altLang="de-DE" sz="1100" b="1" dirty="0" err="1">
                <a:solidFill>
                  <a:srgbClr val="000000"/>
                </a:solidFill>
                <a:cs typeface="+mn-cs"/>
              </a:rPr>
              <a:t>Josep</a:t>
            </a:r>
            <a:r>
              <a:rPr lang="en-US" altLang="de-DE" sz="1100" b="1" dirty="0">
                <a:solidFill>
                  <a:srgbClr val="000000"/>
                </a:solidFill>
                <a:cs typeface="+mn-cs"/>
              </a:rPr>
              <a:t> </a:t>
            </a:r>
            <a:r>
              <a:rPr lang="en-US" altLang="de-DE" sz="1100" b="1" dirty="0" err="1">
                <a:solidFill>
                  <a:srgbClr val="000000"/>
                </a:solidFill>
                <a:cs typeface="+mn-cs"/>
              </a:rPr>
              <a:t>Vicent</a:t>
            </a:r>
            <a:r>
              <a:rPr lang="en-US" altLang="de-DE" sz="1100" b="1" dirty="0">
                <a:solidFill>
                  <a:srgbClr val="000000"/>
                </a:solidFill>
                <a:cs typeface="+mn-cs"/>
              </a:rPr>
              <a:t> </a:t>
            </a:r>
            <a:r>
              <a:rPr lang="en-US" altLang="de-DE" sz="1100" b="1" dirty="0" err="1">
                <a:solidFill>
                  <a:srgbClr val="000000"/>
                </a:solidFill>
                <a:cs typeface="+mn-cs"/>
              </a:rPr>
              <a:t>Soler</a:t>
            </a:r>
            <a:r>
              <a:rPr lang="en-US" altLang="de-DE" sz="1100" b="1" dirty="0">
                <a:solidFill>
                  <a:srgbClr val="000000"/>
                </a:solidFill>
                <a:cs typeface="+mn-cs"/>
              </a:rPr>
              <a:t>: Analogue VLSI Architectures for </a:t>
            </a:r>
            <a:r>
              <a:rPr lang="en-US" altLang="de-DE" sz="1100" b="1" dirty="0" err="1">
                <a:solidFill>
                  <a:srgbClr val="000000"/>
                </a:solidFill>
                <a:cs typeface="+mn-cs"/>
              </a:rPr>
              <a:t>Multiantenna</a:t>
            </a:r>
            <a:r>
              <a:rPr lang="en-US" altLang="de-DE" sz="1100" b="1" dirty="0">
                <a:solidFill>
                  <a:srgbClr val="000000"/>
                </a:solidFill>
                <a:cs typeface="+mn-cs"/>
              </a:rPr>
              <a:t> Wireless Systems, </a:t>
            </a:r>
            <a:br>
              <a:rPr lang="en-US" altLang="de-DE" sz="1100" b="1" dirty="0">
                <a:solidFill>
                  <a:srgbClr val="000000"/>
                </a:solidFill>
                <a:cs typeface="+mn-cs"/>
              </a:rPr>
            </a:br>
            <a:r>
              <a:rPr lang="en-US" altLang="de-DE" sz="1100" b="1" dirty="0">
                <a:solidFill>
                  <a:srgbClr val="000000"/>
                </a:solidFill>
                <a:cs typeface="+mn-cs"/>
              </a:rPr>
              <a:t>Dissertation 2009 Bristol University</a:t>
            </a:r>
            <a:endParaRPr lang="de-DE" altLang="de-DE" sz="1100" b="1" dirty="0">
              <a:solidFill>
                <a:srgbClr val="000000"/>
              </a:solidFill>
              <a:cs typeface="+mn-cs"/>
            </a:endParaRPr>
          </a:p>
        </p:txBody>
      </p:sp>
    </p:spTree>
    <p:extLst>
      <p:ext uri="{BB962C8B-B14F-4D97-AF65-F5344CB8AC3E}">
        <p14:creationId xmlns="" xmlns:p14="http://schemas.microsoft.com/office/powerpoint/2010/main" val="603736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99021" y="281668"/>
            <a:ext cx="7389091" cy="304800"/>
          </a:xfrm>
        </p:spPr>
        <p:txBody>
          <a:bodyPr/>
          <a:lstStyle/>
          <a:p>
            <a:r>
              <a:rPr lang="de-DE" altLang="de-DE" sz="2000"/>
              <a:t>Analog decoder Designs in BiCMOS and SiGe technology</a:t>
            </a:r>
          </a:p>
        </p:txBody>
      </p:sp>
      <p:pic>
        <p:nvPicPr>
          <p:cNvPr id="30723" name="Picture 4"/>
          <p:cNvPicPr>
            <a:picLocks noGrp="1" noChangeAspect="1" noChangeArrowheads="1"/>
          </p:cNvPicPr>
          <p:nvPr>
            <p:ph type="body" idx="1"/>
          </p:nvPr>
        </p:nvPicPr>
        <p:blipFill>
          <a:blip r:embed="rId2" cstate="print">
            <a:extLst>
              <a:ext uri="{28A0092B-C50C-407E-A947-70E740481C1C}">
                <a14:useLocalDpi xmlns="" xmlns:a14="http://schemas.microsoft.com/office/drawing/2010/main" val="0"/>
              </a:ext>
            </a:extLst>
          </a:blip>
          <a:srcRect/>
          <a:stretch>
            <a:fillRect/>
          </a:stretch>
        </p:blipFill>
        <p:spPr>
          <a:xfrm>
            <a:off x="566754" y="851126"/>
            <a:ext cx="5327586" cy="5033283"/>
          </a:xfrm>
          <a:noFill/>
        </p:spPr>
      </p:pic>
      <p:pic>
        <p:nvPicPr>
          <p:cNvPr id="30724"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58919" y="1083130"/>
            <a:ext cx="2699071" cy="22451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25"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434668" y="3367768"/>
            <a:ext cx="2432242" cy="25513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0726" name="Text Box 7"/>
          <p:cNvSpPr txBox="1">
            <a:spLocks noChangeArrowheads="1"/>
          </p:cNvSpPr>
          <p:nvPr/>
        </p:nvSpPr>
        <p:spPr bwMode="auto">
          <a:xfrm>
            <a:off x="566754" y="6040210"/>
            <a:ext cx="6949704" cy="245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75746" tIns="37873" rIns="75746" bIns="37873">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r>
              <a:rPr lang="de-DE" altLang="de-DE" sz="1100" b="1" dirty="0">
                <a:solidFill>
                  <a:srgbClr val="000000"/>
                </a:solidFill>
                <a:cs typeface="+mn-cs"/>
              </a:rPr>
              <a:t>Source: </a:t>
            </a:r>
            <a:r>
              <a:rPr lang="en-US" altLang="de-DE" sz="1100" b="1" dirty="0">
                <a:solidFill>
                  <a:srgbClr val="000000"/>
                </a:solidFill>
                <a:cs typeface="+mn-cs"/>
              </a:rPr>
              <a:t>Mathias </a:t>
            </a:r>
            <a:r>
              <a:rPr lang="en-US" altLang="de-DE" sz="1100" b="1" dirty="0" err="1">
                <a:solidFill>
                  <a:srgbClr val="000000"/>
                </a:solidFill>
                <a:cs typeface="+mn-cs"/>
              </a:rPr>
              <a:t>Mörz</a:t>
            </a:r>
            <a:r>
              <a:rPr lang="en-US" altLang="de-DE" sz="1100" b="1" dirty="0">
                <a:solidFill>
                  <a:srgbClr val="000000"/>
                </a:solidFill>
                <a:cs typeface="+mn-cs"/>
              </a:rPr>
              <a:t>: Analog Signal Processing in Forward Error Correction (FEC) Decoders, Diss. TUM 2007</a:t>
            </a:r>
            <a:endParaRPr lang="de-DE" altLang="de-DE" sz="1100" b="1" dirty="0">
              <a:solidFill>
                <a:srgbClr val="000000"/>
              </a:solidFill>
              <a:cs typeface="+mn-cs"/>
            </a:endParaRPr>
          </a:p>
        </p:txBody>
      </p:sp>
    </p:spTree>
    <p:extLst>
      <p:ext uri="{BB962C8B-B14F-4D97-AF65-F5344CB8AC3E}">
        <p14:creationId xmlns="" xmlns:p14="http://schemas.microsoft.com/office/powerpoint/2010/main" val="199842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spcAft>
                <a:spcPts val="500"/>
              </a:spcAft>
            </a:pPr>
            <a:r>
              <a:rPr lang="en-US" sz="1600" dirty="0" smtClean="0"/>
              <a:t>To achieve 100Gb/s with a MAC processor for a wireless system we need to go to very long data packets to reduce overheads</a:t>
            </a:r>
          </a:p>
          <a:p>
            <a:pPr>
              <a:spcAft>
                <a:spcPts val="500"/>
              </a:spcAft>
            </a:pPr>
            <a:r>
              <a:rPr lang="en-US" sz="1600" dirty="0" smtClean="0"/>
              <a:t>Long data packets need interim re-synchronization</a:t>
            </a:r>
          </a:p>
          <a:p>
            <a:pPr>
              <a:spcAft>
                <a:spcPts val="500"/>
              </a:spcAft>
            </a:pPr>
            <a:r>
              <a:rPr lang="en-US" sz="1600" dirty="0" smtClean="0"/>
              <a:t>Since the residual error rate of a wireless system is at least 10</a:t>
            </a:r>
            <a:r>
              <a:rPr lang="en-US" sz="1600" baseline="30000" dirty="0" smtClean="0"/>
              <a:t>-5</a:t>
            </a:r>
            <a:r>
              <a:rPr lang="en-US" sz="1600" dirty="0" smtClean="0"/>
              <a:t> higher than that of a wired system most effort need to be spend in a balance between FEC and ARQ (Automatic Repeat Request). Long p</a:t>
            </a:r>
          </a:p>
          <a:p>
            <a:pPr>
              <a:spcAft>
                <a:spcPts val="500"/>
              </a:spcAft>
            </a:pPr>
            <a:r>
              <a:rPr lang="en-US" sz="1600" dirty="0" smtClean="0"/>
              <a:t>ARQ need to store the packets thus the memory requirement to store not acknowledged packet will be huge</a:t>
            </a:r>
          </a:p>
          <a:p>
            <a:pPr>
              <a:spcAft>
                <a:spcPts val="500"/>
              </a:spcAft>
            </a:pPr>
            <a:r>
              <a:rPr lang="en-US" sz="1600" dirty="0" smtClean="0"/>
              <a:t>The transmission bandwidth of current computers (</a:t>
            </a:r>
            <a:r>
              <a:rPr lang="en-US" sz="1600" dirty="0" err="1" smtClean="0"/>
              <a:t>PCIe</a:t>
            </a:r>
            <a:r>
              <a:rPr lang="en-US" sz="1600" dirty="0" smtClean="0"/>
              <a:t> 2.0) is for all 16 lane approximately 120 Gb/s. With </a:t>
            </a:r>
            <a:r>
              <a:rPr lang="en-US" sz="1600" dirty="0" err="1" smtClean="0"/>
              <a:t>PCIe</a:t>
            </a:r>
            <a:r>
              <a:rPr lang="en-US" sz="1600" dirty="0" smtClean="0"/>
              <a:t> 3.0 it will be 180-200 Gb/s</a:t>
            </a:r>
          </a:p>
          <a:p>
            <a:pPr>
              <a:spcAft>
                <a:spcPts val="500"/>
              </a:spcAft>
            </a:pPr>
            <a:r>
              <a:rPr lang="en-US" sz="1600" dirty="0" smtClean="0"/>
              <a:t>Even if this is going to much higher in the future we need to find new trade-offs between the network processor,  other processor like the GPU the memory access and the main processor to balance the bus load</a:t>
            </a:r>
          </a:p>
          <a:p>
            <a:pPr marL="0" indent="0">
              <a:spcAft>
                <a:spcPts val="500"/>
              </a:spcAft>
              <a:buNone/>
            </a:pPr>
            <a:endParaRPr lang="en-US" sz="1600" dirty="0"/>
          </a:p>
        </p:txBody>
      </p:sp>
      <p:sp>
        <p:nvSpPr>
          <p:cNvPr id="3" name="Titel 2"/>
          <p:cNvSpPr>
            <a:spLocks noGrp="1"/>
          </p:cNvSpPr>
          <p:nvPr>
            <p:ph type="title"/>
          </p:nvPr>
        </p:nvSpPr>
        <p:spPr>
          <a:xfrm>
            <a:off x="673385" y="404664"/>
            <a:ext cx="5603394" cy="304800"/>
          </a:xfrm>
        </p:spPr>
        <p:txBody>
          <a:bodyPr/>
          <a:lstStyle/>
          <a:p>
            <a:pPr lvl="1"/>
            <a:r>
              <a:rPr lang="en-US" dirty="0"/>
              <a:t>Protocol Design Challenges</a:t>
            </a:r>
            <a:br>
              <a:rPr lang="en-US" dirty="0"/>
            </a:br>
            <a:endParaRPr lang="de-DE" dirty="0"/>
          </a:p>
        </p:txBody>
      </p:sp>
    </p:spTree>
    <p:extLst>
      <p:ext uri="{BB962C8B-B14F-4D97-AF65-F5344CB8AC3E}">
        <p14:creationId xmlns="" xmlns:p14="http://schemas.microsoft.com/office/powerpoint/2010/main" val="4109089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73485" y="1083598"/>
            <a:ext cx="7622566" cy="5246297"/>
          </a:xfrm>
        </p:spPr>
        <p:txBody>
          <a:bodyPr/>
          <a:lstStyle/>
          <a:p>
            <a:pPr>
              <a:spcAft>
                <a:spcPts val="500"/>
              </a:spcAft>
            </a:pPr>
            <a:r>
              <a:rPr lang="en-US" sz="1400" dirty="0" smtClean="0"/>
              <a:t>LP100 – Optimizing 100Gb/s short range radio systems under energy constraints</a:t>
            </a:r>
          </a:p>
          <a:p>
            <a:pPr>
              <a:spcAft>
                <a:spcPts val="500"/>
              </a:spcAft>
            </a:pPr>
            <a:r>
              <a:rPr lang="en-US" sz="1400" dirty="0" smtClean="0"/>
              <a:t>Tera50 – A Radio measurement system for frequencies of 10 GHz to 1000 GHz with 50 GHz bandwidth</a:t>
            </a:r>
          </a:p>
          <a:p>
            <a:pPr>
              <a:spcAft>
                <a:spcPts val="500"/>
              </a:spcAft>
            </a:pPr>
            <a:r>
              <a:rPr lang="en-US" sz="1400" dirty="0" err="1" smtClean="0"/>
              <a:t>maximumMIMO</a:t>
            </a:r>
            <a:r>
              <a:rPr lang="en-US" sz="1400" dirty="0" smtClean="0"/>
              <a:t> – Maximal spectral efficiency by parallel MIMO transmission using 3D antenna topologies</a:t>
            </a:r>
          </a:p>
          <a:p>
            <a:pPr>
              <a:spcAft>
                <a:spcPts val="500"/>
              </a:spcAft>
            </a:pPr>
            <a:r>
              <a:rPr lang="en-US" sz="1400" dirty="0" smtClean="0"/>
              <a:t>Ultra Wideband Communications based on Massive MIMO and Multi-mode Antennas Suitable for Mobile Handheld Devices</a:t>
            </a:r>
          </a:p>
          <a:p>
            <a:pPr>
              <a:spcAft>
                <a:spcPts val="500"/>
              </a:spcAft>
            </a:pPr>
            <a:r>
              <a:rPr lang="en-US" sz="1400" dirty="0" smtClean="0"/>
              <a:t>Real100G.COM - Mixed-Mode Baseband for 100 </a:t>
            </a:r>
            <a:r>
              <a:rPr lang="en-US" sz="1400" dirty="0" err="1" smtClean="0"/>
              <a:t>Gbit</a:t>
            </a:r>
            <a:r>
              <a:rPr lang="en-US" sz="1400" dirty="0" smtClean="0"/>
              <a:t>/s Wireless Communication</a:t>
            </a:r>
          </a:p>
          <a:p>
            <a:pPr>
              <a:spcAft>
                <a:spcPts val="500"/>
              </a:spcAft>
            </a:pPr>
            <a:r>
              <a:rPr lang="en-US" sz="1400" dirty="0" smtClean="0"/>
              <a:t>Real100G.RF –Integrated Radio-Frontend module for wireless 100Gbps communications </a:t>
            </a:r>
          </a:p>
          <a:p>
            <a:pPr>
              <a:spcAft>
                <a:spcPts val="500"/>
              </a:spcAft>
            </a:pPr>
            <a:r>
              <a:rPr lang="en-US" sz="1400" dirty="0" smtClean="0"/>
              <a:t>End2End100 – Network interface card for protocol processing of wireless 100 </a:t>
            </a:r>
            <a:r>
              <a:rPr lang="en-US" sz="1400" dirty="0" err="1" smtClean="0"/>
              <a:t>Gbps</a:t>
            </a:r>
            <a:r>
              <a:rPr lang="en-US" sz="1400" dirty="0" smtClean="0"/>
              <a:t> communication systems</a:t>
            </a:r>
          </a:p>
          <a:p>
            <a:pPr>
              <a:spcAft>
                <a:spcPts val="500"/>
              </a:spcAft>
            </a:pPr>
            <a:r>
              <a:rPr lang="en-US" sz="1400" dirty="0"/>
              <a:t>Development of Novel System and Component Architectures for Future Innovative 100 </a:t>
            </a:r>
            <a:r>
              <a:rPr lang="en-US" sz="1400" dirty="0" err="1"/>
              <a:t>GBit</a:t>
            </a:r>
            <a:r>
              <a:rPr lang="en-US" sz="1400" dirty="0"/>
              <a:t>/s Communication </a:t>
            </a:r>
            <a:r>
              <a:rPr lang="en-US" sz="1400" dirty="0" smtClean="0"/>
              <a:t>Systems</a:t>
            </a:r>
          </a:p>
          <a:p>
            <a:pPr>
              <a:spcAft>
                <a:spcPts val="500"/>
              </a:spcAft>
            </a:pPr>
            <a:r>
              <a:rPr lang="en-US" sz="1400" dirty="0"/>
              <a:t>On-Chip Integrated Distributed Amplifier and Antenna Systems in Locally-Backside-Etched </a:t>
            </a:r>
            <a:r>
              <a:rPr lang="en-US" sz="1400" dirty="0" err="1"/>
              <a:t>SiGe</a:t>
            </a:r>
            <a:r>
              <a:rPr lang="en-US" sz="1400" dirty="0"/>
              <a:t> </a:t>
            </a:r>
            <a:r>
              <a:rPr lang="en-US" sz="1400" dirty="0" err="1"/>
              <a:t>BiCMOS</a:t>
            </a:r>
            <a:r>
              <a:rPr lang="en-US" sz="1400" dirty="0"/>
              <a:t> for Receivers with Ultra-Large </a:t>
            </a:r>
            <a:r>
              <a:rPr lang="en-US" sz="1400" dirty="0" smtClean="0"/>
              <a:t>Bandwidth</a:t>
            </a:r>
          </a:p>
          <a:p>
            <a:pPr>
              <a:spcAft>
                <a:spcPts val="500"/>
              </a:spcAft>
            </a:pPr>
            <a:r>
              <a:rPr lang="en-US" sz="1400" dirty="0"/>
              <a:t>Integrated active group antenna including polarization multiplexing for broadband communication in W-Band</a:t>
            </a:r>
          </a:p>
          <a:p>
            <a:pPr marL="0" indent="0">
              <a:spcAft>
                <a:spcPts val="500"/>
              </a:spcAft>
              <a:buNone/>
            </a:pPr>
            <a:endParaRPr lang="en-US" sz="1400" dirty="0"/>
          </a:p>
          <a:p>
            <a:pPr>
              <a:spcAft>
                <a:spcPts val="500"/>
              </a:spcAft>
            </a:pPr>
            <a:endParaRPr lang="en-US" sz="1400" dirty="0"/>
          </a:p>
          <a:p>
            <a:pPr>
              <a:spcAft>
                <a:spcPts val="500"/>
              </a:spcAft>
            </a:pPr>
            <a:endParaRPr lang="en-US" sz="1400" dirty="0" smtClean="0"/>
          </a:p>
        </p:txBody>
      </p:sp>
      <p:sp>
        <p:nvSpPr>
          <p:cNvPr id="3" name="Titel 2"/>
          <p:cNvSpPr>
            <a:spLocks noGrp="1"/>
          </p:cNvSpPr>
          <p:nvPr>
            <p:ph type="title"/>
          </p:nvPr>
        </p:nvSpPr>
        <p:spPr>
          <a:xfrm>
            <a:off x="673385" y="404664"/>
            <a:ext cx="5603394" cy="304800"/>
          </a:xfrm>
        </p:spPr>
        <p:txBody>
          <a:bodyPr/>
          <a:lstStyle/>
          <a:p>
            <a:r>
              <a:rPr lang="de-DE" dirty="0" smtClean="0"/>
              <a:t>List </a:t>
            </a:r>
            <a:r>
              <a:rPr lang="de-DE" dirty="0" err="1" smtClean="0"/>
              <a:t>of</a:t>
            </a:r>
            <a:r>
              <a:rPr lang="de-DE" dirty="0" smtClean="0"/>
              <a:t> SPP1655 Projects</a:t>
            </a:r>
            <a:endParaRPr lang="de-DE" dirty="0"/>
          </a:p>
        </p:txBody>
      </p:sp>
    </p:spTree>
    <p:extLst>
      <p:ext uri="{BB962C8B-B14F-4D97-AF65-F5344CB8AC3E}">
        <p14:creationId xmlns="" xmlns:p14="http://schemas.microsoft.com/office/powerpoint/2010/main" val="1676656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sz="1600" dirty="0" smtClean="0"/>
              <a:t>Both projects in common address the </a:t>
            </a:r>
            <a:r>
              <a:rPr lang="en-US" sz="1600" dirty="0"/>
              <a:t>f</a:t>
            </a:r>
            <a:r>
              <a:rPr lang="en-US" sz="1600" dirty="0" smtClean="0"/>
              <a:t>requency range 250-300 GHz with 50 GHz bandwidth</a:t>
            </a:r>
          </a:p>
          <a:p>
            <a:r>
              <a:rPr lang="en-US" sz="1600" dirty="0" smtClean="0"/>
              <a:t>Real100G.rf will address the RF-Frontend and the directive antenna structure</a:t>
            </a:r>
          </a:p>
          <a:p>
            <a:r>
              <a:rPr lang="en-US" sz="1600" dirty="0" smtClean="0"/>
              <a:t>Real100G.com will address the carrier/phase recovery, the coding and modulation as well as the baseband processing</a:t>
            </a:r>
          </a:p>
          <a:p>
            <a:r>
              <a:rPr lang="en-US" sz="1600" dirty="0" smtClean="0"/>
              <a:t>End-2-End100 will organize the data communication as well as the medium access. Additionally it will arrange for all error handling like FEC and ARQ</a:t>
            </a:r>
          </a:p>
          <a:p>
            <a:r>
              <a:rPr lang="en-US" sz="1600" dirty="0" smtClean="0"/>
              <a:t>The communication will be coherent</a:t>
            </a:r>
          </a:p>
          <a:p>
            <a:r>
              <a:rPr lang="en-US" sz="1600" dirty="0" smtClean="0"/>
              <a:t>The modulation will use a 16 ASK scheme on top of the PSSS structure</a:t>
            </a:r>
          </a:p>
          <a:p>
            <a:r>
              <a:rPr lang="en-US" sz="1600" dirty="0" smtClean="0"/>
              <a:t>There will be 31 channels of 3.5 Gb/s each which can be joined to virtual channel-structures of higher data rates</a:t>
            </a:r>
          </a:p>
          <a:p>
            <a:r>
              <a:rPr lang="en-US" sz="1600" dirty="0" smtClean="0"/>
              <a:t>The baseband shall be mainly in the analog domain</a:t>
            </a:r>
            <a:endParaRPr lang="en-US" sz="1600" dirty="0"/>
          </a:p>
          <a:p>
            <a:r>
              <a:rPr lang="en-US" sz="1600" dirty="0" smtClean="0"/>
              <a:t>Partners: Prof. </a:t>
            </a:r>
            <a:r>
              <a:rPr lang="en-US" sz="1600" dirty="0" err="1" smtClean="0"/>
              <a:t>Peiffer</a:t>
            </a:r>
            <a:r>
              <a:rPr lang="en-US" sz="1600" dirty="0" smtClean="0"/>
              <a:t> (Wuppertal); Prof. Zwick (Karlsruhe), Prof. Kallfass (Stuttgart), Prof. Scheytt (Paderborn), Prof. Nolte (Cottbus), Prof. Kraemer (IHP)</a:t>
            </a:r>
          </a:p>
          <a:p>
            <a:endParaRPr lang="en-US" sz="1600" dirty="0" smtClean="0"/>
          </a:p>
          <a:p>
            <a:endParaRPr lang="en-US" sz="1600" dirty="0"/>
          </a:p>
        </p:txBody>
      </p:sp>
      <p:sp>
        <p:nvSpPr>
          <p:cNvPr id="3" name="Titel 2"/>
          <p:cNvSpPr>
            <a:spLocks noGrp="1"/>
          </p:cNvSpPr>
          <p:nvPr>
            <p:ph type="title"/>
          </p:nvPr>
        </p:nvSpPr>
        <p:spPr>
          <a:xfrm>
            <a:off x="673385" y="404664"/>
            <a:ext cx="6982594" cy="304800"/>
          </a:xfrm>
        </p:spPr>
        <p:txBody>
          <a:bodyPr/>
          <a:lstStyle/>
          <a:p>
            <a:r>
              <a:rPr lang="de-DE" dirty="0" err="1" smtClean="0"/>
              <a:t>Example</a:t>
            </a:r>
            <a:r>
              <a:rPr lang="de-DE" dirty="0" smtClean="0"/>
              <a:t> Cluster: Real100G.com, Real100G.rf, End-2-End100</a:t>
            </a:r>
            <a:endParaRPr lang="de-DE" dirty="0"/>
          </a:p>
        </p:txBody>
      </p:sp>
    </p:spTree>
    <p:extLst>
      <p:ext uri="{BB962C8B-B14F-4D97-AF65-F5344CB8AC3E}">
        <p14:creationId xmlns="" xmlns:p14="http://schemas.microsoft.com/office/powerpoint/2010/main" val="1318958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sz="1600" dirty="0" smtClean="0"/>
              <a:t>Most of the signal processing will be in the analog domain</a:t>
            </a:r>
          </a:p>
          <a:p>
            <a:r>
              <a:rPr lang="en-US" sz="1600" dirty="0" smtClean="0"/>
              <a:t>The selected modulation and transmission scheme is “analog” friendly</a:t>
            </a:r>
          </a:p>
          <a:p>
            <a:r>
              <a:rPr lang="en-US" sz="1600" dirty="0" smtClean="0"/>
              <a:t>Only the channel de-convolution will be in the digital domain assume a very long channel coherence time</a:t>
            </a:r>
          </a:p>
          <a:p>
            <a:endParaRPr lang="en-US" sz="1600" dirty="0" smtClean="0"/>
          </a:p>
          <a:p>
            <a:endParaRPr lang="en-US" sz="1600" b="0" dirty="0" smtClean="0"/>
          </a:p>
          <a:p>
            <a:endParaRPr lang="en-US" sz="1600" b="0" dirty="0" smtClean="0"/>
          </a:p>
          <a:p>
            <a:endParaRPr lang="en-US" sz="1600" b="0" dirty="0" smtClean="0"/>
          </a:p>
          <a:p>
            <a:endParaRPr lang="en-US" sz="1600" b="0" dirty="0" smtClean="0"/>
          </a:p>
          <a:p>
            <a:endParaRPr lang="en-US" sz="1600" b="0" dirty="0" smtClean="0"/>
          </a:p>
          <a:p>
            <a:endParaRPr lang="en-US" sz="1600" b="0" dirty="0" smtClean="0"/>
          </a:p>
          <a:p>
            <a:endParaRPr lang="en-US" sz="1600" b="0" dirty="0" smtClean="0"/>
          </a:p>
          <a:p>
            <a:r>
              <a:rPr lang="en-US" sz="1600" dirty="0" smtClean="0"/>
              <a:t>Digital carrier recovery and synchronization at 100 Gb/s will be power‐hungry</a:t>
            </a:r>
          </a:p>
          <a:p>
            <a:r>
              <a:rPr lang="en-US" sz="1600" dirty="0" smtClean="0"/>
              <a:t>Synchronous detection in RF domain comes at little extra hardware effort and power</a:t>
            </a:r>
            <a:endParaRPr lang="en-US" sz="1600" dirty="0"/>
          </a:p>
        </p:txBody>
      </p:sp>
      <p:sp>
        <p:nvSpPr>
          <p:cNvPr id="3" name="Titel 2"/>
          <p:cNvSpPr>
            <a:spLocks noGrp="1"/>
          </p:cNvSpPr>
          <p:nvPr>
            <p:ph type="title"/>
          </p:nvPr>
        </p:nvSpPr>
        <p:spPr>
          <a:xfrm>
            <a:off x="673385" y="404664"/>
            <a:ext cx="5603394" cy="304800"/>
          </a:xfrm>
        </p:spPr>
        <p:txBody>
          <a:bodyPr/>
          <a:lstStyle/>
          <a:p>
            <a:r>
              <a:rPr lang="de-DE" dirty="0" smtClean="0"/>
              <a:t>Real100Gb.com: </a:t>
            </a:r>
            <a:r>
              <a:rPr lang="de-DE" dirty="0" err="1" smtClean="0"/>
              <a:t>f</a:t>
            </a:r>
            <a:r>
              <a:rPr lang="de-DE" baseline="-25000" dirty="0" err="1" smtClean="0"/>
              <a:t>c</a:t>
            </a:r>
            <a:r>
              <a:rPr lang="de-DE" dirty="0" smtClean="0"/>
              <a:t>=250GHz, B=50GHz, </a:t>
            </a:r>
            <a:r>
              <a:rPr lang="de-DE" dirty="0">
                <a:latin typeface="Symbol" panose="05050102010706020507" pitchFamily="18" charset="2"/>
              </a:rPr>
              <a:t>h</a:t>
            </a:r>
            <a:r>
              <a:rPr lang="de-DE" dirty="0" smtClean="0"/>
              <a:t>=2-3</a:t>
            </a:r>
            <a:endParaRPr lang="de-DE" dirty="0"/>
          </a:p>
        </p:txBody>
      </p:sp>
      <p:pic>
        <p:nvPicPr>
          <p:cNvPr id="102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1573" y="2432423"/>
            <a:ext cx="7331724" cy="19223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594274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smtClean="0"/>
              <a:t>“</a:t>
            </a:r>
            <a:r>
              <a:rPr lang="en-US" sz="2400" dirty="0"/>
              <a:t>Wireless 100 Gb/s and </a:t>
            </a:r>
            <a:r>
              <a:rPr lang="en-US" sz="2400" dirty="0" smtClean="0"/>
              <a:t>beyond”: </a:t>
            </a:r>
            <a:r>
              <a:rPr lang="en-US" sz="2400" dirty="0"/>
              <a:t>Actual research approaches within a DFG special priority program (SPP1655)</a:t>
            </a:r>
            <a:r>
              <a:rPr lang="en-US" sz="2400" dirty="0">
                <a:solidFill>
                  <a:srgbClr val="000000"/>
                </a:solidFill>
                <a:latin typeface="Times New Roman" pitchFamily="18" charset="0"/>
              </a:rPr>
              <a:t/>
            </a:r>
            <a:br>
              <a:rPr lang="en-US" sz="2400" dirty="0">
                <a:solidFill>
                  <a:srgbClr val="000000"/>
                </a:solidFill>
                <a:latin typeface="Times New Roman" pitchFamily="18" charset="0"/>
              </a:rPr>
            </a:br>
            <a:r>
              <a:rPr lang="en-US" dirty="0" smtClean="0"/>
              <a:t/>
            </a:r>
            <a:br>
              <a:rPr lang="en-US" dirty="0" smtClean="0"/>
            </a:br>
            <a:r>
              <a:rPr lang="en-US" dirty="0"/>
              <a:t/>
            </a:r>
            <a:br>
              <a:rPr lang="en-US" dirty="0"/>
            </a:br>
            <a:r>
              <a:rPr lang="en-US" dirty="0" smtClean="0"/>
              <a:t/>
            </a:r>
            <a:br>
              <a:rPr lang="en-US" dirty="0" smtClean="0"/>
            </a:br>
            <a:r>
              <a:rPr lang="en-US" sz="1700" dirty="0">
                <a:solidFill>
                  <a:schemeClr val="tx1"/>
                </a:solidFill>
              </a:rPr>
              <a:t>Rolf Kraemer</a:t>
            </a:r>
            <a:br>
              <a:rPr lang="en-US" sz="1700" dirty="0">
                <a:solidFill>
                  <a:schemeClr val="tx1"/>
                </a:solidFill>
              </a:rPr>
            </a:br>
            <a:r>
              <a:rPr lang="en-US" sz="1700" dirty="0">
                <a:solidFill>
                  <a:schemeClr val="tx1"/>
                </a:solidFill>
              </a:rPr>
              <a:t>kraemer@ihp-microelctronics.com</a:t>
            </a:r>
            <a:endParaRPr lang="de-DE" dirty="0">
              <a:solidFill>
                <a:schemeClr val="tx1"/>
              </a:solidFill>
            </a:endParaRPr>
          </a:p>
        </p:txBody>
      </p:sp>
    </p:spTree>
    <p:extLst>
      <p:ext uri="{BB962C8B-B14F-4D97-AF65-F5344CB8AC3E}">
        <p14:creationId xmlns="" xmlns:p14="http://schemas.microsoft.com/office/powerpoint/2010/main" val="196909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59644" y="404664"/>
            <a:ext cx="5603394" cy="304800"/>
          </a:xfrm>
        </p:spPr>
        <p:txBody>
          <a:bodyPr/>
          <a:lstStyle/>
          <a:p>
            <a:r>
              <a:rPr lang="de-DE" dirty="0" smtClean="0"/>
              <a:t>PSSS System </a:t>
            </a:r>
            <a:r>
              <a:rPr lang="de-DE" dirty="0" err="1" smtClean="0"/>
              <a:t>approach</a:t>
            </a:r>
            <a:endParaRPr lang="de-DE" dirty="0"/>
          </a:p>
        </p:txBody>
      </p:sp>
      <p:pic>
        <p:nvPicPr>
          <p:cNvPr id="4" name="Picture 3"/>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7879" y="898433"/>
            <a:ext cx="4153728" cy="21433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56794" y="2792256"/>
            <a:ext cx="6989750" cy="335863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feld 4"/>
          <p:cNvSpPr txBox="1"/>
          <p:nvPr/>
        </p:nvSpPr>
        <p:spPr>
          <a:xfrm>
            <a:off x="1662586" y="898433"/>
            <a:ext cx="1559382" cy="276540"/>
          </a:xfrm>
          <a:prstGeom prst="rect">
            <a:avLst/>
          </a:prstGeom>
          <a:noFill/>
        </p:spPr>
        <p:txBody>
          <a:bodyPr wrap="none" lIns="75746" tIns="37873" rIns="75746" bIns="37873" rtlCol="0">
            <a:spAutoFit/>
          </a:bodyPr>
          <a:lstStyle/>
          <a:p>
            <a:pPr eaLnBrk="0" hangingPunct="0"/>
            <a:r>
              <a:rPr lang="de-DE" sz="1300" dirty="0">
                <a:solidFill>
                  <a:srgbClr val="000000"/>
                </a:solidFill>
                <a:latin typeface="Times New Roman" pitchFamily="18" charset="0"/>
                <a:cs typeface="+mn-cs"/>
              </a:rPr>
              <a:t>Transmitter Receiver</a:t>
            </a:r>
          </a:p>
        </p:txBody>
      </p:sp>
      <p:sp>
        <p:nvSpPr>
          <p:cNvPr id="6" name="Textfeld 5"/>
          <p:cNvSpPr txBox="1"/>
          <p:nvPr/>
        </p:nvSpPr>
        <p:spPr>
          <a:xfrm>
            <a:off x="4688377" y="1188622"/>
            <a:ext cx="3724050" cy="1384536"/>
          </a:xfrm>
          <a:prstGeom prst="rect">
            <a:avLst/>
          </a:prstGeom>
          <a:noFill/>
        </p:spPr>
        <p:txBody>
          <a:bodyPr wrap="square" lIns="75746" tIns="37873" rIns="75746" bIns="37873" rtlCol="0">
            <a:spAutoFit/>
          </a:bodyPr>
          <a:lstStyle/>
          <a:p>
            <a:pPr marL="284047" indent="-284047" eaLnBrk="0" hangingPunct="0">
              <a:buFont typeface="Arial" panose="020B0604020202020204" pitchFamily="34" charset="0"/>
              <a:buChar char="•"/>
            </a:pPr>
            <a:r>
              <a:rPr lang="en-US" sz="1700" dirty="0">
                <a:solidFill>
                  <a:srgbClr val="000000"/>
                </a:solidFill>
                <a:latin typeface="Times New Roman" pitchFamily="18" charset="0"/>
                <a:cs typeface="+mn-cs"/>
              </a:rPr>
              <a:t>PSSS uses orthogonal m-sequences</a:t>
            </a:r>
          </a:p>
          <a:p>
            <a:pPr marL="284047" indent="-284047" eaLnBrk="0" hangingPunct="0">
              <a:buFont typeface="Arial" panose="020B0604020202020204" pitchFamily="34" charset="0"/>
              <a:buChar char="•"/>
            </a:pPr>
            <a:r>
              <a:rPr lang="en-US" sz="1700" dirty="0">
                <a:solidFill>
                  <a:srgbClr val="000000"/>
                </a:solidFill>
                <a:latin typeface="Times New Roman" pitchFamily="18" charset="0"/>
                <a:cs typeface="+mn-cs"/>
              </a:rPr>
              <a:t>The signal can be further modulated</a:t>
            </a:r>
            <a:br>
              <a:rPr lang="en-US" sz="1700" dirty="0">
                <a:solidFill>
                  <a:srgbClr val="000000"/>
                </a:solidFill>
                <a:latin typeface="Times New Roman" pitchFamily="18" charset="0"/>
                <a:cs typeface="+mn-cs"/>
              </a:rPr>
            </a:br>
            <a:r>
              <a:rPr lang="en-US" sz="1700" dirty="0">
                <a:solidFill>
                  <a:srgbClr val="000000"/>
                </a:solidFill>
                <a:latin typeface="Times New Roman" pitchFamily="18" charset="0"/>
                <a:cs typeface="+mn-cs"/>
              </a:rPr>
              <a:t>e.g. using PAM</a:t>
            </a:r>
          </a:p>
          <a:p>
            <a:pPr marL="284047" indent="-284047" eaLnBrk="0" hangingPunct="0">
              <a:buFont typeface="Arial" panose="020B0604020202020204" pitchFamily="34" charset="0"/>
              <a:buChar char="•"/>
            </a:pPr>
            <a:r>
              <a:rPr lang="en-US" sz="1700" dirty="0">
                <a:solidFill>
                  <a:srgbClr val="000000"/>
                </a:solidFill>
                <a:latin typeface="Times New Roman" pitchFamily="18" charset="0"/>
                <a:cs typeface="+mn-cs"/>
              </a:rPr>
              <a:t>The receiver correlates, integrates and de-modulates the signal</a:t>
            </a:r>
          </a:p>
        </p:txBody>
      </p:sp>
    </p:spTree>
    <p:extLst>
      <p:ext uri="{BB962C8B-B14F-4D97-AF65-F5344CB8AC3E}">
        <p14:creationId xmlns="" xmlns:p14="http://schemas.microsoft.com/office/powerpoint/2010/main" val="18916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a:p>
        </p:txBody>
      </p:sp>
      <p:sp>
        <p:nvSpPr>
          <p:cNvPr id="3" name="Titel 2"/>
          <p:cNvSpPr>
            <a:spLocks noGrp="1"/>
          </p:cNvSpPr>
          <p:nvPr>
            <p:ph type="title"/>
          </p:nvPr>
        </p:nvSpPr>
        <p:spPr>
          <a:xfrm>
            <a:off x="673385" y="404664"/>
            <a:ext cx="5603394" cy="304800"/>
          </a:xfrm>
        </p:spPr>
        <p:txBody>
          <a:bodyPr/>
          <a:lstStyle/>
          <a:p>
            <a:r>
              <a:rPr lang="de-DE" dirty="0" err="1" smtClean="0"/>
              <a:t>MaximumMIMO</a:t>
            </a:r>
            <a:r>
              <a:rPr lang="de-DE" dirty="0" smtClean="0"/>
              <a:t>: Alternatives </a:t>
            </a:r>
            <a:r>
              <a:rPr lang="de-DE" dirty="0" err="1" smtClean="0"/>
              <a:t>to</a:t>
            </a:r>
            <a:r>
              <a:rPr lang="de-DE" dirty="0" smtClean="0"/>
              <a:t> </a:t>
            </a:r>
            <a:r>
              <a:rPr lang="de-DE" dirty="0" err="1" smtClean="0"/>
              <a:t>achieve</a:t>
            </a:r>
            <a:r>
              <a:rPr lang="de-DE" dirty="0" smtClean="0"/>
              <a:t> 100Gb/s</a:t>
            </a:r>
            <a:endParaRPr lang="de-DE" dirty="0"/>
          </a:p>
        </p:txBody>
      </p:sp>
      <p:pic>
        <p:nvPicPr>
          <p:cNvPr id="409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8820" y="1083597"/>
            <a:ext cx="8187851" cy="496732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5" name="Gerade Verbindung 4"/>
          <p:cNvCxnSpPr/>
          <p:nvPr/>
        </p:nvCxnSpPr>
        <p:spPr bwMode="auto">
          <a:xfrm>
            <a:off x="324256" y="1083597"/>
            <a:ext cx="8495489" cy="0"/>
          </a:xfrm>
          <a:prstGeom prst="line">
            <a:avLst/>
          </a:prstGeom>
          <a:solidFill>
            <a:schemeClr val="accent1"/>
          </a:solidFill>
          <a:ln w="285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 name="Textfeld 3"/>
          <p:cNvSpPr txBox="1"/>
          <p:nvPr/>
        </p:nvSpPr>
        <p:spPr>
          <a:xfrm>
            <a:off x="557010" y="774991"/>
            <a:ext cx="7518642" cy="338096"/>
          </a:xfrm>
          <a:prstGeom prst="rect">
            <a:avLst/>
          </a:prstGeom>
          <a:noFill/>
        </p:spPr>
        <p:txBody>
          <a:bodyPr wrap="none" lIns="75746" tIns="37873" rIns="75746" bIns="37873" rtlCol="0">
            <a:spAutoFit/>
          </a:bodyPr>
          <a:lstStyle/>
          <a:p>
            <a:pPr eaLnBrk="0" hangingPunct="0"/>
            <a:r>
              <a:rPr lang="de-DE" sz="1700" dirty="0">
                <a:solidFill>
                  <a:srgbClr val="000000"/>
                </a:solidFill>
                <a:latin typeface="Times New Roman" pitchFamily="18" charset="0"/>
                <a:cs typeface="+mn-cs"/>
              </a:rPr>
              <a:t>Partners: Prof. </a:t>
            </a:r>
            <a:r>
              <a:rPr lang="de-DE" sz="1700" dirty="0" err="1">
                <a:solidFill>
                  <a:srgbClr val="000000"/>
                </a:solidFill>
                <a:latin typeface="Times New Roman" pitchFamily="18" charset="0"/>
                <a:cs typeface="+mn-cs"/>
              </a:rPr>
              <a:t>Lankl</a:t>
            </a:r>
            <a:r>
              <a:rPr lang="de-DE" sz="1700" dirty="0">
                <a:solidFill>
                  <a:srgbClr val="000000"/>
                </a:solidFill>
                <a:latin typeface="Times New Roman" pitchFamily="18" charset="0"/>
                <a:cs typeface="+mn-cs"/>
              </a:rPr>
              <a:t> (München), Prof. Fettweis (Dresden), Prof. Grass (IHP, Berlin)</a:t>
            </a:r>
          </a:p>
        </p:txBody>
      </p:sp>
    </p:spTree>
    <p:extLst>
      <p:ext uri="{BB962C8B-B14F-4D97-AF65-F5344CB8AC3E}">
        <p14:creationId xmlns="" xmlns:p14="http://schemas.microsoft.com/office/powerpoint/2010/main" val="1688551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73385" y="404664"/>
            <a:ext cx="5603394" cy="304800"/>
          </a:xfrm>
        </p:spPr>
        <p:txBody>
          <a:bodyPr/>
          <a:lstStyle/>
          <a:p>
            <a:r>
              <a:rPr lang="de-DE" dirty="0" err="1" smtClean="0"/>
              <a:t>MaximumMIMO</a:t>
            </a:r>
            <a:r>
              <a:rPr lang="de-DE" dirty="0" smtClean="0"/>
              <a:t>: System Approach</a:t>
            </a:r>
            <a:endParaRPr lang="de-DE" dirty="0"/>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4871" y="1111306"/>
            <a:ext cx="8041341" cy="325108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Inhaltsplatzhalter 1"/>
          <p:cNvSpPr>
            <a:spLocks noGrp="1"/>
          </p:cNvSpPr>
          <p:nvPr>
            <p:ph idx="1"/>
          </p:nvPr>
        </p:nvSpPr>
        <p:spPr/>
        <p:txBody>
          <a:bodyPr/>
          <a:lstStyle/>
          <a:p>
            <a:endParaRPr lang="en-US" b="0" dirty="0" smtClean="0"/>
          </a:p>
          <a:p>
            <a:endParaRPr lang="en-US" b="0" dirty="0" smtClean="0"/>
          </a:p>
          <a:p>
            <a:endParaRPr lang="en-US" b="0" dirty="0" smtClean="0"/>
          </a:p>
          <a:p>
            <a:endParaRPr lang="en-US" b="0" dirty="0" smtClean="0"/>
          </a:p>
          <a:p>
            <a:endParaRPr lang="en-US" b="0" dirty="0" smtClean="0"/>
          </a:p>
          <a:p>
            <a:endParaRPr lang="en-US" b="0" dirty="0" smtClean="0"/>
          </a:p>
          <a:p>
            <a:endParaRPr lang="en-US" b="0" dirty="0" smtClean="0"/>
          </a:p>
          <a:p>
            <a:pPr marL="0" indent="0">
              <a:buNone/>
            </a:pPr>
            <a:endParaRPr lang="en-US" dirty="0" smtClean="0"/>
          </a:p>
          <a:p>
            <a:r>
              <a:rPr lang="en-US" sz="1600" dirty="0" smtClean="0"/>
              <a:t>Challenges:</a:t>
            </a:r>
            <a:r>
              <a:rPr lang="en-US" sz="1600" b="0" dirty="0" smtClean="0"/>
              <a:t> </a:t>
            </a:r>
          </a:p>
          <a:p>
            <a:pPr marL="394897" lvl="1" indent="-285750">
              <a:buFont typeface="Arial" panose="020B0604020202020204" pitchFamily="34" charset="0"/>
              <a:buChar char="•"/>
            </a:pPr>
            <a:r>
              <a:rPr lang="en-US" sz="1600" b="0" dirty="0" smtClean="0"/>
              <a:t>Antenna design and optimization (partitioning) </a:t>
            </a:r>
          </a:p>
          <a:p>
            <a:pPr marL="394897" lvl="1" indent="-285750">
              <a:buFont typeface="Arial" panose="020B0604020202020204" pitchFamily="34" charset="0"/>
              <a:buChar char="•"/>
            </a:pPr>
            <a:r>
              <a:rPr lang="en-US" sz="1600" b="0" dirty="0" smtClean="0"/>
              <a:t>Channel characterization (for LOS-MIMO + 3D Antennas) </a:t>
            </a:r>
          </a:p>
          <a:p>
            <a:pPr marL="394897" lvl="1" indent="-285750">
              <a:buFont typeface="Arial" panose="020B0604020202020204" pitchFamily="34" charset="0"/>
              <a:buChar char="•"/>
            </a:pPr>
            <a:r>
              <a:rPr lang="en-US" sz="1600" b="0" dirty="0" smtClean="0"/>
              <a:t>massive MIMO processing (algorithms + implementation) </a:t>
            </a:r>
          </a:p>
          <a:p>
            <a:pPr marL="394897" lvl="1" indent="-285750">
              <a:buFont typeface="Arial" panose="020B0604020202020204" pitchFamily="34" charset="0"/>
              <a:buChar char="•"/>
            </a:pPr>
            <a:r>
              <a:rPr lang="en-US" sz="1600" b="0" dirty="0" smtClean="0"/>
              <a:t>Dirty RF frontend and related signal processing algorithms </a:t>
            </a:r>
          </a:p>
          <a:p>
            <a:pPr marL="394897" lvl="1" indent="-285750">
              <a:buFont typeface="Arial" panose="020B0604020202020204" pitchFamily="34" charset="0"/>
              <a:buChar char="•"/>
            </a:pPr>
            <a:r>
              <a:rPr lang="en-US" sz="1600" b="0" dirty="0" smtClean="0"/>
              <a:t>Synchronization concepts </a:t>
            </a:r>
          </a:p>
          <a:p>
            <a:pPr marL="394897" lvl="1" indent="-285750">
              <a:buFont typeface="Arial" panose="020B0604020202020204" pitchFamily="34" charset="0"/>
              <a:buChar char="•"/>
            </a:pPr>
            <a:r>
              <a:rPr lang="en-US" sz="1600" b="0" dirty="0" smtClean="0"/>
              <a:t>Optimized low effort MIMO processing</a:t>
            </a:r>
          </a:p>
          <a:p>
            <a:pPr marL="394897" lvl="1" indent="-285750">
              <a:buFont typeface="Arial" panose="020B0604020202020204" pitchFamily="34" charset="0"/>
              <a:buChar char="•"/>
            </a:pPr>
            <a:r>
              <a:rPr lang="en-US" sz="1600" b="0" dirty="0" smtClean="0"/>
              <a:t>Scalable parallel implementation of BB-processor and MAC,… </a:t>
            </a:r>
          </a:p>
          <a:p>
            <a:pPr marL="109147" lvl="1" indent="0"/>
            <a:r>
              <a:rPr lang="en-US" b="0" dirty="0" smtClean="0"/>
              <a:t> </a:t>
            </a:r>
          </a:p>
          <a:p>
            <a:pPr marL="109147" lvl="1" indent="0"/>
            <a:r>
              <a:rPr lang="en-US" b="0" dirty="0" smtClean="0"/>
              <a:t>	</a:t>
            </a:r>
            <a:endParaRPr lang="en-US" dirty="0"/>
          </a:p>
        </p:txBody>
      </p:sp>
    </p:spTree>
    <p:extLst>
      <p:ext uri="{BB962C8B-B14F-4D97-AF65-F5344CB8AC3E}">
        <p14:creationId xmlns="" xmlns:p14="http://schemas.microsoft.com/office/powerpoint/2010/main" val="2846002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Inhaltsplatzhalter 1"/>
          <p:cNvSpPr>
            <a:spLocks noGrp="1"/>
          </p:cNvSpPr>
          <p:nvPr>
            <p:ph idx="1"/>
          </p:nvPr>
        </p:nvSpPr>
        <p:spPr>
          <a:xfrm>
            <a:off x="673485" y="1145723"/>
            <a:ext cx="7622566" cy="4999264"/>
          </a:xfrm>
        </p:spPr>
        <p:txBody>
          <a:bodyPr/>
          <a:lstStyle/>
          <a:p>
            <a:r>
              <a:rPr lang="en-US" sz="1600" dirty="0" smtClean="0"/>
              <a:t>The NIC will process individual communications using the lane concept</a:t>
            </a:r>
          </a:p>
          <a:p>
            <a:r>
              <a:rPr lang="en-US" sz="1600" dirty="0" smtClean="0"/>
              <a:t>The many-core processor has to parallelize the protocol calculation </a:t>
            </a:r>
          </a:p>
          <a:p>
            <a:r>
              <a:rPr lang="en-US" sz="1600" dirty="0" smtClean="0"/>
              <a:t>Depending on the lane speed we need different schedules for the processor use</a:t>
            </a:r>
          </a:p>
          <a:p>
            <a:r>
              <a:rPr lang="en-US" sz="1600" dirty="0" smtClean="0"/>
              <a:t>A zero copy approach for the interaction between NIC and main memory has to be applied. Only the protocol header will be processed by the many-core processor</a:t>
            </a:r>
          </a:p>
          <a:p>
            <a:endParaRPr lang="en-US" sz="1600" dirty="0"/>
          </a:p>
        </p:txBody>
      </p:sp>
      <p:sp>
        <p:nvSpPr>
          <p:cNvPr id="3" name="Titel 2"/>
          <p:cNvSpPr>
            <a:spLocks noGrp="1"/>
          </p:cNvSpPr>
          <p:nvPr>
            <p:ph type="title"/>
          </p:nvPr>
        </p:nvSpPr>
        <p:spPr>
          <a:xfrm>
            <a:off x="673385" y="404664"/>
            <a:ext cx="5603394" cy="304800"/>
          </a:xfrm>
        </p:spPr>
        <p:txBody>
          <a:bodyPr/>
          <a:lstStyle/>
          <a:p>
            <a:r>
              <a:rPr lang="en-US" dirty="0" smtClean="0"/>
              <a:t>End-2-End100: NIC conceptual model</a:t>
            </a:r>
            <a:endParaRPr lang="en-US" dirty="0"/>
          </a:p>
        </p:txBody>
      </p:sp>
      <p:grpSp>
        <p:nvGrpSpPr>
          <p:cNvPr id="4" name="Gruppieren 4"/>
          <p:cNvGrpSpPr>
            <a:grpSpLocks/>
          </p:cNvGrpSpPr>
          <p:nvPr/>
        </p:nvGrpSpPr>
        <p:grpSpPr bwMode="auto">
          <a:xfrm>
            <a:off x="1743370" y="3056932"/>
            <a:ext cx="5648067" cy="3041107"/>
            <a:chOff x="121293" y="1268413"/>
            <a:chExt cx="8877484" cy="4875713"/>
          </a:xfrm>
        </p:grpSpPr>
        <p:sp>
          <p:nvSpPr>
            <p:cNvPr id="5" name="Rectangle 4"/>
            <p:cNvSpPr>
              <a:spLocks noChangeArrowheads="1"/>
            </p:cNvSpPr>
            <p:nvPr/>
          </p:nvSpPr>
          <p:spPr bwMode="auto">
            <a:xfrm>
              <a:off x="1165714" y="1268413"/>
              <a:ext cx="5551584" cy="4875713"/>
            </a:xfrm>
            <a:prstGeom prst="rect">
              <a:avLst/>
            </a:prstGeom>
            <a:solidFill>
              <a:srgbClr val="FFFF99">
                <a:alpha val="12157"/>
              </a:srgbClr>
            </a:solidFill>
            <a:ln w="19050" cap="rnd">
              <a:solidFill>
                <a:schemeClr val="tx1"/>
              </a:solidFill>
              <a:prstDash val="sysDot"/>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de-DE" sz="2000">
                <a:solidFill>
                  <a:srgbClr val="000000"/>
                </a:solidFill>
              </a:endParaRPr>
            </a:p>
          </p:txBody>
        </p:sp>
        <p:sp>
          <p:nvSpPr>
            <p:cNvPr id="6" name="Rechteck 5"/>
            <p:cNvSpPr/>
            <p:nvPr/>
          </p:nvSpPr>
          <p:spPr>
            <a:xfrm>
              <a:off x="1414539" y="1606585"/>
              <a:ext cx="4376626" cy="4185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000">
                <a:solidFill>
                  <a:srgbClr val="FFFFFF"/>
                </a:solidFill>
              </a:endParaRPr>
            </a:p>
          </p:txBody>
        </p:sp>
        <p:sp>
          <p:nvSpPr>
            <p:cNvPr id="7" name="Rectangle 56" descr="Diagonal hell nach oben"/>
            <p:cNvSpPr>
              <a:spLocks noChangeArrowheads="1"/>
            </p:cNvSpPr>
            <p:nvPr/>
          </p:nvSpPr>
          <p:spPr bwMode="auto">
            <a:xfrm>
              <a:off x="1603960" y="1962150"/>
              <a:ext cx="1368425" cy="3771900"/>
            </a:xfrm>
            <a:prstGeom prst="rect">
              <a:avLst/>
            </a:prstGeom>
            <a:pattFill prst="ltUpDiag">
              <a:fgClr>
                <a:schemeClr val="accent2"/>
              </a:fgClr>
              <a:bgClr>
                <a:schemeClr val="bg1"/>
              </a:bgClr>
            </a:pattFill>
            <a:ln w="19050">
              <a:solidFill>
                <a:schemeClr val="tx1"/>
              </a:solidFill>
              <a:prstDash val="dash"/>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8" name="AutoShape 17"/>
            <p:cNvSpPr>
              <a:spLocks noChangeArrowheads="1"/>
            </p:cNvSpPr>
            <p:nvPr/>
          </p:nvSpPr>
          <p:spPr bwMode="auto">
            <a:xfrm>
              <a:off x="6428372" y="2903620"/>
              <a:ext cx="792163" cy="107950"/>
            </a:xfrm>
            <a:prstGeom prst="leftRightArrow">
              <a:avLst>
                <a:gd name="adj1" fmla="val 50000"/>
                <a:gd name="adj2" fmla="val 146765"/>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9" name="AutoShape 19"/>
            <p:cNvSpPr>
              <a:spLocks noChangeArrowheads="1"/>
            </p:cNvSpPr>
            <p:nvPr/>
          </p:nvSpPr>
          <p:spPr bwMode="auto">
            <a:xfrm>
              <a:off x="6428372" y="3119520"/>
              <a:ext cx="792163" cy="107950"/>
            </a:xfrm>
            <a:prstGeom prst="leftRightArrow">
              <a:avLst>
                <a:gd name="adj1" fmla="val 50000"/>
                <a:gd name="adj2" fmla="val 146765"/>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10" name="AutoShape 20"/>
            <p:cNvSpPr>
              <a:spLocks noChangeArrowheads="1"/>
            </p:cNvSpPr>
            <p:nvPr/>
          </p:nvSpPr>
          <p:spPr bwMode="auto">
            <a:xfrm>
              <a:off x="6428372" y="3335420"/>
              <a:ext cx="792163" cy="107950"/>
            </a:xfrm>
            <a:prstGeom prst="leftRightArrow">
              <a:avLst>
                <a:gd name="adj1" fmla="val 50000"/>
                <a:gd name="adj2" fmla="val 146765"/>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11" name="AutoShape 21"/>
            <p:cNvSpPr>
              <a:spLocks noChangeArrowheads="1"/>
            </p:cNvSpPr>
            <p:nvPr/>
          </p:nvSpPr>
          <p:spPr bwMode="auto">
            <a:xfrm>
              <a:off x="6428372" y="3551320"/>
              <a:ext cx="792163" cy="107950"/>
            </a:xfrm>
            <a:prstGeom prst="leftRightArrow">
              <a:avLst>
                <a:gd name="adj1" fmla="val 50000"/>
                <a:gd name="adj2" fmla="val 146765"/>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12" name="AutoShape 24"/>
            <p:cNvSpPr>
              <a:spLocks noChangeArrowheads="1"/>
            </p:cNvSpPr>
            <p:nvPr/>
          </p:nvSpPr>
          <p:spPr bwMode="auto">
            <a:xfrm>
              <a:off x="6428372" y="4199020"/>
              <a:ext cx="792163" cy="107950"/>
            </a:xfrm>
            <a:prstGeom prst="leftRightArrow">
              <a:avLst>
                <a:gd name="adj1" fmla="val 50000"/>
                <a:gd name="adj2" fmla="val 146765"/>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13" name="AutoShape 25"/>
            <p:cNvSpPr>
              <a:spLocks/>
            </p:cNvSpPr>
            <p:nvPr/>
          </p:nvSpPr>
          <p:spPr bwMode="auto">
            <a:xfrm flipH="1">
              <a:off x="7364997" y="2832183"/>
              <a:ext cx="215900" cy="1512887"/>
            </a:xfrm>
            <a:prstGeom prst="leftBrace">
              <a:avLst>
                <a:gd name="adj1" fmla="val 58395"/>
                <a:gd name="adj2" fmla="val 50000"/>
              </a:avLst>
            </a:prstGeom>
            <a:noFill/>
            <a:ln w="19050">
              <a:solidFill>
                <a:schemeClr val="tx1"/>
              </a:solidFill>
              <a:round/>
              <a:headEnd/>
              <a:tailEnd/>
            </a:ln>
            <a:effectLst/>
            <a:extLst>
              <a:ext uri="{909E8E84-426E-40DD-AFC4-6F175D3DCCD1}">
                <a14:hiddenFill xmlns="" xmlns:a14="http://schemas.microsoft.com/office/drawing/2010/main">
                  <a:solidFill>
                    <a:srgbClr val="CCFF99"/>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14" name="Text Box 26"/>
            <p:cNvSpPr txBox="1">
              <a:spLocks noChangeArrowheads="1"/>
            </p:cNvSpPr>
            <p:nvPr/>
          </p:nvSpPr>
          <p:spPr bwMode="auto">
            <a:xfrm>
              <a:off x="7589430" y="3365583"/>
              <a:ext cx="1409347" cy="6752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1200" b="1" dirty="0">
                  <a:solidFill>
                    <a:srgbClr val="000000"/>
                  </a:solidFill>
                </a:rPr>
                <a:t>n physical</a:t>
              </a:r>
            </a:p>
            <a:p>
              <a:pPr algn="ctr" eaLnBrk="1" hangingPunct="1"/>
              <a:r>
                <a:rPr lang="en-US" altLang="de-DE" sz="1200" b="1" dirty="0">
                  <a:solidFill>
                    <a:srgbClr val="000000"/>
                  </a:solidFill>
                </a:rPr>
                <a:t>Channel</a:t>
              </a:r>
            </a:p>
          </p:txBody>
        </p:sp>
        <p:sp>
          <p:nvSpPr>
            <p:cNvPr id="15" name="Rectangle 27"/>
            <p:cNvSpPr>
              <a:spLocks noChangeArrowheads="1"/>
            </p:cNvSpPr>
            <p:nvPr/>
          </p:nvSpPr>
          <p:spPr bwMode="auto">
            <a:xfrm>
              <a:off x="1819861" y="1268413"/>
              <a:ext cx="4562474" cy="4276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1300">
                  <a:solidFill>
                    <a:srgbClr val="000000"/>
                  </a:solidFill>
                </a:rPr>
                <a:t>100 Gb/s Parallel NIC System</a:t>
              </a:r>
            </a:p>
          </p:txBody>
        </p:sp>
        <p:sp>
          <p:nvSpPr>
            <p:cNvPr id="16" name="Rectangle 28"/>
            <p:cNvSpPr>
              <a:spLocks noChangeArrowheads="1"/>
            </p:cNvSpPr>
            <p:nvPr/>
          </p:nvSpPr>
          <p:spPr bwMode="auto">
            <a:xfrm>
              <a:off x="1748422" y="2365458"/>
              <a:ext cx="936625" cy="649287"/>
            </a:xfrm>
            <a:prstGeom prst="rect">
              <a:avLst/>
            </a:prstGeom>
            <a:solidFill>
              <a:srgbClr val="FFFF99"/>
            </a:soli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1200" b="1">
                  <a:solidFill>
                    <a:srgbClr val="000000"/>
                  </a:solidFill>
                </a:rPr>
                <a:t>Core 1</a:t>
              </a:r>
            </a:p>
          </p:txBody>
        </p:sp>
        <p:sp>
          <p:nvSpPr>
            <p:cNvPr id="17" name="Rectangle 29"/>
            <p:cNvSpPr>
              <a:spLocks noChangeArrowheads="1"/>
            </p:cNvSpPr>
            <p:nvPr/>
          </p:nvSpPr>
          <p:spPr bwMode="auto">
            <a:xfrm>
              <a:off x="1748422" y="3263983"/>
              <a:ext cx="936625" cy="649287"/>
            </a:xfrm>
            <a:prstGeom prst="rect">
              <a:avLst/>
            </a:prstGeom>
            <a:solidFill>
              <a:srgbClr val="FFFF99"/>
            </a:soli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1200" b="1">
                  <a:solidFill>
                    <a:srgbClr val="000000"/>
                  </a:solidFill>
                </a:rPr>
                <a:t>Core 2</a:t>
              </a:r>
            </a:p>
          </p:txBody>
        </p:sp>
        <p:sp>
          <p:nvSpPr>
            <p:cNvPr id="18" name="Rectangle 31"/>
            <p:cNvSpPr>
              <a:spLocks noChangeArrowheads="1"/>
            </p:cNvSpPr>
            <p:nvPr/>
          </p:nvSpPr>
          <p:spPr bwMode="auto">
            <a:xfrm>
              <a:off x="1748422" y="4597483"/>
              <a:ext cx="936625" cy="649287"/>
            </a:xfrm>
            <a:prstGeom prst="rect">
              <a:avLst/>
            </a:prstGeom>
            <a:solidFill>
              <a:srgbClr val="FFFF99"/>
            </a:soli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1200" b="1">
                  <a:solidFill>
                    <a:srgbClr val="000000"/>
                  </a:solidFill>
                </a:rPr>
                <a:t>Core k</a:t>
              </a:r>
            </a:p>
          </p:txBody>
        </p:sp>
        <p:sp>
          <p:nvSpPr>
            <p:cNvPr id="19" name="Text Box 36"/>
            <p:cNvSpPr txBox="1">
              <a:spLocks noChangeArrowheads="1"/>
            </p:cNvSpPr>
            <p:nvPr/>
          </p:nvSpPr>
          <p:spPr bwMode="auto">
            <a:xfrm rot="16200000">
              <a:off x="1875424" y="3463679"/>
              <a:ext cx="550862" cy="1202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de-DE" sz="2300" b="1">
                  <a:solidFill>
                    <a:srgbClr val="000000"/>
                  </a:solidFill>
                </a:rPr>
                <a:t>...</a:t>
              </a:r>
            </a:p>
          </p:txBody>
        </p:sp>
        <p:sp>
          <p:nvSpPr>
            <p:cNvPr id="20" name="Text Box 37"/>
            <p:cNvSpPr txBox="1">
              <a:spLocks noChangeArrowheads="1"/>
            </p:cNvSpPr>
            <p:nvPr/>
          </p:nvSpPr>
          <p:spPr bwMode="auto">
            <a:xfrm rot="16200000">
              <a:off x="6444953" y="3638359"/>
              <a:ext cx="628828" cy="670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de-DE" sz="2300" b="1">
                  <a:solidFill>
                    <a:srgbClr val="000000"/>
                  </a:solidFill>
                </a:rPr>
                <a:t>...</a:t>
              </a:r>
            </a:p>
          </p:txBody>
        </p:sp>
        <p:sp>
          <p:nvSpPr>
            <p:cNvPr id="21" name="Text Box 57"/>
            <p:cNvSpPr txBox="1">
              <a:spLocks noChangeArrowheads="1"/>
            </p:cNvSpPr>
            <p:nvPr/>
          </p:nvSpPr>
          <p:spPr bwMode="auto">
            <a:xfrm>
              <a:off x="1515303" y="1941368"/>
              <a:ext cx="1539396" cy="5402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900" b="1" dirty="0">
                  <a:solidFill>
                    <a:srgbClr val="000000"/>
                  </a:solidFill>
                </a:rPr>
                <a:t>MAC-SW-Core</a:t>
              </a:r>
              <a:br>
                <a:rPr lang="en-US" altLang="de-DE" sz="900" b="1" dirty="0">
                  <a:solidFill>
                    <a:srgbClr val="000000"/>
                  </a:solidFill>
                </a:rPr>
              </a:br>
              <a:r>
                <a:rPr lang="en-US" altLang="de-DE" sz="900" b="1" dirty="0">
                  <a:solidFill>
                    <a:srgbClr val="000000"/>
                  </a:solidFill>
                </a:rPr>
                <a:t>State Machines</a:t>
              </a:r>
            </a:p>
          </p:txBody>
        </p:sp>
        <p:sp>
          <p:nvSpPr>
            <p:cNvPr id="22" name="Text Box 59"/>
            <p:cNvSpPr txBox="1">
              <a:spLocks noChangeArrowheads="1"/>
            </p:cNvSpPr>
            <p:nvPr/>
          </p:nvSpPr>
          <p:spPr bwMode="auto">
            <a:xfrm rot="16200000">
              <a:off x="-995703" y="3380737"/>
              <a:ext cx="2927588" cy="6935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1200" b="1">
                  <a:solidFill>
                    <a:srgbClr val="000000"/>
                  </a:solidFill>
                </a:rPr>
                <a:t>m-Lanes</a:t>
              </a:r>
              <a:br>
                <a:rPr lang="en-US" altLang="de-DE" sz="1200" b="1">
                  <a:solidFill>
                    <a:srgbClr val="000000"/>
                  </a:solidFill>
                </a:rPr>
              </a:br>
              <a:r>
                <a:rPr lang="en-US" altLang="de-DE" sz="1200" b="1">
                  <a:solidFill>
                    <a:srgbClr val="000000"/>
                  </a:solidFill>
                </a:rPr>
                <a:t>to Application Processor</a:t>
              </a:r>
            </a:p>
          </p:txBody>
        </p:sp>
        <p:sp>
          <p:nvSpPr>
            <p:cNvPr id="23" name="AutoShape 60"/>
            <p:cNvSpPr>
              <a:spLocks noChangeArrowheads="1"/>
            </p:cNvSpPr>
            <p:nvPr/>
          </p:nvSpPr>
          <p:spPr bwMode="auto">
            <a:xfrm>
              <a:off x="2675522" y="2652795"/>
              <a:ext cx="1231900" cy="96838"/>
            </a:xfrm>
            <a:prstGeom prst="leftRightArrow">
              <a:avLst>
                <a:gd name="adj1" fmla="val 50000"/>
                <a:gd name="adj2" fmla="val 254425"/>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24" name="AutoShape 61"/>
            <p:cNvSpPr>
              <a:spLocks noChangeArrowheads="1"/>
            </p:cNvSpPr>
            <p:nvPr/>
          </p:nvSpPr>
          <p:spPr bwMode="auto">
            <a:xfrm>
              <a:off x="2675522" y="3517983"/>
              <a:ext cx="1231900" cy="96837"/>
            </a:xfrm>
            <a:prstGeom prst="leftRightArrow">
              <a:avLst>
                <a:gd name="adj1" fmla="val 50000"/>
                <a:gd name="adj2" fmla="val 254428"/>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25" name="Rectangle 63"/>
            <p:cNvSpPr>
              <a:spLocks noChangeArrowheads="1"/>
            </p:cNvSpPr>
            <p:nvPr/>
          </p:nvSpPr>
          <p:spPr bwMode="auto">
            <a:xfrm>
              <a:off x="3907422" y="2349416"/>
              <a:ext cx="935038" cy="2879725"/>
            </a:xfrm>
            <a:prstGeom prst="rect">
              <a:avLst/>
            </a:prstGeom>
            <a:solidFill>
              <a:srgbClr val="FFFF99"/>
            </a:soli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de-DE" sz="1200" b="1">
                <a:solidFill>
                  <a:srgbClr val="000000"/>
                </a:solidFill>
              </a:endParaRPr>
            </a:p>
          </p:txBody>
        </p:sp>
        <p:sp>
          <p:nvSpPr>
            <p:cNvPr id="26" name="Rectangle 64"/>
            <p:cNvSpPr>
              <a:spLocks noChangeArrowheads="1"/>
            </p:cNvSpPr>
            <p:nvPr/>
          </p:nvSpPr>
          <p:spPr bwMode="auto">
            <a:xfrm>
              <a:off x="5491747" y="2365458"/>
              <a:ext cx="935038" cy="2879725"/>
            </a:xfrm>
            <a:prstGeom prst="rect">
              <a:avLst/>
            </a:prstGeom>
            <a:solidFill>
              <a:srgbClr val="FFFF99"/>
            </a:soli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27" name="AutoShape 65"/>
            <p:cNvSpPr>
              <a:spLocks noChangeArrowheads="1"/>
            </p:cNvSpPr>
            <p:nvPr/>
          </p:nvSpPr>
          <p:spPr bwMode="auto">
            <a:xfrm>
              <a:off x="2683460" y="4868945"/>
              <a:ext cx="1231900" cy="96838"/>
            </a:xfrm>
            <a:prstGeom prst="leftRightArrow">
              <a:avLst>
                <a:gd name="adj1" fmla="val 50000"/>
                <a:gd name="adj2" fmla="val 254425"/>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28" name="Line 66"/>
            <p:cNvSpPr>
              <a:spLocks noChangeShapeType="1"/>
            </p:cNvSpPr>
            <p:nvPr/>
          </p:nvSpPr>
          <p:spPr bwMode="auto">
            <a:xfrm>
              <a:off x="3404185" y="2276475"/>
              <a:ext cx="0" cy="2881313"/>
            </a:xfrm>
            <a:prstGeom prst="line">
              <a:avLst/>
            </a:prstGeom>
            <a:noFill/>
            <a:ln w="19050">
              <a:solidFill>
                <a:schemeClr val="tx1"/>
              </a:solidFill>
              <a:prstDash val="lgDash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eaLnBrk="0" hangingPunct="0"/>
              <a:endParaRPr lang="de-DE" sz="2000">
                <a:solidFill>
                  <a:srgbClr val="000000"/>
                </a:solidFill>
                <a:latin typeface="Times New Roman" pitchFamily="18" charset="0"/>
                <a:cs typeface="+mn-cs"/>
              </a:endParaRPr>
            </a:p>
          </p:txBody>
        </p:sp>
        <p:sp>
          <p:nvSpPr>
            <p:cNvPr id="29" name="Text Box 67"/>
            <p:cNvSpPr txBox="1">
              <a:spLocks noChangeArrowheads="1"/>
            </p:cNvSpPr>
            <p:nvPr/>
          </p:nvSpPr>
          <p:spPr bwMode="auto">
            <a:xfrm>
              <a:off x="3043819" y="5157787"/>
              <a:ext cx="990299" cy="3601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de-DE" sz="1000" b="1">
                  <a:solidFill>
                    <a:srgbClr val="000000"/>
                  </a:solidFill>
                </a:rPr>
                <a:t>k Lanes</a:t>
              </a:r>
            </a:p>
          </p:txBody>
        </p:sp>
        <p:sp>
          <p:nvSpPr>
            <p:cNvPr id="30" name="Rectangle 69"/>
            <p:cNvSpPr>
              <a:spLocks noChangeArrowheads="1"/>
            </p:cNvSpPr>
            <p:nvPr/>
          </p:nvSpPr>
          <p:spPr bwMode="auto">
            <a:xfrm>
              <a:off x="3764546" y="2365458"/>
              <a:ext cx="1150938" cy="8103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1000" b="1">
                  <a:solidFill>
                    <a:srgbClr val="000000"/>
                  </a:solidFill>
                </a:rPr>
                <a:t>MAC HW-</a:t>
              </a:r>
            </a:p>
            <a:p>
              <a:pPr algn="ctr" eaLnBrk="1" hangingPunct="1"/>
              <a:r>
                <a:rPr lang="en-US" altLang="de-DE" sz="1000" b="1">
                  <a:solidFill>
                    <a:srgbClr val="000000"/>
                  </a:solidFill>
                </a:rPr>
                <a:t>Accelerator</a:t>
              </a:r>
            </a:p>
          </p:txBody>
        </p:sp>
        <p:sp>
          <p:nvSpPr>
            <p:cNvPr id="31" name="Rectangle 70"/>
            <p:cNvSpPr>
              <a:spLocks noChangeArrowheads="1"/>
            </p:cNvSpPr>
            <p:nvPr/>
          </p:nvSpPr>
          <p:spPr bwMode="auto">
            <a:xfrm>
              <a:off x="5420310" y="2365458"/>
              <a:ext cx="1150937" cy="12604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1000" b="1">
                  <a:solidFill>
                    <a:srgbClr val="000000"/>
                  </a:solidFill>
                </a:rPr>
                <a:t>Multi-PHY</a:t>
              </a:r>
            </a:p>
            <a:p>
              <a:pPr algn="ctr" eaLnBrk="1" hangingPunct="1"/>
              <a:r>
                <a:rPr lang="en-US" altLang="de-DE" sz="1000" b="1">
                  <a:solidFill>
                    <a:srgbClr val="000000"/>
                  </a:solidFill>
                </a:rPr>
                <a:t>Parallel-Processor</a:t>
              </a:r>
            </a:p>
          </p:txBody>
        </p:sp>
        <p:sp>
          <p:nvSpPr>
            <p:cNvPr id="32" name="AutoShape 71"/>
            <p:cNvSpPr>
              <a:spLocks noChangeArrowheads="1"/>
            </p:cNvSpPr>
            <p:nvPr/>
          </p:nvSpPr>
          <p:spPr bwMode="auto">
            <a:xfrm>
              <a:off x="4844047" y="2868695"/>
              <a:ext cx="647700" cy="169863"/>
            </a:xfrm>
            <a:prstGeom prst="leftRightArrow">
              <a:avLst>
                <a:gd name="adj1" fmla="val 50000"/>
                <a:gd name="adj2" fmla="val 76261"/>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33" name="AutoShape 72"/>
            <p:cNvSpPr>
              <a:spLocks noChangeArrowheads="1"/>
            </p:cNvSpPr>
            <p:nvPr/>
          </p:nvSpPr>
          <p:spPr bwMode="auto">
            <a:xfrm>
              <a:off x="4844047" y="3157620"/>
              <a:ext cx="647700" cy="169863"/>
            </a:xfrm>
            <a:prstGeom prst="leftRightArrow">
              <a:avLst>
                <a:gd name="adj1" fmla="val 50000"/>
                <a:gd name="adj2" fmla="val 76261"/>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34" name="AutoShape 73"/>
            <p:cNvSpPr>
              <a:spLocks noChangeArrowheads="1"/>
            </p:cNvSpPr>
            <p:nvPr/>
          </p:nvSpPr>
          <p:spPr bwMode="auto">
            <a:xfrm>
              <a:off x="4844047" y="3373520"/>
              <a:ext cx="647700" cy="169863"/>
            </a:xfrm>
            <a:prstGeom prst="leftRightArrow">
              <a:avLst>
                <a:gd name="adj1" fmla="val 50000"/>
                <a:gd name="adj2" fmla="val 76261"/>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35" name="Oval 74" descr="Diagonal weit nach oben"/>
            <p:cNvSpPr>
              <a:spLocks noChangeArrowheads="1"/>
            </p:cNvSpPr>
            <p:nvPr/>
          </p:nvSpPr>
          <p:spPr bwMode="auto">
            <a:xfrm>
              <a:off x="2635418" y="3668335"/>
              <a:ext cx="3155451" cy="752475"/>
            </a:xfrm>
            <a:prstGeom prst="ellipse">
              <a:avLst/>
            </a:prstGeom>
            <a:pattFill prst="wdUpDiag">
              <a:fgClr>
                <a:schemeClr val="accent1"/>
              </a:fgClr>
              <a:bgClr>
                <a:schemeClr val="bg1"/>
              </a:bgClr>
            </a:pattFill>
            <a:ln w="9525">
              <a:solidFill>
                <a:schemeClr val="tx1"/>
              </a:solidFill>
              <a:prstDash val="sysDot"/>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1000" b="1">
                  <a:solidFill>
                    <a:srgbClr val="000000"/>
                  </a:solidFill>
                </a:rPr>
                <a:t>ARQ 	           REMUX 		FEC</a:t>
              </a:r>
            </a:p>
          </p:txBody>
        </p:sp>
        <p:grpSp>
          <p:nvGrpSpPr>
            <p:cNvPr id="36" name="Gruppieren 3"/>
            <p:cNvGrpSpPr>
              <a:grpSpLocks/>
            </p:cNvGrpSpPr>
            <p:nvPr/>
          </p:nvGrpSpPr>
          <p:grpSpPr bwMode="auto">
            <a:xfrm>
              <a:off x="769463" y="2573411"/>
              <a:ext cx="825500" cy="2447851"/>
              <a:chOff x="769463" y="2412991"/>
              <a:chExt cx="825500" cy="2447851"/>
            </a:xfrm>
          </p:grpSpPr>
          <p:sp>
            <p:nvSpPr>
              <p:cNvPr id="40" name="AutoShape 38"/>
              <p:cNvSpPr>
                <a:spLocks noChangeArrowheads="1"/>
              </p:cNvSpPr>
              <p:nvPr/>
            </p:nvSpPr>
            <p:spPr bwMode="auto">
              <a:xfrm>
                <a:off x="783751" y="3001963"/>
                <a:ext cx="358775" cy="215900"/>
              </a:xfrm>
              <a:prstGeom prst="leftArrow">
                <a:avLst>
                  <a:gd name="adj1" fmla="val 50000"/>
                  <a:gd name="adj2" fmla="val 41544"/>
                </a:avLst>
              </a:prstGeom>
              <a:solidFill>
                <a:srgbClr val="CCFF99"/>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41" name="AutoShape 41"/>
              <p:cNvSpPr>
                <a:spLocks noChangeArrowheads="1"/>
              </p:cNvSpPr>
              <p:nvPr/>
            </p:nvSpPr>
            <p:spPr bwMode="auto">
              <a:xfrm>
                <a:off x="769463" y="3429001"/>
                <a:ext cx="358775" cy="215900"/>
              </a:xfrm>
              <a:prstGeom prst="leftArrow">
                <a:avLst>
                  <a:gd name="adj1" fmla="val 50000"/>
                  <a:gd name="adj2" fmla="val 41544"/>
                </a:avLst>
              </a:prstGeom>
              <a:solidFill>
                <a:srgbClr val="CCFF99"/>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42" name="AutoShape 42"/>
              <p:cNvSpPr>
                <a:spLocks noChangeArrowheads="1"/>
              </p:cNvSpPr>
              <p:nvPr/>
            </p:nvSpPr>
            <p:spPr bwMode="auto">
              <a:xfrm>
                <a:off x="774226" y="3856038"/>
                <a:ext cx="358775" cy="215900"/>
              </a:xfrm>
              <a:prstGeom prst="leftArrow">
                <a:avLst>
                  <a:gd name="adj1" fmla="val 50000"/>
                  <a:gd name="adj2" fmla="val 41544"/>
                </a:avLst>
              </a:prstGeom>
              <a:solidFill>
                <a:srgbClr val="CCFF99"/>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43" name="AutoShape 43"/>
              <p:cNvSpPr>
                <a:spLocks noChangeArrowheads="1"/>
              </p:cNvSpPr>
              <p:nvPr/>
            </p:nvSpPr>
            <p:spPr bwMode="auto">
              <a:xfrm flipH="1">
                <a:off x="1207613" y="2412991"/>
                <a:ext cx="387350" cy="215900"/>
              </a:xfrm>
              <a:prstGeom prst="leftArrow">
                <a:avLst>
                  <a:gd name="adj1" fmla="val 50000"/>
                  <a:gd name="adj2" fmla="val 44853"/>
                </a:avLst>
              </a:prstGeom>
              <a:solidFill>
                <a:srgbClr val="CCFF99"/>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44" name="AutoShape 44"/>
              <p:cNvSpPr>
                <a:spLocks noChangeArrowheads="1"/>
              </p:cNvSpPr>
              <p:nvPr/>
            </p:nvSpPr>
            <p:spPr bwMode="auto">
              <a:xfrm flipH="1">
                <a:off x="1164104" y="3284538"/>
                <a:ext cx="387350" cy="215900"/>
              </a:xfrm>
              <a:prstGeom prst="leftArrow">
                <a:avLst>
                  <a:gd name="adj1" fmla="val 50000"/>
                  <a:gd name="adj2" fmla="val 44853"/>
                </a:avLst>
              </a:prstGeom>
              <a:solidFill>
                <a:srgbClr val="CCFF99"/>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45" name="AutoShape 45"/>
              <p:cNvSpPr>
                <a:spLocks noChangeArrowheads="1"/>
              </p:cNvSpPr>
              <p:nvPr/>
            </p:nvSpPr>
            <p:spPr bwMode="auto">
              <a:xfrm flipH="1">
                <a:off x="1217138" y="4644942"/>
                <a:ext cx="377825" cy="215900"/>
              </a:xfrm>
              <a:prstGeom prst="leftArrow">
                <a:avLst>
                  <a:gd name="adj1" fmla="val 50000"/>
                  <a:gd name="adj2" fmla="val 43750"/>
                </a:avLst>
              </a:prstGeom>
              <a:solidFill>
                <a:srgbClr val="CCFF99"/>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46" name="Line 47"/>
              <p:cNvSpPr>
                <a:spLocks noChangeShapeType="1"/>
              </p:cNvSpPr>
              <p:nvPr/>
            </p:nvSpPr>
            <p:spPr bwMode="auto">
              <a:xfrm flipH="1">
                <a:off x="1236189" y="3443288"/>
                <a:ext cx="1587" cy="561975"/>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eaLnBrk="0" hangingPunct="0"/>
                <a:endParaRPr lang="de-DE" sz="2000">
                  <a:solidFill>
                    <a:srgbClr val="000000"/>
                  </a:solidFill>
                  <a:latin typeface="Times New Roman" pitchFamily="18" charset="0"/>
                  <a:cs typeface="+mn-cs"/>
                </a:endParaRPr>
              </a:p>
            </p:txBody>
          </p:sp>
          <p:sp>
            <p:nvSpPr>
              <p:cNvPr id="47" name="Line 48"/>
              <p:cNvSpPr>
                <a:spLocks noChangeShapeType="1"/>
              </p:cNvSpPr>
              <p:nvPr/>
            </p:nvSpPr>
            <p:spPr bwMode="auto">
              <a:xfrm>
                <a:off x="1242538" y="2586038"/>
                <a:ext cx="0" cy="74295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eaLnBrk="0" hangingPunct="0"/>
                <a:endParaRPr lang="de-DE" sz="2000">
                  <a:solidFill>
                    <a:srgbClr val="000000"/>
                  </a:solidFill>
                  <a:latin typeface="Times New Roman" pitchFamily="18" charset="0"/>
                  <a:cs typeface="+mn-cs"/>
                </a:endParaRPr>
              </a:p>
            </p:txBody>
          </p:sp>
          <p:sp>
            <p:nvSpPr>
              <p:cNvPr id="48" name="Line 49"/>
              <p:cNvSpPr>
                <a:spLocks noChangeShapeType="1"/>
              </p:cNvSpPr>
              <p:nvPr/>
            </p:nvSpPr>
            <p:spPr bwMode="auto">
              <a:xfrm flipH="1">
                <a:off x="1109188" y="4814888"/>
                <a:ext cx="381000"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eaLnBrk="0" hangingPunct="0"/>
                <a:endParaRPr lang="de-DE" sz="2000">
                  <a:solidFill>
                    <a:srgbClr val="000000"/>
                  </a:solidFill>
                  <a:latin typeface="Times New Roman" pitchFamily="18" charset="0"/>
                  <a:cs typeface="+mn-cs"/>
                </a:endParaRPr>
              </a:p>
            </p:txBody>
          </p:sp>
          <p:sp>
            <p:nvSpPr>
              <p:cNvPr id="49" name="Line 50"/>
              <p:cNvSpPr>
                <a:spLocks noChangeShapeType="1"/>
              </p:cNvSpPr>
              <p:nvPr/>
            </p:nvSpPr>
            <p:spPr bwMode="auto">
              <a:xfrm flipH="1">
                <a:off x="1113951" y="2471738"/>
                <a:ext cx="376238"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eaLnBrk="0" hangingPunct="0"/>
                <a:endParaRPr lang="de-DE" sz="2000">
                  <a:solidFill>
                    <a:srgbClr val="000000"/>
                  </a:solidFill>
                  <a:latin typeface="Times New Roman" pitchFamily="18" charset="0"/>
                  <a:cs typeface="+mn-cs"/>
                </a:endParaRPr>
              </a:p>
            </p:txBody>
          </p:sp>
          <p:sp>
            <p:nvSpPr>
              <p:cNvPr id="50" name="Line 51"/>
              <p:cNvSpPr>
                <a:spLocks noChangeShapeType="1"/>
              </p:cNvSpPr>
              <p:nvPr/>
            </p:nvSpPr>
            <p:spPr bwMode="auto">
              <a:xfrm flipV="1">
                <a:off x="1113951" y="4014788"/>
                <a:ext cx="0" cy="8001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eaLnBrk="0" hangingPunct="0"/>
                <a:endParaRPr lang="de-DE" sz="2000">
                  <a:solidFill>
                    <a:srgbClr val="000000"/>
                  </a:solidFill>
                  <a:latin typeface="Times New Roman" pitchFamily="18" charset="0"/>
                  <a:cs typeface="+mn-cs"/>
                </a:endParaRPr>
              </a:p>
            </p:txBody>
          </p:sp>
          <p:sp>
            <p:nvSpPr>
              <p:cNvPr id="51" name="Line 52"/>
              <p:cNvSpPr>
                <a:spLocks noChangeShapeType="1"/>
              </p:cNvSpPr>
              <p:nvPr/>
            </p:nvSpPr>
            <p:spPr bwMode="auto">
              <a:xfrm flipV="1">
                <a:off x="1113951" y="3581401"/>
                <a:ext cx="0" cy="32385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eaLnBrk="0" hangingPunct="0"/>
                <a:endParaRPr lang="de-DE" sz="2000">
                  <a:solidFill>
                    <a:srgbClr val="000000"/>
                  </a:solidFill>
                  <a:latin typeface="Times New Roman" pitchFamily="18" charset="0"/>
                  <a:cs typeface="+mn-cs"/>
                </a:endParaRPr>
              </a:p>
            </p:txBody>
          </p:sp>
          <p:sp>
            <p:nvSpPr>
              <p:cNvPr id="52" name="Line 53"/>
              <p:cNvSpPr>
                <a:spLocks noChangeShapeType="1"/>
              </p:cNvSpPr>
              <p:nvPr/>
            </p:nvSpPr>
            <p:spPr bwMode="auto">
              <a:xfrm flipV="1">
                <a:off x="1109188" y="3162301"/>
                <a:ext cx="0" cy="32385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eaLnBrk="0" hangingPunct="0"/>
                <a:endParaRPr lang="de-DE" sz="2000">
                  <a:solidFill>
                    <a:srgbClr val="000000"/>
                  </a:solidFill>
                  <a:latin typeface="Times New Roman" pitchFamily="18" charset="0"/>
                  <a:cs typeface="+mn-cs"/>
                </a:endParaRPr>
              </a:p>
            </p:txBody>
          </p:sp>
          <p:sp>
            <p:nvSpPr>
              <p:cNvPr id="53" name="Line 54"/>
              <p:cNvSpPr>
                <a:spLocks noChangeShapeType="1"/>
              </p:cNvSpPr>
              <p:nvPr/>
            </p:nvSpPr>
            <p:spPr bwMode="auto">
              <a:xfrm flipV="1">
                <a:off x="1113951" y="2466976"/>
                <a:ext cx="0" cy="58578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eaLnBrk="0" hangingPunct="0"/>
                <a:endParaRPr lang="de-DE" sz="2000">
                  <a:solidFill>
                    <a:srgbClr val="000000"/>
                  </a:solidFill>
                  <a:latin typeface="Times New Roman" pitchFamily="18" charset="0"/>
                  <a:cs typeface="+mn-cs"/>
                </a:endParaRPr>
              </a:p>
            </p:txBody>
          </p:sp>
          <p:sp>
            <p:nvSpPr>
              <p:cNvPr id="54" name="AutoShape 44"/>
              <p:cNvSpPr>
                <a:spLocks noChangeArrowheads="1"/>
              </p:cNvSpPr>
              <p:nvPr/>
            </p:nvSpPr>
            <p:spPr bwMode="auto">
              <a:xfrm flipH="1">
                <a:off x="1164104" y="3933180"/>
                <a:ext cx="387350" cy="215900"/>
              </a:xfrm>
              <a:prstGeom prst="leftArrow">
                <a:avLst>
                  <a:gd name="adj1" fmla="val 50000"/>
                  <a:gd name="adj2" fmla="val 44853"/>
                </a:avLst>
              </a:prstGeom>
              <a:solidFill>
                <a:srgbClr val="CCFF99"/>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55" name="Rectangle 46"/>
              <p:cNvSpPr>
                <a:spLocks noChangeArrowheads="1"/>
              </p:cNvSpPr>
              <p:nvPr/>
            </p:nvSpPr>
            <p:spPr bwMode="auto">
              <a:xfrm>
                <a:off x="1120301" y="2478088"/>
                <a:ext cx="115888" cy="2338388"/>
              </a:xfrm>
              <a:prstGeom prst="rect">
                <a:avLst/>
              </a:prstGeom>
              <a:solidFill>
                <a:srgbClr val="CCFF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56" name="Line 47"/>
              <p:cNvSpPr>
                <a:spLocks noChangeShapeType="1"/>
              </p:cNvSpPr>
              <p:nvPr/>
            </p:nvSpPr>
            <p:spPr bwMode="auto">
              <a:xfrm flipH="1">
                <a:off x="1236112" y="4092576"/>
                <a:ext cx="0" cy="60325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eaLnBrk="0" hangingPunct="0"/>
                <a:endParaRPr lang="de-DE" sz="2000">
                  <a:solidFill>
                    <a:srgbClr val="000000"/>
                  </a:solidFill>
                  <a:latin typeface="Times New Roman" pitchFamily="18" charset="0"/>
                  <a:cs typeface="+mn-cs"/>
                </a:endParaRPr>
              </a:p>
            </p:txBody>
          </p:sp>
        </p:grpSp>
        <p:sp>
          <p:nvSpPr>
            <p:cNvPr id="37" name="Textfeld 2"/>
            <p:cNvSpPr txBox="1">
              <a:spLocks noChangeArrowheads="1"/>
            </p:cNvSpPr>
            <p:nvPr/>
          </p:nvSpPr>
          <p:spPr bwMode="auto">
            <a:xfrm>
              <a:off x="1901449" y="1606967"/>
              <a:ext cx="4528115" cy="4051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de-DE" sz="1200">
                  <a:solidFill>
                    <a:srgbClr val="000000"/>
                  </a:solidFill>
                </a:rPr>
                <a:t>Multi-Channel-Parallel Processor (MCPP)</a:t>
              </a:r>
            </a:p>
          </p:txBody>
        </p:sp>
        <p:sp>
          <p:nvSpPr>
            <p:cNvPr id="38" name="Text Box 57"/>
            <p:cNvSpPr txBox="1">
              <a:spLocks noChangeArrowheads="1"/>
            </p:cNvSpPr>
            <p:nvPr/>
          </p:nvSpPr>
          <p:spPr bwMode="auto">
            <a:xfrm>
              <a:off x="1714375" y="5278104"/>
              <a:ext cx="1173333" cy="5402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900" b="1">
                  <a:solidFill>
                    <a:srgbClr val="000000"/>
                  </a:solidFill>
                </a:rPr>
                <a:t>Many-Core</a:t>
              </a:r>
              <a:br>
                <a:rPr lang="en-US" altLang="de-DE" sz="900" b="1">
                  <a:solidFill>
                    <a:srgbClr val="000000"/>
                  </a:solidFill>
                </a:rPr>
              </a:br>
              <a:r>
                <a:rPr lang="en-US" altLang="de-DE" sz="900" b="1">
                  <a:solidFill>
                    <a:srgbClr val="000000"/>
                  </a:solidFill>
                </a:rPr>
                <a:t>Processor</a:t>
              </a:r>
            </a:p>
          </p:txBody>
        </p:sp>
        <p:sp>
          <p:nvSpPr>
            <p:cNvPr id="39" name="Text Box 57"/>
            <p:cNvSpPr txBox="1">
              <a:spLocks noChangeArrowheads="1"/>
            </p:cNvSpPr>
            <p:nvPr/>
          </p:nvSpPr>
          <p:spPr bwMode="auto">
            <a:xfrm>
              <a:off x="1420562" y="4147143"/>
              <a:ext cx="1760960" cy="5402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900" b="1">
                  <a:solidFill>
                    <a:srgbClr val="000000"/>
                  </a:solidFill>
                </a:rPr>
                <a:t>Distributed</a:t>
              </a:r>
            </a:p>
            <a:p>
              <a:pPr algn="ctr" eaLnBrk="1" hangingPunct="1"/>
              <a:r>
                <a:rPr lang="en-US" altLang="de-DE" sz="900" b="1">
                  <a:solidFill>
                    <a:srgbClr val="000000"/>
                  </a:solidFill>
                </a:rPr>
                <a:t>Operating System</a:t>
              </a:r>
            </a:p>
          </p:txBody>
        </p:sp>
      </p:grpSp>
    </p:spTree>
    <p:extLst>
      <p:ext uri="{BB962C8B-B14F-4D97-AF65-F5344CB8AC3E}">
        <p14:creationId xmlns="" xmlns:p14="http://schemas.microsoft.com/office/powerpoint/2010/main" val="117820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sz="1600" dirty="0" smtClean="0"/>
              <a:t>Wireless 100Gb/s is still a challenge</a:t>
            </a:r>
          </a:p>
          <a:p>
            <a:r>
              <a:rPr lang="en-US" sz="1600" dirty="0" smtClean="0"/>
              <a:t>Several different approaches can be chosen for different scenarios of application</a:t>
            </a:r>
          </a:p>
          <a:p>
            <a:r>
              <a:rPr lang="en-US" sz="1600" dirty="0" smtClean="0"/>
              <a:t>The power consumption caused by system inefficiencies needs to be solved</a:t>
            </a:r>
          </a:p>
          <a:p>
            <a:r>
              <a:rPr lang="en-US" sz="1600" dirty="0"/>
              <a:t>T</a:t>
            </a:r>
            <a:r>
              <a:rPr lang="en-US" sz="1600" dirty="0" smtClean="0"/>
              <a:t>here seems to be a chance for a reconsideration of doing signal processing </a:t>
            </a:r>
            <a:r>
              <a:rPr lang="en-US" sz="1600" dirty="0"/>
              <a:t>for certain forms of </a:t>
            </a:r>
            <a:r>
              <a:rPr lang="en-US" sz="1600" dirty="0" smtClean="0"/>
              <a:t>calculation in the analog domain due to extreme high power-efficiency</a:t>
            </a:r>
          </a:p>
          <a:p>
            <a:endParaRPr lang="en-US" sz="1600" dirty="0"/>
          </a:p>
          <a:p>
            <a:pPr marL="0" indent="0">
              <a:buNone/>
            </a:pPr>
            <a:r>
              <a:rPr lang="en-US" sz="1600" dirty="0" smtClean="0"/>
              <a:t>The project started in 2013 and will provide first result within 2014-2015</a:t>
            </a:r>
          </a:p>
          <a:p>
            <a:pPr marL="0" indent="0">
              <a:buNone/>
            </a:pPr>
            <a:r>
              <a:rPr lang="en-US" sz="1600" dirty="0" smtClean="0"/>
              <a:t>The second phase started in September 2016 and will run until August 2019</a:t>
            </a:r>
          </a:p>
          <a:p>
            <a:endParaRPr lang="en-US" sz="1600" dirty="0"/>
          </a:p>
          <a:p>
            <a:pPr marL="0" indent="0">
              <a:buNone/>
            </a:pPr>
            <a:endParaRPr lang="en-US" sz="1600" dirty="0"/>
          </a:p>
          <a:p>
            <a:pPr marL="0" indent="0">
              <a:buNone/>
            </a:pPr>
            <a:r>
              <a:rPr lang="en-US" sz="1600" dirty="0" smtClean="0"/>
              <a:t>Acknowledgement:</a:t>
            </a:r>
          </a:p>
          <a:p>
            <a:pPr marL="0" indent="0">
              <a:buNone/>
            </a:pPr>
            <a:r>
              <a:rPr lang="en-US" sz="1600" dirty="0" smtClean="0"/>
              <a:t>Thanks to DFG for supporting the activities in SPP1655 </a:t>
            </a:r>
          </a:p>
          <a:p>
            <a:pPr marL="0" indent="0">
              <a:buNone/>
            </a:pPr>
            <a:r>
              <a:rPr lang="en-US" sz="1600" dirty="0" smtClean="0"/>
              <a:t>Thanks to all colleagues working within SPP1655 for leaving me several slides and pictures for use in this talk</a:t>
            </a:r>
          </a:p>
          <a:p>
            <a:pPr marL="0" indent="0">
              <a:buNone/>
            </a:pPr>
            <a:endParaRPr lang="en-US" sz="1600" dirty="0" smtClean="0"/>
          </a:p>
          <a:p>
            <a:endParaRPr lang="en-US" sz="1600" dirty="0" smtClean="0"/>
          </a:p>
          <a:p>
            <a:endParaRPr lang="en-US" sz="1600" dirty="0"/>
          </a:p>
        </p:txBody>
      </p:sp>
      <p:sp>
        <p:nvSpPr>
          <p:cNvPr id="3" name="Titel 2"/>
          <p:cNvSpPr>
            <a:spLocks noGrp="1"/>
          </p:cNvSpPr>
          <p:nvPr>
            <p:ph type="title"/>
          </p:nvPr>
        </p:nvSpPr>
        <p:spPr>
          <a:xfrm>
            <a:off x="673385" y="404664"/>
            <a:ext cx="5603394" cy="304800"/>
          </a:xfrm>
        </p:spPr>
        <p:txBody>
          <a:bodyPr/>
          <a:lstStyle/>
          <a:p>
            <a:r>
              <a:rPr lang="de-DE" dirty="0" err="1" smtClean="0"/>
              <a:t>Conclusion</a:t>
            </a:r>
            <a:endParaRPr lang="de-DE" dirty="0"/>
          </a:p>
        </p:txBody>
      </p:sp>
    </p:spTree>
    <p:extLst>
      <p:ext uri="{BB962C8B-B14F-4D97-AF65-F5344CB8AC3E}">
        <p14:creationId xmlns="" xmlns:p14="http://schemas.microsoft.com/office/powerpoint/2010/main" val="1834631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smtClean="0"/>
              <a:t>“</a:t>
            </a:r>
            <a:r>
              <a:rPr lang="en-US" sz="2400" dirty="0"/>
              <a:t>Wireless 100 Gb/s and </a:t>
            </a:r>
            <a:r>
              <a:rPr lang="en-US" sz="2400" dirty="0" smtClean="0"/>
              <a:t>beyond”: </a:t>
            </a:r>
            <a:r>
              <a:rPr lang="en-US" sz="2400" dirty="0"/>
              <a:t>Actual research approaches within a DFG special priority program (SPP1655)</a:t>
            </a:r>
            <a:r>
              <a:rPr lang="en-US" sz="2400" dirty="0">
                <a:solidFill>
                  <a:srgbClr val="000000"/>
                </a:solidFill>
                <a:latin typeface="Times New Roman" pitchFamily="18" charset="0"/>
              </a:rPr>
              <a:t/>
            </a:r>
            <a:br>
              <a:rPr lang="en-US" sz="2400" dirty="0">
                <a:solidFill>
                  <a:srgbClr val="000000"/>
                </a:solidFill>
                <a:latin typeface="Times New Roman" pitchFamily="18" charset="0"/>
              </a:rPr>
            </a:br>
            <a:r>
              <a:rPr lang="en-US" dirty="0" smtClean="0"/>
              <a:t/>
            </a:r>
            <a:br>
              <a:rPr lang="en-US" dirty="0" smtClean="0"/>
            </a:br>
            <a:r>
              <a:rPr lang="en-US" dirty="0"/>
              <a:t/>
            </a:r>
            <a:br>
              <a:rPr lang="en-US" dirty="0"/>
            </a:br>
            <a:r>
              <a:rPr lang="en-US" dirty="0" smtClean="0"/>
              <a:t/>
            </a:r>
            <a:br>
              <a:rPr lang="en-US" dirty="0" smtClean="0"/>
            </a:br>
            <a:r>
              <a:rPr lang="en-US" sz="1700" dirty="0">
                <a:solidFill>
                  <a:schemeClr val="tx1"/>
                </a:solidFill>
              </a:rPr>
              <a:t>Rolf Kraemer</a:t>
            </a:r>
            <a:br>
              <a:rPr lang="en-US" sz="1700" dirty="0">
                <a:solidFill>
                  <a:schemeClr val="tx1"/>
                </a:solidFill>
              </a:rPr>
            </a:br>
            <a:r>
              <a:rPr lang="en-US" sz="1700" dirty="0">
                <a:solidFill>
                  <a:schemeClr val="tx1"/>
                </a:solidFill>
              </a:rPr>
              <a:t>kraemer@ihp-microelctronics.com</a:t>
            </a:r>
            <a:endParaRPr lang="de-DE" dirty="0">
              <a:solidFill>
                <a:schemeClr val="tx1"/>
              </a:solidFill>
            </a:endParaRPr>
          </a:p>
        </p:txBody>
      </p:sp>
    </p:spTree>
    <p:extLst>
      <p:ext uri="{BB962C8B-B14F-4D97-AF65-F5344CB8AC3E}">
        <p14:creationId xmlns:p14="http://schemas.microsoft.com/office/powerpoint/2010/main" xmlns="" val="196909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sz="1600" dirty="0" smtClean="0"/>
              <a:t>What is a DFG-SPP?</a:t>
            </a:r>
          </a:p>
          <a:p>
            <a:r>
              <a:rPr lang="en-US" sz="1600" dirty="0" smtClean="0"/>
              <a:t>SPP1655: </a:t>
            </a:r>
            <a:r>
              <a:rPr lang="en-US" sz="1600" b="0" dirty="0" smtClean="0"/>
              <a:t> „</a:t>
            </a:r>
            <a:r>
              <a:rPr lang="en-US" sz="1600" dirty="0" err="1" smtClean="0"/>
              <a:t>Drahtlose</a:t>
            </a:r>
            <a:r>
              <a:rPr lang="en-US" sz="1600" dirty="0" smtClean="0"/>
              <a:t> </a:t>
            </a:r>
            <a:r>
              <a:rPr lang="en-US" sz="1600" dirty="0" err="1" smtClean="0"/>
              <a:t>Ultrahochgeschwindigkeitskommunikation</a:t>
            </a:r>
            <a:r>
              <a:rPr lang="en-US" sz="1600" dirty="0" smtClean="0"/>
              <a:t> </a:t>
            </a:r>
            <a:r>
              <a:rPr lang="en-US" sz="1600" dirty="0" err="1" smtClean="0"/>
              <a:t>für</a:t>
            </a:r>
            <a:r>
              <a:rPr lang="en-US" sz="1600" dirty="0" smtClean="0"/>
              <a:t> den </a:t>
            </a:r>
            <a:r>
              <a:rPr lang="en-US" sz="1600" dirty="0" err="1" smtClean="0"/>
              <a:t>mobilen</a:t>
            </a:r>
            <a:r>
              <a:rPr lang="en-US" sz="1600" dirty="0" smtClean="0"/>
              <a:t> </a:t>
            </a:r>
            <a:r>
              <a:rPr lang="en-US" sz="1600" dirty="0" err="1"/>
              <a:t>Internetzugriff</a:t>
            </a:r>
            <a:r>
              <a:rPr lang="en-US" sz="1600" dirty="0"/>
              <a:t> :„Wireless 100 Gb/s and beyond“ </a:t>
            </a:r>
          </a:p>
          <a:p>
            <a:r>
              <a:rPr lang="en-US" sz="1600" dirty="0" smtClean="0"/>
              <a:t>Problem </a:t>
            </a:r>
            <a:r>
              <a:rPr lang="en-US" sz="1600" dirty="0"/>
              <a:t>Statement and Challenges</a:t>
            </a:r>
          </a:p>
          <a:p>
            <a:pPr lvl="1"/>
            <a:r>
              <a:rPr lang="en-US" sz="1600" dirty="0" smtClean="0"/>
              <a:t>“Bandwidth Efficiency” versus “Bandwidth”</a:t>
            </a:r>
          </a:p>
          <a:p>
            <a:pPr lvl="1"/>
            <a:r>
              <a:rPr lang="en-US" sz="1600" dirty="0" smtClean="0"/>
              <a:t>“Digital Signal Processing” versus “Analog Signal Processing”</a:t>
            </a:r>
          </a:p>
          <a:p>
            <a:pPr lvl="1"/>
            <a:r>
              <a:rPr lang="en-US" sz="1600" dirty="0" smtClean="0"/>
              <a:t>“Protocol Design Challenges”</a:t>
            </a:r>
          </a:p>
          <a:p>
            <a:r>
              <a:rPr lang="en-US" sz="1600" dirty="0" smtClean="0"/>
              <a:t>Projects within SPP1655</a:t>
            </a:r>
          </a:p>
          <a:p>
            <a:pPr lvl="1"/>
            <a:r>
              <a:rPr lang="en-US" sz="1600" dirty="0" smtClean="0"/>
              <a:t>Example Projects</a:t>
            </a:r>
          </a:p>
          <a:p>
            <a:pPr lvl="1"/>
            <a:r>
              <a:rPr lang="en-US" sz="1600" dirty="0"/>
              <a:t>	</a:t>
            </a:r>
            <a:r>
              <a:rPr lang="en-US" sz="1600" dirty="0" smtClean="0"/>
              <a:t> 	Real 100G.COM</a:t>
            </a:r>
          </a:p>
          <a:p>
            <a:pPr lvl="1"/>
            <a:r>
              <a:rPr lang="en-US" sz="1600" dirty="0"/>
              <a:t>	</a:t>
            </a:r>
            <a:r>
              <a:rPr lang="en-US" sz="1600" dirty="0" smtClean="0"/>
              <a:t>	</a:t>
            </a:r>
            <a:r>
              <a:rPr lang="en-US" sz="1600" dirty="0" err="1" smtClean="0"/>
              <a:t>maximumMIMO</a:t>
            </a:r>
            <a:endParaRPr lang="en-US" sz="1600" dirty="0" smtClean="0"/>
          </a:p>
          <a:p>
            <a:pPr lvl="1"/>
            <a:r>
              <a:rPr lang="en-US" sz="1600" dirty="0" smtClean="0"/>
              <a:t>		End2End100</a:t>
            </a:r>
          </a:p>
          <a:p>
            <a:r>
              <a:rPr lang="en-US" sz="1600" dirty="0" smtClean="0"/>
              <a:t>Conclusion </a:t>
            </a:r>
          </a:p>
          <a:p>
            <a:pPr lvl="1"/>
            <a:r>
              <a:rPr lang="en-US" sz="1600" dirty="0"/>
              <a:t>	</a:t>
            </a:r>
          </a:p>
        </p:txBody>
      </p:sp>
      <p:sp>
        <p:nvSpPr>
          <p:cNvPr id="3" name="Titel 2"/>
          <p:cNvSpPr>
            <a:spLocks noGrp="1"/>
          </p:cNvSpPr>
          <p:nvPr>
            <p:ph type="title"/>
          </p:nvPr>
        </p:nvSpPr>
        <p:spPr>
          <a:xfrm>
            <a:off x="673385" y="404664"/>
            <a:ext cx="5603394" cy="304800"/>
          </a:xfrm>
        </p:spPr>
        <p:txBody>
          <a:bodyPr/>
          <a:lstStyle/>
          <a:p>
            <a:r>
              <a:rPr lang="de-DE" dirty="0" smtClean="0"/>
              <a:t>Outline</a:t>
            </a:r>
            <a:endParaRPr lang="de-DE" dirty="0"/>
          </a:p>
        </p:txBody>
      </p:sp>
    </p:spTree>
    <p:extLst>
      <p:ext uri="{BB962C8B-B14F-4D97-AF65-F5344CB8AC3E}">
        <p14:creationId xmlns:p14="http://schemas.microsoft.com/office/powerpoint/2010/main" xmlns="" val="101055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sz="1600" dirty="0" smtClean="0"/>
              <a:t>Purpose:</a:t>
            </a:r>
          </a:p>
          <a:p>
            <a:pPr marL="394897" lvl="1" indent="-285750">
              <a:buFont typeface="Arial" panose="020B0604020202020204" pitchFamily="34" charset="0"/>
              <a:buChar char="•"/>
            </a:pPr>
            <a:r>
              <a:rPr lang="en-US" sz="1600" b="0" dirty="0" smtClean="0"/>
              <a:t>advance knowledge in an </a:t>
            </a:r>
            <a:r>
              <a:rPr lang="en-US" sz="1600" dirty="0" smtClean="0"/>
              <a:t>emerging field </a:t>
            </a:r>
            <a:r>
              <a:rPr lang="en-US" sz="1600" b="0" dirty="0" smtClean="0"/>
              <a:t>of research through</a:t>
            </a:r>
            <a:r>
              <a:rPr lang="en-US" sz="1600" b="0" dirty="0"/>
              <a:t> </a:t>
            </a:r>
            <a:r>
              <a:rPr lang="en-US" sz="1600" dirty="0" smtClean="0"/>
              <a:t>collaborative networked support</a:t>
            </a:r>
          </a:p>
          <a:p>
            <a:pPr marL="394897" lvl="1" indent="-285750">
              <a:buFont typeface="Arial" panose="020B0604020202020204" pitchFamily="34" charset="0"/>
              <a:buChar char="•"/>
            </a:pPr>
            <a:r>
              <a:rPr lang="en-US" sz="1600" b="0" dirty="0" smtClean="0"/>
              <a:t>enhanced quality of research through the use of </a:t>
            </a:r>
            <a:r>
              <a:rPr lang="en-US" sz="1600" dirty="0" smtClean="0"/>
              <a:t>new methods for </a:t>
            </a:r>
            <a:r>
              <a:rPr lang="en-US" sz="1600" b="0" dirty="0" smtClean="0"/>
              <a:t>basic research</a:t>
            </a:r>
            <a:endParaRPr lang="en-US" sz="1600" b="0" dirty="0"/>
          </a:p>
          <a:p>
            <a:pPr marL="394897" lvl="1" indent="-285750">
              <a:buFont typeface="Arial" panose="020B0604020202020204" pitchFamily="34" charset="0"/>
              <a:buChar char="•"/>
            </a:pPr>
            <a:r>
              <a:rPr lang="en-US" sz="1600" b="0" dirty="0" smtClean="0"/>
              <a:t>added value through </a:t>
            </a:r>
            <a:r>
              <a:rPr lang="en-US" sz="1600" dirty="0" smtClean="0"/>
              <a:t>interdisciplinary cooperation</a:t>
            </a:r>
          </a:p>
          <a:p>
            <a:pPr marL="394897" lvl="1" indent="-285750">
              <a:buFont typeface="Arial" panose="020B0604020202020204" pitchFamily="34" charset="0"/>
              <a:buChar char="•"/>
            </a:pPr>
            <a:r>
              <a:rPr lang="en-US" sz="1600" b="0" dirty="0" smtClean="0"/>
              <a:t>collaborative networked support </a:t>
            </a:r>
            <a:r>
              <a:rPr lang="en-US" sz="1600" dirty="0" smtClean="0"/>
              <a:t>over several locations national wide</a:t>
            </a:r>
          </a:p>
          <a:p>
            <a:pPr marL="394897" lvl="1" indent="-285750">
              <a:buFont typeface="Arial" panose="020B0604020202020204" pitchFamily="34" charset="0"/>
              <a:buChar char="•"/>
            </a:pPr>
            <a:r>
              <a:rPr lang="en-US" sz="1600" b="0" dirty="0" smtClean="0"/>
              <a:t>Researchers prepared </a:t>
            </a:r>
            <a:r>
              <a:rPr lang="en-US" sz="1600" dirty="0" smtClean="0"/>
              <a:t>call </a:t>
            </a:r>
            <a:r>
              <a:rPr lang="en-US" sz="1600" b="0" dirty="0" smtClean="0"/>
              <a:t>approved by the DFG-senate</a:t>
            </a:r>
          </a:p>
          <a:p>
            <a:endParaRPr lang="en-US" sz="1600" b="0" dirty="0" smtClean="0"/>
          </a:p>
          <a:p>
            <a:r>
              <a:rPr lang="en-US" sz="1600" dirty="0" smtClean="0"/>
              <a:t>Eligibility: </a:t>
            </a:r>
            <a:endParaRPr lang="en-US" sz="1600" dirty="0"/>
          </a:p>
          <a:p>
            <a:pPr marL="664494" lvl="1" indent="-285750">
              <a:buFont typeface="Arial" panose="020B0604020202020204" pitchFamily="34" charset="0"/>
              <a:buChar char="•"/>
            </a:pPr>
            <a:r>
              <a:rPr lang="en-US" sz="1600" b="0" dirty="0" smtClean="0"/>
              <a:t>Researchers at universities research </a:t>
            </a:r>
            <a:br>
              <a:rPr lang="en-US" sz="1600" b="0" dirty="0" smtClean="0"/>
            </a:br>
            <a:r>
              <a:rPr lang="en-US" sz="1600" b="0" dirty="0" smtClean="0"/>
              <a:t>institutions in Germany</a:t>
            </a:r>
          </a:p>
          <a:p>
            <a:r>
              <a:rPr lang="en-US" sz="1600" dirty="0" smtClean="0"/>
              <a:t>Funding period: </a:t>
            </a:r>
            <a:r>
              <a:rPr lang="en-US" sz="1600" b="0" dirty="0" smtClean="0"/>
              <a:t>6 (3 + 3 or 3*2) years</a:t>
            </a:r>
          </a:p>
          <a:p>
            <a:r>
              <a:rPr lang="en-US" sz="1600" dirty="0" smtClean="0"/>
              <a:t>Funding: </a:t>
            </a:r>
            <a:r>
              <a:rPr lang="en-US" sz="1600" b="0" dirty="0" smtClean="0"/>
              <a:t>individual grants + coordination (~ 30 projects)</a:t>
            </a:r>
            <a:endParaRPr lang="en-US" sz="1600" dirty="0"/>
          </a:p>
        </p:txBody>
      </p:sp>
      <p:sp>
        <p:nvSpPr>
          <p:cNvPr id="3" name="Titel 2"/>
          <p:cNvSpPr>
            <a:spLocks noGrp="1"/>
          </p:cNvSpPr>
          <p:nvPr>
            <p:ph type="title"/>
          </p:nvPr>
        </p:nvSpPr>
        <p:spPr>
          <a:xfrm>
            <a:off x="673385" y="404664"/>
            <a:ext cx="5603394" cy="304800"/>
          </a:xfrm>
        </p:spPr>
        <p:txBody>
          <a:bodyPr/>
          <a:lstStyle/>
          <a:p>
            <a:r>
              <a:rPr lang="en-US" dirty="0" smtClean="0"/>
              <a:t>What is a DFG SPP (Special Priority Program)</a:t>
            </a:r>
            <a:endParaRPr lang="en-US" dirty="0"/>
          </a:p>
        </p:txBody>
      </p:sp>
      <p:sp>
        <p:nvSpPr>
          <p:cNvPr id="4" name="Rechteck 3"/>
          <p:cNvSpPr/>
          <p:nvPr/>
        </p:nvSpPr>
        <p:spPr bwMode="auto">
          <a:xfrm>
            <a:off x="4979318" y="5836125"/>
            <a:ext cx="2560284" cy="121125"/>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75746" tIns="37873" rIns="75746" bIns="37873" numCol="1" rtlCol="0" anchor="t" anchorCtr="0" compatLnSpc="1">
            <a:prstTxWarp prst="textNoShape">
              <a:avLst/>
            </a:prstTxWarp>
          </a:bodyPr>
          <a:lstStyle/>
          <a:p>
            <a:pPr defTabSz="757460" eaLnBrk="0" hangingPunct="0"/>
            <a:endParaRPr lang="de-DE" sz="2000">
              <a:solidFill>
                <a:srgbClr val="000000"/>
              </a:solidFill>
              <a:latin typeface="Times New Roman" pitchFamily="18" charset="0"/>
              <a:cs typeface="+mn-cs"/>
            </a:endParaRPr>
          </a:p>
        </p:txBody>
      </p:sp>
      <p:grpSp>
        <p:nvGrpSpPr>
          <p:cNvPr id="6" name="Gruppieren 5"/>
          <p:cNvGrpSpPr/>
          <p:nvPr/>
        </p:nvGrpSpPr>
        <p:grpSpPr>
          <a:xfrm>
            <a:off x="6051385" y="3973222"/>
            <a:ext cx="2818452" cy="1923465"/>
            <a:chOff x="7170018" y="4864596"/>
            <a:chExt cx="4248492" cy="2411011"/>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73444" y="4864596"/>
              <a:ext cx="4045066" cy="20189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feld 4"/>
            <p:cNvSpPr txBox="1"/>
            <p:nvPr/>
          </p:nvSpPr>
          <p:spPr>
            <a:xfrm>
              <a:off x="7170018" y="6808812"/>
              <a:ext cx="3354861" cy="466795"/>
            </a:xfrm>
            <a:prstGeom prst="rect">
              <a:avLst/>
            </a:prstGeom>
            <a:solidFill>
              <a:schemeClr val="bg1"/>
            </a:solidFill>
          </p:spPr>
          <p:txBody>
            <a:bodyPr wrap="none" rtlCol="0">
              <a:spAutoFit/>
            </a:bodyPr>
            <a:lstStyle/>
            <a:p>
              <a:pPr eaLnBrk="0" hangingPunct="0"/>
              <a:r>
                <a:rPr lang="de-DE" sz="2000" dirty="0">
                  <a:solidFill>
                    <a:srgbClr val="000000"/>
                  </a:solidFill>
                  <a:latin typeface="Times New Roman" pitchFamily="18" charset="0"/>
                  <a:cs typeface="+mn-cs"/>
                </a:rPr>
                <a:t>7.5% </a:t>
              </a:r>
              <a:r>
                <a:rPr lang="de-DE" sz="2000" dirty="0" err="1">
                  <a:solidFill>
                    <a:srgbClr val="000000"/>
                  </a:solidFill>
                  <a:latin typeface="Times New Roman" pitchFamily="18" charset="0"/>
                  <a:cs typeface="+mn-cs"/>
                </a:rPr>
                <a:t>of</a:t>
              </a:r>
              <a:r>
                <a:rPr lang="de-DE" sz="2000" dirty="0">
                  <a:solidFill>
                    <a:srgbClr val="000000"/>
                  </a:solidFill>
                  <a:latin typeface="Times New Roman" pitchFamily="18" charset="0"/>
                  <a:cs typeface="+mn-cs"/>
                </a:rPr>
                <a:t> </a:t>
              </a:r>
              <a:r>
                <a:rPr lang="de-DE" sz="2000" dirty="0" err="1">
                  <a:solidFill>
                    <a:srgbClr val="000000"/>
                  </a:solidFill>
                  <a:latin typeface="Times New Roman" pitchFamily="18" charset="0"/>
                  <a:cs typeface="+mn-cs"/>
                </a:rPr>
                <a:t>budget</a:t>
              </a:r>
              <a:r>
                <a:rPr lang="de-DE" sz="2000" dirty="0">
                  <a:solidFill>
                    <a:srgbClr val="000000"/>
                  </a:solidFill>
                  <a:latin typeface="Times New Roman" pitchFamily="18" charset="0"/>
                  <a:cs typeface="+mn-cs"/>
                </a:rPr>
                <a:t> </a:t>
              </a:r>
              <a:r>
                <a:rPr lang="de-DE" sz="2000" dirty="0" err="1">
                  <a:solidFill>
                    <a:srgbClr val="000000"/>
                  </a:solidFill>
                  <a:latin typeface="Times New Roman" pitchFamily="18" charset="0"/>
                  <a:cs typeface="+mn-cs"/>
                </a:rPr>
                <a:t>for</a:t>
              </a:r>
              <a:r>
                <a:rPr lang="de-DE" sz="2000" dirty="0">
                  <a:solidFill>
                    <a:srgbClr val="000000"/>
                  </a:solidFill>
                  <a:latin typeface="Times New Roman" pitchFamily="18" charset="0"/>
                  <a:cs typeface="+mn-cs"/>
                </a:rPr>
                <a:t> SPPs</a:t>
              </a:r>
            </a:p>
          </p:txBody>
        </p:sp>
      </p:grpSp>
      <p:sp>
        <p:nvSpPr>
          <p:cNvPr id="7" name="Textfeld 6"/>
          <p:cNvSpPr txBox="1"/>
          <p:nvPr/>
        </p:nvSpPr>
        <p:spPr>
          <a:xfrm>
            <a:off x="6051385" y="5896687"/>
            <a:ext cx="2655708" cy="276540"/>
          </a:xfrm>
          <a:prstGeom prst="rect">
            <a:avLst/>
          </a:prstGeom>
          <a:noFill/>
        </p:spPr>
        <p:txBody>
          <a:bodyPr wrap="none" lIns="75746" tIns="37873" rIns="75746" bIns="37873" rtlCol="0">
            <a:spAutoFit/>
          </a:bodyPr>
          <a:lstStyle/>
          <a:p>
            <a:pPr eaLnBrk="0" hangingPunct="0"/>
            <a:r>
              <a:rPr lang="de-DE" sz="1300" dirty="0">
                <a:solidFill>
                  <a:srgbClr val="000000"/>
                </a:solidFill>
                <a:latin typeface="Times New Roman" pitchFamily="18" charset="0"/>
                <a:cs typeface="+mn-cs"/>
              </a:rPr>
              <a:t>Slide </a:t>
            </a:r>
            <a:r>
              <a:rPr lang="de-DE" sz="1300" dirty="0" err="1">
                <a:solidFill>
                  <a:srgbClr val="000000"/>
                </a:solidFill>
                <a:latin typeface="Times New Roman" pitchFamily="18" charset="0"/>
                <a:cs typeface="+mn-cs"/>
              </a:rPr>
              <a:t>borrowed</a:t>
            </a:r>
            <a:r>
              <a:rPr lang="de-DE" sz="1300" dirty="0">
                <a:solidFill>
                  <a:srgbClr val="000000"/>
                </a:solidFill>
                <a:latin typeface="Times New Roman" pitchFamily="18" charset="0"/>
                <a:cs typeface="+mn-cs"/>
              </a:rPr>
              <a:t> </a:t>
            </a:r>
            <a:r>
              <a:rPr lang="de-DE" sz="1300" dirty="0" err="1">
                <a:solidFill>
                  <a:srgbClr val="000000"/>
                </a:solidFill>
                <a:latin typeface="Times New Roman" pitchFamily="18" charset="0"/>
                <a:cs typeface="+mn-cs"/>
              </a:rPr>
              <a:t>from</a:t>
            </a:r>
            <a:r>
              <a:rPr lang="de-DE" sz="1300" dirty="0">
                <a:solidFill>
                  <a:srgbClr val="000000"/>
                </a:solidFill>
                <a:latin typeface="Times New Roman" pitchFamily="18" charset="0"/>
                <a:cs typeface="+mn-cs"/>
              </a:rPr>
              <a:t> Dr. Dudek DFG</a:t>
            </a:r>
          </a:p>
        </p:txBody>
      </p:sp>
    </p:spTree>
    <p:extLst>
      <p:ext uri="{BB962C8B-B14F-4D97-AF65-F5344CB8AC3E}">
        <p14:creationId xmlns:p14="http://schemas.microsoft.com/office/powerpoint/2010/main" xmlns="" val="3030793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sz="1600" dirty="0" smtClean="0"/>
              <a:t>Facts and figures:</a:t>
            </a:r>
          </a:p>
          <a:p>
            <a:pPr lvl="1"/>
            <a:r>
              <a:rPr lang="en-US" sz="1600" dirty="0" smtClean="0"/>
              <a:t>		64 </a:t>
            </a:r>
            <a:r>
              <a:rPr lang="en-US" sz="1600" b="0" dirty="0" smtClean="0"/>
              <a:t>applicants</a:t>
            </a:r>
          </a:p>
          <a:p>
            <a:pPr lvl="1"/>
            <a:r>
              <a:rPr lang="en-US" sz="1600" b="0" dirty="0" smtClean="0"/>
              <a:t>		submitted </a:t>
            </a:r>
            <a:r>
              <a:rPr lang="en-US" sz="1600" dirty="0" smtClean="0"/>
              <a:t>27 </a:t>
            </a:r>
            <a:r>
              <a:rPr lang="en-US" sz="1600" b="0" dirty="0" smtClean="0"/>
              <a:t>joint projects with one or more PIs</a:t>
            </a:r>
          </a:p>
          <a:p>
            <a:pPr lvl="1"/>
            <a:r>
              <a:rPr lang="en-US" sz="1600" b="0" dirty="0" smtClean="0"/>
              <a:t>		with a total applied sum of </a:t>
            </a:r>
            <a:r>
              <a:rPr lang="en-US" sz="1600" dirty="0" smtClean="0"/>
              <a:t>15.9M€</a:t>
            </a:r>
          </a:p>
          <a:p>
            <a:pPr lvl="1"/>
            <a:r>
              <a:rPr lang="en-US" sz="1600" b="0" dirty="0" smtClean="0"/>
              <a:t>		coming from </a:t>
            </a:r>
            <a:r>
              <a:rPr lang="en-US" sz="1600" dirty="0" smtClean="0"/>
              <a:t>24 </a:t>
            </a:r>
            <a:r>
              <a:rPr lang="en-US" sz="1600" b="0" dirty="0" smtClean="0"/>
              <a:t>different German universities</a:t>
            </a:r>
          </a:p>
          <a:p>
            <a:endParaRPr lang="en-US" sz="1600" dirty="0" smtClean="0"/>
          </a:p>
          <a:p>
            <a:r>
              <a:rPr lang="en-US" sz="1600" dirty="0" smtClean="0"/>
              <a:t>Approved</a:t>
            </a:r>
          </a:p>
          <a:p>
            <a:pPr lvl="1"/>
            <a:r>
              <a:rPr lang="en-US" sz="1600" dirty="0" smtClean="0"/>
              <a:t>		10+1 </a:t>
            </a:r>
            <a:r>
              <a:rPr lang="en-US" sz="1600" b="0" dirty="0" smtClean="0"/>
              <a:t>research projects and </a:t>
            </a:r>
            <a:r>
              <a:rPr lang="en-US" sz="1600" dirty="0" smtClean="0"/>
              <a:t>1 </a:t>
            </a:r>
            <a:r>
              <a:rPr lang="en-US" sz="1600" b="0" dirty="0" smtClean="0"/>
              <a:t>coordination project were approved</a:t>
            </a:r>
          </a:p>
          <a:p>
            <a:pPr lvl="1"/>
            <a:r>
              <a:rPr lang="en-US" sz="1600" b="0" dirty="0" smtClean="0"/>
              <a:t>		with a total amount of </a:t>
            </a:r>
            <a:r>
              <a:rPr lang="en-US" sz="1600" dirty="0" smtClean="0"/>
              <a:t>6.5MEuro </a:t>
            </a:r>
            <a:r>
              <a:rPr lang="en-US" sz="1600" b="0" dirty="0" smtClean="0"/>
              <a:t>for the first 3 years</a:t>
            </a:r>
          </a:p>
          <a:p>
            <a:pPr lvl="1"/>
            <a:r>
              <a:rPr lang="en-US" sz="1600" b="0" dirty="0" smtClean="0"/>
              <a:t>		Covering the </a:t>
            </a:r>
            <a:r>
              <a:rPr lang="en-US" sz="1600" b="0" dirty="0"/>
              <a:t>whole </a:t>
            </a:r>
            <a:r>
              <a:rPr lang="en-US" sz="1600" b="0" dirty="0" smtClean="0"/>
              <a:t>range of the topics within “</a:t>
            </a:r>
            <a:r>
              <a:rPr lang="en-US" sz="1600" dirty="0" smtClean="0"/>
              <a:t>Wireless</a:t>
            </a:r>
            <a:br>
              <a:rPr lang="en-US" sz="1600" dirty="0" smtClean="0"/>
            </a:br>
            <a:r>
              <a:rPr lang="en-US" sz="1600" dirty="0" smtClean="0"/>
              <a:t>	100Gb/s and beyond”</a:t>
            </a:r>
          </a:p>
          <a:p>
            <a:endParaRPr lang="en-US" sz="1600" dirty="0" smtClean="0"/>
          </a:p>
          <a:p>
            <a:r>
              <a:rPr lang="en-US" sz="1600" dirty="0" smtClean="0"/>
              <a:t>First Funding of the projects started in June 2013</a:t>
            </a:r>
          </a:p>
          <a:p>
            <a:r>
              <a:rPr lang="en-US" sz="1600" dirty="0" smtClean="0"/>
              <a:t>Second phase started in September 2016 with 5,8 Mio€ funding</a:t>
            </a:r>
          </a:p>
          <a:p>
            <a:r>
              <a:rPr lang="en-US" sz="1600" dirty="0" smtClean="0"/>
              <a:t>11+ 1 Projects have been selected</a:t>
            </a:r>
          </a:p>
        </p:txBody>
      </p:sp>
      <p:sp>
        <p:nvSpPr>
          <p:cNvPr id="3" name="Titel 2"/>
          <p:cNvSpPr>
            <a:spLocks noGrp="1"/>
          </p:cNvSpPr>
          <p:nvPr>
            <p:ph type="title"/>
          </p:nvPr>
        </p:nvSpPr>
        <p:spPr>
          <a:xfrm>
            <a:off x="673385" y="404664"/>
            <a:ext cx="5603394" cy="304800"/>
          </a:xfrm>
        </p:spPr>
        <p:txBody>
          <a:bodyPr/>
          <a:lstStyle/>
          <a:p>
            <a:r>
              <a:rPr lang="de-DE" dirty="0" smtClean="0"/>
              <a:t>SPP1655: Facts </a:t>
            </a:r>
            <a:r>
              <a:rPr lang="de-DE" dirty="0" err="1" smtClean="0"/>
              <a:t>and</a:t>
            </a:r>
            <a:r>
              <a:rPr lang="de-DE" dirty="0" smtClean="0"/>
              <a:t> </a:t>
            </a:r>
            <a:r>
              <a:rPr lang="de-DE" dirty="0" err="1" smtClean="0"/>
              <a:t>Figures</a:t>
            </a:r>
            <a:endParaRPr lang="de-DE" dirty="0"/>
          </a:p>
        </p:txBody>
      </p:sp>
      <p:sp>
        <p:nvSpPr>
          <p:cNvPr id="4" name="Textfeld 3"/>
          <p:cNvSpPr txBox="1"/>
          <p:nvPr/>
        </p:nvSpPr>
        <p:spPr>
          <a:xfrm>
            <a:off x="6051385" y="5835166"/>
            <a:ext cx="2655708" cy="276540"/>
          </a:xfrm>
          <a:prstGeom prst="rect">
            <a:avLst/>
          </a:prstGeom>
          <a:noFill/>
        </p:spPr>
        <p:txBody>
          <a:bodyPr wrap="none" lIns="75746" tIns="37873" rIns="75746" bIns="37873" rtlCol="0">
            <a:spAutoFit/>
          </a:bodyPr>
          <a:lstStyle/>
          <a:p>
            <a:pPr eaLnBrk="0" hangingPunct="0"/>
            <a:r>
              <a:rPr lang="de-DE" sz="1300" dirty="0">
                <a:solidFill>
                  <a:srgbClr val="000000"/>
                </a:solidFill>
                <a:latin typeface="Times New Roman" pitchFamily="18" charset="0"/>
                <a:cs typeface="+mn-cs"/>
              </a:rPr>
              <a:t>Slide </a:t>
            </a:r>
            <a:r>
              <a:rPr lang="de-DE" sz="1300" dirty="0" err="1">
                <a:solidFill>
                  <a:srgbClr val="000000"/>
                </a:solidFill>
                <a:latin typeface="Times New Roman" pitchFamily="18" charset="0"/>
                <a:cs typeface="+mn-cs"/>
              </a:rPr>
              <a:t>borrowed</a:t>
            </a:r>
            <a:r>
              <a:rPr lang="de-DE" sz="1300" dirty="0">
                <a:solidFill>
                  <a:srgbClr val="000000"/>
                </a:solidFill>
                <a:latin typeface="Times New Roman" pitchFamily="18" charset="0"/>
                <a:cs typeface="+mn-cs"/>
              </a:rPr>
              <a:t> </a:t>
            </a:r>
            <a:r>
              <a:rPr lang="de-DE" sz="1300" dirty="0" err="1">
                <a:solidFill>
                  <a:srgbClr val="000000"/>
                </a:solidFill>
                <a:latin typeface="Times New Roman" pitchFamily="18" charset="0"/>
                <a:cs typeface="+mn-cs"/>
              </a:rPr>
              <a:t>from</a:t>
            </a:r>
            <a:r>
              <a:rPr lang="de-DE" sz="1300" dirty="0">
                <a:solidFill>
                  <a:srgbClr val="000000"/>
                </a:solidFill>
                <a:latin typeface="Times New Roman" pitchFamily="18" charset="0"/>
                <a:cs typeface="+mn-cs"/>
              </a:rPr>
              <a:t> Dr. Dudek DFG</a:t>
            </a:r>
          </a:p>
        </p:txBody>
      </p:sp>
    </p:spTree>
    <p:extLst>
      <p:ext uri="{BB962C8B-B14F-4D97-AF65-F5344CB8AC3E}">
        <p14:creationId xmlns:p14="http://schemas.microsoft.com/office/powerpoint/2010/main" xmlns="" val="4128875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a:p>
        </p:txBody>
      </p:sp>
      <p:sp>
        <p:nvSpPr>
          <p:cNvPr id="3" name="Titel 2"/>
          <p:cNvSpPr>
            <a:spLocks noGrp="1"/>
          </p:cNvSpPr>
          <p:nvPr>
            <p:ph type="title"/>
          </p:nvPr>
        </p:nvSpPr>
        <p:spPr>
          <a:xfrm>
            <a:off x="615197" y="404664"/>
            <a:ext cx="5603394" cy="304800"/>
          </a:xfrm>
        </p:spPr>
        <p:txBody>
          <a:bodyPr/>
          <a:lstStyle/>
          <a:p>
            <a:r>
              <a:rPr lang="de-DE" dirty="0" smtClean="0"/>
              <a:t>Wireless Roadmap (Fettweis 2012)</a:t>
            </a:r>
            <a:endParaRPr lang="de-DE"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8820" y="1083597"/>
            <a:ext cx="7874321" cy="50892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82535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sz="1600" dirty="0" smtClean="0"/>
              <a:t>What is a DFG-SPP?</a:t>
            </a:r>
          </a:p>
          <a:p>
            <a:r>
              <a:rPr lang="en-US" sz="1600" dirty="0" smtClean="0"/>
              <a:t>SPP1655: </a:t>
            </a:r>
            <a:r>
              <a:rPr lang="en-US" sz="1600" b="0" dirty="0" smtClean="0"/>
              <a:t> „</a:t>
            </a:r>
            <a:r>
              <a:rPr lang="en-US" sz="1600" dirty="0" err="1" smtClean="0"/>
              <a:t>Drahtlose</a:t>
            </a:r>
            <a:r>
              <a:rPr lang="en-US" sz="1600" dirty="0" smtClean="0"/>
              <a:t> </a:t>
            </a:r>
            <a:r>
              <a:rPr lang="en-US" sz="1600" dirty="0" err="1" smtClean="0"/>
              <a:t>Ultrahochgeschwindigkeitskommunikation</a:t>
            </a:r>
            <a:r>
              <a:rPr lang="en-US" sz="1600" dirty="0" smtClean="0"/>
              <a:t> </a:t>
            </a:r>
            <a:r>
              <a:rPr lang="en-US" sz="1600" dirty="0" err="1" smtClean="0"/>
              <a:t>für</a:t>
            </a:r>
            <a:r>
              <a:rPr lang="en-US" sz="1600" dirty="0" smtClean="0"/>
              <a:t> den </a:t>
            </a:r>
            <a:r>
              <a:rPr lang="en-US" sz="1600" dirty="0" err="1" smtClean="0"/>
              <a:t>mobilen</a:t>
            </a:r>
            <a:r>
              <a:rPr lang="en-US" sz="1600" dirty="0" smtClean="0"/>
              <a:t> </a:t>
            </a:r>
            <a:r>
              <a:rPr lang="en-US" sz="1600" dirty="0" err="1"/>
              <a:t>Internetzugriff</a:t>
            </a:r>
            <a:r>
              <a:rPr lang="en-US" sz="1600" dirty="0"/>
              <a:t> :„Wireless 100 Gb/s and beyond“ </a:t>
            </a:r>
          </a:p>
          <a:p>
            <a:r>
              <a:rPr lang="en-US" sz="1600" dirty="0" smtClean="0"/>
              <a:t>Problem </a:t>
            </a:r>
            <a:r>
              <a:rPr lang="en-US" sz="1600" dirty="0"/>
              <a:t>Statement and Challenges</a:t>
            </a:r>
          </a:p>
          <a:p>
            <a:pPr lvl="1"/>
            <a:r>
              <a:rPr lang="en-US" sz="1600" dirty="0" smtClean="0"/>
              <a:t>“Bandwidth Efficiency” versus “Bandwidth”</a:t>
            </a:r>
          </a:p>
          <a:p>
            <a:pPr lvl="1"/>
            <a:r>
              <a:rPr lang="en-US" sz="1600" dirty="0" smtClean="0"/>
              <a:t>“Digital Signal Processing” versus “Analog Signal Processing”</a:t>
            </a:r>
          </a:p>
          <a:p>
            <a:pPr lvl="1"/>
            <a:r>
              <a:rPr lang="en-US" sz="1600" dirty="0" smtClean="0"/>
              <a:t>“Protocol Design Challenges”</a:t>
            </a:r>
          </a:p>
          <a:p>
            <a:r>
              <a:rPr lang="en-US" sz="1600" dirty="0" smtClean="0"/>
              <a:t>Projects within SPP1655</a:t>
            </a:r>
          </a:p>
          <a:p>
            <a:pPr lvl="1"/>
            <a:r>
              <a:rPr lang="en-US" sz="1600" dirty="0" smtClean="0"/>
              <a:t>Example Projects</a:t>
            </a:r>
          </a:p>
          <a:p>
            <a:pPr lvl="1"/>
            <a:r>
              <a:rPr lang="en-US" sz="1600" dirty="0"/>
              <a:t>	</a:t>
            </a:r>
            <a:r>
              <a:rPr lang="en-US" sz="1600" dirty="0" smtClean="0"/>
              <a:t> 	Real 100G.COM</a:t>
            </a:r>
          </a:p>
          <a:p>
            <a:pPr lvl="1"/>
            <a:r>
              <a:rPr lang="en-US" sz="1600" dirty="0"/>
              <a:t>	</a:t>
            </a:r>
            <a:r>
              <a:rPr lang="en-US" sz="1600" dirty="0" smtClean="0"/>
              <a:t>	</a:t>
            </a:r>
            <a:r>
              <a:rPr lang="en-US" sz="1600" dirty="0" err="1" smtClean="0"/>
              <a:t>maximumMIMO</a:t>
            </a:r>
            <a:endParaRPr lang="en-US" sz="1600" dirty="0" smtClean="0"/>
          </a:p>
          <a:p>
            <a:pPr lvl="1"/>
            <a:r>
              <a:rPr lang="en-US" sz="1600" dirty="0" smtClean="0"/>
              <a:t>		End2End100</a:t>
            </a:r>
          </a:p>
          <a:p>
            <a:r>
              <a:rPr lang="en-US" sz="1600" dirty="0" smtClean="0"/>
              <a:t>Conclusion </a:t>
            </a:r>
          </a:p>
          <a:p>
            <a:pPr lvl="1"/>
            <a:r>
              <a:rPr lang="en-US" sz="1600" dirty="0"/>
              <a:t>	</a:t>
            </a:r>
          </a:p>
        </p:txBody>
      </p:sp>
      <p:sp>
        <p:nvSpPr>
          <p:cNvPr id="3" name="Titel 2"/>
          <p:cNvSpPr>
            <a:spLocks noGrp="1"/>
          </p:cNvSpPr>
          <p:nvPr>
            <p:ph type="title"/>
          </p:nvPr>
        </p:nvSpPr>
        <p:spPr>
          <a:xfrm>
            <a:off x="673385" y="404664"/>
            <a:ext cx="5603394" cy="304800"/>
          </a:xfrm>
        </p:spPr>
        <p:txBody>
          <a:bodyPr/>
          <a:lstStyle/>
          <a:p>
            <a:r>
              <a:rPr lang="de-DE" dirty="0" smtClean="0"/>
              <a:t>Outline</a:t>
            </a:r>
            <a:endParaRPr lang="de-DE" dirty="0"/>
          </a:p>
        </p:txBody>
      </p:sp>
    </p:spTree>
    <p:extLst>
      <p:ext uri="{BB962C8B-B14F-4D97-AF65-F5344CB8AC3E}">
        <p14:creationId xmlns="" xmlns:p14="http://schemas.microsoft.com/office/powerpoint/2010/main" val="101055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spcAft>
                <a:spcPts val="500"/>
              </a:spcAft>
            </a:pPr>
            <a:r>
              <a:rPr lang="en-US" sz="1600" dirty="0" smtClean="0"/>
              <a:t>Investigation </a:t>
            </a:r>
            <a:r>
              <a:rPr lang="en-US" sz="1600" dirty="0"/>
              <a:t>of paradigms for effective reduction of complexity and energy consumption of ultra-high speed wireless communication </a:t>
            </a:r>
            <a:r>
              <a:rPr lang="en-US" sz="1600" dirty="0" smtClean="0"/>
              <a:t>systems</a:t>
            </a:r>
          </a:p>
          <a:p>
            <a:pPr marL="664494" lvl="1" indent="-285750">
              <a:spcAft>
                <a:spcPts val="500"/>
              </a:spcAft>
              <a:buFont typeface="Arial" panose="020B0604020202020204" pitchFamily="34" charset="0"/>
              <a:buChar char="•"/>
            </a:pPr>
            <a:r>
              <a:rPr lang="en-US" sz="1600" dirty="0" smtClean="0"/>
              <a:t>We need to come close to 1-10 </a:t>
            </a:r>
            <a:r>
              <a:rPr lang="en-US" sz="1600" dirty="0" err="1" smtClean="0"/>
              <a:t>pW</a:t>
            </a:r>
            <a:r>
              <a:rPr lang="en-US" sz="1600" dirty="0" smtClean="0"/>
              <a:t>/b</a:t>
            </a:r>
            <a:r>
              <a:rPr lang="en-US" sz="1600" dirty="0"/>
              <a:t> </a:t>
            </a:r>
            <a:r>
              <a:rPr lang="en-US" sz="1600" dirty="0" smtClean="0"/>
              <a:t>for the end-2-end communication</a:t>
            </a:r>
            <a:endParaRPr lang="en-US" sz="1600" dirty="0"/>
          </a:p>
          <a:p>
            <a:pPr>
              <a:spcAft>
                <a:spcPts val="500"/>
              </a:spcAft>
            </a:pPr>
            <a:r>
              <a:rPr lang="en-US" sz="1600" dirty="0"/>
              <a:t>Comparison of baseband algorithms with respect to bandwidth efficiency and energy </a:t>
            </a:r>
            <a:r>
              <a:rPr lang="en-US" sz="1600" dirty="0" smtClean="0"/>
              <a:t>efficiency</a:t>
            </a:r>
            <a:endParaRPr lang="en-US" sz="1600" dirty="0"/>
          </a:p>
          <a:p>
            <a:pPr>
              <a:spcAft>
                <a:spcPts val="500"/>
              </a:spcAft>
            </a:pPr>
            <a:r>
              <a:rPr lang="en-US" sz="1600" dirty="0"/>
              <a:t>Investigation of the boundary between digital and analog signal </a:t>
            </a:r>
            <a:r>
              <a:rPr lang="en-US" sz="1600" dirty="0" smtClean="0"/>
              <a:t>processing</a:t>
            </a:r>
            <a:endParaRPr lang="en-US" sz="1600" dirty="0"/>
          </a:p>
          <a:p>
            <a:pPr>
              <a:spcAft>
                <a:spcPts val="500"/>
              </a:spcAft>
            </a:pPr>
            <a:r>
              <a:rPr lang="en-US" sz="1600" dirty="0"/>
              <a:t>Investigation of medium access protocols for systems with ultra-high speed, significant error handling and low </a:t>
            </a:r>
            <a:r>
              <a:rPr lang="en-US" sz="1600" dirty="0" smtClean="0"/>
              <a:t>energy</a:t>
            </a:r>
            <a:endParaRPr lang="en-US" sz="1600" dirty="0"/>
          </a:p>
          <a:p>
            <a:pPr>
              <a:spcAft>
                <a:spcPts val="500"/>
              </a:spcAft>
            </a:pPr>
            <a:r>
              <a:rPr lang="en-US" sz="1600" dirty="0"/>
              <a:t>Investigation of Silicon based transistors with cut-off frequencies of 700 GHz and </a:t>
            </a:r>
            <a:r>
              <a:rPr lang="en-US" sz="1600" dirty="0" smtClean="0"/>
              <a:t>higher</a:t>
            </a:r>
            <a:endParaRPr lang="en-US" sz="1600" dirty="0"/>
          </a:p>
          <a:p>
            <a:pPr>
              <a:spcAft>
                <a:spcPts val="500"/>
              </a:spcAft>
            </a:pPr>
            <a:r>
              <a:rPr lang="en-US" sz="1600" dirty="0"/>
              <a:t>Investigation of system </a:t>
            </a:r>
            <a:r>
              <a:rPr lang="en-US" sz="1600" dirty="0" smtClean="0"/>
              <a:t>architectures (including protocols) </a:t>
            </a:r>
            <a:r>
              <a:rPr lang="en-US" sz="1600" dirty="0"/>
              <a:t>for extreme high data throughput</a:t>
            </a:r>
          </a:p>
        </p:txBody>
      </p:sp>
      <p:sp>
        <p:nvSpPr>
          <p:cNvPr id="3" name="Titel 2"/>
          <p:cNvSpPr>
            <a:spLocks noGrp="1"/>
          </p:cNvSpPr>
          <p:nvPr>
            <p:ph type="title"/>
          </p:nvPr>
        </p:nvSpPr>
        <p:spPr>
          <a:xfrm>
            <a:off x="673385" y="404664"/>
            <a:ext cx="5603394" cy="304800"/>
          </a:xfrm>
        </p:spPr>
        <p:txBody>
          <a:bodyPr/>
          <a:lstStyle/>
          <a:p>
            <a:r>
              <a:rPr lang="de-DE" dirty="0" err="1" smtClean="0"/>
              <a:t>Objectives</a:t>
            </a:r>
            <a:r>
              <a:rPr lang="de-DE" dirty="0" smtClean="0"/>
              <a:t> </a:t>
            </a:r>
            <a:r>
              <a:rPr lang="de-DE" dirty="0" err="1" smtClean="0"/>
              <a:t>of</a:t>
            </a:r>
            <a:r>
              <a:rPr lang="de-DE" dirty="0" smtClean="0"/>
              <a:t> „Wireless 100Gb/s </a:t>
            </a:r>
            <a:r>
              <a:rPr lang="de-DE" dirty="0" err="1" smtClean="0"/>
              <a:t>and</a:t>
            </a:r>
            <a:r>
              <a:rPr lang="de-DE" dirty="0" smtClean="0"/>
              <a:t> </a:t>
            </a:r>
            <a:r>
              <a:rPr lang="de-DE" dirty="0" err="1" smtClean="0"/>
              <a:t>beyond</a:t>
            </a:r>
            <a:r>
              <a:rPr lang="de-DE" dirty="0" smtClean="0"/>
              <a:t>“</a:t>
            </a:r>
            <a:endParaRPr lang="de-DE" dirty="0"/>
          </a:p>
        </p:txBody>
      </p:sp>
    </p:spTree>
    <p:extLst>
      <p:ext uri="{BB962C8B-B14F-4D97-AF65-F5344CB8AC3E}">
        <p14:creationId xmlns:p14="http://schemas.microsoft.com/office/powerpoint/2010/main" xmlns="" val="1517762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sz="1600" dirty="0" smtClean="0"/>
              <a:t>Basically 2 cases are discussed:</a:t>
            </a:r>
          </a:p>
          <a:p>
            <a:pPr lvl="1"/>
            <a:r>
              <a:rPr lang="en-US" sz="1600" dirty="0" smtClean="0"/>
              <a:t>Use a huge bandwidth at a very high frequency with a small bandwidth efficiency  (50GHz, 250GHz, 2 (b/s/Hz) or </a:t>
            </a:r>
          </a:p>
          <a:p>
            <a:pPr lvl="1"/>
            <a:r>
              <a:rPr lang="en-US" sz="1600" dirty="0" smtClean="0"/>
              <a:t>Use a small bandwidth with a huge bandwidth efficiency at a moderate frequency (3GHz, 7GHz, 33(b/s/Hz)</a:t>
            </a:r>
          </a:p>
          <a:p>
            <a:endParaRPr lang="en-US" sz="1600" dirty="0" smtClean="0"/>
          </a:p>
          <a:p>
            <a:r>
              <a:rPr lang="en-US" sz="1600" dirty="0" smtClean="0"/>
              <a:t>What SNR do we need in different cases of bandwidth efficiency to achieve 100Gb/s</a:t>
            </a:r>
          </a:p>
          <a:p>
            <a:r>
              <a:rPr lang="en-US" sz="1600" dirty="0" smtClean="0"/>
              <a:t>According to Shannon  S/N</a:t>
            </a:r>
            <a:r>
              <a:rPr lang="en-US" sz="1600" baseline="-25000" dirty="0" smtClean="0"/>
              <a:t>0</a:t>
            </a:r>
            <a:r>
              <a:rPr lang="en-US" sz="1600" dirty="0" smtClean="0"/>
              <a:t>= 2</a:t>
            </a:r>
            <a:r>
              <a:rPr lang="en-US" sz="1600" normalizeH="1" baseline="30000" dirty="0">
                <a:latin typeface="Symbol" panose="05050102010706020507" pitchFamily="18" charset="2"/>
              </a:rPr>
              <a:t>h</a:t>
            </a:r>
            <a:r>
              <a:rPr lang="en-US" sz="1600" dirty="0" smtClean="0"/>
              <a:t>-1 with </a:t>
            </a:r>
            <a:r>
              <a:rPr lang="en-US" sz="1600" dirty="0" smtClean="0">
                <a:latin typeface="Symbol" panose="05050102010706020507" pitchFamily="18" charset="2"/>
              </a:rPr>
              <a:t>h</a:t>
            </a:r>
            <a:r>
              <a:rPr lang="en-US" sz="1600" dirty="0" smtClean="0"/>
              <a:t>=C/B we need as a minimum:</a:t>
            </a:r>
            <a:endParaRPr lang="en-US" sz="1600" dirty="0"/>
          </a:p>
          <a:p>
            <a:endParaRPr lang="en-US" sz="1600" dirty="0" smtClean="0"/>
          </a:p>
          <a:p>
            <a:pPr lvl="1"/>
            <a:r>
              <a:rPr lang="en-US" sz="1600" dirty="0" smtClean="0"/>
              <a:t>For System 1: f=250GHz B=50GHz </a:t>
            </a:r>
            <a:r>
              <a:rPr lang="en-US" sz="1600" dirty="0" smtClean="0">
                <a:latin typeface="Symbol" panose="05050102010706020507" pitchFamily="18" charset="2"/>
              </a:rPr>
              <a:t>h</a:t>
            </a:r>
            <a:r>
              <a:rPr lang="en-US" sz="1600" dirty="0" smtClean="0"/>
              <a:t>=2 (b/s/Hz). </a:t>
            </a:r>
          </a:p>
          <a:p>
            <a:pPr lvl="1"/>
            <a:r>
              <a:rPr lang="en-US" sz="1600" dirty="0" smtClean="0"/>
              <a:t>i.e. for S/N</a:t>
            </a:r>
            <a:r>
              <a:rPr lang="en-US" sz="1600" baseline="-25000" dirty="0" smtClean="0"/>
              <a:t>0</a:t>
            </a:r>
            <a:r>
              <a:rPr lang="en-US" sz="1600" dirty="0" smtClean="0"/>
              <a:t> we need a minimum of </a:t>
            </a:r>
            <a:r>
              <a:rPr lang="en-US" sz="1600" dirty="0" smtClean="0">
                <a:solidFill>
                  <a:srgbClr val="FF0000"/>
                </a:solidFill>
              </a:rPr>
              <a:t>4.7 dB </a:t>
            </a:r>
            <a:r>
              <a:rPr lang="en-US" sz="1600" dirty="0" smtClean="0"/>
              <a:t>with </a:t>
            </a:r>
          </a:p>
          <a:p>
            <a:pPr lvl="1"/>
            <a:r>
              <a:rPr lang="en-US" sz="1600" dirty="0" smtClean="0"/>
              <a:t>N</a:t>
            </a:r>
            <a:r>
              <a:rPr lang="en-US" sz="1600" baseline="-25000" dirty="0" smtClean="0"/>
              <a:t>0</a:t>
            </a:r>
            <a:r>
              <a:rPr lang="en-US" sz="1600" dirty="0" smtClean="0"/>
              <a:t>=4kTB=4*300*50*10</a:t>
            </a:r>
            <a:r>
              <a:rPr lang="en-US" sz="1600" baseline="30000" dirty="0" smtClean="0"/>
              <a:t>9</a:t>
            </a:r>
            <a:r>
              <a:rPr lang="en-US" sz="1600" dirty="0" smtClean="0"/>
              <a:t>*1,38*10</a:t>
            </a:r>
            <a:r>
              <a:rPr lang="en-US" sz="1600" baseline="30000" dirty="0" smtClean="0"/>
              <a:t>-23</a:t>
            </a:r>
            <a:r>
              <a:rPr lang="en-US" sz="1600" dirty="0" smtClean="0"/>
              <a:t>J/s=0,83*10</a:t>
            </a:r>
            <a:r>
              <a:rPr lang="en-US" sz="1600" baseline="30000" dirty="0" smtClean="0"/>
              <a:t>-9</a:t>
            </a:r>
            <a:r>
              <a:rPr lang="en-US" sz="1600" dirty="0" smtClean="0"/>
              <a:t>W</a:t>
            </a:r>
          </a:p>
          <a:p>
            <a:pPr lvl="1"/>
            <a:endParaRPr lang="en-US" sz="1600" baseline="-25000" dirty="0" smtClean="0"/>
          </a:p>
          <a:p>
            <a:pPr lvl="1"/>
            <a:r>
              <a:rPr lang="en-US" sz="1600" dirty="0" smtClean="0"/>
              <a:t>For System 2: f=7GHz, B=3GHz </a:t>
            </a:r>
            <a:r>
              <a:rPr lang="en-US" sz="1600" dirty="0">
                <a:latin typeface="Symbol" panose="05050102010706020507" pitchFamily="18" charset="2"/>
              </a:rPr>
              <a:t>h</a:t>
            </a:r>
            <a:r>
              <a:rPr lang="en-US" sz="1600" dirty="0"/>
              <a:t>= 33 </a:t>
            </a:r>
            <a:r>
              <a:rPr lang="en-US" sz="1600" dirty="0" smtClean="0"/>
              <a:t>(b/s/Hz)</a:t>
            </a:r>
          </a:p>
          <a:p>
            <a:pPr lvl="1"/>
            <a:r>
              <a:rPr lang="en-US" sz="1600" dirty="0" smtClean="0"/>
              <a:t>i.e. for S/N</a:t>
            </a:r>
            <a:r>
              <a:rPr lang="en-US" sz="1600" baseline="-25000" dirty="0" smtClean="0"/>
              <a:t>0</a:t>
            </a:r>
            <a:r>
              <a:rPr lang="en-US" sz="1600" dirty="0" smtClean="0"/>
              <a:t> we need a minimum of 2</a:t>
            </a:r>
            <a:r>
              <a:rPr lang="en-US" sz="1600" baseline="30000" dirty="0" smtClean="0"/>
              <a:t>33</a:t>
            </a:r>
            <a:r>
              <a:rPr lang="en-US" sz="1600" dirty="0" smtClean="0"/>
              <a:t>-1=  8*10</a:t>
            </a:r>
            <a:r>
              <a:rPr lang="en-US" sz="1600" baseline="30000" dirty="0" smtClean="0"/>
              <a:t>9 </a:t>
            </a:r>
            <a:r>
              <a:rPr lang="en-US" sz="1600" dirty="0" smtClean="0"/>
              <a:t>or </a:t>
            </a:r>
            <a:r>
              <a:rPr lang="en-US" sz="1600" dirty="0" smtClean="0">
                <a:solidFill>
                  <a:srgbClr val="FF0000"/>
                </a:solidFill>
              </a:rPr>
              <a:t>108 dB</a:t>
            </a:r>
          </a:p>
          <a:p>
            <a:pPr lvl="1"/>
            <a:r>
              <a:rPr lang="en-US" sz="1600" dirty="0" smtClean="0"/>
              <a:t>N</a:t>
            </a:r>
            <a:r>
              <a:rPr lang="en-US" sz="1600" baseline="-25000" dirty="0" smtClean="0"/>
              <a:t>0</a:t>
            </a:r>
            <a:r>
              <a:rPr lang="en-US" sz="1600" dirty="0" smtClean="0"/>
              <a:t>=4kTB=4*300*2*10</a:t>
            </a:r>
            <a:r>
              <a:rPr lang="en-US" sz="1600" baseline="30000" dirty="0" smtClean="0"/>
              <a:t>9</a:t>
            </a:r>
            <a:r>
              <a:rPr lang="en-US" sz="1600" dirty="0" smtClean="0"/>
              <a:t>*1,38*10</a:t>
            </a:r>
            <a:r>
              <a:rPr lang="en-US" sz="1600" baseline="30000" dirty="0" smtClean="0"/>
              <a:t>-23</a:t>
            </a:r>
            <a:r>
              <a:rPr lang="en-US" sz="1600" dirty="0" smtClean="0"/>
              <a:t>J/s=0,03*10</a:t>
            </a:r>
            <a:r>
              <a:rPr lang="en-US" sz="1600" baseline="30000" dirty="0" smtClean="0"/>
              <a:t>-9</a:t>
            </a:r>
            <a:r>
              <a:rPr lang="en-US" sz="1600" dirty="0" smtClean="0"/>
              <a:t>W</a:t>
            </a:r>
          </a:p>
          <a:p>
            <a:pPr lvl="1"/>
            <a:endParaRPr lang="en-US" sz="1600" dirty="0" smtClean="0"/>
          </a:p>
          <a:p>
            <a:pPr lvl="1"/>
            <a:endParaRPr lang="en-US" sz="1600" dirty="0" smtClean="0"/>
          </a:p>
          <a:p>
            <a:pPr lvl="1"/>
            <a:endParaRPr lang="en-US" sz="1600" dirty="0" smtClean="0"/>
          </a:p>
          <a:p>
            <a:pPr lvl="1"/>
            <a:endParaRPr lang="en-US" sz="1600" dirty="0" smtClean="0"/>
          </a:p>
          <a:p>
            <a:endParaRPr lang="en-US" sz="1600" dirty="0" smtClean="0"/>
          </a:p>
          <a:p>
            <a:pPr lvl="1"/>
            <a:endParaRPr lang="en-US" sz="1600" dirty="0"/>
          </a:p>
        </p:txBody>
      </p:sp>
      <p:sp>
        <p:nvSpPr>
          <p:cNvPr id="3" name="Titel 2"/>
          <p:cNvSpPr>
            <a:spLocks noGrp="1"/>
          </p:cNvSpPr>
          <p:nvPr>
            <p:ph type="title"/>
          </p:nvPr>
        </p:nvSpPr>
        <p:spPr>
          <a:xfrm>
            <a:off x="673385" y="404664"/>
            <a:ext cx="6982594" cy="304800"/>
          </a:xfrm>
        </p:spPr>
        <p:txBody>
          <a:bodyPr/>
          <a:lstStyle/>
          <a:p>
            <a:r>
              <a:rPr lang="en-US" dirty="0" smtClean="0"/>
              <a:t>Bandwidth Efficiency versus Bandwidth</a:t>
            </a:r>
            <a:endParaRPr lang="en-US" dirty="0"/>
          </a:p>
        </p:txBody>
      </p:sp>
    </p:spTree>
    <p:extLst>
      <p:ext uri="{BB962C8B-B14F-4D97-AF65-F5344CB8AC3E}">
        <p14:creationId xmlns:p14="http://schemas.microsoft.com/office/powerpoint/2010/main" xmlns="" val="425688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sz="1600" dirty="0" smtClean="0"/>
              <a:t>Free space losses grow with the square of the frequency</a:t>
            </a:r>
          </a:p>
          <a:p>
            <a:r>
              <a:rPr lang="en-US" sz="1600" dirty="0" smtClean="0"/>
              <a:t>Atmospheric losses limit the transmission distance significantly</a:t>
            </a:r>
            <a:endParaRPr lang="en-US" sz="1600" dirty="0"/>
          </a:p>
        </p:txBody>
      </p:sp>
      <p:sp>
        <p:nvSpPr>
          <p:cNvPr id="3" name="Titel 2"/>
          <p:cNvSpPr>
            <a:spLocks noGrp="1"/>
          </p:cNvSpPr>
          <p:nvPr>
            <p:ph type="title"/>
          </p:nvPr>
        </p:nvSpPr>
        <p:spPr>
          <a:xfrm>
            <a:off x="673385" y="404664"/>
            <a:ext cx="5603394" cy="304800"/>
          </a:xfrm>
        </p:spPr>
        <p:txBody>
          <a:bodyPr/>
          <a:lstStyle/>
          <a:p>
            <a:r>
              <a:rPr lang="de-DE" dirty="0" smtClean="0"/>
              <a:t>Ultra high </a:t>
            </a:r>
            <a:r>
              <a:rPr lang="de-DE" dirty="0" err="1" smtClean="0"/>
              <a:t>frequency</a:t>
            </a:r>
            <a:r>
              <a:rPr lang="de-DE" dirty="0" smtClean="0"/>
              <a:t> </a:t>
            </a:r>
            <a:r>
              <a:rPr lang="de-DE" dirty="0" err="1" smtClean="0"/>
              <a:t>challenges</a:t>
            </a:r>
            <a:endParaRPr lang="de-DE"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44883" y="2194577"/>
            <a:ext cx="4600297" cy="34563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64328" y="2996953"/>
            <a:ext cx="2596665" cy="12196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75723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sz="1600" dirty="0" smtClean="0"/>
              <a:t>We cannot achieve such a high bandwidth efficiency using just one channel</a:t>
            </a:r>
          </a:p>
          <a:p>
            <a:endParaRPr lang="en-US" sz="1600" dirty="0" smtClean="0"/>
          </a:p>
          <a:p>
            <a:pPr>
              <a:buFont typeface="Wingdings" panose="05000000000000000000" pitchFamily="2" charset="2"/>
              <a:buChar char="Ø"/>
            </a:pPr>
            <a:r>
              <a:rPr lang="en-US" sz="1600" dirty="0" smtClean="0">
                <a:solidFill>
                  <a:srgbClr val="FF0000"/>
                </a:solidFill>
              </a:rPr>
              <a:t>Thus parallelization (e.g. MIMO) is absolutely necessary</a:t>
            </a:r>
          </a:p>
          <a:p>
            <a:endParaRPr lang="en-US" sz="1600" dirty="0"/>
          </a:p>
          <a:p>
            <a:pPr marL="0" indent="0">
              <a:buNone/>
            </a:pPr>
            <a:endParaRPr lang="en-US" sz="1600" dirty="0"/>
          </a:p>
          <a:p>
            <a:pPr marL="0" indent="0">
              <a:buNone/>
            </a:pPr>
            <a:endParaRPr lang="en-US" sz="1600" dirty="0"/>
          </a:p>
          <a:p>
            <a:endParaRPr lang="en-US" sz="1600" dirty="0" smtClean="0"/>
          </a:p>
          <a:p>
            <a:r>
              <a:rPr lang="en-US" sz="1600" dirty="0" smtClean="0"/>
              <a:t>For ultra high frequencies the free propagation loss is huge</a:t>
            </a:r>
          </a:p>
          <a:p>
            <a:endParaRPr lang="en-US" sz="1600" dirty="0"/>
          </a:p>
          <a:p>
            <a:endParaRPr lang="en-US" sz="1600" dirty="0" smtClean="0"/>
          </a:p>
          <a:p>
            <a:pPr>
              <a:buFont typeface="Wingdings" panose="05000000000000000000" pitchFamily="2" charset="2"/>
              <a:buChar char="Ø"/>
            </a:pPr>
            <a:r>
              <a:rPr lang="en-US" sz="1600" dirty="0" smtClean="0">
                <a:solidFill>
                  <a:srgbClr val="FF0000"/>
                </a:solidFill>
              </a:rPr>
              <a:t>Thus we need highly directed antennas with gains </a:t>
            </a:r>
            <a:br>
              <a:rPr lang="en-US" sz="1600" dirty="0" smtClean="0">
                <a:solidFill>
                  <a:srgbClr val="FF0000"/>
                </a:solidFill>
              </a:rPr>
            </a:br>
            <a:r>
              <a:rPr lang="en-US" sz="1600" dirty="0" smtClean="0">
                <a:solidFill>
                  <a:srgbClr val="FF0000"/>
                </a:solidFill>
              </a:rPr>
              <a:t>of &gt;30dBi</a:t>
            </a:r>
          </a:p>
          <a:p>
            <a:endParaRPr lang="en-US" sz="1600" dirty="0"/>
          </a:p>
        </p:txBody>
      </p:sp>
      <p:sp>
        <p:nvSpPr>
          <p:cNvPr id="3" name="Titel 2"/>
          <p:cNvSpPr>
            <a:spLocks noGrp="1"/>
          </p:cNvSpPr>
          <p:nvPr>
            <p:ph type="title"/>
          </p:nvPr>
        </p:nvSpPr>
        <p:spPr>
          <a:xfrm>
            <a:off x="673385" y="404664"/>
            <a:ext cx="5603394" cy="304800"/>
          </a:xfrm>
        </p:spPr>
        <p:txBody>
          <a:bodyPr/>
          <a:lstStyle/>
          <a:p>
            <a:r>
              <a:rPr lang="en-US" dirty="0"/>
              <a:t>Bandwidth Efficiency versus Bandwidth</a:t>
            </a:r>
            <a:endParaRPr lang="de-DE" dirty="0"/>
          </a:p>
        </p:txBody>
      </p:sp>
      <p:grpSp>
        <p:nvGrpSpPr>
          <p:cNvPr id="5" name="Gruppieren 4"/>
          <p:cNvGrpSpPr/>
          <p:nvPr/>
        </p:nvGrpSpPr>
        <p:grpSpPr>
          <a:xfrm>
            <a:off x="6497782" y="3905731"/>
            <a:ext cx="2251363" cy="1864684"/>
            <a:chOff x="7602066" y="2954672"/>
            <a:chExt cx="3312368" cy="2914328"/>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2138" y="2954672"/>
              <a:ext cx="3292296" cy="29143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hteck 3"/>
            <p:cNvSpPr/>
            <p:nvPr/>
          </p:nvSpPr>
          <p:spPr bwMode="auto">
            <a:xfrm>
              <a:off x="7602066" y="4864596"/>
              <a:ext cx="576064" cy="936104"/>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757460" eaLnBrk="0" hangingPunct="0"/>
              <a:endParaRPr lang="de-DE" sz="2000">
                <a:solidFill>
                  <a:srgbClr val="000000"/>
                </a:solidFill>
                <a:latin typeface="Times New Roman" pitchFamily="18" charset="0"/>
                <a:cs typeface="+mn-cs"/>
              </a:endParaRPr>
            </a:p>
          </p:txBody>
        </p:sp>
      </p:gr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55840" y="1577367"/>
            <a:ext cx="1528031" cy="15339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289604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en-US" sz="1600" dirty="0" smtClean="0"/>
              <a:t>Digital Case:</a:t>
            </a:r>
          </a:p>
          <a:p>
            <a:pPr lvl="1"/>
            <a:endParaRPr lang="en-US" sz="1600" dirty="0" smtClean="0"/>
          </a:p>
          <a:p>
            <a:pPr>
              <a:spcAft>
                <a:spcPts val="300"/>
              </a:spcAft>
            </a:pPr>
            <a:r>
              <a:rPr lang="en-US" sz="1600" dirty="0" smtClean="0"/>
              <a:t>For a normal IEEE802.11n system (300Mb/s) we need a DSP performance of approximately 2 GFLOPS (mainly for Scrambling, FEC and MIMO). </a:t>
            </a:r>
          </a:p>
          <a:p>
            <a:pPr>
              <a:spcAft>
                <a:spcPts val="300"/>
              </a:spcAft>
            </a:pPr>
            <a:r>
              <a:rPr lang="en-US" sz="1600" dirty="0" smtClean="0"/>
              <a:t>The bandwidth efficiency of IEEE802.11n is at maximum  </a:t>
            </a:r>
            <a:r>
              <a:rPr lang="en-US" sz="1600" dirty="0" smtClean="0">
                <a:latin typeface="Symbol" panose="05050102010706020507" pitchFamily="18" charset="2"/>
              </a:rPr>
              <a:t>h</a:t>
            </a:r>
            <a:r>
              <a:rPr lang="en-US" sz="1600" dirty="0" smtClean="0"/>
              <a:t>=15 b/s/Hz. </a:t>
            </a:r>
          </a:p>
          <a:p>
            <a:pPr>
              <a:spcAft>
                <a:spcPts val="300"/>
              </a:spcAft>
            </a:pPr>
            <a:r>
              <a:rPr lang="en-US" sz="1600" dirty="0" smtClean="0"/>
              <a:t>The energy consumption per MFLOP at a 40nm Technology is approximately   500nW/MFLOP resulting in 1 W power consumption</a:t>
            </a:r>
          </a:p>
          <a:p>
            <a:pPr>
              <a:spcAft>
                <a:spcPts val="300"/>
              </a:spcAft>
            </a:pPr>
            <a:r>
              <a:rPr lang="en-US" sz="1600" dirty="0" smtClean="0"/>
              <a:t>If we linearly scale to 100 Gb/s we need 300W. We have not calculated that higher bandwidth efficiency requires higher computing performance! </a:t>
            </a:r>
          </a:p>
          <a:p>
            <a:pPr>
              <a:spcAft>
                <a:spcPts val="300"/>
              </a:spcAft>
            </a:pPr>
            <a:r>
              <a:rPr lang="en-US" sz="1600" dirty="0" smtClean="0"/>
              <a:t>But we expect higher energy efficiency if we go to higher scaling</a:t>
            </a:r>
          </a:p>
          <a:p>
            <a:endParaRPr lang="en-US" sz="1600" dirty="0"/>
          </a:p>
          <a:p>
            <a:r>
              <a:rPr lang="en-US" sz="1600" dirty="0" smtClean="0">
                <a:solidFill>
                  <a:srgbClr val="FF0000"/>
                </a:solidFill>
              </a:rPr>
              <a:t>Thus we need new algorithms that significantly reduce the complexity and increase the power efficiency</a:t>
            </a:r>
          </a:p>
          <a:p>
            <a:pPr lvl="1"/>
            <a:endParaRPr lang="en-US" sz="1600" dirty="0" smtClean="0">
              <a:solidFill>
                <a:srgbClr val="FF0000"/>
              </a:solidFill>
            </a:endParaRPr>
          </a:p>
          <a:p>
            <a:pPr lvl="1"/>
            <a:endParaRPr lang="en-US" sz="1600" dirty="0"/>
          </a:p>
        </p:txBody>
      </p:sp>
      <p:sp>
        <p:nvSpPr>
          <p:cNvPr id="3" name="Titel 2"/>
          <p:cNvSpPr>
            <a:spLocks noGrp="1"/>
          </p:cNvSpPr>
          <p:nvPr>
            <p:ph type="title"/>
          </p:nvPr>
        </p:nvSpPr>
        <p:spPr>
          <a:xfrm>
            <a:off x="673385" y="404664"/>
            <a:ext cx="6924406" cy="304800"/>
          </a:xfrm>
        </p:spPr>
        <p:txBody>
          <a:bodyPr/>
          <a:lstStyle/>
          <a:p>
            <a:pPr lvl="1"/>
            <a:r>
              <a:rPr lang="en-US" dirty="0" smtClean="0"/>
              <a:t>Digital </a:t>
            </a:r>
            <a:r>
              <a:rPr lang="en-US" dirty="0"/>
              <a:t>Signal Processing” versus “Analog Signal </a:t>
            </a:r>
            <a:r>
              <a:rPr lang="en-US" dirty="0" smtClean="0"/>
              <a:t>Processing</a:t>
            </a:r>
            <a:endParaRPr lang="en-US" dirty="0"/>
          </a:p>
        </p:txBody>
      </p:sp>
    </p:spTree>
    <p:extLst>
      <p:ext uri="{BB962C8B-B14F-4D97-AF65-F5344CB8AC3E}">
        <p14:creationId xmlns:p14="http://schemas.microsoft.com/office/powerpoint/2010/main" xmlns="" val="1923645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en-US" sz="1600" dirty="0"/>
              <a:t>Analog Case:</a:t>
            </a:r>
          </a:p>
          <a:p>
            <a:pPr lvl="1"/>
            <a:endParaRPr lang="en-US" sz="1600" dirty="0" smtClean="0"/>
          </a:p>
          <a:p>
            <a:r>
              <a:rPr lang="en-US" sz="1600" dirty="0" err="1" smtClean="0"/>
              <a:t>Mörz</a:t>
            </a:r>
            <a:r>
              <a:rPr lang="en-US" sz="1600" dirty="0" smtClean="0"/>
              <a:t> </a:t>
            </a:r>
            <a:r>
              <a:rPr lang="en-US" sz="1600" dirty="0"/>
              <a:t>et.al. published 2007 results of an analog Viterbi Decoder for FEC with 800Mb/s @120mW in a 0.25</a:t>
            </a:r>
            <a:r>
              <a:rPr lang="en-US" sz="1600" dirty="0">
                <a:latin typeface="Symbol" panose="05050102010706020507" pitchFamily="18" charset="2"/>
              </a:rPr>
              <a:t>m</a:t>
            </a:r>
            <a:r>
              <a:rPr lang="en-US" sz="1600" dirty="0"/>
              <a:t>m </a:t>
            </a:r>
            <a:r>
              <a:rPr lang="en-US" sz="1600" dirty="0" err="1"/>
              <a:t>SiGe</a:t>
            </a:r>
            <a:r>
              <a:rPr lang="en-US" sz="1600" dirty="0"/>
              <a:t> technology i.e. </a:t>
            </a:r>
            <a:r>
              <a:rPr lang="en-US" sz="1600" dirty="0" smtClean="0"/>
              <a:t>160 </a:t>
            </a:r>
            <a:r>
              <a:rPr lang="en-US" sz="1600" dirty="0" err="1"/>
              <a:t>p</a:t>
            </a:r>
            <a:r>
              <a:rPr lang="en-US" sz="1600" dirty="0" err="1" smtClean="0"/>
              <a:t>W</a:t>
            </a:r>
            <a:r>
              <a:rPr lang="en-US" sz="1600" dirty="0" smtClean="0"/>
              <a:t>/b/s </a:t>
            </a:r>
          </a:p>
          <a:p>
            <a:r>
              <a:rPr lang="en-US" sz="1600" dirty="0" smtClean="0"/>
              <a:t>They </a:t>
            </a:r>
            <a:r>
              <a:rPr lang="en-US" sz="1600" dirty="0"/>
              <a:t>predicted that </a:t>
            </a:r>
            <a:r>
              <a:rPr lang="en-US" sz="1600" dirty="0" smtClean="0"/>
              <a:t>60 </a:t>
            </a:r>
            <a:r>
              <a:rPr lang="en-US" sz="1600" dirty="0" err="1"/>
              <a:t>p</a:t>
            </a:r>
            <a:r>
              <a:rPr lang="en-US" sz="1600" dirty="0" err="1" smtClean="0"/>
              <a:t>W</a:t>
            </a:r>
            <a:r>
              <a:rPr lang="en-US" sz="1600" dirty="0" smtClean="0"/>
              <a:t>/b/s </a:t>
            </a:r>
            <a:r>
              <a:rPr lang="en-US" sz="1600" dirty="0"/>
              <a:t>can be achieve </a:t>
            </a:r>
            <a:r>
              <a:rPr lang="en-US" sz="1600" dirty="0" smtClean="0"/>
              <a:t>using that approach using 130 nm technologies.</a:t>
            </a:r>
          </a:p>
          <a:p>
            <a:r>
              <a:rPr lang="en-US" sz="1600" dirty="0" smtClean="0"/>
              <a:t>The </a:t>
            </a:r>
            <a:r>
              <a:rPr lang="en-US" sz="1600" dirty="0"/>
              <a:t>energy efficiency </a:t>
            </a:r>
            <a:r>
              <a:rPr lang="en-US" sz="1600" dirty="0" smtClean="0"/>
              <a:t>is </a:t>
            </a:r>
            <a:r>
              <a:rPr lang="en-US" sz="1600" dirty="0"/>
              <a:t>50 times higher than the digital solution at 40nm</a:t>
            </a:r>
          </a:p>
          <a:p>
            <a:r>
              <a:rPr lang="en-US" sz="1600" dirty="0"/>
              <a:t>Taking scaling into account the energy efficiency of the analog solution is at least 100 times higher than the equivalent </a:t>
            </a:r>
            <a:r>
              <a:rPr lang="en-US" sz="1600" dirty="0" smtClean="0"/>
              <a:t>digital one</a:t>
            </a:r>
          </a:p>
          <a:p>
            <a:r>
              <a:rPr lang="en-US" sz="1600" dirty="0" smtClean="0"/>
              <a:t>The complexity of the circuit becomes much smaller (factor 100)</a:t>
            </a:r>
          </a:p>
          <a:p>
            <a:r>
              <a:rPr lang="en-US" sz="1600" dirty="0" smtClean="0"/>
              <a:t>Not all algorithms that work for DSP also work for analog signal processing</a:t>
            </a:r>
          </a:p>
          <a:p>
            <a:endParaRPr lang="en-US" sz="1600" dirty="0"/>
          </a:p>
          <a:p>
            <a:r>
              <a:rPr lang="en-US" sz="1600" dirty="0" smtClean="0">
                <a:solidFill>
                  <a:srgbClr val="FF0000"/>
                </a:solidFill>
              </a:rPr>
              <a:t>Thus we have to search for  waveforms, “natural processors” and algorithms that fit to analog realization</a:t>
            </a:r>
            <a:endParaRPr lang="en-US" sz="1600" dirty="0">
              <a:solidFill>
                <a:srgbClr val="FF0000"/>
              </a:solidFill>
            </a:endParaRPr>
          </a:p>
          <a:p>
            <a:endParaRPr lang="de-DE" sz="1600" dirty="0"/>
          </a:p>
        </p:txBody>
      </p:sp>
      <p:sp>
        <p:nvSpPr>
          <p:cNvPr id="4" name="Titel 2"/>
          <p:cNvSpPr>
            <a:spLocks noGrp="1"/>
          </p:cNvSpPr>
          <p:nvPr>
            <p:ph type="title"/>
          </p:nvPr>
        </p:nvSpPr>
        <p:spPr>
          <a:xfrm>
            <a:off x="673485" y="404133"/>
            <a:ext cx="6982494" cy="304800"/>
          </a:xfrm>
        </p:spPr>
        <p:txBody>
          <a:bodyPr/>
          <a:lstStyle/>
          <a:p>
            <a:pPr lvl="1"/>
            <a:r>
              <a:rPr lang="en-US" dirty="0" smtClean="0"/>
              <a:t>Digital </a:t>
            </a:r>
            <a:r>
              <a:rPr lang="en-US" dirty="0"/>
              <a:t>Signal Processing” versus “Analog Signal </a:t>
            </a:r>
            <a:r>
              <a:rPr lang="en-US" dirty="0" smtClean="0"/>
              <a:t>Processing</a:t>
            </a:r>
            <a:endParaRPr lang="en-US" dirty="0"/>
          </a:p>
        </p:txBody>
      </p:sp>
    </p:spTree>
    <p:extLst>
      <p:ext uri="{BB962C8B-B14F-4D97-AF65-F5344CB8AC3E}">
        <p14:creationId xmlns:p14="http://schemas.microsoft.com/office/powerpoint/2010/main" xmlns="" val="1450000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65277" y="371723"/>
            <a:ext cx="7448101" cy="304800"/>
          </a:xfrm>
        </p:spPr>
        <p:txBody>
          <a:bodyPr/>
          <a:lstStyle/>
          <a:p>
            <a:r>
              <a:rPr lang="en-US" altLang="de-DE" sz="2000" dirty="0"/>
              <a:t>Paradigm shift towards analog signal processing</a:t>
            </a:r>
          </a:p>
        </p:txBody>
      </p:sp>
      <p:sp>
        <p:nvSpPr>
          <p:cNvPr id="28675" name="Rectangle 3"/>
          <p:cNvSpPr>
            <a:spLocks noGrp="1" noChangeArrowheads="1"/>
          </p:cNvSpPr>
          <p:nvPr>
            <p:ph type="body" idx="1"/>
          </p:nvPr>
        </p:nvSpPr>
        <p:spPr>
          <a:xfrm>
            <a:off x="686570" y="929368"/>
            <a:ext cx="7770860" cy="4999264"/>
          </a:xfrm>
        </p:spPr>
        <p:txBody>
          <a:bodyPr/>
          <a:lstStyle/>
          <a:p>
            <a:pPr lvl="1" indent="0"/>
            <a:r>
              <a:rPr lang="en-US" altLang="de-DE" sz="1600" dirty="0" smtClean="0">
                <a:solidFill>
                  <a:srgbClr val="FF0000"/>
                </a:solidFill>
              </a:rPr>
              <a:t>The use of the natural high speed of the analog domain should be </a:t>
            </a:r>
            <a:br>
              <a:rPr lang="en-US" altLang="de-DE" sz="1600" dirty="0" smtClean="0">
                <a:solidFill>
                  <a:srgbClr val="FF0000"/>
                </a:solidFill>
              </a:rPr>
            </a:br>
            <a:r>
              <a:rPr lang="en-US" altLang="de-DE" sz="1600" dirty="0" smtClean="0">
                <a:solidFill>
                  <a:srgbClr val="FF0000"/>
                </a:solidFill>
              </a:rPr>
              <a:t>used to reduce complexity, power consumption and to avoid the use of data converters. </a:t>
            </a:r>
          </a:p>
          <a:p>
            <a:pPr lvl="1" indent="0"/>
            <a:r>
              <a:rPr lang="en-US" altLang="de-DE" sz="1600" dirty="0" smtClean="0">
                <a:solidFill>
                  <a:srgbClr val="FF0000"/>
                </a:solidFill>
              </a:rPr>
              <a:t>The digital domain should be used to correct imperfect results</a:t>
            </a:r>
            <a:endParaRPr lang="en-US" altLang="de-DE" sz="1600" dirty="0" smtClean="0"/>
          </a:p>
          <a:p>
            <a:pPr>
              <a:spcBef>
                <a:spcPts val="884"/>
              </a:spcBef>
            </a:pPr>
            <a:r>
              <a:rPr lang="en-US" altLang="de-DE" sz="1600" dirty="0" smtClean="0"/>
              <a:t>Problems: </a:t>
            </a:r>
          </a:p>
          <a:p>
            <a:pPr lvl="1" indent="0">
              <a:spcBef>
                <a:spcPts val="884"/>
              </a:spcBef>
            </a:pPr>
            <a:r>
              <a:rPr lang="en-US" altLang="de-DE" sz="1600" dirty="0" smtClean="0"/>
              <a:t>Analog processing works with non ideal components and yields imperfect results</a:t>
            </a:r>
          </a:p>
          <a:p>
            <a:pPr lvl="1" indent="0">
              <a:spcBef>
                <a:spcPts val="884"/>
              </a:spcBef>
            </a:pPr>
            <a:r>
              <a:rPr lang="en-US" altLang="de-DE" sz="1600" dirty="0" smtClean="0"/>
              <a:t>The current design flow yield in dramatically lower design performance</a:t>
            </a:r>
          </a:p>
          <a:p>
            <a:pPr>
              <a:spcBef>
                <a:spcPts val="884"/>
              </a:spcBef>
            </a:pPr>
            <a:r>
              <a:rPr lang="en-US" altLang="de-DE" sz="1600" dirty="0" smtClean="0"/>
              <a:t>It has already been shown that:</a:t>
            </a:r>
          </a:p>
          <a:p>
            <a:pPr lvl="1" indent="0">
              <a:spcBef>
                <a:spcPts val="884"/>
              </a:spcBef>
            </a:pPr>
            <a:r>
              <a:rPr lang="en-US" altLang="de-DE" sz="1600" dirty="0" smtClean="0"/>
              <a:t>Complex signal processing can be realized completely in the analog domain</a:t>
            </a:r>
          </a:p>
          <a:p>
            <a:pPr lvl="1" indent="0">
              <a:spcBef>
                <a:spcPts val="884"/>
              </a:spcBef>
            </a:pPr>
            <a:r>
              <a:rPr lang="en-US" altLang="de-DE" sz="1400" dirty="0" smtClean="0"/>
              <a:t>Mathias </a:t>
            </a:r>
            <a:r>
              <a:rPr lang="en-US" altLang="de-DE" sz="1400" dirty="0" err="1" smtClean="0"/>
              <a:t>Mörz</a:t>
            </a:r>
            <a:r>
              <a:rPr lang="en-US" altLang="de-DE" sz="1400" dirty="0" smtClean="0"/>
              <a:t>: Analog Signal Processing in Forward Error Correction (FEC) Decoders, Diss. TUM 2007</a:t>
            </a:r>
          </a:p>
          <a:p>
            <a:pPr lvl="1" indent="0">
              <a:spcBef>
                <a:spcPts val="884"/>
              </a:spcBef>
            </a:pPr>
            <a:r>
              <a:rPr lang="en-US" altLang="de-DE" sz="1400" dirty="0" err="1" smtClean="0"/>
              <a:t>Josep</a:t>
            </a:r>
            <a:r>
              <a:rPr lang="en-US" altLang="de-DE" sz="1400" dirty="0" smtClean="0"/>
              <a:t> </a:t>
            </a:r>
            <a:r>
              <a:rPr lang="en-US" altLang="de-DE" sz="1400" dirty="0" err="1" smtClean="0"/>
              <a:t>Vicent</a:t>
            </a:r>
            <a:r>
              <a:rPr lang="en-US" altLang="de-DE" sz="1400" dirty="0" smtClean="0"/>
              <a:t> </a:t>
            </a:r>
            <a:r>
              <a:rPr lang="en-US" altLang="de-DE" sz="1400" dirty="0" err="1" smtClean="0"/>
              <a:t>Soler</a:t>
            </a:r>
            <a:r>
              <a:rPr lang="en-US" altLang="de-DE" sz="1400" dirty="0" smtClean="0"/>
              <a:t>: Analogue VLSI Architectures for </a:t>
            </a:r>
            <a:r>
              <a:rPr lang="en-US" altLang="de-DE" sz="1400" dirty="0" err="1" smtClean="0"/>
              <a:t>Multiantenna</a:t>
            </a:r>
            <a:r>
              <a:rPr lang="en-US" altLang="de-DE" sz="1400" dirty="0" smtClean="0"/>
              <a:t> Wireless Systems, Dissertation 2009 Bristol University</a:t>
            </a:r>
          </a:p>
          <a:p>
            <a:pPr>
              <a:spcBef>
                <a:spcPts val="884"/>
              </a:spcBef>
            </a:pPr>
            <a:r>
              <a:rPr lang="en-US" altLang="de-DE" sz="1600" dirty="0" smtClean="0">
                <a:solidFill>
                  <a:srgbClr val="FF0000"/>
                </a:solidFill>
              </a:rPr>
              <a:t>Both investigations showed an increase in performance by 2 orders of magnitude and a reduction of power consumption by 50-100 times</a:t>
            </a:r>
            <a:endParaRPr lang="en-US" altLang="de-DE" sz="1600" dirty="0" smtClean="0"/>
          </a:p>
        </p:txBody>
      </p:sp>
    </p:spTree>
    <p:extLst>
      <p:ext uri="{BB962C8B-B14F-4D97-AF65-F5344CB8AC3E}">
        <p14:creationId xmlns:p14="http://schemas.microsoft.com/office/powerpoint/2010/main" xmlns="" val="17452013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99021" y="281668"/>
            <a:ext cx="5603394" cy="304800"/>
          </a:xfrm>
        </p:spPr>
        <p:txBody>
          <a:bodyPr/>
          <a:lstStyle/>
          <a:p>
            <a:r>
              <a:rPr lang="de-DE" altLang="de-DE" sz="2000"/>
              <a:t>Analog Mimo Detector ASIC</a:t>
            </a:r>
          </a:p>
        </p:txBody>
      </p:sp>
      <p:sp>
        <p:nvSpPr>
          <p:cNvPr id="29699" name="Rectangle 3"/>
          <p:cNvSpPr>
            <a:spLocks noGrp="1" noChangeArrowheads="1"/>
          </p:cNvSpPr>
          <p:nvPr>
            <p:ph type="body" idx="1"/>
          </p:nvPr>
        </p:nvSpPr>
        <p:spPr>
          <a:xfrm>
            <a:off x="424618" y="1083129"/>
            <a:ext cx="7622566" cy="4999264"/>
          </a:xfrm>
        </p:spPr>
        <p:txBody>
          <a:bodyPr/>
          <a:lstStyle/>
          <a:p>
            <a:r>
              <a:rPr lang="en-US" altLang="de-DE" sz="1600" b="0" dirty="0" smtClean="0"/>
              <a:t>Detection algorithm:	Mean Field Annealing:	</a:t>
            </a:r>
          </a:p>
          <a:p>
            <a:r>
              <a:rPr lang="en-US" altLang="de-DE" sz="1600" b="0" dirty="0" smtClean="0"/>
              <a:t>MIMO configuration: 	Space Time Block Code</a:t>
            </a:r>
          </a:p>
          <a:p>
            <a:r>
              <a:rPr lang="en-US" altLang="de-DE" sz="1600" b="0" dirty="0" smtClean="0"/>
              <a:t>Transmit antennas: 	</a:t>
            </a:r>
            <a:r>
              <a:rPr lang="en-US" altLang="de-DE" sz="1600" b="0" dirty="0" err="1" smtClean="0"/>
              <a:t>nt</a:t>
            </a:r>
            <a:r>
              <a:rPr lang="en-US" altLang="de-DE" sz="1600" b="0" dirty="0" smtClean="0"/>
              <a:t>=4.			</a:t>
            </a:r>
          </a:p>
          <a:p>
            <a:r>
              <a:rPr lang="en-US" altLang="de-DE" sz="1600" b="0" dirty="0" smtClean="0"/>
              <a:t>Modulation: 		QPSK</a:t>
            </a:r>
          </a:p>
          <a:p>
            <a:r>
              <a:rPr lang="en-US" altLang="de-DE" sz="1600" b="0" dirty="0" smtClean="0"/>
              <a:t>Maximum rate: 		50 Mbps:			</a:t>
            </a:r>
          </a:p>
          <a:p>
            <a:r>
              <a:rPr lang="en-US" altLang="de-DE" sz="1600" b="0" dirty="0" smtClean="0"/>
              <a:t>Power consumption: 	223 </a:t>
            </a:r>
            <a:r>
              <a:rPr lang="en-US" altLang="de-DE" sz="1600" b="0" dirty="0" err="1" smtClean="0"/>
              <a:t>mW</a:t>
            </a:r>
            <a:endParaRPr lang="en-US" altLang="de-DE" sz="1600" b="0" dirty="0" smtClean="0"/>
          </a:p>
          <a:p>
            <a:r>
              <a:rPr lang="en-US" altLang="de-DE" sz="1600" b="0" dirty="0" smtClean="0"/>
              <a:t>Analogue core area: 	2.75 mm2:		</a:t>
            </a:r>
          </a:p>
          <a:p>
            <a:r>
              <a:rPr lang="en-US" altLang="de-DE" sz="1600" b="0" dirty="0" smtClean="0"/>
              <a:t>Total area: 		5.2 mm2 (including pad ring)</a:t>
            </a:r>
          </a:p>
          <a:p>
            <a:r>
              <a:rPr lang="en-US" altLang="de-DE" sz="1600" b="0" dirty="0" smtClean="0"/>
              <a:t>Total transistor count: 	1509 HBT, 2437 MOS:	</a:t>
            </a:r>
          </a:p>
          <a:p>
            <a:r>
              <a:rPr lang="en-US" altLang="de-DE" sz="1600" b="0" dirty="0" smtClean="0"/>
              <a:t>Technology: 		IHP 0.25 m </a:t>
            </a:r>
            <a:br>
              <a:rPr lang="en-US" altLang="de-DE" sz="1600" b="0" dirty="0" smtClean="0"/>
            </a:br>
            <a:r>
              <a:rPr lang="en-US" altLang="de-DE" sz="1600" b="0" dirty="0" smtClean="0"/>
              <a:t>			</a:t>
            </a:r>
            <a:r>
              <a:rPr lang="en-US" altLang="de-DE" sz="1600" b="0" dirty="0" err="1" smtClean="0"/>
              <a:t>SiGe</a:t>
            </a:r>
            <a:r>
              <a:rPr lang="en-US" altLang="de-DE" sz="1600" b="0" dirty="0" smtClean="0"/>
              <a:t> </a:t>
            </a:r>
            <a:r>
              <a:rPr lang="en-US" altLang="de-DE" sz="1600" b="0" dirty="0" err="1" smtClean="0"/>
              <a:t>BiCMOS</a:t>
            </a:r>
            <a:r>
              <a:rPr lang="en-US" altLang="de-DE" sz="1600" b="0" dirty="0" smtClean="0"/>
              <a:t> 4M/1P</a:t>
            </a:r>
          </a:p>
        </p:txBody>
      </p:sp>
      <p:pic>
        <p:nvPicPr>
          <p:cNvPr id="29700"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flipH="1" flipV="1">
            <a:off x="6097356" y="1260763"/>
            <a:ext cx="2564046" cy="3638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701" name="Text Box 5"/>
          <p:cNvSpPr txBox="1">
            <a:spLocks noChangeArrowheads="1"/>
          </p:cNvSpPr>
          <p:nvPr/>
        </p:nvSpPr>
        <p:spPr bwMode="auto">
          <a:xfrm>
            <a:off x="639363" y="5834743"/>
            <a:ext cx="5846838" cy="4150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5746" tIns="37873" rIns="75746" bIns="37873">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r>
              <a:rPr lang="de-DE" altLang="de-DE" sz="1100" b="1" dirty="0">
                <a:solidFill>
                  <a:srgbClr val="000000"/>
                </a:solidFill>
                <a:cs typeface="+mn-cs"/>
              </a:rPr>
              <a:t>Source: </a:t>
            </a:r>
            <a:r>
              <a:rPr lang="en-US" altLang="de-DE" sz="1100" b="1" dirty="0" err="1">
                <a:solidFill>
                  <a:srgbClr val="000000"/>
                </a:solidFill>
                <a:cs typeface="+mn-cs"/>
              </a:rPr>
              <a:t>Josep</a:t>
            </a:r>
            <a:r>
              <a:rPr lang="en-US" altLang="de-DE" sz="1100" b="1" dirty="0">
                <a:solidFill>
                  <a:srgbClr val="000000"/>
                </a:solidFill>
                <a:cs typeface="+mn-cs"/>
              </a:rPr>
              <a:t> </a:t>
            </a:r>
            <a:r>
              <a:rPr lang="en-US" altLang="de-DE" sz="1100" b="1" dirty="0" err="1">
                <a:solidFill>
                  <a:srgbClr val="000000"/>
                </a:solidFill>
                <a:cs typeface="+mn-cs"/>
              </a:rPr>
              <a:t>Vicent</a:t>
            </a:r>
            <a:r>
              <a:rPr lang="en-US" altLang="de-DE" sz="1100" b="1" dirty="0">
                <a:solidFill>
                  <a:srgbClr val="000000"/>
                </a:solidFill>
                <a:cs typeface="+mn-cs"/>
              </a:rPr>
              <a:t> </a:t>
            </a:r>
            <a:r>
              <a:rPr lang="en-US" altLang="de-DE" sz="1100" b="1" dirty="0" err="1">
                <a:solidFill>
                  <a:srgbClr val="000000"/>
                </a:solidFill>
                <a:cs typeface="+mn-cs"/>
              </a:rPr>
              <a:t>Soler</a:t>
            </a:r>
            <a:r>
              <a:rPr lang="en-US" altLang="de-DE" sz="1100" b="1" dirty="0">
                <a:solidFill>
                  <a:srgbClr val="000000"/>
                </a:solidFill>
                <a:cs typeface="+mn-cs"/>
              </a:rPr>
              <a:t>: Analogue VLSI Architectures for </a:t>
            </a:r>
            <a:r>
              <a:rPr lang="en-US" altLang="de-DE" sz="1100" b="1" dirty="0" err="1">
                <a:solidFill>
                  <a:srgbClr val="000000"/>
                </a:solidFill>
                <a:cs typeface="+mn-cs"/>
              </a:rPr>
              <a:t>Multiantenna</a:t>
            </a:r>
            <a:r>
              <a:rPr lang="en-US" altLang="de-DE" sz="1100" b="1" dirty="0">
                <a:solidFill>
                  <a:srgbClr val="000000"/>
                </a:solidFill>
                <a:cs typeface="+mn-cs"/>
              </a:rPr>
              <a:t> Wireless Systems, </a:t>
            </a:r>
            <a:br>
              <a:rPr lang="en-US" altLang="de-DE" sz="1100" b="1" dirty="0">
                <a:solidFill>
                  <a:srgbClr val="000000"/>
                </a:solidFill>
                <a:cs typeface="+mn-cs"/>
              </a:rPr>
            </a:br>
            <a:r>
              <a:rPr lang="en-US" altLang="de-DE" sz="1100" b="1" dirty="0">
                <a:solidFill>
                  <a:srgbClr val="000000"/>
                </a:solidFill>
                <a:cs typeface="+mn-cs"/>
              </a:rPr>
              <a:t>Dissertation 2009 Bristol University</a:t>
            </a:r>
            <a:endParaRPr lang="de-DE" altLang="de-DE" sz="1100" b="1" dirty="0">
              <a:solidFill>
                <a:srgbClr val="000000"/>
              </a:solidFill>
              <a:cs typeface="+mn-cs"/>
            </a:endParaRPr>
          </a:p>
        </p:txBody>
      </p:sp>
    </p:spTree>
    <p:extLst>
      <p:ext uri="{BB962C8B-B14F-4D97-AF65-F5344CB8AC3E}">
        <p14:creationId xmlns:p14="http://schemas.microsoft.com/office/powerpoint/2010/main" xmlns="" val="6037364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99021" y="281668"/>
            <a:ext cx="7389091" cy="304800"/>
          </a:xfrm>
        </p:spPr>
        <p:txBody>
          <a:bodyPr/>
          <a:lstStyle/>
          <a:p>
            <a:r>
              <a:rPr lang="de-DE" altLang="de-DE" sz="2000"/>
              <a:t>Analog decoder Designs in BiCMOS and SiGe technology</a:t>
            </a:r>
          </a:p>
        </p:txBody>
      </p:sp>
      <p:pic>
        <p:nvPicPr>
          <p:cNvPr id="30723"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xmlns="" val="0"/>
              </a:ext>
            </a:extLst>
          </a:blip>
          <a:srcRect/>
          <a:stretch>
            <a:fillRect/>
          </a:stretch>
        </p:blipFill>
        <p:spPr>
          <a:xfrm>
            <a:off x="566754" y="851126"/>
            <a:ext cx="5327586" cy="5033283"/>
          </a:xfrm>
          <a:noFill/>
        </p:spPr>
      </p:pic>
      <p:pic>
        <p:nvPicPr>
          <p:cNvPr id="30724"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58919" y="1083130"/>
            <a:ext cx="2699071" cy="22451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25"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34668" y="3367768"/>
            <a:ext cx="2432242" cy="25513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726" name="Text Box 7"/>
          <p:cNvSpPr txBox="1">
            <a:spLocks noChangeArrowheads="1"/>
          </p:cNvSpPr>
          <p:nvPr/>
        </p:nvSpPr>
        <p:spPr bwMode="auto">
          <a:xfrm>
            <a:off x="566754" y="6040210"/>
            <a:ext cx="6949704" cy="245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5746" tIns="37873" rIns="75746" bIns="37873">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r>
              <a:rPr lang="de-DE" altLang="de-DE" sz="1100" b="1" dirty="0">
                <a:solidFill>
                  <a:srgbClr val="000000"/>
                </a:solidFill>
                <a:cs typeface="+mn-cs"/>
              </a:rPr>
              <a:t>Source: </a:t>
            </a:r>
            <a:r>
              <a:rPr lang="en-US" altLang="de-DE" sz="1100" b="1" dirty="0">
                <a:solidFill>
                  <a:srgbClr val="000000"/>
                </a:solidFill>
                <a:cs typeface="+mn-cs"/>
              </a:rPr>
              <a:t>Mathias </a:t>
            </a:r>
            <a:r>
              <a:rPr lang="en-US" altLang="de-DE" sz="1100" b="1" dirty="0" err="1">
                <a:solidFill>
                  <a:srgbClr val="000000"/>
                </a:solidFill>
                <a:cs typeface="+mn-cs"/>
              </a:rPr>
              <a:t>Mörz</a:t>
            </a:r>
            <a:r>
              <a:rPr lang="en-US" altLang="de-DE" sz="1100" b="1" dirty="0">
                <a:solidFill>
                  <a:srgbClr val="000000"/>
                </a:solidFill>
                <a:cs typeface="+mn-cs"/>
              </a:rPr>
              <a:t>: Analog Signal Processing in Forward Error Correction (FEC) Decoders, Diss. TUM 2007</a:t>
            </a:r>
            <a:endParaRPr lang="de-DE" altLang="de-DE" sz="1100" b="1" dirty="0">
              <a:solidFill>
                <a:srgbClr val="000000"/>
              </a:solidFill>
              <a:cs typeface="+mn-cs"/>
            </a:endParaRPr>
          </a:p>
        </p:txBody>
      </p:sp>
    </p:spTree>
    <p:extLst>
      <p:ext uri="{BB962C8B-B14F-4D97-AF65-F5344CB8AC3E}">
        <p14:creationId xmlns:p14="http://schemas.microsoft.com/office/powerpoint/2010/main" xmlns="" val="1998429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spcAft>
                <a:spcPts val="500"/>
              </a:spcAft>
            </a:pPr>
            <a:r>
              <a:rPr lang="en-US" sz="1600" dirty="0" smtClean="0"/>
              <a:t>To achieve 100Gb/s with a MAC processor for a wireless system we need to go to very long data packets to reduce overheads</a:t>
            </a:r>
          </a:p>
          <a:p>
            <a:pPr>
              <a:spcAft>
                <a:spcPts val="500"/>
              </a:spcAft>
            </a:pPr>
            <a:r>
              <a:rPr lang="en-US" sz="1600" dirty="0" smtClean="0"/>
              <a:t>Long data packets need interim re-synchronization</a:t>
            </a:r>
          </a:p>
          <a:p>
            <a:pPr>
              <a:spcAft>
                <a:spcPts val="500"/>
              </a:spcAft>
            </a:pPr>
            <a:r>
              <a:rPr lang="en-US" sz="1600" dirty="0" smtClean="0"/>
              <a:t>Since the residual error rate of a wireless system is at least 10</a:t>
            </a:r>
            <a:r>
              <a:rPr lang="en-US" sz="1600" baseline="30000" dirty="0" smtClean="0"/>
              <a:t>-5</a:t>
            </a:r>
            <a:r>
              <a:rPr lang="en-US" sz="1600" dirty="0" smtClean="0"/>
              <a:t> higher than that of a wired system most effort need to be spend in a balance between FEC and ARQ (Automatic Repeat Request). </a:t>
            </a:r>
          </a:p>
          <a:p>
            <a:pPr>
              <a:spcAft>
                <a:spcPts val="500"/>
              </a:spcAft>
            </a:pPr>
            <a:r>
              <a:rPr lang="en-US" sz="1600" dirty="0" smtClean="0"/>
              <a:t>ARQ need to store the packets thus the memory requirement to store not acknowledged packet will be huge</a:t>
            </a:r>
          </a:p>
          <a:p>
            <a:pPr>
              <a:spcAft>
                <a:spcPts val="500"/>
              </a:spcAft>
            </a:pPr>
            <a:r>
              <a:rPr lang="en-US" sz="1600" dirty="0" smtClean="0"/>
              <a:t>The transmission bandwidth of current computers (</a:t>
            </a:r>
            <a:r>
              <a:rPr lang="en-US" sz="1600" dirty="0" err="1" smtClean="0"/>
              <a:t>PCIe</a:t>
            </a:r>
            <a:r>
              <a:rPr lang="en-US" sz="1600" dirty="0" smtClean="0"/>
              <a:t> 2.0) is for all 16 lane approximately 120 Gb/s. With </a:t>
            </a:r>
            <a:r>
              <a:rPr lang="en-US" sz="1600" dirty="0" err="1" smtClean="0"/>
              <a:t>PCIe</a:t>
            </a:r>
            <a:r>
              <a:rPr lang="en-US" sz="1600" dirty="0" smtClean="0"/>
              <a:t> 3.0 it will be 180-200 Gb/s</a:t>
            </a:r>
          </a:p>
          <a:p>
            <a:pPr>
              <a:spcAft>
                <a:spcPts val="500"/>
              </a:spcAft>
            </a:pPr>
            <a:r>
              <a:rPr lang="en-US" sz="1600" dirty="0" smtClean="0"/>
              <a:t>Even if this is going to much higher in the future we need to find new trade-offs between the network processor,  other processor like the GPU the memory access and the main processor to balance the bus load</a:t>
            </a:r>
          </a:p>
          <a:p>
            <a:pPr marL="0" indent="0">
              <a:spcAft>
                <a:spcPts val="500"/>
              </a:spcAft>
              <a:buNone/>
            </a:pPr>
            <a:endParaRPr lang="en-US" sz="1600" dirty="0"/>
          </a:p>
        </p:txBody>
      </p:sp>
      <p:sp>
        <p:nvSpPr>
          <p:cNvPr id="3" name="Titel 2"/>
          <p:cNvSpPr>
            <a:spLocks noGrp="1"/>
          </p:cNvSpPr>
          <p:nvPr>
            <p:ph type="title"/>
          </p:nvPr>
        </p:nvSpPr>
        <p:spPr>
          <a:xfrm>
            <a:off x="673385" y="404664"/>
            <a:ext cx="5603394" cy="304800"/>
          </a:xfrm>
        </p:spPr>
        <p:txBody>
          <a:bodyPr/>
          <a:lstStyle/>
          <a:p>
            <a:pPr lvl="1"/>
            <a:r>
              <a:rPr lang="en-US" dirty="0"/>
              <a:t>Protocol Design Challenges</a:t>
            </a:r>
            <a:br>
              <a:rPr lang="en-US" dirty="0"/>
            </a:br>
            <a:endParaRPr lang="de-DE" dirty="0"/>
          </a:p>
        </p:txBody>
      </p:sp>
    </p:spTree>
    <p:extLst>
      <p:ext uri="{BB962C8B-B14F-4D97-AF65-F5344CB8AC3E}">
        <p14:creationId xmlns:p14="http://schemas.microsoft.com/office/powerpoint/2010/main" xmlns="" val="4109089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sz="1600" dirty="0" smtClean="0"/>
              <a:t>Purpose:</a:t>
            </a:r>
          </a:p>
          <a:p>
            <a:pPr marL="394897" lvl="1" indent="-285750">
              <a:buFont typeface="Arial" panose="020B0604020202020204" pitchFamily="34" charset="0"/>
              <a:buChar char="•"/>
            </a:pPr>
            <a:r>
              <a:rPr lang="en-US" sz="1600" b="0" dirty="0" smtClean="0"/>
              <a:t>advance knowledge in an </a:t>
            </a:r>
            <a:r>
              <a:rPr lang="en-US" sz="1600" dirty="0" smtClean="0"/>
              <a:t>emerging field </a:t>
            </a:r>
            <a:r>
              <a:rPr lang="en-US" sz="1600" b="0" dirty="0" smtClean="0"/>
              <a:t>of research through</a:t>
            </a:r>
            <a:r>
              <a:rPr lang="en-US" sz="1600" b="0" dirty="0"/>
              <a:t> </a:t>
            </a:r>
            <a:r>
              <a:rPr lang="en-US" sz="1600" dirty="0" smtClean="0"/>
              <a:t>collaborative networked support</a:t>
            </a:r>
          </a:p>
          <a:p>
            <a:pPr marL="394897" lvl="1" indent="-285750">
              <a:buFont typeface="Arial" panose="020B0604020202020204" pitchFamily="34" charset="0"/>
              <a:buChar char="•"/>
            </a:pPr>
            <a:r>
              <a:rPr lang="en-US" sz="1600" b="0" dirty="0" smtClean="0"/>
              <a:t>enhanced quality of research through the use of </a:t>
            </a:r>
            <a:r>
              <a:rPr lang="en-US" sz="1600" dirty="0" smtClean="0"/>
              <a:t>new methods for </a:t>
            </a:r>
            <a:r>
              <a:rPr lang="en-US" sz="1600" b="0" dirty="0" smtClean="0"/>
              <a:t>basic research</a:t>
            </a:r>
            <a:endParaRPr lang="en-US" sz="1600" b="0" dirty="0"/>
          </a:p>
          <a:p>
            <a:pPr marL="394897" lvl="1" indent="-285750">
              <a:buFont typeface="Arial" panose="020B0604020202020204" pitchFamily="34" charset="0"/>
              <a:buChar char="•"/>
            </a:pPr>
            <a:r>
              <a:rPr lang="en-US" sz="1600" b="0" dirty="0" smtClean="0"/>
              <a:t>added value through </a:t>
            </a:r>
            <a:r>
              <a:rPr lang="en-US" sz="1600" dirty="0" smtClean="0"/>
              <a:t>interdisciplinary cooperation</a:t>
            </a:r>
          </a:p>
          <a:p>
            <a:pPr marL="394897" lvl="1" indent="-285750">
              <a:buFont typeface="Arial" panose="020B0604020202020204" pitchFamily="34" charset="0"/>
              <a:buChar char="•"/>
            </a:pPr>
            <a:r>
              <a:rPr lang="en-US" sz="1600" b="0" dirty="0" smtClean="0"/>
              <a:t>collaborative networked support </a:t>
            </a:r>
            <a:r>
              <a:rPr lang="en-US" sz="1600" dirty="0" smtClean="0"/>
              <a:t>over several locations national wide</a:t>
            </a:r>
          </a:p>
          <a:p>
            <a:pPr marL="394897" lvl="1" indent="-285750">
              <a:buFont typeface="Arial" panose="020B0604020202020204" pitchFamily="34" charset="0"/>
              <a:buChar char="•"/>
            </a:pPr>
            <a:r>
              <a:rPr lang="en-US" sz="1600" b="0" dirty="0" smtClean="0"/>
              <a:t>Researchers prepared </a:t>
            </a:r>
            <a:r>
              <a:rPr lang="en-US" sz="1600" dirty="0" smtClean="0"/>
              <a:t>call </a:t>
            </a:r>
            <a:r>
              <a:rPr lang="en-US" sz="1600" b="0" dirty="0" smtClean="0"/>
              <a:t>approved by the DFG-senate</a:t>
            </a:r>
          </a:p>
          <a:p>
            <a:endParaRPr lang="en-US" sz="1600" b="0" dirty="0" smtClean="0"/>
          </a:p>
          <a:p>
            <a:r>
              <a:rPr lang="en-US" sz="1600" dirty="0" smtClean="0"/>
              <a:t>Eligibility: </a:t>
            </a:r>
            <a:endParaRPr lang="en-US" sz="1600" dirty="0"/>
          </a:p>
          <a:p>
            <a:pPr marL="664494" lvl="1" indent="-285750">
              <a:buFont typeface="Arial" panose="020B0604020202020204" pitchFamily="34" charset="0"/>
              <a:buChar char="•"/>
            </a:pPr>
            <a:r>
              <a:rPr lang="en-US" sz="1600" b="0" dirty="0" smtClean="0"/>
              <a:t>Researchers at universities research </a:t>
            </a:r>
            <a:br>
              <a:rPr lang="en-US" sz="1600" b="0" dirty="0" smtClean="0"/>
            </a:br>
            <a:r>
              <a:rPr lang="en-US" sz="1600" b="0" dirty="0" smtClean="0"/>
              <a:t>institutions in Germany</a:t>
            </a:r>
          </a:p>
          <a:p>
            <a:r>
              <a:rPr lang="en-US" sz="1600" dirty="0" smtClean="0"/>
              <a:t>Funding period: </a:t>
            </a:r>
            <a:r>
              <a:rPr lang="en-US" sz="1600" b="0" dirty="0" smtClean="0"/>
              <a:t>6 (3 + 3 or 3*2) years</a:t>
            </a:r>
          </a:p>
          <a:p>
            <a:r>
              <a:rPr lang="en-US" sz="1600" dirty="0" smtClean="0"/>
              <a:t>Funding: </a:t>
            </a:r>
            <a:r>
              <a:rPr lang="en-US" sz="1600" b="0" dirty="0" smtClean="0"/>
              <a:t>individual grants + coordination (~ 30 projects)</a:t>
            </a:r>
            <a:endParaRPr lang="en-US" sz="1600" dirty="0"/>
          </a:p>
        </p:txBody>
      </p:sp>
      <p:sp>
        <p:nvSpPr>
          <p:cNvPr id="3" name="Titel 2"/>
          <p:cNvSpPr>
            <a:spLocks noGrp="1"/>
          </p:cNvSpPr>
          <p:nvPr>
            <p:ph type="title"/>
          </p:nvPr>
        </p:nvSpPr>
        <p:spPr>
          <a:xfrm>
            <a:off x="673385" y="404664"/>
            <a:ext cx="5603394" cy="304800"/>
          </a:xfrm>
        </p:spPr>
        <p:txBody>
          <a:bodyPr/>
          <a:lstStyle/>
          <a:p>
            <a:r>
              <a:rPr lang="en-US" dirty="0" smtClean="0"/>
              <a:t>What is a DFG SPP (Special Priority Program)</a:t>
            </a:r>
            <a:endParaRPr lang="en-US" dirty="0"/>
          </a:p>
        </p:txBody>
      </p:sp>
      <p:sp>
        <p:nvSpPr>
          <p:cNvPr id="4" name="Rechteck 3"/>
          <p:cNvSpPr/>
          <p:nvPr/>
        </p:nvSpPr>
        <p:spPr bwMode="auto">
          <a:xfrm>
            <a:off x="4979318" y="5836125"/>
            <a:ext cx="2560284" cy="121125"/>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75746" tIns="37873" rIns="75746" bIns="37873" numCol="1" rtlCol="0" anchor="t" anchorCtr="0" compatLnSpc="1">
            <a:prstTxWarp prst="textNoShape">
              <a:avLst/>
            </a:prstTxWarp>
          </a:bodyPr>
          <a:lstStyle/>
          <a:p>
            <a:pPr defTabSz="757460" eaLnBrk="0" hangingPunct="0"/>
            <a:endParaRPr lang="de-DE" sz="2000">
              <a:solidFill>
                <a:srgbClr val="000000"/>
              </a:solidFill>
              <a:latin typeface="Times New Roman" pitchFamily="18" charset="0"/>
              <a:cs typeface="+mn-cs"/>
            </a:endParaRPr>
          </a:p>
        </p:txBody>
      </p:sp>
      <p:grpSp>
        <p:nvGrpSpPr>
          <p:cNvPr id="6" name="Gruppieren 5"/>
          <p:cNvGrpSpPr/>
          <p:nvPr/>
        </p:nvGrpSpPr>
        <p:grpSpPr>
          <a:xfrm>
            <a:off x="6051385" y="3973222"/>
            <a:ext cx="2818452" cy="1923465"/>
            <a:chOff x="7170018" y="4864596"/>
            <a:chExt cx="4248492" cy="2411011"/>
          </a:xfrm>
        </p:grpSpPr>
        <p:pic>
          <p:nvPicPr>
            <p:cNvPr id="102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73444" y="4864596"/>
              <a:ext cx="4045066" cy="201892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feld 4"/>
            <p:cNvSpPr txBox="1"/>
            <p:nvPr/>
          </p:nvSpPr>
          <p:spPr>
            <a:xfrm>
              <a:off x="7170018" y="6808812"/>
              <a:ext cx="3354861" cy="466795"/>
            </a:xfrm>
            <a:prstGeom prst="rect">
              <a:avLst/>
            </a:prstGeom>
            <a:solidFill>
              <a:schemeClr val="bg1"/>
            </a:solidFill>
          </p:spPr>
          <p:txBody>
            <a:bodyPr wrap="none" rtlCol="0">
              <a:spAutoFit/>
            </a:bodyPr>
            <a:lstStyle/>
            <a:p>
              <a:pPr eaLnBrk="0" hangingPunct="0"/>
              <a:r>
                <a:rPr lang="de-DE" sz="2000" dirty="0">
                  <a:solidFill>
                    <a:srgbClr val="000000"/>
                  </a:solidFill>
                  <a:latin typeface="Times New Roman" pitchFamily="18" charset="0"/>
                  <a:cs typeface="+mn-cs"/>
                </a:rPr>
                <a:t>7.5% </a:t>
              </a:r>
              <a:r>
                <a:rPr lang="de-DE" sz="2000" dirty="0" err="1">
                  <a:solidFill>
                    <a:srgbClr val="000000"/>
                  </a:solidFill>
                  <a:latin typeface="Times New Roman" pitchFamily="18" charset="0"/>
                  <a:cs typeface="+mn-cs"/>
                </a:rPr>
                <a:t>of</a:t>
              </a:r>
              <a:r>
                <a:rPr lang="de-DE" sz="2000" dirty="0">
                  <a:solidFill>
                    <a:srgbClr val="000000"/>
                  </a:solidFill>
                  <a:latin typeface="Times New Roman" pitchFamily="18" charset="0"/>
                  <a:cs typeface="+mn-cs"/>
                </a:rPr>
                <a:t> </a:t>
              </a:r>
              <a:r>
                <a:rPr lang="de-DE" sz="2000" dirty="0" err="1">
                  <a:solidFill>
                    <a:srgbClr val="000000"/>
                  </a:solidFill>
                  <a:latin typeface="Times New Roman" pitchFamily="18" charset="0"/>
                  <a:cs typeface="+mn-cs"/>
                </a:rPr>
                <a:t>budget</a:t>
              </a:r>
              <a:r>
                <a:rPr lang="de-DE" sz="2000" dirty="0">
                  <a:solidFill>
                    <a:srgbClr val="000000"/>
                  </a:solidFill>
                  <a:latin typeface="Times New Roman" pitchFamily="18" charset="0"/>
                  <a:cs typeface="+mn-cs"/>
                </a:rPr>
                <a:t> </a:t>
              </a:r>
              <a:r>
                <a:rPr lang="de-DE" sz="2000" dirty="0" err="1">
                  <a:solidFill>
                    <a:srgbClr val="000000"/>
                  </a:solidFill>
                  <a:latin typeface="Times New Roman" pitchFamily="18" charset="0"/>
                  <a:cs typeface="+mn-cs"/>
                </a:rPr>
                <a:t>for</a:t>
              </a:r>
              <a:r>
                <a:rPr lang="de-DE" sz="2000" dirty="0">
                  <a:solidFill>
                    <a:srgbClr val="000000"/>
                  </a:solidFill>
                  <a:latin typeface="Times New Roman" pitchFamily="18" charset="0"/>
                  <a:cs typeface="+mn-cs"/>
                </a:rPr>
                <a:t> SPPs</a:t>
              </a:r>
            </a:p>
          </p:txBody>
        </p:sp>
      </p:grpSp>
      <p:sp>
        <p:nvSpPr>
          <p:cNvPr id="7" name="Textfeld 6"/>
          <p:cNvSpPr txBox="1"/>
          <p:nvPr/>
        </p:nvSpPr>
        <p:spPr>
          <a:xfrm>
            <a:off x="6051385" y="5896687"/>
            <a:ext cx="2655708" cy="276540"/>
          </a:xfrm>
          <a:prstGeom prst="rect">
            <a:avLst/>
          </a:prstGeom>
          <a:noFill/>
        </p:spPr>
        <p:txBody>
          <a:bodyPr wrap="none" lIns="75746" tIns="37873" rIns="75746" bIns="37873" rtlCol="0">
            <a:spAutoFit/>
          </a:bodyPr>
          <a:lstStyle/>
          <a:p>
            <a:pPr eaLnBrk="0" hangingPunct="0"/>
            <a:r>
              <a:rPr lang="de-DE" sz="1300" dirty="0">
                <a:solidFill>
                  <a:srgbClr val="000000"/>
                </a:solidFill>
                <a:latin typeface="Times New Roman" pitchFamily="18" charset="0"/>
                <a:cs typeface="+mn-cs"/>
              </a:rPr>
              <a:t>Slide </a:t>
            </a:r>
            <a:r>
              <a:rPr lang="de-DE" sz="1300" dirty="0" err="1">
                <a:solidFill>
                  <a:srgbClr val="000000"/>
                </a:solidFill>
                <a:latin typeface="Times New Roman" pitchFamily="18" charset="0"/>
                <a:cs typeface="+mn-cs"/>
              </a:rPr>
              <a:t>borrowed</a:t>
            </a:r>
            <a:r>
              <a:rPr lang="de-DE" sz="1300" dirty="0">
                <a:solidFill>
                  <a:srgbClr val="000000"/>
                </a:solidFill>
                <a:latin typeface="Times New Roman" pitchFamily="18" charset="0"/>
                <a:cs typeface="+mn-cs"/>
              </a:rPr>
              <a:t> </a:t>
            </a:r>
            <a:r>
              <a:rPr lang="de-DE" sz="1300" dirty="0" err="1">
                <a:solidFill>
                  <a:srgbClr val="000000"/>
                </a:solidFill>
                <a:latin typeface="Times New Roman" pitchFamily="18" charset="0"/>
                <a:cs typeface="+mn-cs"/>
              </a:rPr>
              <a:t>from</a:t>
            </a:r>
            <a:r>
              <a:rPr lang="de-DE" sz="1300" dirty="0">
                <a:solidFill>
                  <a:srgbClr val="000000"/>
                </a:solidFill>
                <a:latin typeface="Times New Roman" pitchFamily="18" charset="0"/>
                <a:cs typeface="+mn-cs"/>
              </a:rPr>
              <a:t> Dr. Dudek DFG</a:t>
            </a:r>
          </a:p>
        </p:txBody>
      </p:sp>
    </p:spTree>
    <p:extLst>
      <p:ext uri="{BB962C8B-B14F-4D97-AF65-F5344CB8AC3E}">
        <p14:creationId xmlns="" xmlns:p14="http://schemas.microsoft.com/office/powerpoint/2010/main" val="30307934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73485" y="1083598"/>
            <a:ext cx="7622566" cy="5246297"/>
          </a:xfrm>
        </p:spPr>
        <p:txBody>
          <a:bodyPr/>
          <a:lstStyle/>
          <a:p>
            <a:pPr>
              <a:spcAft>
                <a:spcPts val="500"/>
              </a:spcAft>
            </a:pPr>
            <a:r>
              <a:rPr lang="en-US" sz="1400" dirty="0" smtClean="0"/>
              <a:t>LP100 – Optimizing 100Gb/s short range radio systems under energy constraints</a:t>
            </a:r>
          </a:p>
          <a:p>
            <a:pPr>
              <a:spcAft>
                <a:spcPts val="500"/>
              </a:spcAft>
            </a:pPr>
            <a:r>
              <a:rPr lang="en-US" sz="1400" dirty="0" smtClean="0"/>
              <a:t>Tera50 – A Radio measurement system for frequencies of 10 GHz to 1000 GHz with 50 GHz bandwidth</a:t>
            </a:r>
          </a:p>
          <a:p>
            <a:pPr>
              <a:spcAft>
                <a:spcPts val="500"/>
              </a:spcAft>
            </a:pPr>
            <a:r>
              <a:rPr lang="en-US" sz="1400" dirty="0" err="1" smtClean="0"/>
              <a:t>maximumMIMO</a:t>
            </a:r>
            <a:r>
              <a:rPr lang="en-US" sz="1400" dirty="0" smtClean="0"/>
              <a:t> – Maximal spectral efficiency by parallel MIMO transmission using 3D antenna topologies</a:t>
            </a:r>
          </a:p>
          <a:p>
            <a:pPr>
              <a:spcAft>
                <a:spcPts val="500"/>
              </a:spcAft>
            </a:pPr>
            <a:r>
              <a:rPr lang="en-US" sz="1400" dirty="0" smtClean="0"/>
              <a:t>Ultra Wideband Communications based on Massive MIMO and Multi-mode Antennas Suitable for Mobile Handheld Devices</a:t>
            </a:r>
          </a:p>
          <a:p>
            <a:pPr>
              <a:spcAft>
                <a:spcPts val="500"/>
              </a:spcAft>
            </a:pPr>
            <a:r>
              <a:rPr lang="en-US" sz="1400" dirty="0" smtClean="0"/>
              <a:t>Real100G.COM - Mixed-Mode Baseband for 100 </a:t>
            </a:r>
            <a:r>
              <a:rPr lang="en-US" sz="1400" dirty="0" err="1" smtClean="0"/>
              <a:t>Gbit</a:t>
            </a:r>
            <a:r>
              <a:rPr lang="en-US" sz="1400" dirty="0" smtClean="0"/>
              <a:t>/s Wireless Communication</a:t>
            </a:r>
          </a:p>
          <a:p>
            <a:pPr>
              <a:spcAft>
                <a:spcPts val="500"/>
              </a:spcAft>
            </a:pPr>
            <a:r>
              <a:rPr lang="en-US" sz="1400" dirty="0" smtClean="0"/>
              <a:t>Real100G.RF –Integrated Radio-Frontend module for wireless 100Gbps communications </a:t>
            </a:r>
          </a:p>
          <a:p>
            <a:pPr>
              <a:spcAft>
                <a:spcPts val="500"/>
              </a:spcAft>
            </a:pPr>
            <a:r>
              <a:rPr lang="en-US" sz="1400" dirty="0" smtClean="0"/>
              <a:t>End2End100 – Network interface card for protocol processing of wireless 100 </a:t>
            </a:r>
            <a:r>
              <a:rPr lang="en-US" sz="1400" dirty="0" err="1" smtClean="0"/>
              <a:t>Gbps</a:t>
            </a:r>
            <a:r>
              <a:rPr lang="en-US" sz="1400" dirty="0" smtClean="0"/>
              <a:t> communication systems</a:t>
            </a:r>
          </a:p>
          <a:p>
            <a:pPr>
              <a:spcAft>
                <a:spcPts val="500"/>
              </a:spcAft>
            </a:pPr>
            <a:r>
              <a:rPr lang="en-US" sz="1400" dirty="0"/>
              <a:t>Development of Novel System and Component Architectures for Future Innovative 100 </a:t>
            </a:r>
            <a:r>
              <a:rPr lang="en-US" sz="1400" dirty="0" err="1"/>
              <a:t>GBit</a:t>
            </a:r>
            <a:r>
              <a:rPr lang="en-US" sz="1400" dirty="0"/>
              <a:t>/s Communication </a:t>
            </a:r>
            <a:r>
              <a:rPr lang="en-US" sz="1400" dirty="0" smtClean="0"/>
              <a:t>Systems</a:t>
            </a:r>
          </a:p>
          <a:p>
            <a:pPr>
              <a:spcAft>
                <a:spcPts val="500"/>
              </a:spcAft>
            </a:pPr>
            <a:r>
              <a:rPr lang="en-US" sz="1400" dirty="0"/>
              <a:t>On-Chip Integrated Distributed Amplifier and Antenna Systems in Locally-Backside-Etched </a:t>
            </a:r>
            <a:r>
              <a:rPr lang="en-US" sz="1400" dirty="0" err="1"/>
              <a:t>SiGe</a:t>
            </a:r>
            <a:r>
              <a:rPr lang="en-US" sz="1400" dirty="0"/>
              <a:t> </a:t>
            </a:r>
            <a:r>
              <a:rPr lang="en-US" sz="1400" dirty="0" err="1"/>
              <a:t>BiCMOS</a:t>
            </a:r>
            <a:r>
              <a:rPr lang="en-US" sz="1400" dirty="0"/>
              <a:t> for Receivers with Ultra-Large </a:t>
            </a:r>
            <a:r>
              <a:rPr lang="en-US" sz="1400" dirty="0" smtClean="0"/>
              <a:t>Bandwidth</a:t>
            </a:r>
          </a:p>
          <a:p>
            <a:pPr>
              <a:spcAft>
                <a:spcPts val="500"/>
              </a:spcAft>
            </a:pPr>
            <a:r>
              <a:rPr lang="en-US" sz="1400" dirty="0"/>
              <a:t>Integrated active group antenna including polarization multiplexing for broadband communication in W-Band</a:t>
            </a:r>
          </a:p>
          <a:p>
            <a:pPr marL="0" indent="0">
              <a:spcAft>
                <a:spcPts val="500"/>
              </a:spcAft>
              <a:buNone/>
            </a:pPr>
            <a:endParaRPr lang="en-US" sz="1400" dirty="0"/>
          </a:p>
          <a:p>
            <a:pPr>
              <a:spcAft>
                <a:spcPts val="500"/>
              </a:spcAft>
            </a:pPr>
            <a:endParaRPr lang="en-US" sz="1400" dirty="0"/>
          </a:p>
          <a:p>
            <a:pPr>
              <a:spcAft>
                <a:spcPts val="500"/>
              </a:spcAft>
            </a:pPr>
            <a:endParaRPr lang="en-US" sz="1400" dirty="0" smtClean="0"/>
          </a:p>
        </p:txBody>
      </p:sp>
      <p:sp>
        <p:nvSpPr>
          <p:cNvPr id="3" name="Titel 2"/>
          <p:cNvSpPr>
            <a:spLocks noGrp="1"/>
          </p:cNvSpPr>
          <p:nvPr>
            <p:ph type="title"/>
          </p:nvPr>
        </p:nvSpPr>
        <p:spPr>
          <a:xfrm>
            <a:off x="673385" y="404664"/>
            <a:ext cx="5603394" cy="304800"/>
          </a:xfrm>
        </p:spPr>
        <p:txBody>
          <a:bodyPr/>
          <a:lstStyle/>
          <a:p>
            <a:r>
              <a:rPr lang="de-DE" dirty="0" smtClean="0"/>
              <a:t>List </a:t>
            </a:r>
            <a:r>
              <a:rPr lang="de-DE" dirty="0" err="1" smtClean="0"/>
              <a:t>of</a:t>
            </a:r>
            <a:r>
              <a:rPr lang="de-DE" dirty="0" smtClean="0"/>
              <a:t> SPP1655 Projects</a:t>
            </a:r>
            <a:endParaRPr lang="de-DE" dirty="0"/>
          </a:p>
        </p:txBody>
      </p:sp>
    </p:spTree>
    <p:extLst>
      <p:ext uri="{BB962C8B-B14F-4D97-AF65-F5344CB8AC3E}">
        <p14:creationId xmlns:p14="http://schemas.microsoft.com/office/powerpoint/2010/main" xmlns="" val="1676656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sz="1600" dirty="0" smtClean="0"/>
              <a:t>Both projects in common address the </a:t>
            </a:r>
            <a:r>
              <a:rPr lang="en-US" sz="1600" dirty="0"/>
              <a:t>f</a:t>
            </a:r>
            <a:r>
              <a:rPr lang="en-US" sz="1600" dirty="0" smtClean="0"/>
              <a:t>requency range 250-300 GHz with 50 GHz bandwidth</a:t>
            </a:r>
          </a:p>
          <a:p>
            <a:r>
              <a:rPr lang="en-US" sz="1600" dirty="0" smtClean="0"/>
              <a:t>Real100G.rf will address the RF-Frontend and the directive antenna structure</a:t>
            </a:r>
          </a:p>
          <a:p>
            <a:r>
              <a:rPr lang="en-US" sz="1600" dirty="0" smtClean="0"/>
              <a:t>Real100G.com will address the carrier/phase recovery, the coding and modulation as well as the baseband processing</a:t>
            </a:r>
          </a:p>
          <a:p>
            <a:r>
              <a:rPr lang="en-US" sz="1600" dirty="0" smtClean="0"/>
              <a:t>End-2-End100 will organize the data communication as well as the medium access. Additionally it will arrange for all error handling like FEC and ARQ</a:t>
            </a:r>
          </a:p>
          <a:p>
            <a:r>
              <a:rPr lang="en-US" sz="1600" dirty="0" smtClean="0"/>
              <a:t>The communication will be coherent</a:t>
            </a:r>
          </a:p>
          <a:p>
            <a:r>
              <a:rPr lang="en-US" sz="1600" dirty="0" smtClean="0"/>
              <a:t>The modulation will use a 16 ASK scheme on top of the PSSS structure</a:t>
            </a:r>
          </a:p>
          <a:p>
            <a:r>
              <a:rPr lang="en-US" sz="1600" dirty="0" smtClean="0"/>
              <a:t>There will be 15 channels of 6.7 Gb/s each which can be joined to virtual channel-structures of higher data rates</a:t>
            </a:r>
          </a:p>
          <a:p>
            <a:r>
              <a:rPr lang="en-US" sz="1600" dirty="0" smtClean="0"/>
              <a:t>The baseband shall be mainly in the analog domain</a:t>
            </a:r>
            <a:endParaRPr lang="en-US" sz="1600" dirty="0"/>
          </a:p>
          <a:p>
            <a:r>
              <a:rPr lang="en-US" sz="1600" dirty="0" smtClean="0"/>
              <a:t>Partners: Prof. </a:t>
            </a:r>
            <a:r>
              <a:rPr lang="en-US" sz="1600" dirty="0" err="1" smtClean="0"/>
              <a:t>Peiffer</a:t>
            </a:r>
            <a:r>
              <a:rPr lang="en-US" sz="1600" dirty="0" smtClean="0"/>
              <a:t> (Wuppertal); Prof. Zwick (Karlsruhe), Prof. Kallfass (Stuttgart), Prof. Scheytt (Paderborn), Prof. Nolte (Cottbus), Prof. Kraemer (IHP)</a:t>
            </a:r>
          </a:p>
          <a:p>
            <a:endParaRPr lang="en-US" sz="1600" dirty="0" smtClean="0"/>
          </a:p>
          <a:p>
            <a:endParaRPr lang="en-US" sz="1600" dirty="0"/>
          </a:p>
        </p:txBody>
      </p:sp>
      <p:sp>
        <p:nvSpPr>
          <p:cNvPr id="3" name="Titel 2"/>
          <p:cNvSpPr>
            <a:spLocks noGrp="1"/>
          </p:cNvSpPr>
          <p:nvPr>
            <p:ph type="title"/>
          </p:nvPr>
        </p:nvSpPr>
        <p:spPr>
          <a:xfrm>
            <a:off x="673385" y="404664"/>
            <a:ext cx="6982594" cy="304800"/>
          </a:xfrm>
        </p:spPr>
        <p:txBody>
          <a:bodyPr/>
          <a:lstStyle/>
          <a:p>
            <a:r>
              <a:rPr lang="de-DE" dirty="0" err="1" smtClean="0"/>
              <a:t>Example</a:t>
            </a:r>
            <a:r>
              <a:rPr lang="de-DE" dirty="0" smtClean="0"/>
              <a:t> Cluster: Real100G.com, Real100G.rf, End-2-End100</a:t>
            </a:r>
            <a:endParaRPr lang="de-DE" dirty="0"/>
          </a:p>
        </p:txBody>
      </p:sp>
    </p:spTree>
    <p:extLst>
      <p:ext uri="{BB962C8B-B14F-4D97-AF65-F5344CB8AC3E}">
        <p14:creationId xmlns:p14="http://schemas.microsoft.com/office/powerpoint/2010/main" xmlns="" val="1318958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sz="1600" dirty="0" smtClean="0"/>
              <a:t>Most of the signal processing will be in the analog domain</a:t>
            </a:r>
          </a:p>
          <a:p>
            <a:r>
              <a:rPr lang="en-US" sz="1600" dirty="0" smtClean="0"/>
              <a:t>The selected modulation and transmission scheme is “analog” friendly</a:t>
            </a:r>
          </a:p>
          <a:p>
            <a:r>
              <a:rPr lang="en-US" sz="1600" dirty="0" smtClean="0"/>
              <a:t>Only the channel de-convolution will be in the digital domain assume a very long channel coherence time</a:t>
            </a:r>
          </a:p>
          <a:p>
            <a:endParaRPr lang="en-US" sz="1600" dirty="0" smtClean="0"/>
          </a:p>
          <a:p>
            <a:endParaRPr lang="en-US" sz="1600" b="0" dirty="0" smtClean="0"/>
          </a:p>
          <a:p>
            <a:endParaRPr lang="en-US" sz="1600" b="0" dirty="0" smtClean="0"/>
          </a:p>
          <a:p>
            <a:endParaRPr lang="en-US" sz="1600" b="0" dirty="0" smtClean="0"/>
          </a:p>
          <a:p>
            <a:endParaRPr lang="en-US" sz="1600" b="0" dirty="0" smtClean="0"/>
          </a:p>
          <a:p>
            <a:endParaRPr lang="en-US" sz="1600" b="0" dirty="0" smtClean="0"/>
          </a:p>
          <a:p>
            <a:endParaRPr lang="en-US" sz="1600" b="0" dirty="0" smtClean="0"/>
          </a:p>
          <a:p>
            <a:endParaRPr lang="en-US" sz="1600" b="0" dirty="0" smtClean="0"/>
          </a:p>
          <a:p>
            <a:r>
              <a:rPr lang="en-US" sz="1600" dirty="0" smtClean="0"/>
              <a:t>Digital carrier recovery and synchronization at 100 Gb/s will be power‐hungry</a:t>
            </a:r>
          </a:p>
          <a:p>
            <a:r>
              <a:rPr lang="en-US" sz="1600" dirty="0" smtClean="0"/>
              <a:t>Synchronous detection in RF domain comes at little extra hardware effort and power</a:t>
            </a:r>
            <a:endParaRPr lang="en-US" sz="1600" dirty="0"/>
          </a:p>
        </p:txBody>
      </p:sp>
      <p:sp>
        <p:nvSpPr>
          <p:cNvPr id="3" name="Titel 2"/>
          <p:cNvSpPr>
            <a:spLocks noGrp="1"/>
          </p:cNvSpPr>
          <p:nvPr>
            <p:ph type="title"/>
          </p:nvPr>
        </p:nvSpPr>
        <p:spPr>
          <a:xfrm>
            <a:off x="673385" y="404664"/>
            <a:ext cx="5603394" cy="304800"/>
          </a:xfrm>
        </p:spPr>
        <p:txBody>
          <a:bodyPr/>
          <a:lstStyle/>
          <a:p>
            <a:r>
              <a:rPr lang="de-DE" dirty="0" smtClean="0"/>
              <a:t>Real100Gb.com: </a:t>
            </a:r>
            <a:r>
              <a:rPr lang="de-DE" dirty="0" err="1" smtClean="0"/>
              <a:t>f</a:t>
            </a:r>
            <a:r>
              <a:rPr lang="de-DE" baseline="-25000" dirty="0" err="1" smtClean="0"/>
              <a:t>c</a:t>
            </a:r>
            <a:r>
              <a:rPr lang="de-DE" dirty="0" smtClean="0"/>
              <a:t>=250GHz, B=50GHz, </a:t>
            </a:r>
            <a:r>
              <a:rPr lang="de-DE" dirty="0">
                <a:latin typeface="Symbol" panose="05050102010706020507" pitchFamily="18" charset="2"/>
              </a:rPr>
              <a:t>h</a:t>
            </a:r>
            <a:r>
              <a:rPr lang="de-DE" dirty="0" smtClean="0"/>
              <a:t>=2-3</a:t>
            </a:r>
            <a:endParaRPr lang="de-DE"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1573" y="2432423"/>
            <a:ext cx="7331724" cy="19223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942740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59644" y="404664"/>
            <a:ext cx="5603394" cy="304800"/>
          </a:xfrm>
        </p:spPr>
        <p:txBody>
          <a:bodyPr/>
          <a:lstStyle/>
          <a:p>
            <a:r>
              <a:rPr lang="de-DE" dirty="0" smtClean="0"/>
              <a:t>PSSS System </a:t>
            </a:r>
            <a:r>
              <a:rPr lang="de-DE" dirty="0" err="1" smtClean="0"/>
              <a:t>approach</a:t>
            </a:r>
            <a:endParaRPr lang="de-DE" dirty="0"/>
          </a:p>
        </p:txBody>
      </p:sp>
      <p:pic>
        <p:nvPicPr>
          <p:cNvPr id="4" name="Picture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7879" y="898433"/>
            <a:ext cx="4153728" cy="21433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56794" y="2792256"/>
            <a:ext cx="6989750" cy="33586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feld 4"/>
          <p:cNvSpPr txBox="1"/>
          <p:nvPr/>
        </p:nvSpPr>
        <p:spPr>
          <a:xfrm>
            <a:off x="1662586" y="898433"/>
            <a:ext cx="1559382" cy="276540"/>
          </a:xfrm>
          <a:prstGeom prst="rect">
            <a:avLst/>
          </a:prstGeom>
          <a:noFill/>
        </p:spPr>
        <p:txBody>
          <a:bodyPr wrap="none" lIns="75746" tIns="37873" rIns="75746" bIns="37873" rtlCol="0">
            <a:spAutoFit/>
          </a:bodyPr>
          <a:lstStyle/>
          <a:p>
            <a:pPr eaLnBrk="0" hangingPunct="0"/>
            <a:r>
              <a:rPr lang="de-DE" sz="1300" dirty="0">
                <a:solidFill>
                  <a:srgbClr val="000000"/>
                </a:solidFill>
                <a:latin typeface="Times New Roman" pitchFamily="18" charset="0"/>
                <a:cs typeface="+mn-cs"/>
              </a:rPr>
              <a:t>Transmitter Receiver</a:t>
            </a:r>
          </a:p>
        </p:txBody>
      </p:sp>
      <p:sp>
        <p:nvSpPr>
          <p:cNvPr id="6" name="Textfeld 5"/>
          <p:cNvSpPr txBox="1"/>
          <p:nvPr/>
        </p:nvSpPr>
        <p:spPr>
          <a:xfrm>
            <a:off x="4688377" y="1188622"/>
            <a:ext cx="3724050" cy="1384536"/>
          </a:xfrm>
          <a:prstGeom prst="rect">
            <a:avLst/>
          </a:prstGeom>
          <a:noFill/>
        </p:spPr>
        <p:txBody>
          <a:bodyPr wrap="square" lIns="75746" tIns="37873" rIns="75746" bIns="37873" rtlCol="0">
            <a:spAutoFit/>
          </a:bodyPr>
          <a:lstStyle/>
          <a:p>
            <a:pPr marL="284047" indent="-284047" eaLnBrk="0" hangingPunct="0">
              <a:buFont typeface="Arial" panose="020B0604020202020204" pitchFamily="34" charset="0"/>
              <a:buChar char="•"/>
            </a:pPr>
            <a:r>
              <a:rPr lang="en-US" sz="1700" dirty="0">
                <a:solidFill>
                  <a:srgbClr val="000000"/>
                </a:solidFill>
                <a:latin typeface="Times New Roman" pitchFamily="18" charset="0"/>
                <a:cs typeface="+mn-cs"/>
              </a:rPr>
              <a:t>PSSS uses orthogonal m-sequences</a:t>
            </a:r>
          </a:p>
          <a:p>
            <a:pPr marL="284047" indent="-284047" eaLnBrk="0" hangingPunct="0">
              <a:buFont typeface="Arial" panose="020B0604020202020204" pitchFamily="34" charset="0"/>
              <a:buChar char="•"/>
            </a:pPr>
            <a:r>
              <a:rPr lang="en-US" sz="1700" dirty="0">
                <a:solidFill>
                  <a:srgbClr val="000000"/>
                </a:solidFill>
                <a:latin typeface="Times New Roman" pitchFamily="18" charset="0"/>
                <a:cs typeface="+mn-cs"/>
              </a:rPr>
              <a:t>The signal can be further modulated</a:t>
            </a:r>
            <a:br>
              <a:rPr lang="en-US" sz="1700" dirty="0">
                <a:solidFill>
                  <a:srgbClr val="000000"/>
                </a:solidFill>
                <a:latin typeface="Times New Roman" pitchFamily="18" charset="0"/>
                <a:cs typeface="+mn-cs"/>
              </a:rPr>
            </a:br>
            <a:r>
              <a:rPr lang="en-US" sz="1700" dirty="0">
                <a:solidFill>
                  <a:srgbClr val="000000"/>
                </a:solidFill>
                <a:latin typeface="Times New Roman" pitchFamily="18" charset="0"/>
                <a:cs typeface="+mn-cs"/>
              </a:rPr>
              <a:t>e.g. using PAM</a:t>
            </a:r>
          </a:p>
          <a:p>
            <a:pPr marL="284047" indent="-284047" eaLnBrk="0" hangingPunct="0">
              <a:buFont typeface="Arial" panose="020B0604020202020204" pitchFamily="34" charset="0"/>
              <a:buChar char="•"/>
            </a:pPr>
            <a:r>
              <a:rPr lang="en-US" sz="1700" dirty="0">
                <a:solidFill>
                  <a:srgbClr val="000000"/>
                </a:solidFill>
                <a:latin typeface="Times New Roman" pitchFamily="18" charset="0"/>
                <a:cs typeface="+mn-cs"/>
              </a:rPr>
              <a:t>The receiver correlates, integrates and de-modulates the signal</a:t>
            </a:r>
          </a:p>
        </p:txBody>
      </p:sp>
    </p:spTree>
    <p:extLst>
      <p:ext uri="{BB962C8B-B14F-4D97-AF65-F5344CB8AC3E}">
        <p14:creationId xmlns:p14="http://schemas.microsoft.com/office/powerpoint/2010/main" xmlns="" val="189168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a:p>
        </p:txBody>
      </p:sp>
      <p:sp>
        <p:nvSpPr>
          <p:cNvPr id="3" name="Titel 2"/>
          <p:cNvSpPr>
            <a:spLocks noGrp="1"/>
          </p:cNvSpPr>
          <p:nvPr>
            <p:ph type="title"/>
          </p:nvPr>
        </p:nvSpPr>
        <p:spPr>
          <a:xfrm>
            <a:off x="673385" y="404664"/>
            <a:ext cx="5603394" cy="304800"/>
          </a:xfrm>
        </p:spPr>
        <p:txBody>
          <a:bodyPr/>
          <a:lstStyle/>
          <a:p>
            <a:r>
              <a:rPr lang="de-DE" dirty="0" err="1" smtClean="0"/>
              <a:t>MaximumMIMO</a:t>
            </a:r>
            <a:r>
              <a:rPr lang="de-DE" dirty="0" smtClean="0"/>
              <a:t>: Alternatives </a:t>
            </a:r>
            <a:r>
              <a:rPr lang="de-DE" dirty="0" err="1" smtClean="0"/>
              <a:t>to</a:t>
            </a:r>
            <a:r>
              <a:rPr lang="de-DE" dirty="0" smtClean="0"/>
              <a:t> </a:t>
            </a:r>
            <a:r>
              <a:rPr lang="de-DE" dirty="0" err="1" smtClean="0"/>
              <a:t>achieve</a:t>
            </a:r>
            <a:r>
              <a:rPr lang="de-DE" dirty="0" smtClean="0"/>
              <a:t> 100Gb/s</a:t>
            </a:r>
            <a:endParaRPr lang="de-DE"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8820" y="1083597"/>
            <a:ext cx="8187851" cy="49673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5" name="Gerade Verbindung 4"/>
          <p:cNvCxnSpPr/>
          <p:nvPr/>
        </p:nvCxnSpPr>
        <p:spPr bwMode="auto">
          <a:xfrm>
            <a:off x="324256" y="1083597"/>
            <a:ext cx="8495489" cy="0"/>
          </a:xfrm>
          <a:prstGeom prst="line">
            <a:avLst/>
          </a:prstGeom>
          <a:solidFill>
            <a:schemeClr val="accent1"/>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 name="Textfeld 3"/>
          <p:cNvSpPr txBox="1"/>
          <p:nvPr/>
        </p:nvSpPr>
        <p:spPr>
          <a:xfrm>
            <a:off x="557010" y="774991"/>
            <a:ext cx="7518642" cy="338096"/>
          </a:xfrm>
          <a:prstGeom prst="rect">
            <a:avLst/>
          </a:prstGeom>
          <a:noFill/>
        </p:spPr>
        <p:txBody>
          <a:bodyPr wrap="none" lIns="75746" tIns="37873" rIns="75746" bIns="37873" rtlCol="0">
            <a:spAutoFit/>
          </a:bodyPr>
          <a:lstStyle/>
          <a:p>
            <a:pPr eaLnBrk="0" hangingPunct="0"/>
            <a:r>
              <a:rPr lang="de-DE" sz="1700" dirty="0">
                <a:solidFill>
                  <a:srgbClr val="000000"/>
                </a:solidFill>
                <a:latin typeface="Times New Roman" pitchFamily="18" charset="0"/>
                <a:cs typeface="+mn-cs"/>
              </a:rPr>
              <a:t>Partners: Prof. </a:t>
            </a:r>
            <a:r>
              <a:rPr lang="de-DE" sz="1700" dirty="0" err="1">
                <a:solidFill>
                  <a:srgbClr val="000000"/>
                </a:solidFill>
                <a:latin typeface="Times New Roman" pitchFamily="18" charset="0"/>
                <a:cs typeface="+mn-cs"/>
              </a:rPr>
              <a:t>Lankl</a:t>
            </a:r>
            <a:r>
              <a:rPr lang="de-DE" sz="1700" dirty="0">
                <a:solidFill>
                  <a:srgbClr val="000000"/>
                </a:solidFill>
                <a:latin typeface="Times New Roman" pitchFamily="18" charset="0"/>
                <a:cs typeface="+mn-cs"/>
              </a:rPr>
              <a:t> (München), Prof. Fettweis (Dresden), Prof. Grass (IHP, Berlin)</a:t>
            </a:r>
          </a:p>
        </p:txBody>
      </p:sp>
    </p:spTree>
    <p:extLst>
      <p:ext uri="{BB962C8B-B14F-4D97-AF65-F5344CB8AC3E}">
        <p14:creationId xmlns:p14="http://schemas.microsoft.com/office/powerpoint/2010/main" xmlns="" val="16885517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73385" y="404664"/>
            <a:ext cx="5603394" cy="304800"/>
          </a:xfrm>
        </p:spPr>
        <p:txBody>
          <a:bodyPr/>
          <a:lstStyle/>
          <a:p>
            <a:r>
              <a:rPr lang="de-DE" dirty="0" err="1" smtClean="0"/>
              <a:t>MaximumMIMO</a:t>
            </a:r>
            <a:r>
              <a:rPr lang="de-DE" dirty="0" smtClean="0"/>
              <a:t>: System Approach</a:t>
            </a:r>
            <a:endParaRPr lang="de-DE"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4871" y="1111306"/>
            <a:ext cx="8041341" cy="32510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Inhaltsplatzhalter 1"/>
          <p:cNvSpPr>
            <a:spLocks noGrp="1"/>
          </p:cNvSpPr>
          <p:nvPr>
            <p:ph idx="1"/>
          </p:nvPr>
        </p:nvSpPr>
        <p:spPr/>
        <p:txBody>
          <a:bodyPr/>
          <a:lstStyle/>
          <a:p>
            <a:endParaRPr lang="en-US" b="0" dirty="0" smtClean="0"/>
          </a:p>
          <a:p>
            <a:endParaRPr lang="en-US" b="0" dirty="0" smtClean="0"/>
          </a:p>
          <a:p>
            <a:endParaRPr lang="en-US" b="0" dirty="0" smtClean="0"/>
          </a:p>
          <a:p>
            <a:endParaRPr lang="en-US" b="0" dirty="0" smtClean="0"/>
          </a:p>
          <a:p>
            <a:endParaRPr lang="en-US" b="0" dirty="0" smtClean="0"/>
          </a:p>
          <a:p>
            <a:endParaRPr lang="en-US" b="0" dirty="0" smtClean="0"/>
          </a:p>
          <a:p>
            <a:endParaRPr lang="en-US" b="0" dirty="0" smtClean="0"/>
          </a:p>
          <a:p>
            <a:pPr marL="0" indent="0">
              <a:buNone/>
            </a:pPr>
            <a:endParaRPr lang="en-US" dirty="0" smtClean="0"/>
          </a:p>
          <a:p>
            <a:r>
              <a:rPr lang="en-US" sz="1600" dirty="0" smtClean="0"/>
              <a:t>Challenges:</a:t>
            </a:r>
            <a:r>
              <a:rPr lang="en-US" sz="1600" b="0" dirty="0" smtClean="0"/>
              <a:t> </a:t>
            </a:r>
          </a:p>
          <a:p>
            <a:pPr marL="394897" lvl="1" indent="-285750">
              <a:buFont typeface="Arial" panose="020B0604020202020204" pitchFamily="34" charset="0"/>
              <a:buChar char="•"/>
            </a:pPr>
            <a:r>
              <a:rPr lang="en-US" sz="1600" b="0" dirty="0" smtClean="0"/>
              <a:t>Antenna design and optimization (partitioning) </a:t>
            </a:r>
          </a:p>
          <a:p>
            <a:pPr marL="394897" lvl="1" indent="-285750">
              <a:buFont typeface="Arial" panose="020B0604020202020204" pitchFamily="34" charset="0"/>
              <a:buChar char="•"/>
            </a:pPr>
            <a:r>
              <a:rPr lang="en-US" sz="1600" b="0" dirty="0" smtClean="0"/>
              <a:t>Channel characterization (for LOS-MIMO + 3D Antennas) </a:t>
            </a:r>
          </a:p>
          <a:p>
            <a:pPr marL="394897" lvl="1" indent="-285750">
              <a:buFont typeface="Arial" panose="020B0604020202020204" pitchFamily="34" charset="0"/>
              <a:buChar char="•"/>
            </a:pPr>
            <a:r>
              <a:rPr lang="en-US" sz="1600" b="0" dirty="0" smtClean="0"/>
              <a:t>massive MIMO processing (algorithms + implementation) </a:t>
            </a:r>
          </a:p>
          <a:p>
            <a:pPr marL="394897" lvl="1" indent="-285750">
              <a:buFont typeface="Arial" panose="020B0604020202020204" pitchFamily="34" charset="0"/>
              <a:buChar char="•"/>
            </a:pPr>
            <a:r>
              <a:rPr lang="en-US" sz="1600" b="0" dirty="0" smtClean="0"/>
              <a:t>Dirty RF frontend and related signal processing algorithms </a:t>
            </a:r>
          </a:p>
          <a:p>
            <a:pPr marL="394897" lvl="1" indent="-285750">
              <a:buFont typeface="Arial" panose="020B0604020202020204" pitchFamily="34" charset="0"/>
              <a:buChar char="•"/>
            </a:pPr>
            <a:r>
              <a:rPr lang="en-US" sz="1600" b="0" dirty="0" smtClean="0"/>
              <a:t>Synchronization concepts </a:t>
            </a:r>
          </a:p>
          <a:p>
            <a:pPr marL="394897" lvl="1" indent="-285750">
              <a:buFont typeface="Arial" panose="020B0604020202020204" pitchFamily="34" charset="0"/>
              <a:buChar char="•"/>
            </a:pPr>
            <a:r>
              <a:rPr lang="en-US" sz="1600" b="0" dirty="0" smtClean="0"/>
              <a:t>Optimized low effort MIMO processing</a:t>
            </a:r>
          </a:p>
          <a:p>
            <a:pPr marL="394897" lvl="1" indent="-285750">
              <a:buFont typeface="Arial" panose="020B0604020202020204" pitchFamily="34" charset="0"/>
              <a:buChar char="•"/>
            </a:pPr>
            <a:r>
              <a:rPr lang="en-US" sz="1600" b="0" dirty="0" smtClean="0"/>
              <a:t>Scalable parallel implementation of BB-processor and MAC,… </a:t>
            </a:r>
          </a:p>
          <a:p>
            <a:pPr marL="109147" lvl="1" indent="0"/>
            <a:r>
              <a:rPr lang="en-US" b="0" dirty="0" smtClean="0"/>
              <a:t> </a:t>
            </a:r>
          </a:p>
          <a:p>
            <a:pPr marL="109147" lvl="1" indent="0"/>
            <a:r>
              <a:rPr lang="en-US" b="0" dirty="0" smtClean="0"/>
              <a:t>	</a:t>
            </a:r>
            <a:endParaRPr lang="en-US" dirty="0"/>
          </a:p>
        </p:txBody>
      </p:sp>
    </p:spTree>
    <p:extLst>
      <p:ext uri="{BB962C8B-B14F-4D97-AF65-F5344CB8AC3E}">
        <p14:creationId xmlns:p14="http://schemas.microsoft.com/office/powerpoint/2010/main" xmlns="" val="28460025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Inhaltsplatzhalter 1"/>
          <p:cNvSpPr>
            <a:spLocks noGrp="1"/>
          </p:cNvSpPr>
          <p:nvPr>
            <p:ph idx="1"/>
          </p:nvPr>
        </p:nvSpPr>
        <p:spPr>
          <a:xfrm>
            <a:off x="673485" y="1145723"/>
            <a:ext cx="7622566" cy="4999264"/>
          </a:xfrm>
        </p:spPr>
        <p:txBody>
          <a:bodyPr/>
          <a:lstStyle/>
          <a:p>
            <a:r>
              <a:rPr lang="en-US" sz="1600" dirty="0" smtClean="0"/>
              <a:t>The NIC will process individual communications using the lane concept</a:t>
            </a:r>
          </a:p>
          <a:p>
            <a:r>
              <a:rPr lang="en-US" sz="1600" dirty="0" smtClean="0"/>
              <a:t>The many-core processor has to parallelize the protocol calculation </a:t>
            </a:r>
          </a:p>
          <a:p>
            <a:r>
              <a:rPr lang="en-US" sz="1600" dirty="0" smtClean="0"/>
              <a:t>Depending on the lane speed we need different schedules for the processor use</a:t>
            </a:r>
          </a:p>
          <a:p>
            <a:r>
              <a:rPr lang="en-US" sz="1600" dirty="0" smtClean="0"/>
              <a:t>A zero copy approach for the interaction between NIC and main memory has to be applied. Only the protocol header will be processed by the many-core processor</a:t>
            </a:r>
          </a:p>
          <a:p>
            <a:endParaRPr lang="en-US" sz="1600" dirty="0"/>
          </a:p>
        </p:txBody>
      </p:sp>
      <p:sp>
        <p:nvSpPr>
          <p:cNvPr id="3" name="Titel 2"/>
          <p:cNvSpPr>
            <a:spLocks noGrp="1"/>
          </p:cNvSpPr>
          <p:nvPr>
            <p:ph type="title"/>
          </p:nvPr>
        </p:nvSpPr>
        <p:spPr>
          <a:xfrm>
            <a:off x="673385" y="404664"/>
            <a:ext cx="5603394" cy="304800"/>
          </a:xfrm>
        </p:spPr>
        <p:txBody>
          <a:bodyPr/>
          <a:lstStyle/>
          <a:p>
            <a:r>
              <a:rPr lang="en-US" dirty="0" smtClean="0"/>
              <a:t>End-2-End100: NIC conceptual model</a:t>
            </a:r>
            <a:endParaRPr lang="en-US" dirty="0"/>
          </a:p>
        </p:txBody>
      </p:sp>
      <p:grpSp>
        <p:nvGrpSpPr>
          <p:cNvPr id="2" name="Gruppieren 4"/>
          <p:cNvGrpSpPr>
            <a:grpSpLocks/>
          </p:cNvGrpSpPr>
          <p:nvPr/>
        </p:nvGrpSpPr>
        <p:grpSpPr bwMode="auto">
          <a:xfrm>
            <a:off x="1743370" y="3056932"/>
            <a:ext cx="5648067" cy="3041107"/>
            <a:chOff x="121293" y="1268413"/>
            <a:chExt cx="8877484" cy="4875713"/>
          </a:xfrm>
        </p:grpSpPr>
        <p:sp>
          <p:nvSpPr>
            <p:cNvPr id="5" name="Rectangle 4"/>
            <p:cNvSpPr>
              <a:spLocks noChangeArrowheads="1"/>
            </p:cNvSpPr>
            <p:nvPr/>
          </p:nvSpPr>
          <p:spPr bwMode="auto">
            <a:xfrm>
              <a:off x="1165714" y="1268413"/>
              <a:ext cx="5551584" cy="4875713"/>
            </a:xfrm>
            <a:prstGeom prst="rect">
              <a:avLst/>
            </a:prstGeom>
            <a:solidFill>
              <a:srgbClr val="FFFF99">
                <a:alpha val="12157"/>
              </a:srgbClr>
            </a:solidFill>
            <a:ln w="19050" cap="rnd">
              <a:solidFill>
                <a:schemeClr val="tx1"/>
              </a:solidFill>
              <a:prstDash val="sysDot"/>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de-DE" sz="2000">
                <a:solidFill>
                  <a:srgbClr val="000000"/>
                </a:solidFill>
              </a:endParaRPr>
            </a:p>
          </p:txBody>
        </p:sp>
        <p:sp>
          <p:nvSpPr>
            <p:cNvPr id="6" name="Rechteck 5"/>
            <p:cNvSpPr/>
            <p:nvPr/>
          </p:nvSpPr>
          <p:spPr>
            <a:xfrm>
              <a:off x="1414539" y="1606585"/>
              <a:ext cx="4376626" cy="4185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000">
                <a:solidFill>
                  <a:srgbClr val="FFFFFF"/>
                </a:solidFill>
              </a:endParaRPr>
            </a:p>
          </p:txBody>
        </p:sp>
        <p:sp>
          <p:nvSpPr>
            <p:cNvPr id="7" name="Rectangle 56" descr="Diagonal hell nach oben"/>
            <p:cNvSpPr>
              <a:spLocks noChangeArrowheads="1"/>
            </p:cNvSpPr>
            <p:nvPr/>
          </p:nvSpPr>
          <p:spPr bwMode="auto">
            <a:xfrm>
              <a:off x="1603960" y="1962150"/>
              <a:ext cx="1368425" cy="3771900"/>
            </a:xfrm>
            <a:prstGeom prst="rect">
              <a:avLst/>
            </a:prstGeom>
            <a:pattFill prst="ltUpDiag">
              <a:fgClr>
                <a:schemeClr val="accent2"/>
              </a:fgClr>
              <a:bgClr>
                <a:schemeClr val="bg1"/>
              </a:bgClr>
            </a:pattFill>
            <a:ln w="19050">
              <a:solidFill>
                <a:schemeClr val="tx1"/>
              </a:solidFill>
              <a:prstDash val="dash"/>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8" name="AutoShape 17"/>
            <p:cNvSpPr>
              <a:spLocks noChangeArrowheads="1"/>
            </p:cNvSpPr>
            <p:nvPr/>
          </p:nvSpPr>
          <p:spPr bwMode="auto">
            <a:xfrm>
              <a:off x="6428372" y="2903620"/>
              <a:ext cx="792163" cy="107950"/>
            </a:xfrm>
            <a:prstGeom prst="leftRightArrow">
              <a:avLst>
                <a:gd name="adj1" fmla="val 50000"/>
                <a:gd name="adj2" fmla="val 14676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9" name="AutoShape 19"/>
            <p:cNvSpPr>
              <a:spLocks noChangeArrowheads="1"/>
            </p:cNvSpPr>
            <p:nvPr/>
          </p:nvSpPr>
          <p:spPr bwMode="auto">
            <a:xfrm>
              <a:off x="6428372" y="3119520"/>
              <a:ext cx="792163" cy="107950"/>
            </a:xfrm>
            <a:prstGeom prst="leftRightArrow">
              <a:avLst>
                <a:gd name="adj1" fmla="val 50000"/>
                <a:gd name="adj2" fmla="val 14676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10" name="AutoShape 20"/>
            <p:cNvSpPr>
              <a:spLocks noChangeArrowheads="1"/>
            </p:cNvSpPr>
            <p:nvPr/>
          </p:nvSpPr>
          <p:spPr bwMode="auto">
            <a:xfrm>
              <a:off x="6428372" y="3335420"/>
              <a:ext cx="792163" cy="107950"/>
            </a:xfrm>
            <a:prstGeom prst="leftRightArrow">
              <a:avLst>
                <a:gd name="adj1" fmla="val 50000"/>
                <a:gd name="adj2" fmla="val 14676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11" name="AutoShape 21"/>
            <p:cNvSpPr>
              <a:spLocks noChangeArrowheads="1"/>
            </p:cNvSpPr>
            <p:nvPr/>
          </p:nvSpPr>
          <p:spPr bwMode="auto">
            <a:xfrm>
              <a:off x="6428372" y="3551320"/>
              <a:ext cx="792163" cy="107950"/>
            </a:xfrm>
            <a:prstGeom prst="leftRightArrow">
              <a:avLst>
                <a:gd name="adj1" fmla="val 50000"/>
                <a:gd name="adj2" fmla="val 14676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12" name="AutoShape 24"/>
            <p:cNvSpPr>
              <a:spLocks noChangeArrowheads="1"/>
            </p:cNvSpPr>
            <p:nvPr/>
          </p:nvSpPr>
          <p:spPr bwMode="auto">
            <a:xfrm>
              <a:off x="6428372" y="4199020"/>
              <a:ext cx="792163" cy="107950"/>
            </a:xfrm>
            <a:prstGeom prst="leftRightArrow">
              <a:avLst>
                <a:gd name="adj1" fmla="val 50000"/>
                <a:gd name="adj2" fmla="val 14676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13" name="AutoShape 25"/>
            <p:cNvSpPr>
              <a:spLocks/>
            </p:cNvSpPr>
            <p:nvPr/>
          </p:nvSpPr>
          <p:spPr bwMode="auto">
            <a:xfrm flipH="1">
              <a:off x="7364997" y="2832183"/>
              <a:ext cx="215900" cy="1512887"/>
            </a:xfrm>
            <a:prstGeom prst="leftBrace">
              <a:avLst>
                <a:gd name="adj1" fmla="val 58395"/>
                <a:gd name="adj2" fmla="val 50000"/>
              </a:avLst>
            </a:prstGeom>
            <a:noFill/>
            <a:ln w="19050">
              <a:solidFill>
                <a:schemeClr val="tx1"/>
              </a:solidFill>
              <a:round/>
              <a:headEnd/>
              <a:tailEnd/>
            </a:ln>
            <a:effectLst/>
            <a:extLst>
              <a:ext uri="{909E8E84-426E-40DD-AFC4-6F175D3DCCD1}">
                <a14:hiddenFill xmlns:a14="http://schemas.microsoft.com/office/drawing/2010/main" xmlns="">
                  <a:solidFill>
                    <a:srgbClr val="CCFF99"/>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14" name="Text Box 26"/>
            <p:cNvSpPr txBox="1">
              <a:spLocks noChangeArrowheads="1"/>
            </p:cNvSpPr>
            <p:nvPr/>
          </p:nvSpPr>
          <p:spPr bwMode="auto">
            <a:xfrm>
              <a:off x="7589430" y="3365583"/>
              <a:ext cx="1409347" cy="6752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1200" b="1" dirty="0">
                  <a:solidFill>
                    <a:srgbClr val="000000"/>
                  </a:solidFill>
                </a:rPr>
                <a:t>n physical</a:t>
              </a:r>
            </a:p>
            <a:p>
              <a:pPr algn="ctr" eaLnBrk="1" hangingPunct="1"/>
              <a:r>
                <a:rPr lang="en-US" altLang="de-DE" sz="1200" b="1" dirty="0">
                  <a:solidFill>
                    <a:srgbClr val="000000"/>
                  </a:solidFill>
                </a:rPr>
                <a:t>Channel</a:t>
              </a:r>
            </a:p>
          </p:txBody>
        </p:sp>
        <p:sp>
          <p:nvSpPr>
            <p:cNvPr id="15" name="Rectangle 27"/>
            <p:cNvSpPr>
              <a:spLocks noChangeArrowheads="1"/>
            </p:cNvSpPr>
            <p:nvPr/>
          </p:nvSpPr>
          <p:spPr bwMode="auto">
            <a:xfrm>
              <a:off x="1819861" y="1268413"/>
              <a:ext cx="4562474" cy="4276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1300">
                  <a:solidFill>
                    <a:srgbClr val="000000"/>
                  </a:solidFill>
                </a:rPr>
                <a:t>100 Gb/s Parallel NIC System</a:t>
              </a:r>
            </a:p>
          </p:txBody>
        </p:sp>
        <p:sp>
          <p:nvSpPr>
            <p:cNvPr id="16" name="Rectangle 28"/>
            <p:cNvSpPr>
              <a:spLocks noChangeArrowheads="1"/>
            </p:cNvSpPr>
            <p:nvPr/>
          </p:nvSpPr>
          <p:spPr bwMode="auto">
            <a:xfrm>
              <a:off x="1748422" y="2365458"/>
              <a:ext cx="936625" cy="649287"/>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1200" b="1">
                  <a:solidFill>
                    <a:srgbClr val="000000"/>
                  </a:solidFill>
                </a:rPr>
                <a:t>Core 1</a:t>
              </a:r>
            </a:p>
          </p:txBody>
        </p:sp>
        <p:sp>
          <p:nvSpPr>
            <p:cNvPr id="17" name="Rectangle 29"/>
            <p:cNvSpPr>
              <a:spLocks noChangeArrowheads="1"/>
            </p:cNvSpPr>
            <p:nvPr/>
          </p:nvSpPr>
          <p:spPr bwMode="auto">
            <a:xfrm>
              <a:off x="1748422" y="3263983"/>
              <a:ext cx="936625" cy="649287"/>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1200" b="1">
                  <a:solidFill>
                    <a:srgbClr val="000000"/>
                  </a:solidFill>
                </a:rPr>
                <a:t>Core 2</a:t>
              </a:r>
            </a:p>
          </p:txBody>
        </p:sp>
        <p:sp>
          <p:nvSpPr>
            <p:cNvPr id="18" name="Rectangle 31"/>
            <p:cNvSpPr>
              <a:spLocks noChangeArrowheads="1"/>
            </p:cNvSpPr>
            <p:nvPr/>
          </p:nvSpPr>
          <p:spPr bwMode="auto">
            <a:xfrm>
              <a:off x="1748422" y="4597483"/>
              <a:ext cx="936625" cy="649287"/>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1200" b="1">
                  <a:solidFill>
                    <a:srgbClr val="000000"/>
                  </a:solidFill>
                </a:rPr>
                <a:t>Core k</a:t>
              </a:r>
            </a:p>
          </p:txBody>
        </p:sp>
        <p:sp>
          <p:nvSpPr>
            <p:cNvPr id="19" name="Text Box 36"/>
            <p:cNvSpPr txBox="1">
              <a:spLocks noChangeArrowheads="1"/>
            </p:cNvSpPr>
            <p:nvPr/>
          </p:nvSpPr>
          <p:spPr bwMode="auto">
            <a:xfrm rot="16200000">
              <a:off x="1875424" y="3463679"/>
              <a:ext cx="550862" cy="1202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de-DE" sz="2300" b="1">
                  <a:solidFill>
                    <a:srgbClr val="000000"/>
                  </a:solidFill>
                </a:rPr>
                <a:t>...</a:t>
              </a:r>
            </a:p>
          </p:txBody>
        </p:sp>
        <p:sp>
          <p:nvSpPr>
            <p:cNvPr id="20" name="Text Box 37"/>
            <p:cNvSpPr txBox="1">
              <a:spLocks noChangeArrowheads="1"/>
            </p:cNvSpPr>
            <p:nvPr/>
          </p:nvSpPr>
          <p:spPr bwMode="auto">
            <a:xfrm rot="16200000">
              <a:off x="6444953" y="3638359"/>
              <a:ext cx="628828" cy="670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de-DE" sz="2300" b="1">
                  <a:solidFill>
                    <a:srgbClr val="000000"/>
                  </a:solidFill>
                </a:rPr>
                <a:t>...</a:t>
              </a:r>
            </a:p>
          </p:txBody>
        </p:sp>
        <p:sp>
          <p:nvSpPr>
            <p:cNvPr id="21" name="Text Box 57"/>
            <p:cNvSpPr txBox="1">
              <a:spLocks noChangeArrowheads="1"/>
            </p:cNvSpPr>
            <p:nvPr/>
          </p:nvSpPr>
          <p:spPr bwMode="auto">
            <a:xfrm>
              <a:off x="1515303" y="1941368"/>
              <a:ext cx="1539396" cy="5402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900" b="1" dirty="0">
                  <a:solidFill>
                    <a:srgbClr val="000000"/>
                  </a:solidFill>
                </a:rPr>
                <a:t>MAC-SW-Core</a:t>
              </a:r>
              <a:br>
                <a:rPr lang="en-US" altLang="de-DE" sz="900" b="1" dirty="0">
                  <a:solidFill>
                    <a:srgbClr val="000000"/>
                  </a:solidFill>
                </a:rPr>
              </a:br>
              <a:r>
                <a:rPr lang="en-US" altLang="de-DE" sz="900" b="1" dirty="0">
                  <a:solidFill>
                    <a:srgbClr val="000000"/>
                  </a:solidFill>
                </a:rPr>
                <a:t>State Machines</a:t>
              </a:r>
            </a:p>
          </p:txBody>
        </p:sp>
        <p:sp>
          <p:nvSpPr>
            <p:cNvPr id="22" name="Text Box 59"/>
            <p:cNvSpPr txBox="1">
              <a:spLocks noChangeArrowheads="1"/>
            </p:cNvSpPr>
            <p:nvPr/>
          </p:nvSpPr>
          <p:spPr bwMode="auto">
            <a:xfrm rot="16200000">
              <a:off x="-995703" y="3380737"/>
              <a:ext cx="2927588" cy="693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1200" b="1">
                  <a:solidFill>
                    <a:srgbClr val="000000"/>
                  </a:solidFill>
                </a:rPr>
                <a:t>m-Lanes</a:t>
              </a:r>
              <a:br>
                <a:rPr lang="en-US" altLang="de-DE" sz="1200" b="1">
                  <a:solidFill>
                    <a:srgbClr val="000000"/>
                  </a:solidFill>
                </a:rPr>
              </a:br>
              <a:r>
                <a:rPr lang="en-US" altLang="de-DE" sz="1200" b="1">
                  <a:solidFill>
                    <a:srgbClr val="000000"/>
                  </a:solidFill>
                </a:rPr>
                <a:t>to Application Processor</a:t>
              </a:r>
            </a:p>
          </p:txBody>
        </p:sp>
        <p:sp>
          <p:nvSpPr>
            <p:cNvPr id="23" name="AutoShape 60"/>
            <p:cNvSpPr>
              <a:spLocks noChangeArrowheads="1"/>
            </p:cNvSpPr>
            <p:nvPr/>
          </p:nvSpPr>
          <p:spPr bwMode="auto">
            <a:xfrm>
              <a:off x="2675522" y="2652795"/>
              <a:ext cx="1231900" cy="96838"/>
            </a:xfrm>
            <a:prstGeom prst="leftRightArrow">
              <a:avLst>
                <a:gd name="adj1" fmla="val 50000"/>
                <a:gd name="adj2" fmla="val 254425"/>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24" name="AutoShape 61"/>
            <p:cNvSpPr>
              <a:spLocks noChangeArrowheads="1"/>
            </p:cNvSpPr>
            <p:nvPr/>
          </p:nvSpPr>
          <p:spPr bwMode="auto">
            <a:xfrm>
              <a:off x="2675522" y="3517983"/>
              <a:ext cx="1231900" cy="96837"/>
            </a:xfrm>
            <a:prstGeom prst="leftRightArrow">
              <a:avLst>
                <a:gd name="adj1" fmla="val 50000"/>
                <a:gd name="adj2" fmla="val 254428"/>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25" name="Rectangle 63"/>
            <p:cNvSpPr>
              <a:spLocks noChangeArrowheads="1"/>
            </p:cNvSpPr>
            <p:nvPr/>
          </p:nvSpPr>
          <p:spPr bwMode="auto">
            <a:xfrm>
              <a:off x="3907422" y="2349416"/>
              <a:ext cx="935038" cy="2879725"/>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de-DE" sz="1200" b="1">
                <a:solidFill>
                  <a:srgbClr val="000000"/>
                </a:solidFill>
              </a:endParaRPr>
            </a:p>
          </p:txBody>
        </p:sp>
        <p:sp>
          <p:nvSpPr>
            <p:cNvPr id="26" name="Rectangle 64"/>
            <p:cNvSpPr>
              <a:spLocks noChangeArrowheads="1"/>
            </p:cNvSpPr>
            <p:nvPr/>
          </p:nvSpPr>
          <p:spPr bwMode="auto">
            <a:xfrm>
              <a:off x="5491747" y="2365458"/>
              <a:ext cx="935038" cy="2879725"/>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27" name="AutoShape 65"/>
            <p:cNvSpPr>
              <a:spLocks noChangeArrowheads="1"/>
            </p:cNvSpPr>
            <p:nvPr/>
          </p:nvSpPr>
          <p:spPr bwMode="auto">
            <a:xfrm>
              <a:off x="2683460" y="4868945"/>
              <a:ext cx="1231900" cy="96838"/>
            </a:xfrm>
            <a:prstGeom prst="leftRightArrow">
              <a:avLst>
                <a:gd name="adj1" fmla="val 50000"/>
                <a:gd name="adj2" fmla="val 254425"/>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28" name="Line 66"/>
            <p:cNvSpPr>
              <a:spLocks noChangeShapeType="1"/>
            </p:cNvSpPr>
            <p:nvPr/>
          </p:nvSpPr>
          <p:spPr bwMode="auto">
            <a:xfrm>
              <a:off x="3404185" y="2276475"/>
              <a:ext cx="0" cy="2881313"/>
            </a:xfrm>
            <a:prstGeom prst="line">
              <a:avLst/>
            </a:prstGeom>
            <a:noFill/>
            <a:ln w="19050">
              <a:solidFill>
                <a:schemeClr val="tx1"/>
              </a:solidFill>
              <a:prstDash val="lgDash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hangingPunct="0"/>
              <a:endParaRPr lang="de-DE" sz="2000">
                <a:solidFill>
                  <a:srgbClr val="000000"/>
                </a:solidFill>
                <a:latin typeface="Times New Roman" pitchFamily="18" charset="0"/>
                <a:cs typeface="+mn-cs"/>
              </a:endParaRPr>
            </a:p>
          </p:txBody>
        </p:sp>
        <p:sp>
          <p:nvSpPr>
            <p:cNvPr id="29" name="Text Box 67"/>
            <p:cNvSpPr txBox="1">
              <a:spLocks noChangeArrowheads="1"/>
            </p:cNvSpPr>
            <p:nvPr/>
          </p:nvSpPr>
          <p:spPr bwMode="auto">
            <a:xfrm>
              <a:off x="3043819" y="5157787"/>
              <a:ext cx="990299" cy="360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de-DE" sz="1000" b="1">
                  <a:solidFill>
                    <a:srgbClr val="000000"/>
                  </a:solidFill>
                </a:rPr>
                <a:t>k Lanes</a:t>
              </a:r>
            </a:p>
          </p:txBody>
        </p:sp>
        <p:sp>
          <p:nvSpPr>
            <p:cNvPr id="30" name="Rectangle 69"/>
            <p:cNvSpPr>
              <a:spLocks noChangeArrowheads="1"/>
            </p:cNvSpPr>
            <p:nvPr/>
          </p:nvSpPr>
          <p:spPr bwMode="auto">
            <a:xfrm>
              <a:off x="3764546" y="2365458"/>
              <a:ext cx="1150938" cy="8103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1000" b="1">
                  <a:solidFill>
                    <a:srgbClr val="000000"/>
                  </a:solidFill>
                </a:rPr>
                <a:t>MAC HW-</a:t>
              </a:r>
            </a:p>
            <a:p>
              <a:pPr algn="ctr" eaLnBrk="1" hangingPunct="1"/>
              <a:r>
                <a:rPr lang="en-US" altLang="de-DE" sz="1000" b="1">
                  <a:solidFill>
                    <a:srgbClr val="000000"/>
                  </a:solidFill>
                </a:rPr>
                <a:t>Accelerator</a:t>
              </a:r>
            </a:p>
          </p:txBody>
        </p:sp>
        <p:sp>
          <p:nvSpPr>
            <p:cNvPr id="31" name="Rectangle 70"/>
            <p:cNvSpPr>
              <a:spLocks noChangeArrowheads="1"/>
            </p:cNvSpPr>
            <p:nvPr/>
          </p:nvSpPr>
          <p:spPr bwMode="auto">
            <a:xfrm>
              <a:off x="5420310" y="2365458"/>
              <a:ext cx="1150937" cy="12604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1000" b="1">
                  <a:solidFill>
                    <a:srgbClr val="000000"/>
                  </a:solidFill>
                </a:rPr>
                <a:t>Multi-PHY</a:t>
              </a:r>
            </a:p>
            <a:p>
              <a:pPr algn="ctr" eaLnBrk="1" hangingPunct="1"/>
              <a:r>
                <a:rPr lang="en-US" altLang="de-DE" sz="1000" b="1">
                  <a:solidFill>
                    <a:srgbClr val="000000"/>
                  </a:solidFill>
                </a:rPr>
                <a:t>Parallel-Processor</a:t>
              </a:r>
            </a:p>
          </p:txBody>
        </p:sp>
        <p:sp>
          <p:nvSpPr>
            <p:cNvPr id="32" name="AutoShape 71"/>
            <p:cNvSpPr>
              <a:spLocks noChangeArrowheads="1"/>
            </p:cNvSpPr>
            <p:nvPr/>
          </p:nvSpPr>
          <p:spPr bwMode="auto">
            <a:xfrm>
              <a:off x="4844047" y="2868695"/>
              <a:ext cx="647700" cy="169863"/>
            </a:xfrm>
            <a:prstGeom prst="leftRightArrow">
              <a:avLst>
                <a:gd name="adj1" fmla="val 50000"/>
                <a:gd name="adj2" fmla="val 76261"/>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33" name="AutoShape 72"/>
            <p:cNvSpPr>
              <a:spLocks noChangeArrowheads="1"/>
            </p:cNvSpPr>
            <p:nvPr/>
          </p:nvSpPr>
          <p:spPr bwMode="auto">
            <a:xfrm>
              <a:off x="4844047" y="3157620"/>
              <a:ext cx="647700" cy="169863"/>
            </a:xfrm>
            <a:prstGeom prst="leftRightArrow">
              <a:avLst>
                <a:gd name="adj1" fmla="val 50000"/>
                <a:gd name="adj2" fmla="val 76261"/>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34" name="AutoShape 73"/>
            <p:cNvSpPr>
              <a:spLocks noChangeArrowheads="1"/>
            </p:cNvSpPr>
            <p:nvPr/>
          </p:nvSpPr>
          <p:spPr bwMode="auto">
            <a:xfrm>
              <a:off x="4844047" y="3373520"/>
              <a:ext cx="647700" cy="169863"/>
            </a:xfrm>
            <a:prstGeom prst="leftRightArrow">
              <a:avLst>
                <a:gd name="adj1" fmla="val 50000"/>
                <a:gd name="adj2" fmla="val 76261"/>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35" name="Oval 74" descr="Diagonal weit nach oben"/>
            <p:cNvSpPr>
              <a:spLocks noChangeArrowheads="1"/>
            </p:cNvSpPr>
            <p:nvPr/>
          </p:nvSpPr>
          <p:spPr bwMode="auto">
            <a:xfrm>
              <a:off x="2635418" y="3668335"/>
              <a:ext cx="3155451" cy="752475"/>
            </a:xfrm>
            <a:prstGeom prst="ellipse">
              <a:avLst/>
            </a:prstGeom>
            <a:pattFill prst="wdUpDiag">
              <a:fgClr>
                <a:schemeClr val="accent1"/>
              </a:fgClr>
              <a:bgClr>
                <a:schemeClr val="bg1"/>
              </a:bgClr>
            </a:pattFill>
            <a:ln w="9525">
              <a:solidFill>
                <a:schemeClr val="tx1"/>
              </a:solidFill>
              <a:prstDash val="sysDot"/>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1000" b="1">
                  <a:solidFill>
                    <a:srgbClr val="000000"/>
                  </a:solidFill>
                </a:rPr>
                <a:t>ARQ 	           REMUX 		FEC</a:t>
              </a:r>
            </a:p>
          </p:txBody>
        </p:sp>
        <p:grpSp>
          <p:nvGrpSpPr>
            <p:cNvPr id="4" name="Gruppieren 3"/>
            <p:cNvGrpSpPr>
              <a:grpSpLocks/>
            </p:cNvGrpSpPr>
            <p:nvPr/>
          </p:nvGrpSpPr>
          <p:grpSpPr bwMode="auto">
            <a:xfrm>
              <a:off x="769463" y="2573411"/>
              <a:ext cx="825500" cy="2447851"/>
              <a:chOff x="769463" y="2412991"/>
              <a:chExt cx="825500" cy="2447851"/>
            </a:xfrm>
          </p:grpSpPr>
          <p:sp>
            <p:nvSpPr>
              <p:cNvPr id="40" name="AutoShape 38"/>
              <p:cNvSpPr>
                <a:spLocks noChangeArrowheads="1"/>
              </p:cNvSpPr>
              <p:nvPr/>
            </p:nvSpPr>
            <p:spPr bwMode="auto">
              <a:xfrm>
                <a:off x="783751" y="3001963"/>
                <a:ext cx="358775" cy="215900"/>
              </a:xfrm>
              <a:prstGeom prst="leftArrow">
                <a:avLst>
                  <a:gd name="adj1" fmla="val 50000"/>
                  <a:gd name="adj2" fmla="val 41544"/>
                </a:avLst>
              </a:prstGeom>
              <a:solidFill>
                <a:srgbClr val="CCFF99"/>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41" name="AutoShape 41"/>
              <p:cNvSpPr>
                <a:spLocks noChangeArrowheads="1"/>
              </p:cNvSpPr>
              <p:nvPr/>
            </p:nvSpPr>
            <p:spPr bwMode="auto">
              <a:xfrm>
                <a:off x="769463" y="3429001"/>
                <a:ext cx="358775" cy="215900"/>
              </a:xfrm>
              <a:prstGeom prst="leftArrow">
                <a:avLst>
                  <a:gd name="adj1" fmla="val 50000"/>
                  <a:gd name="adj2" fmla="val 41544"/>
                </a:avLst>
              </a:prstGeom>
              <a:solidFill>
                <a:srgbClr val="CCFF99"/>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42" name="AutoShape 42"/>
              <p:cNvSpPr>
                <a:spLocks noChangeArrowheads="1"/>
              </p:cNvSpPr>
              <p:nvPr/>
            </p:nvSpPr>
            <p:spPr bwMode="auto">
              <a:xfrm>
                <a:off x="774226" y="3856038"/>
                <a:ext cx="358775" cy="215900"/>
              </a:xfrm>
              <a:prstGeom prst="leftArrow">
                <a:avLst>
                  <a:gd name="adj1" fmla="val 50000"/>
                  <a:gd name="adj2" fmla="val 41544"/>
                </a:avLst>
              </a:prstGeom>
              <a:solidFill>
                <a:srgbClr val="CCFF99"/>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43" name="AutoShape 43"/>
              <p:cNvSpPr>
                <a:spLocks noChangeArrowheads="1"/>
              </p:cNvSpPr>
              <p:nvPr/>
            </p:nvSpPr>
            <p:spPr bwMode="auto">
              <a:xfrm flipH="1">
                <a:off x="1207613" y="2412991"/>
                <a:ext cx="387350" cy="215900"/>
              </a:xfrm>
              <a:prstGeom prst="leftArrow">
                <a:avLst>
                  <a:gd name="adj1" fmla="val 50000"/>
                  <a:gd name="adj2" fmla="val 44853"/>
                </a:avLst>
              </a:prstGeom>
              <a:solidFill>
                <a:srgbClr val="CCFF99"/>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44" name="AutoShape 44"/>
              <p:cNvSpPr>
                <a:spLocks noChangeArrowheads="1"/>
              </p:cNvSpPr>
              <p:nvPr/>
            </p:nvSpPr>
            <p:spPr bwMode="auto">
              <a:xfrm flipH="1">
                <a:off x="1164104" y="3284538"/>
                <a:ext cx="387350" cy="215900"/>
              </a:xfrm>
              <a:prstGeom prst="leftArrow">
                <a:avLst>
                  <a:gd name="adj1" fmla="val 50000"/>
                  <a:gd name="adj2" fmla="val 44853"/>
                </a:avLst>
              </a:prstGeom>
              <a:solidFill>
                <a:srgbClr val="CCFF99"/>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45" name="AutoShape 45"/>
              <p:cNvSpPr>
                <a:spLocks noChangeArrowheads="1"/>
              </p:cNvSpPr>
              <p:nvPr/>
            </p:nvSpPr>
            <p:spPr bwMode="auto">
              <a:xfrm flipH="1">
                <a:off x="1217138" y="4644942"/>
                <a:ext cx="377825" cy="215900"/>
              </a:xfrm>
              <a:prstGeom prst="leftArrow">
                <a:avLst>
                  <a:gd name="adj1" fmla="val 50000"/>
                  <a:gd name="adj2" fmla="val 43750"/>
                </a:avLst>
              </a:prstGeom>
              <a:solidFill>
                <a:srgbClr val="CCFF99"/>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46" name="Line 47"/>
              <p:cNvSpPr>
                <a:spLocks noChangeShapeType="1"/>
              </p:cNvSpPr>
              <p:nvPr/>
            </p:nvSpPr>
            <p:spPr bwMode="auto">
              <a:xfrm flipH="1">
                <a:off x="1236189" y="3443288"/>
                <a:ext cx="1587" cy="561975"/>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hangingPunct="0"/>
                <a:endParaRPr lang="de-DE" sz="2000">
                  <a:solidFill>
                    <a:srgbClr val="000000"/>
                  </a:solidFill>
                  <a:latin typeface="Times New Roman" pitchFamily="18" charset="0"/>
                  <a:cs typeface="+mn-cs"/>
                </a:endParaRPr>
              </a:p>
            </p:txBody>
          </p:sp>
          <p:sp>
            <p:nvSpPr>
              <p:cNvPr id="47" name="Line 48"/>
              <p:cNvSpPr>
                <a:spLocks noChangeShapeType="1"/>
              </p:cNvSpPr>
              <p:nvPr/>
            </p:nvSpPr>
            <p:spPr bwMode="auto">
              <a:xfrm>
                <a:off x="1242538" y="2586038"/>
                <a:ext cx="0" cy="74295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hangingPunct="0"/>
                <a:endParaRPr lang="de-DE" sz="2000">
                  <a:solidFill>
                    <a:srgbClr val="000000"/>
                  </a:solidFill>
                  <a:latin typeface="Times New Roman" pitchFamily="18" charset="0"/>
                  <a:cs typeface="+mn-cs"/>
                </a:endParaRPr>
              </a:p>
            </p:txBody>
          </p:sp>
          <p:sp>
            <p:nvSpPr>
              <p:cNvPr id="48" name="Line 49"/>
              <p:cNvSpPr>
                <a:spLocks noChangeShapeType="1"/>
              </p:cNvSpPr>
              <p:nvPr/>
            </p:nvSpPr>
            <p:spPr bwMode="auto">
              <a:xfrm flipH="1">
                <a:off x="1109188" y="4814888"/>
                <a:ext cx="3810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hangingPunct="0"/>
                <a:endParaRPr lang="de-DE" sz="2000">
                  <a:solidFill>
                    <a:srgbClr val="000000"/>
                  </a:solidFill>
                  <a:latin typeface="Times New Roman" pitchFamily="18" charset="0"/>
                  <a:cs typeface="+mn-cs"/>
                </a:endParaRPr>
              </a:p>
            </p:txBody>
          </p:sp>
          <p:sp>
            <p:nvSpPr>
              <p:cNvPr id="49" name="Line 50"/>
              <p:cNvSpPr>
                <a:spLocks noChangeShapeType="1"/>
              </p:cNvSpPr>
              <p:nvPr/>
            </p:nvSpPr>
            <p:spPr bwMode="auto">
              <a:xfrm flipH="1">
                <a:off x="1113951" y="2471738"/>
                <a:ext cx="37623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hangingPunct="0"/>
                <a:endParaRPr lang="de-DE" sz="2000">
                  <a:solidFill>
                    <a:srgbClr val="000000"/>
                  </a:solidFill>
                  <a:latin typeface="Times New Roman" pitchFamily="18" charset="0"/>
                  <a:cs typeface="+mn-cs"/>
                </a:endParaRPr>
              </a:p>
            </p:txBody>
          </p:sp>
          <p:sp>
            <p:nvSpPr>
              <p:cNvPr id="50" name="Line 51"/>
              <p:cNvSpPr>
                <a:spLocks noChangeShapeType="1"/>
              </p:cNvSpPr>
              <p:nvPr/>
            </p:nvSpPr>
            <p:spPr bwMode="auto">
              <a:xfrm flipV="1">
                <a:off x="1113951" y="4014788"/>
                <a:ext cx="0" cy="8001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hangingPunct="0"/>
                <a:endParaRPr lang="de-DE" sz="2000">
                  <a:solidFill>
                    <a:srgbClr val="000000"/>
                  </a:solidFill>
                  <a:latin typeface="Times New Roman" pitchFamily="18" charset="0"/>
                  <a:cs typeface="+mn-cs"/>
                </a:endParaRPr>
              </a:p>
            </p:txBody>
          </p:sp>
          <p:sp>
            <p:nvSpPr>
              <p:cNvPr id="51" name="Line 52"/>
              <p:cNvSpPr>
                <a:spLocks noChangeShapeType="1"/>
              </p:cNvSpPr>
              <p:nvPr/>
            </p:nvSpPr>
            <p:spPr bwMode="auto">
              <a:xfrm flipV="1">
                <a:off x="1113951" y="3581401"/>
                <a:ext cx="0" cy="32385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hangingPunct="0"/>
                <a:endParaRPr lang="de-DE" sz="2000">
                  <a:solidFill>
                    <a:srgbClr val="000000"/>
                  </a:solidFill>
                  <a:latin typeface="Times New Roman" pitchFamily="18" charset="0"/>
                  <a:cs typeface="+mn-cs"/>
                </a:endParaRPr>
              </a:p>
            </p:txBody>
          </p:sp>
          <p:sp>
            <p:nvSpPr>
              <p:cNvPr id="52" name="Line 53"/>
              <p:cNvSpPr>
                <a:spLocks noChangeShapeType="1"/>
              </p:cNvSpPr>
              <p:nvPr/>
            </p:nvSpPr>
            <p:spPr bwMode="auto">
              <a:xfrm flipV="1">
                <a:off x="1109188" y="3162301"/>
                <a:ext cx="0" cy="32385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hangingPunct="0"/>
                <a:endParaRPr lang="de-DE" sz="2000">
                  <a:solidFill>
                    <a:srgbClr val="000000"/>
                  </a:solidFill>
                  <a:latin typeface="Times New Roman" pitchFamily="18" charset="0"/>
                  <a:cs typeface="+mn-cs"/>
                </a:endParaRPr>
              </a:p>
            </p:txBody>
          </p:sp>
          <p:sp>
            <p:nvSpPr>
              <p:cNvPr id="53" name="Line 54"/>
              <p:cNvSpPr>
                <a:spLocks noChangeShapeType="1"/>
              </p:cNvSpPr>
              <p:nvPr/>
            </p:nvSpPr>
            <p:spPr bwMode="auto">
              <a:xfrm flipV="1">
                <a:off x="1113951" y="2466976"/>
                <a:ext cx="0" cy="58578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hangingPunct="0"/>
                <a:endParaRPr lang="de-DE" sz="2000">
                  <a:solidFill>
                    <a:srgbClr val="000000"/>
                  </a:solidFill>
                  <a:latin typeface="Times New Roman" pitchFamily="18" charset="0"/>
                  <a:cs typeface="+mn-cs"/>
                </a:endParaRPr>
              </a:p>
            </p:txBody>
          </p:sp>
          <p:sp>
            <p:nvSpPr>
              <p:cNvPr id="54" name="AutoShape 44"/>
              <p:cNvSpPr>
                <a:spLocks noChangeArrowheads="1"/>
              </p:cNvSpPr>
              <p:nvPr/>
            </p:nvSpPr>
            <p:spPr bwMode="auto">
              <a:xfrm flipH="1">
                <a:off x="1164104" y="3933180"/>
                <a:ext cx="387350" cy="215900"/>
              </a:xfrm>
              <a:prstGeom prst="leftArrow">
                <a:avLst>
                  <a:gd name="adj1" fmla="val 50000"/>
                  <a:gd name="adj2" fmla="val 44853"/>
                </a:avLst>
              </a:prstGeom>
              <a:solidFill>
                <a:srgbClr val="CCFF99"/>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55" name="Rectangle 46"/>
              <p:cNvSpPr>
                <a:spLocks noChangeArrowheads="1"/>
              </p:cNvSpPr>
              <p:nvPr/>
            </p:nvSpPr>
            <p:spPr bwMode="auto">
              <a:xfrm>
                <a:off x="1120301" y="2478088"/>
                <a:ext cx="115888" cy="2338388"/>
              </a:xfrm>
              <a:prstGeom prst="rect">
                <a:avLst/>
              </a:prstGeom>
              <a:solidFill>
                <a:srgbClr val="CCFF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56" name="Line 47"/>
              <p:cNvSpPr>
                <a:spLocks noChangeShapeType="1"/>
              </p:cNvSpPr>
              <p:nvPr/>
            </p:nvSpPr>
            <p:spPr bwMode="auto">
              <a:xfrm flipH="1">
                <a:off x="1236112" y="4092576"/>
                <a:ext cx="0" cy="60325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hangingPunct="0"/>
                <a:endParaRPr lang="de-DE" sz="2000">
                  <a:solidFill>
                    <a:srgbClr val="000000"/>
                  </a:solidFill>
                  <a:latin typeface="Times New Roman" pitchFamily="18" charset="0"/>
                  <a:cs typeface="+mn-cs"/>
                </a:endParaRPr>
              </a:p>
            </p:txBody>
          </p:sp>
        </p:grpSp>
        <p:sp>
          <p:nvSpPr>
            <p:cNvPr id="37" name="Textfeld 2"/>
            <p:cNvSpPr txBox="1">
              <a:spLocks noChangeArrowheads="1"/>
            </p:cNvSpPr>
            <p:nvPr/>
          </p:nvSpPr>
          <p:spPr bwMode="auto">
            <a:xfrm>
              <a:off x="1901449" y="1606967"/>
              <a:ext cx="4528115" cy="405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de-DE" sz="1200">
                  <a:solidFill>
                    <a:srgbClr val="000000"/>
                  </a:solidFill>
                </a:rPr>
                <a:t>Multi-Channel-Parallel Processor (MCPP)</a:t>
              </a:r>
            </a:p>
          </p:txBody>
        </p:sp>
        <p:sp>
          <p:nvSpPr>
            <p:cNvPr id="38" name="Text Box 57"/>
            <p:cNvSpPr txBox="1">
              <a:spLocks noChangeArrowheads="1"/>
            </p:cNvSpPr>
            <p:nvPr/>
          </p:nvSpPr>
          <p:spPr bwMode="auto">
            <a:xfrm>
              <a:off x="1714375" y="5278104"/>
              <a:ext cx="1173333" cy="5402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900" b="1">
                  <a:solidFill>
                    <a:srgbClr val="000000"/>
                  </a:solidFill>
                </a:rPr>
                <a:t>Many-Core</a:t>
              </a:r>
              <a:br>
                <a:rPr lang="en-US" altLang="de-DE" sz="900" b="1">
                  <a:solidFill>
                    <a:srgbClr val="000000"/>
                  </a:solidFill>
                </a:rPr>
              </a:br>
              <a:r>
                <a:rPr lang="en-US" altLang="de-DE" sz="900" b="1">
                  <a:solidFill>
                    <a:srgbClr val="000000"/>
                  </a:solidFill>
                </a:rPr>
                <a:t>Processor</a:t>
              </a:r>
            </a:p>
          </p:txBody>
        </p:sp>
        <p:sp>
          <p:nvSpPr>
            <p:cNvPr id="39" name="Text Box 57"/>
            <p:cNvSpPr txBox="1">
              <a:spLocks noChangeArrowheads="1"/>
            </p:cNvSpPr>
            <p:nvPr/>
          </p:nvSpPr>
          <p:spPr bwMode="auto">
            <a:xfrm>
              <a:off x="1420562" y="4147143"/>
              <a:ext cx="1760960" cy="5402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900" b="1">
                  <a:solidFill>
                    <a:srgbClr val="000000"/>
                  </a:solidFill>
                </a:rPr>
                <a:t>Distributed</a:t>
              </a:r>
            </a:p>
            <a:p>
              <a:pPr algn="ctr" eaLnBrk="1" hangingPunct="1"/>
              <a:r>
                <a:rPr lang="en-US" altLang="de-DE" sz="900" b="1">
                  <a:solidFill>
                    <a:srgbClr val="000000"/>
                  </a:solidFill>
                </a:rPr>
                <a:t>Operating System</a:t>
              </a:r>
            </a:p>
          </p:txBody>
        </p:sp>
      </p:grpSp>
    </p:spTree>
    <p:extLst>
      <p:ext uri="{BB962C8B-B14F-4D97-AF65-F5344CB8AC3E}">
        <p14:creationId xmlns:p14="http://schemas.microsoft.com/office/powerpoint/2010/main" xmlns="" val="1178208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sz="1600" dirty="0" smtClean="0"/>
              <a:t>Wireless 100Gb/s is still a challenge</a:t>
            </a:r>
          </a:p>
          <a:p>
            <a:r>
              <a:rPr lang="en-US" sz="1600" dirty="0" smtClean="0"/>
              <a:t>Several different approaches can be chosen for different scenarios of application</a:t>
            </a:r>
          </a:p>
          <a:p>
            <a:r>
              <a:rPr lang="en-US" sz="1600" dirty="0" smtClean="0"/>
              <a:t>The power consumption caused by system inefficiencies needs to be solved</a:t>
            </a:r>
          </a:p>
          <a:p>
            <a:r>
              <a:rPr lang="en-US" sz="1600" dirty="0"/>
              <a:t>T</a:t>
            </a:r>
            <a:r>
              <a:rPr lang="en-US" sz="1600" dirty="0" smtClean="0"/>
              <a:t>here seems to be a chance for a reconsideration of doing signal processing </a:t>
            </a:r>
            <a:r>
              <a:rPr lang="en-US" sz="1600" dirty="0"/>
              <a:t>for certain forms of </a:t>
            </a:r>
            <a:r>
              <a:rPr lang="en-US" sz="1600" dirty="0" smtClean="0"/>
              <a:t>calculation in the analog domain due to extreme high power-efficiency</a:t>
            </a:r>
          </a:p>
          <a:p>
            <a:endParaRPr lang="en-US" sz="1600" dirty="0"/>
          </a:p>
          <a:p>
            <a:pPr marL="0" indent="0">
              <a:buNone/>
            </a:pPr>
            <a:r>
              <a:rPr lang="en-US" sz="1600" dirty="0" smtClean="0"/>
              <a:t>The project started in 2013 and will provide first result within 2014-2015</a:t>
            </a:r>
          </a:p>
          <a:p>
            <a:pPr marL="0" indent="0">
              <a:buNone/>
            </a:pPr>
            <a:r>
              <a:rPr lang="en-US" sz="1600" dirty="0" smtClean="0"/>
              <a:t>The second phase started in September 2016 and will run until August 2019</a:t>
            </a:r>
          </a:p>
          <a:p>
            <a:endParaRPr lang="en-US" sz="1600" dirty="0"/>
          </a:p>
          <a:p>
            <a:pPr marL="0" indent="0">
              <a:buNone/>
            </a:pPr>
            <a:endParaRPr lang="en-US" sz="1600" dirty="0"/>
          </a:p>
          <a:p>
            <a:pPr marL="0" indent="0">
              <a:buNone/>
            </a:pPr>
            <a:r>
              <a:rPr lang="en-US" sz="1600" dirty="0" smtClean="0"/>
              <a:t>Acknowledgement:</a:t>
            </a:r>
          </a:p>
          <a:p>
            <a:pPr marL="0" indent="0">
              <a:buNone/>
            </a:pPr>
            <a:r>
              <a:rPr lang="en-US" sz="1600" dirty="0" smtClean="0"/>
              <a:t>Thanks to DFG for supporting the activities in SPP1655 </a:t>
            </a:r>
          </a:p>
          <a:p>
            <a:pPr marL="0" indent="0">
              <a:buNone/>
            </a:pPr>
            <a:r>
              <a:rPr lang="en-US" sz="1600" dirty="0" smtClean="0"/>
              <a:t>Thanks to all colleagues working within SPP1655 for leaving me several slides and pictures for use in this talk</a:t>
            </a:r>
          </a:p>
          <a:p>
            <a:pPr marL="0" indent="0">
              <a:buNone/>
            </a:pPr>
            <a:endParaRPr lang="en-US" sz="1600" dirty="0" smtClean="0"/>
          </a:p>
          <a:p>
            <a:endParaRPr lang="en-US" sz="1600" dirty="0" smtClean="0"/>
          </a:p>
          <a:p>
            <a:endParaRPr lang="en-US" sz="1600" dirty="0"/>
          </a:p>
        </p:txBody>
      </p:sp>
      <p:sp>
        <p:nvSpPr>
          <p:cNvPr id="3" name="Titel 2"/>
          <p:cNvSpPr>
            <a:spLocks noGrp="1"/>
          </p:cNvSpPr>
          <p:nvPr>
            <p:ph type="title"/>
          </p:nvPr>
        </p:nvSpPr>
        <p:spPr>
          <a:xfrm>
            <a:off x="673385" y="404664"/>
            <a:ext cx="5603394" cy="304800"/>
          </a:xfrm>
        </p:spPr>
        <p:txBody>
          <a:bodyPr/>
          <a:lstStyle/>
          <a:p>
            <a:r>
              <a:rPr lang="de-DE" dirty="0" err="1" smtClean="0"/>
              <a:t>Conclusion</a:t>
            </a:r>
            <a:endParaRPr lang="de-DE" dirty="0"/>
          </a:p>
        </p:txBody>
      </p:sp>
    </p:spTree>
    <p:extLst>
      <p:ext uri="{BB962C8B-B14F-4D97-AF65-F5344CB8AC3E}">
        <p14:creationId xmlns:p14="http://schemas.microsoft.com/office/powerpoint/2010/main" xmlns="" val="1834631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sz="1600" dirty="0" smtClean="0"/>
              <a:t>Facts and figures:</a:t>
            </a:r>
          </a:p>
          <a:p>
            <a:pPr lvl="1"/>
            <a:r>
              <a:rPr lang="en-US" sz="1600" dirty="0" smtClean="0"/>
              <a:t>		64 </a:t>
            </a:r>
            <a:r>
              <a:rPr lang="en-US" sz="1600" b="0" dirty="0" smtClean="0"/>
              <a:t>applicants</a:t>
            </a:r>
          </a:p>
          <a:p>
            <a:pPr lvl="1"/>
            <a:r>
              <a:rPr lang="en-US" sz="1600" b="0" dirty="0" smtClean="0"/>
              <a:t>		submitted </a:t>
            </a:r>
            <a:r>
              <a:rPr lang="en-US" sz="1600" dirty="0" smtClean="0"/>
              <a:t>27 </a:t>
            </a:r>
            <a:r>
              <a:rPr lang="en-US" sz="1600" b="0" dirty="0" smtClean="0"/>
              <a:t>joint projects with one or more PIs</a:t>
            </a:r>
          </a:p>
          <a:p>
            <a:pPr lvl="1"/>
            <a:r>
              <a:rPr lang="en-US" sz="1600" b="0" dirty="0" smtClean="0"/>
              <a:t>		with a total applied sum of </a:t>
            </a:r>
            <a:r>
              <a:rPr lang="en-US" sz="1600" dirty="0" smtClean="0"/>
              <a:t>15.9M€</a:t>
            </a:r>
          </a:p>
          <a:p>
            <a:pPr lvl="1"/>
            <a:r>
              <a:rPr lang="en-US" sz="1600" b="0" dirty="0" smtClean="0"/>
              <a:t>		coming from </a:t>
            </a:r>
            <a:r>
              <a:rPr lang="en-US" sz="1600" dirty="0" smtClean="0"/>
              <a:t>24 </a:t>
            </a:r>
            <a:r>
              <a:rPr lang="en-US" sz="1600" b="0" dirty="0" smtClean="0"/>
              <a:t>different German universities</a:t>
            </a:r>
          </a:p>
          <a:p>
            <a:endParaRPr lang="en-US" sz="1600" dirty="0" smtClean="0"/>
          </a:p>
          <a:p>
            <a:r>
              <a:rPr lang="en-US" sz="1600" dirty="0" smtClean="0"/>
              <a:t>Approved</a:t>
            </a:r>
          </a:p>
          <a:p>
            <a:pPr lvl="1"/>
            <a:r>
              <a:rPr lang="en-US" sz="1600" dirty="0" smtClean="0"/>
              <a:t>		10+1 </a:t>
            </a:r>
            <a:r>
              <a:rPr lang="en-US" sz="1600" b="0" dirty="0" smtClean="0"/>
              <a:t>research projects and </a:t>
            </a:r>
            <a:r>
              <a:rPr lang="en-US" sz="1600" dirty="0" smtClean="0"/>
              <a:t>1 </a:t>
            </a:r>
            <a:r>
              <a:rPr lang="en-US" sz="1600" b="0" dirty="0" smtClean="0"/>
              <a:t>coordination project were approved</a:t>
            </a:r>
          </a:p>
          <a:p>
            <a:pPr lvl="1"/>
            <a:r>
              <a:rPr lang="en-US" sz="1600" b="0" dirty="0" smtClean="0"/>
              <a:t>		with a total amount of </a:t>
            </a:r>
            <a:r>
              <a:rPr lang="en-US" sz="1600" dirty="0" smtClean="0"/>
              <a:t>6.5MEuro </a:t>
            </a:r>
            <a:r>
              <a:rPr lang="en-US" sz="1600" b="0" dirty="0" smtClean="0"/>
              <a:t>for the first 3 years</a:t>
            </a:r>
          </a:p>
          <a:p>
            <a:pPr lvl="1"/>
            <a:r>
              <a:rPr lang="en-US" sz="1600" b="0" dirty="0" smtClean="0"/>
              <a:t>		Covering the </a:t>
            </a:r>
            <a:r>
              <a:rPr lang="en-US" sz="1600" b="0" dirty="0"/>
              <a:t>whole </a:t>
            </a:r>
            <a:r>
              <a:rPr lang="en-US" sz="1600" b="0" dirty="0" smtClean="0"/>
              <a:t>range of the topics within “</a:t>
            </a:r>
            <a:r>
              <a:rPr lang="en-US" sz="1600" dirty="0" smtClean="0"/>
              <a:t>Wireless</a:t>
            </a:r>
            <a:br>
              <a:rPr lang="en-US" sz="1600" dirty="0" smtClean="0"/>
            </a:br>
            <a:r>
              <a:rPr lang="en-US" sz="1600" dirty="0" smtClean="0"/>
              <a:t>	100Gb/s and beyond”</a:t>
            </a:r>
          </a:p>
          <a:p>
            <a:endParaRPr lang="en-US" sz="1600" dirty="0" smtClean="0"/>
          </a:p>
          <a:p>
            <a:r>
              <a:rPr lang="en-US" sz="1600" dirty="0" smtClean="0"/>
              <a:t>First Funding of the projects started in June 2013</a:t>
            </a:r>
          </a:p>
          <a:p>
            <a:r>
              <a:rPr lang="en-US" sz="1600" dirty="0" smtClean="0"/>
              <a:t>Second phase started in September 2016 with 5,8 Mio€ funding</a:t>
            </a:r>
          </a:p>
          <a:p>
            <a:r>
              <a:rPr lang="en-US" sz="1600" dirty="0" smtClean="0"/>
              <a:t>11+ 1 Projects have been selected</a:t>
            </a:r>
          </a:p>
        </p:txBody>
      </p:sp>
      <p:sp>
        <p:nvSpPr>
          <p:cNvPr id="3" name="Titel 2"/>
          <p:cNvSpPr>
            <a:spLocks noGrp="1"/>
          </p:cNvSpPr>
          <p:nvPr>
            <p:ph type="title"/>
          </p:nvPr>
        </p:nvSpPr>
        <p:spPr>
          <a:xfrm>
            <a:off x="673385" y="404664"/>
            <a:ext cx="5603394" cy="304800"/>
          </a:xfrm>
        </p:spPr>
        <p:txBody>
          <a:bodyPr/>
          <a:lstStyle/>
          <a:p>
            <a:r>
              <a:rPr lang="de-DE" dirty="0" smtClean="0"/>
              <a:t>SPP1655: Facts </a:t>
            </a:r>
            <a:r>
              <a:rPr lang="de-DE" dirty="0" err="1" smtClean="0"/>
              <a:t>and</a:t>
            </a:r>
            <a:r>
              <a:rPr lang="de-DE" dirty="0" smtClean="0"/>
              <a:t> </a:t>
            </a:r>
            <a:r>
              <a:rPr lang="de-DE" dirty="0" err="1" smtClean="0"/>
              <a:t>Figures</a:t>
            </a:r>
            <a:endParaRPr lang="de-DE" dirty="0"/>
          </a:p>
        </p:txBody>
      </p:sp>
      <p:sp>
        <p:nvSpPr>
          <p:cNvPr id="4" name="Textfeld 3"/>
          <p:cNvSpPr txBox="1"/>
          <p:nvPr/>
        </p:nvSpPr>
        <p:spPr>
          <a:xfrm>
            <a:off x="6051385" y="5835166"/>
            <a:ext cx="2655708" cy="276540"/>
          </a:xfrm>
          <a:prstGeom prst="rect">
            <a:avLst/>
          </a:prstGeom>
          <a:noFill/>
        </p:spPr>
        <p:txBody>
          <a:bodyPr wrap="none" lIns="75746" tIns="37873" rIns="75746" bIns="37873" rtlCol="0">
            <a:spAutoFit/>
          </a:bodyPr>
          <a:lstStyle/>
          <a:p>
            <a:pPr eaLnBrk="0" hangingPunct="0"/>
            <a:r>
              <a:rPr lang="de-DE" sz="1300" dirty="0">
                <a:solidFill>
                  <a:srgbClr val="000000"/>
                </a:solidFill>
                <a:latin typeface="Times New Roman" pitchFamily="18" charset="0"/>
                <a:cs typeface="+mn-cs"/>
              </a:rPr>
              <a:t>Slide </a:t>
            </a:r>
            <a:r>
              <a:rPr lang="de-DE" sz="1300" dirty="0" err="1">
                <a:solidFill>
                  <a:srgbClr val="000000"/>
                </a:solidFill>
                <a:latin typeface="Times New Roman" pitchFamily="18" charset="0"/>
                <a:cs typeface="+mn-cs"/>
              </a:rPr>
              <a:t>borrowed</a:t>
            </a:r>
            <a:r>
              <a:rPr lang="de-DE" sz="1300" dirty="0">
                <a:solidFill>
                  <a:srgbClr val="000000"/>
                </a:solidFill>
                <a:latin typeface="Times New Roman" pitchFamily="18" charset="0"/>
                <a:cs typeface="+mn-cs"/>
              </a:rPr>
              <a:t> </a:t>
            </a:r>
            <a:r>
              <a:rPr lang="de-DE" sz="1300" dirty="0" err="1">
                <a:solidFill>
                  <a:srgbClr val="000000"/>
                </a:solidFill>
                <a:latin typeface="Times New Roman" pitchFamily="18" charset="0"/>
                <a:cs typeface="+mn-cs"/>
              </a:rPr>
              <a:t>from</a:t>
            </a:r>
            <a:r>
              <a:rPr lang="de-DE" sz="1300" dirty="0">
                <a:solidFill>
                  <a:srgbClr val="000000"/>
                </a:solidFill>
                <a:latin typeface="Times New Roman" pitchFamily="18" charset="0"/>
                <a:cs typeface="+mn-cs"/>
              </a:rPr>
              <a:t> Dr. Dudek DFG</a:t>
            </a:r>
          </a:p>
        </p:txBody>
      </p:sp>
    </p:spTree>
    <p:extLst>
      <p:ext uri="{BB962C8B-B14F-4D97-AF65-F5344CB8AC3E}">
        <p14:creationId xmlns="" xmlns:p14="http://schemas.microsoft.com/office/powerpoint/2010/main" val="4128875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a:p>
        </p:txBody>
      </p:sp>
      <p:sp>
        <p:nvSpPr>
          <p:cNvPr id="3" name="Titel 2"/>
          <p:cNvSpPr>
            <a:spLocks noGrp="1"/>
          </p:cNvSpPr>
          <p:nvPr>
            <p:ph type="title"/>
          </p:nvPr>
        </p:nvSpPr>
        <p:spPr>
          <a:xfrm>
            <a:off x="615197" y="404664"/>
            <a:ext cx="5603394" cy="304800"/>
          </a:xfrm>
        </p:spPr>
        <p:txBody>
          <a:bodyPr/>
          <a:lstStyle/>
          <a:p>
            <a:r>
              <a:rPr lang="de-DE" dirty="0" smtClean="0"/>
              <a:t>Wireless Roadmap (Fettweis 2012)</a:t>
            </a:r>
            <a:endParaRPr lang="de-DE"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8820" y="1083597"/>
            <a:ext cx="7874321" cy="50892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882535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spcAft>
                <a:spcPts val="500"/>
              </a:spcAft>
            </a:pPr>
            <a:r>
              <a:rPr lang="en-US" sz="1600" dirty="0" smtClean="0"/>
              <a:t>Investigation </a:t>
            </a:r>
            <a:r>
              <a:rPr lang="en-US" sz="1600" dirty="0"/>
              <a:t>of paradigms for effective reduction of complexity and energy consumption of ultra-high speed wireless communication </a:t>
            </a:r>
            <a:r>
              <a:rPr lang="en-US" sz="1600" dirty="0" smtClean="0"/>
              <a:t>systems</a:t>
            </a:r>
          </a:p>
          <a:p>
            <a:pPr marL="664494" lvl="1" indent="-285750">
              <a:spcAft>
                <a:spcPts val="500"/>
              </a:spcAft>
              <a:buFont typeface="Arial" panose="020B0604020202020204" pitchFamily="34" charset="0"/>
              <a:buChar char="•"/>
            </a:pPr>
            <a:r>
              <a:rPr lang="en-US" sz="1600" dirty="0" smtClean="0"/>
              <a:t>We need to come close to 1-10 </a:t>
            </a:r>
            <a:r>
              <a:rPr lang="en-US" sz="1600" dirty="0" err="1" smtClean="0"/>
              <a:t>pW</a:t>
            </a:r>
            <a:r>
              <a:rPr lang="en-US" sz="1600" dirty="0" smtClean="0"/>
              <a:t>/b</a:t>
            </a:r>
            <a:r>
              <a:rPr lang="en-US" sz="1600" dirty="0"/>
              <a:t> </a:t>
            </a:r>
            <a:r>
              <a:rPr lang="en-US" sz="1600" dirty="0" smtClean="0"/>
              <a:t>for the end-2-end communication</a:t>
            </a:r>
            <a:endParaRPr lang="en-US" sz="1600" dirty="0"/>
          </a:p>
          <a:p>
            <a:pPr>
              <a:spcAft>
                <a:spcPts val="500"/>
              </a:spcAft>
            </a:pPr>
            <a:r>
              <a:rPr lang="en-US" sz="1600" dirty="0"/>
              <a:t>Comparison of baseband algorithms with respect to bandwidth efficiency and energy </a:t>
            </a:r>
            <a:r>
              <a:rPr lang="en-US" sz="1600" dirty="0" smtClean="0"/>
              <a:t>efficiency</a:t>
            </a:r>
            <a:endParaRPr lang="en-US" sz="1600" dirty="0"/>
          </a:p>
          <a:p>
            <a:pPr>
              <a:spcAft>
                <a:spcPts val="500"/>
              </a:spcAft>
            </a:pPr>
            <a:r>
              <a:rPr lang="en-US" sz="1600" dirty="0"/>
              <a:t>Investigation of the boundary between digital and analog signal </a:t>
            </a:r>
            <a:r>
              <a:rPr lang="en-US" sz="1600" dirty="0" smtClean="0"/>
              <a:t>processing</a:t>
            </a:r>
            <a:endParaRPr lang="en-US" sz="1600" dirty="0"/>
          </a:p>
          <a:p>
            <a:pPr>
              <a:spcAft>
                <a:spcPts val="500"/>
              </a:spcAft>
            </a:pPr>
            <a:r>
              <a:rPr lang="en-US" sz="1600" dirty="0"/>
              <a:t>Investigation of medium access protocols for systems with ultra-high speed, significant error handling and low </a:t>
            </a:r>
            <a:r>
              <a:rPr lang="en-US" sz="1600" dirty="0" smtClean="0"/>
              <a:t>energy</a:t>
            </a:r>
            <a:endParaRPr lang="en-US" sz="1600" dirty="0"/>
          </a:p>
          <a:p>
            <a:pPr>
              <a:spcAft>
                <a:spcPts val="500"/>
              </a:spcAft>
            </a:pPr>
            <a:r>
              <a:rPr lang="en-US" sz="1600" dirty="0"/>
              <a:t>Investigation of Silicon based transistors with cut-off frequencies of 700 GHz and </a:t>
            </a:r>
            <a:r>
              <a:rPr lang="en-US" sz="1600" dirty="0" smtClean="0"/>
              <a:t>higher</a:t>
            </a:r>
            <a:endParaRPr lang="en-US" sz="1600" dirty="0"/>
          </a:p>
          <a:p>
            <a:pPr>
              <a:spcAft>
                <a:spcPts val="500"/>
              </a:spcAft>
            </a:pPr>
            <a:r>
              <a:rPr lang="en-US" sz="1600" dirty="0"/>
              <a:t>Investigation of system </a:t>
            </a:r>
            <a:r>
              <a:rPr lang="en-US" sz="1600" dirty="0" smtClean="0"/>
              <a:t>architectures (including protocols) </a:t>
            </a:r>
            <a:r>
              <a:rPr lang="en-US" sz="1600" dirty="0"/>
              <a:t>for extreme high data throughput</a:t>
            </a:r>
          </a:p>
        </p:txBody>
      </p:sp>
      <p:sp>
        <p:nvSpPr>
          <p:cNvPr id="3" name="Titel 2"/>
          <p:cNvSpPr>
            <a:spLocks noGrp="1"/>
          </p:cNvSpPr>
          <p:nvPr>
            <p:ph type="title"/>
          </p:nvPr>
        </p:nvSpPr>
        <p:spPr>
          <a:xfrm>
            <a:off x="673385" y="404664"/>
            <a:ext cx="5603394" cy="304800"/>
          </a:xfrm>
        </p:spPr>
        <p:txBody>
          <a:bodyPr/>
          <a:lstStyle/>
          <a:p>
            <a:r>
              <a:rPr lang="de-DE" dirty="0" err="1" smtClean="0"/>
              <a:t>Objectives</a:t>
            </a:r>
            <a:r>
              <a:rPr lang="de-DE" dirty="0" smtClean="0"/>
              <a:t> </a:t>
            </a:r>
            <a:r>
              <a:rPr lang="de-DE" dirty="0" err="1" smtClean="0"/>
              <a:t>of</a:t>
            </a:r>
            <a:r>
              <a:rPr lang="de-DE" dirty="0" smtClean="0"/>
              <a:t> „Wireless 100Gb/s </a:t>
            </a:r>
            <a:r>
              <a:rPr lang="de-DE" dirty="0" err="1" smtClean="0"/>
              <a:t>and</a:t>
            </a:r>
            <a:r>
              <a:rPr lang="de-DE" dirty="0" smtClean="0"/>
              <a:t> </a:t>
            </a:r>
            <a:r>
              <a:rPr lang="de-DE" dirty="0" err="1" smtClean="0"/>
              <a:t>beyond</a:t>
            </a:r>
            <a:r>
              <a:rPr lang="de-DE" dirty="0" smtClean="0"/>
              <a:t>“</a:t>
            </a:r>
            <a:endParaRPr lang="de-DE" dirty="0"/>
          </a:p>
        </p:txBody>
      </p:sp>
    </p:spTree>
    <p:extLst>
      <p:ext uri="{BB962C8B-B14F-4D97-AF65-F5344CB8AC3E}">
        <p14:creationId xmlns="" xmlns:p14="http://schemas.microsoft.com/office/powerpoint/2010/main" val="1517762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sz="1600" dirty="0" smtClean="0"/>
              <a:t>Basically 2 cases are discussed:</a:t>
            </a:r>
          </a:p>
          <a:p>
            <a:pPr lvl="1"/>
            <a:r>
              <a:rPr lang="en-US" sz="1600" dirty="0" smtClean="0"/>
              <a:t>Use a huge bandwidth at a very high frequency with a small bandwidth efficiency  (50GHz, 250GHz, 2 (b/s/Hz) or </a:t>
            </a:r>
          </a:p>
          <a:p>
            <a:pPr lvl="1"/>
            <a:r>
              <a:rPr lang="en-US" sz="1600" dirty="0" smtClean="0"/>
              <a:t>Use a small bandwidth with a huge bandwidth efficiency at a moderate frequency (3GHz, 7GHz, 33(b/s/Hz)</a:t>
            </a:r>
          </a:p>
          <a:p>
            <a:endParaRPr lang="en-US" sz="1600" dirty="0" smtClean="0"/>
          </a:p>
          <a:p>
            <a:r>
              <a:rPr lang="en-US" sz="1600" dirty="0" smtClean="0"/>
              <a:t>What SNR do we need in different cases of bandwidth efficiency to achieve 100Gb/s</a:t>
            </a:r>
          </a:p>
          <a:p>
            <a:r>
              <a:rPr lang="en-US" sz="1600" dirty="0" smtClean="0"/>
              <a:t>According to Shannon  S/N</a:t>
            </a:r>
            <a:r>
              <a:rPr lang="en-US" sz="1600" baseline="-25000" dirty="0" smtClean="0"/>
              <a:t>0</a:t>
            </a:r>
            <a:r>
              <a:rPr lang="en-US" sz="1600" dirty="0" smtClean="0"/>
              <a:t>= 2</a:t>
            </a:r>
            <a:r>
              <a:rPr lang="en-US" sz="1600" normalizeH="1" baseline="30000" dirty="0">
                <a:latin typeface="Symbol" panose="05050102010706020507" pitchFamily="18" charset="2"/>
              </a:rPr>
              <a:t>h</a:t>
            </a:r>
            <a:r>
              <a:rPr lang="en-US" sz="1600" dirty="0" smtClean="0"/>
              <a:t>-1 with </a:t>
            </a:r>
            <a:r>
              <a:rPr lang="en-US" sz="1600" dirty="0" smtClean="0">
                <a:latin typeface="Symbol" panose="05050102010706020507" pitchFamily="18" charset="2"/>
              </a:rPr>
              <a:t>h</a:t>
            </a:r>
            <a:r>
              <a:rPr lang="en-US" sz="1600" dirty="0" smtClean="0"/>
              <a:t>=C/B we need as a minimum:</a:t>
            </a:r>
            <a:endParaRPr lang="en-US" sz="1600" dirty="0"/>
          </a:p>
          <a:p>
            <a:endParaRPr lang="en-US" sz="1600" dirty="0" smtClean="0"/>
          </a:p>
          <a:p>
            <a:pPr lvl="1"/>
            <a:r>
              <a:rPr lang="en-US" sz="1600" dirty="0" smtClean="0"/>
              <a:t>For System 1: f=250GHz B=50GHz </a:t>
            </a:r>
            <a:r>
              <a:rPr lang="en-US" sz="1600" dirty="0" smtClean="0">
                <a:latin typeface="Symbol" panose="05050102010706020507" pitchFamily="18" charset="2"/>
              </a:rPr>
              <a:t>h</a:t>
            </a:r>
            <a:r>
              <a:rPr lang="en-US" sz="1600" dirty="0" smtClean="0"/>
              <a:t>=2 (b/s/Hz). </a:t>
            </a:r>
          </a:p>
          <a:p>
            <a:pPr lvl="1"/>
            <a:r>
              <a:rPr lang="en-US" sz="1600" dirty="0" smtClean="0"/>
              <a:t>i.e. for S/N</a:t>
            </a:r>
            <a:r>
              <a:rPr lang="en-US" sz="1600" baseline="-25000" dirty="0" smtClean="0"/>
              <a:t>0</a:t>
            </a:r>
            <a:r>
              <a:rPr lang="en-US" sz="1600" dirty="0" smtClean="0"/>
              <a:t> we need a minimum of </a:t>
            </a:r>
            <a:r>
              <a:rPr lang="en-US" sz="1600" dirty="0" smtClean="0">
                <a:solidFill>
                  <a:srgbClr val="FF0000"/>
                </a:solidFill>
              </a:rPr>
              <a:t>4.7 dB </a:t>
            </a:r>
            <a:r>
              <a:rPr lang="en-US" sz="1600" dirty="0" smtClean="0"/>
              <a:t>with </a:t>
            </a:r>
          </a:p>
          <a:p>
            <a:pPr lvl="1"/>
            <a:r>
              <a:rPr lang="en-US" sz="1600" dirty="0" smtClean="0"/>
              <a:t>N</a:t>
            </a:r>
            <a:r>
              <a:rPr lang="en-US" sz="1600" baseline="-25000" dirty="0" smtClean="0"/>
              <a:t>0</a:t>
            </a:r>
            <a:r>
              <a:rPr lang="en-US" sz="1600" dirty="0" smtClean="0"/>
              <a:t>=4kTB=4*300*50*10</a:t>
            </a:r>
            <a:r>
              <a:rPr lang="en-US" sz="1600" baseline="30000" dirty="0" smtClean="0"/>
              <a:t>9</a:t>
            </a:r>
            <a:r>
              <a:rPr lang="en-US" sz="1600" dirty="0" smtClean="0"/>
              <a:t>*1,38*10</a:t>
            </a:r>
            <a:r>
              <a:rPr lang="en-US" sz="1600" baseline="30000" dirty="0" smtClean="0"/>
              <a:t>-23</a:t>
            </a:r>
            <a:r>
              <a:rPr lang="en-US" sz="1600" dirty="0" smtClean="0"/>
              <a:t>J/s=0,83*10</a:t>
            </a:r>
            <a:r>
              <a:rPr lang="en-US" sz="1600" baseline="30000" dirty="0" smtClean="0"/>
              <a:t>-9</a:t>
            </a:r>
            <a:r>
              <a:rPr lang="en-US" sz="1600" dirty="0" smtClean="0"/>
              <a:t>W</a:t>
            </a:r>
          </a:p>
          <a:p>
            <a:pPr lvl="1"/>
            <a:endParaRPr lang="en-US" sz="1600" baseline="-25000" dirty="0" smtClean="0"/>
          </a:p>
          <a:p>
            <a:pPr lvl="1"/>
            <a:r>
              <a:rPr lang="en-US" sz="1600" dirty="0" smtClean="0"/>
              <a:t>For System 2: f=7GHz, B=3GHz </a:t>
            </a:r>
            <a:r>
              <a:rPr lang="en-US" sz="1600" dirty="0">
                <a:latin typeface="Symbol" panose="05050102010706020507" pitchFamily="18" charset="2"/>
              </a:rPr>
              <a:t>h</a:t>
            </a:r>
            <a:r>
              <a:rPr lang="en-US" sz="1600" dirty="0"/>
              <a:t>= 33 </a:t>
            </a:r>
            <a:r>
              <a:rPr lang="en-US" sz="1600" dirty="0" smtClean="0"/>
              <a:t>(b/s/Hz)</a:t>
            </a:r>
          </a:p>
          <a:p>
            <a:pPr lvl="1"/>
            <a:r>
              <a:rPr lang="en-US" sz="1600" dirty="0" smtClean="0"/>
              <a:t>i.e. for S/N</a:t>
            </a:r>
            <a:r>
              <a:rPr lang="en-US" sz="1600" baseline="-25000" dirty="0" smtClean="0"/>
              <a:t>0</a:t>
            </a:r>
            <a:r>
              <a:rPr lang="en-US" sz="1600" dirty="0" smtClean="0"/>
              <a:t> we need a minimum of 2</a:t>
            </a:r>
            <a:r>
              <a:rPr lang="en-US" sz="1600" baseline="30000" dirty="0" smtClean="0"/>
              <a:t>33</a:t>
            </a:r>
            <a:r>
              <a:rPr lang="en-US" sz="1600" dirty="0" smtClean="0"/>
              <a:t>-1=  8*10</a:t>
            </a:r>
            <a:r>
              <a:rPr lang="en-US" sz="1600" baseline="30000" dirty="0" smtClean="0"/>
              <a:t>9 </a:t>
            </a:r>
            <a:r>
              <a:rPr lang="en-US" sz="1600" dirty="0" smtClean="0"/>
              <a:t>or </a:t>
            </a:r>
            <a:r>
              <a:rPr lang="en-US" sz="1600" dirty="0" smtClean="0">
                <a:solidFill>
                  <a:srgbClr val="FF0000"/>
                </a:solidFill>
              </a:rPr>
              <a:t>108 dB</a:t>
            </a:r>
          </a:p>
          <a:p>
            <a:pPr lvl="1"/>
            <a:r>
              <a:rPr lang="en-US" sz="1600" dirty="0" smtClean="0"/>
              <a:t>N</a:t>
            </a:r>
            <a:r>
              <a:rPr lang="en-US" sz="1600" baseline="-25000" dirty="0" smtClean="0"/>
              <a:t>0</a:t>
            </a:r>
            <a:r>
              <a:rPr lang="en-US" sz="1600" dirty="0" smtClean="0"/>
              <a:t>=4kTB=4*300*2*10</a:t>
            </a:r>
            <a:r>
              <a:rPr lang="en-US" sz="1600" baseline="30000" dirty="0" smtClean="0"/>
              <a:t>9</a:t>
            </a:r>
            <a:r>
              <a:rPr lang="en-US" sz="1600" dirty="0" smtClean="0"/>
              <a:t>*1,38*10</a:t>
            </a:r>
            <a:r>
              <a:rPr lang="en-US" sz="1600" baseline="30000" dirty="0" smtClean="0"/>
              <a:t>-23</a:t>
            </a:r>
            <a:r>
              <a:rPr lang="en-US" sz="1600" dirty="0" smtClean="0"/>
              <a:t>J/s=0,03*10</a:t>
            </a:r>
            <a:r>
              <a:rPr lang="en-US" sz="1600" baseline="30000" dirty="0" smtClean="0"/>
              <a:t>-9</a:t>
            </a:r>
            <a:r>
              <a:rPr lang="en-US" sz="1600" dirty="0" smtClean="0"/>
              <a:t>W</a:t>
            </a:r>
          </a:p>
          <a:p>
            <a:pPr lvl="1"/>
            <a:endParaRPr lang="en-US" sz="1600" dirty="0" smtClean="0"/>
          </a:p>
          <a:p>
            <a:pPr lvl="1"/>
            <a:endParaRPr lang="en-US" sz="1600" dirty="0" smtClean="0"/>
          </a:p>
          <a:p>
            <a:pPr lvl="1"/>
            <a:endParaRPr lang="en-US" sz="1600" dirty="0" smtClean="0"/>
          </a:p>
          <a:p>
            <a:pPr lvl="1"/>
            <a:endParaRPr lang="en-US" sz="1600" dirty="0" smtClean="0"/>
          </a:p>
          <a:p>
            <a:endParaRPr lang="en-US" sz="1600" dirty="0" smtClean="0"/>
          </a:p>
          <a:p>
            <a:pPr lvl="1"/>
            <a:endParaRPr lang="en-US" sz="1600" dirty="0"/>
          </a:p>
        </p:txBody>
      </p:sp>
      <p:sp>
        <p:nvSpPr>
          <p:cNvPr id="3" name="Titel 2"/>
          <p:cNvSpPr>
            <a:spLocks noGrp="1"/>
          </p:cNvSpPr>
          <p:nvPr>
            <p:ph type="title"/>
          </p:nvPr>
        </p:nvSpPr>
        <p:spPr>
          <a:xfrm>
            <a:off x="673385" y="404664"/>
            <a:ext cx="6982594" cy="304800"/>
          </a:xfrm>
        </p:spPr>
        <p:txBody>
          <a:bodyPr/>
          <a:lstStyle/>
          <a:p>
            <a:r>
              <a:rPr lang="en-US" dirty="0" smtClean="0"/>
              <a:t>Bandwidth Efficiency versus Bandwidth</a:t>
            </a:r>
            <a:endParaRPr lang="en-US" dirty="0"/>
          </a:p>
        </p:txBody>
      </p:sp>
    </p:spTree>
    <p:extLst>
      <p:ext uri="{BB962C8B-B14F-4D97-AF65-F5344CB8AC3E}">
        <p14:creationId xmlns="" xmlns:p14="http://schemas.microsoft.com/office/powerpoint/2010/main" val="425688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sz="1600" dirty="0" smtClean="0"/>
              <a:t>Free space losses grow with the square of the frequency</a:t>
            </a:r>
          </a:p>
          <a:p>
            <a:r>
              <a:rPr lang="en-US" sz="1600" dirty="0" smtClean="0"/>
              <a:t>Atmospheric losses limit the transmission distance significantly</a:t>
            </a:r>
            <a:endParaRPr lang="en-US" sz="1600" dirty="0"/>
          </a:p>
        </p:txBody>
      </p:sp>
      <p:sp>
        <p:nvSpPr>
          <p:cNvPr id="3" name="Titel 2"/>
          <p:cNvSpPr>
            <a:spLocks noGrp="1"/>
          </p:cNvSpPr>
          <p:nvPr>
            <p:ph type="title"/>
          </p:nvPr>
        </p:nvSpPr>
        <p:spPr>
          <a:xfrm>
            <a:off x="673385" y="404664"/>
            <a:ext cx="5603394" cy="304800"/>
          </a:xfrm>
        </p:spPr>
        <p:txBody>
          <a:bodyPr/>
          <a:lstStyle/>
          <a:p>
            <a:r>
              <a:rPr lang="de-DE" dirty="0" smtClean="0"/>
              <a:t>Ultra high </a:t>
            </a:r>
            <a:r>
              <a:rPr lang="de-DE" dirty="0" err="1" smtClean="0"/>
              <a:t>frequency</a:t>
            </a:r>
            <a:r>
              <a:rPr lang="de-DE" dirty="0" smtClean="0"/>
              <a:t> </a:t>
            </a:r>
            <a:r>
              <a:rPr lang="de-DE" dirty="0" err="1" smtClean="0"/>
              <a:t>challenges</a:t>
            </a:r>
            <a:endParaRPr lang="de-DE"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44883" y="2194577"/>
            <a:ext cx="4600297" cy="345638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4328" y="2996953"/>
            <a:ext cx="2596665" cy="121968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1757230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ORDWRAP" val="0"/>
  <p:tag name="DEFAULTWIDTH" val="354"/>
  <p:tag name="DEFAULTHEIGHT" val="250"/>
</p:tagLst>
</file>

<file path=ppt/theme/theme1.xml><?xml version="1.0" encoding="utf-8"?>
<a:theme xmlns:a="http://schemas.openxmlformats.org/drawingml/2006/main" name="IEEE-P802_15">
  <a:themeElements>
    <a:clrScheme name="Larissa-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Design">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arissa-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arissa-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HP_Neu">
  <a:themeElements>
    <a:clrScheme name="IHP_Fol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HP_Foli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HP_Fol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HP_Foli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HP_Foli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HP_Foli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HP_Foli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HP_Foli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HP_Foli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3190</Words>
  <Application>Microsoft Office PowerPoint</Application>
  <PresentationFormat>Bildschirmpräsentation (4:3)</PresentationFormat>
  <Paragraphs>499</Paragraphs>
  <Slides>47</Slides>
  <Notes>0</Notes>
  <HiddenSlides>0</HiddenSlides>
  <MMClips>0</MMClips>
  <ScaleCrop>false</ScaleCrop>
  <HeadingPairs>
    <vt:vector size="4" baseType="variant">
      <vt:variant>
        <vt:lpstr>Design</vt:lpstr>
      </vt:variant>
      <vt:variant>
        <vt:i4>2</vt:i4>
      </vt:variant>
      <vt:variant>
        <vt:lpstr>Folientitel</vt:lpstr>
      </vt:variant>
      <vt:variant>
        <vt:i4>47</vt:i4>
      </vt:variant>
    </vt:vector>
  </HeadingPairs>
  <TitlesOfParts>
    <vt:vector size="49" baseType="lpstr">
      <vt:lpstr>IEEE-P802_15</vt:lpstr>
      <vt:lpstr>IHP_Neu</vt:lpstr>
      <vt:lpstr>Folie 1</vt:lpstr>
      <vt:lpstr>“Wireless 100 Gb/s and beyond”: Actual research approaches within a DFG special priority program (SPP1655)    Rolf Kraemer kraemer@ihp-microelctronics.com</vt:lpstr>
      <vt:lpstr>Outline</vt:lpstr>
      <vt:lpstr>What is a DFG SPP (Special Priority Program)</vt:lpstr>
      <vt:lpstr>SPP1655: Facts and Figures</vt:lpstr>
      <vt:lpstr>Wireless Roadmap (Fettweis 2012)</vt:lpstr>
      <vt:lpstr>Objectives of „Wireless 100Gb/s and beyond“</vt:lpstr>
      <vt:lpstr>Bandwidth Efficiency versus Bandwidth</vt:lpstr>
      <vt:lpstr>Ultra high frequency challenges</vt:lpstr>
      <vt:lpstr>Bandwidth Efficiency versus Bandwidth</vt:lpstr>
      <vt:lpstr>Digital Signal Processing” versus “Analog Signal Processing</vt:lpstr>
      <vt:lpstr>Digital Signal Processing” versus “Analog Signal Processing</vt:lpstr>
      <vt:lpstr>Paradigm shift towards analog signal processing</vt:lpstr>
      <vt:lpstr>Analog Mimo Detector ASIC</vt:lpstr>
      <vt:lpstr>Analog decoder Designs in BiCMOS and SiGe technology</vt:lpstr>
      <vt:lpstr>Protocol Design Challenges </vt:lpstr>
      <vt:lpstr>List of SPP1655 Projects</vt:lpstr>
      <vt:lpstr>Example Cluster: Real100G.com, Real100G.rf, End-2-End100</vt:lpstr>
      <vt:lpstr>Real100Gb.com: fc=250GHz, B=50GHz, h=2-3</vt:lpstr>
      <vt:lpstr>PSSS System approach</vt:lpstr>
      <vt:lpstr>MaximumMIMO: Alternatives to achieve 100Gb/s</vt:lpstr>
      <vt:lpstr>MaximumMIMO: System Approach</vt:lpstr>
      <vt:lpstr>End-2-End100: NIC conceptual model</vt:lpstr>
      <vt:lpstr>Conclusion</vt:lpstr>
      <vt:lpstr>“Wireless 100 Gb/s and beyond”: Actual research approaches within a DFG special priority program (SPP1655)    Rolf Kraemer kraemer@ihp-microelctronics.com</vt:lpstr>
      <vt:lpstr>Outline</vt:lpstr>
      <vt:lpstr>What is a DFG SPP (Special Priority Program)</vt:lpstr>
      <vt:lpstr>SPP1655: Facts and Figures</vt:lpstr>
      <vt:lpstr>Wireless Roadmap (Fettweis 2012)</vt:lpstr>
      <vt:lpstr>Objectives of „Wireless 100Gb/s and beyond“</vt:lpstr>
      <vt:lpstr>Bandwidth Efficiency versus Bandwidth</vt:lpstr>
      <vt:lpstr>Ultra high frequency challenges</vt:lpstr>
      <vt:lpstr>Bandwidth Efficiency versus Bandwidth</vt:lpstr>
      <vt:lpstr>Digital Signal Processing” versus “Analog Signal Processing</vt:lpstr>
      <vt:lpstr>Digital Signal Processing” versus “Analog Signal Processing</vt:lpstr>
      <vt:lpstr>Paradigm shift towards analog signal processing</vt:lpstr>
      <vt:lpstr>Analog Mimo Detector ASIC</vt:lpstr>
      <vt:lpstr>Analog decoder Designs in BiCMOS and SiGe technology</vt:lpstr>
      <vt:lpstr>Protocol Design Challenges </vt:lpstr>
      <vt:lpstr>List of SPP1655 Projects</vt:lpstr>
      <vt:lpstr>Example Cluster: Real100G.com, Real100G.rf, End-2-End100</vt:lpstr>
      <vt:lpstr>Real100Gb.com: fc=250GHz, B=50GHz, h=2-3</vt:lpstr>
      <vt:lpstr>PSSS System approach</vt:lpstr>
      <vt:lpstr>MaximumMIMO: Alternatives to achieve 100Gb/s</vt:lpstr>
      <vt:lpstr>MaximumMIMO: System Approach</vt:lpstr>
      <vt:lpstr>End-2-End100: NIC conceptual model</vt:lpstr>
      <vt:lpstr>Conclusion</vt:lpstr>
    </vt:vector>
  </TitlesOfParts>
  <Company>Georgia Tech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CERCS - Creating System Solutions for Future Technologies</dc:title>
  <dc:creator>College of Computing</dc:creator>
  <cp:lastModifiedBy>Thomas Kuerner</cp:lastModifiedBy>
  <cp:revision>930</cp:revision>
  <cp:lastPrinted>2002-02-05T19:29:06Z</cp:lastPrinted>
  <dcterms:created xsi:type="dcterms:W3CDTF">2001-04-01T14:43:37Z</dcterms:created>
  <dcterms:modified xsi:type="dcterms:W3CDTF">2017-07-11T11:38:49Z</dcterms:modified>
</cp:coreProperties>
</file>