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4"/>
  </p:notesMasterIdLst>
  <p:handoutMasterIdLst>
    <p:handoutMasterId r:id="rId25"/>
  </p:handoutMasterIdLst>
  <p:sldIdLst>
    <p:sldId id="278" r:id="rId3"/>
    <p:sldId id="345" r:id="rId4"/>
    <p:sldId id="346" r:id="rId5"/>
    <p:sldId id="349" r:id="rId6"/>
    <p:sldId id="352" r:id="rId7"/>
    <p:sldId id="351" r:id="rId8"/>
    <p:sldId id="411" r:id="rId9"/>
    <p:sldId id="481" r:id="rId10"/>
    <p:sldId id="483" r:id="rId11"/>
    <p:sldId id="479" r:id="rId12"/>
    <p:sldId id="484" r:id="rId13"/>
    <p:sldId id="457" r:id="rId14"/>
    <p:sldId id="475" r:id="rId15"/>
    <p:sldId id="476" r:id="rId16"/>
    <p:sldId id="470" r:id="rId17"/>
    <p:sldId id="478" r:id="rId18"/>
    <p:sldId id="485" r:id="rId19"/>
    <p:sldId id="473" r:id="rId20"/>
    <p:sldId id="468" r:id="rId21"/>
    <p:sldId id="480" r:id="rId22"/>
    <p:sldId id="397"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00"/>
    <a:srgbClr val="69BE28"/>
    <a:srgbClr val="0033CC"/>
    <a:srgbClr val="0066FF"/>
    <a:srgbClr val="3333FF"/>
    <a:srgbClr val="33CCFF"/>
    <a:srgbClr val="99FF99"/>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27" autoAdjust="0"/>
    <p:restoredTop sz="98416" autoAdjust="0"/>
  </p:normalViewPr>
  <p:slideViewPr>
    <p:cSldViewPr>
      <p:cViewPr varScale="1">
        <p:scale>
          <a:sx n="65" d="100"/>
          <a:sy n="65" d="100"/>
        </p:scale>
        <p:origin x="-510" y="-10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5838"/>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6/14/2017</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97650"/>
            <a:ext cx="9144000" cy="269062"/>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p:nvSpPr>
        <p:spPr bwMode="auto">
          <a:xfrm>
            <a:off x="0" y="65913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June 2017</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a:t>
            </a:r>
            <a:r>
              <a:rPr lang="en-US" sz="1200" dirty="0" smtClean="0">
                <a:solidFill>
                  <a:schemeClr val="bg1"/>
                </a:solidFill>
              </a:rPr>
              <a:t>15-17-0336-01-0000</a:t>
            </a:r>
            <a:endParaRPr lang="en-US" sz="1200" dirty="0">
              <a:solidFill>
                <a:schemeClr val="bg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866F064D-A787-4521-88E8-0D623294B62F}"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a:t>
            </a:r>
            <a:r>
              <a:rPr lang="en-US" sz="1200" dirty="0" smtClean="0">
                <a:solidFill>
                  <a:schemeClr val="bg1"/>
                </a:solidFill>
              </a:rPr>
              <a:t>15-17-0336-01-0000</a:t>
            </a:r>
            <a:endParaRPr lang="en-US" sz="1200" dirty="0">
              <a:solidFill>
                <a:schemeClr val="bg1"/>
              </a:solidFill>
            </a:endParaRPr>
          </a:p>
        </p:txBody>
      </p:sp>
      <p:sp>
        <p:nvSpPr>
          <p:cNvPr id="1033" name="Text Box 9"/>
          <p:cNvSpPr txBox="1">
            <a:spLocks noChangeArrowheads="1"/>
          </p:cNvSpPr>
          <p:nvPr/>
        </p:nvSpPr>
        <p:spPr bwMode="auto">
          <a:xfrm>
            <a:off x="2741996" y="6594317"/>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June 2017</a:t>
            </a:r>
            <a:endParaRPr lang="en-US" sz="1200" dirty="0">
              <a:solidFill>
                <a:schemeClr val="bg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251520" y="2492897"/>
            <a:ext cx="864096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smtClean="0">
                <a:solidFill>
                  <a:schemeClr val="tx2"/>
                </a:solidFill>
              </a:rPr>
              <a:t>802.15: “Wireless Specialty Networks”</a:t>
            </a:r>
          </a:p>
          <a:p>
            <a:pPr algn="ctr" eaLnBrk="1" hangingPunct="1"/>
            <a:r>
              <a:rPr lang="en-US" sz="3600" dirty="0" smtClean="0">
                <a:solidFill>
                  <a:schemeClr val="tx2"/>
                </a:solidFill>
              </a:rPr>
              <a:t>Projects Summary Overview/Status</a:t>
            </a:r>
            <a:endParaRPr lang="en-US" sz="3600" dirty="0">
              <a:solidFill>
                <a:schemeClr val="tx2"/>
              </a:solidFill>
            </a:endParaRPr>
          </a:p>
        </p:txBody>
      </p:sp>
      <p:sp>
        <p:nvSpPr>
          <p:cNvPr id="4100" name="Subtitle 2"/>
          <p:cNvSpPr>
            <a:spLocks/>
          </p:cNvSpPr>
          <p:nvPr/>
        </p:nvSpPr>
        <p:spPr bwMode="auto">
          <a:xfrm>
            <a:off x="1403350" y="3789041"/>
            <a:ext cx="6400800"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smtClean="0">
                <a:solidFill>
                  <a:srgbClr val="898989"/>
                </a:solidFill>
              </a:rPr>
              <a:t>June 2017</a:t>
            </a:r>
            <a:endParaRPr lang="en-US" sz="2800" dirty="0">
              <a:solidFill>
                <a:srgbClr val="898989"/>
              </a:solidFill>
            </a:endParaRPr>
          </a:p>
          <a:p>
            <a:pPr algn="ctr" eaLnBrk="1" hangingPunct="1">
              <a:spcBef>
                <a:spcPct val="20000"/>
              </a:spcBef>
            </a:pPr>
            <a:r>
              <a:rPr lang="en-US" sz="2800" dirty="0" smtClean="0">
                <a:solidFill>
                  <a:srgbClr val="898989"/>
                </a:solidFill>
              </a:rPr>
              <a:t>Clint Powell</a:t>
            </a:r>
            <a:endParaRPr lang="en-US" sz="2800" dirty="0">
              <a:solidFill>
                <a:srgbClr val="898989"/>
              </a:solidFill>
            </a:endParaRPr>
          </a:p>
          <a:p>
            <a:pPr algn="ctr" eaLnBrk="1" hangingPunct="1">
              <a:spcBef>
                <a:spcPts val="0"/>
              </a:spcBef>
            </a:pPr>
            <a:endParaRPr lang="en-US" sz="800" dirty="0" smtClean="0">
              <a:solidFill>
                <a:srgbClr val="898989"/>
              </a:solidFill>
            </a:endParaRPr>
          </a:p>
          <a:p>
            <a:pPr algn="ctr" eaLnBrk="1" hangingPunct="1">
              <a:spcBef>
                <a:spcPct val="20000"/>
              </a:spcBef>
            </a:pPr>
            <a:r>
              <a:rPr lang="en-US" sz="1400" dirty="0" smtClean="0">
                <a:solidFill>
                  <a:srgbClr val="898989"/>
                </a:solidFill>
              </a:rPr>
              <a:t>IEEE </a:t>
            </a:r>
            <a:r>
              <a:rPr lang="en-US" sz="1400" dirty="0">
                <a:solidFill>
                  <a:srgbClr val="898989"/>
                </a:solidFill>
              </a:rPr>
              <a:t>802.15 - TG10 (Layer 2 Routing) Chair</a:t>
            </a:r>
          </a:p>
          <a:p>
            <a:pPr algn="ctr" eaLnBrk="1" hangingPunct="1">
              <a:spcBef>
                <a:spcPct val="20000"/>
              </a:spcBef>
            </a:pPr>
            <a:r>
              <a:rPr lang="en-US" sz="1400" dirty="0">
                <a:solidFill>
                  <a:srgbClr val="898989"/>
                </a:solidFill>
              </a:rPr>
              <a:t>IEEE 802.15 - TG4t (Higher Data Rate) Chair</a:t>
            </a:r>
          </a:p>
          <a:p>
            <a:pPr algn="ctr" eaLnBrk="1" hangingPunct="1">
              <a:spcBef>
                <a:spcPct val="20000"/>
              </a:spcBef>
            </a:pPr>
            <a:r>
              <a:rPr lang="en-US" sz="1400" dirty="0">
                <a:solidFill>
                  <a:srgbClr val="898989"/>
                </a:solidFill>
              </a:rPr>
              <a:t>IEEE 802.15.4 - </a:t>
            </a:r>
            <a:r>
              <a:rPr lang="en-US" sz="1400" dirty="0" smtClean="0">
                <a:solidFill>
                  <a:srgbClr val="898989"/>
                </a:solidFill>
              </a:rPr>
              <a:t>2015 Revision Co-Editor</a:t>
            </a:r>
          </a:p>
          <a:p>
            <a:pPr algn="ctr" eaLnBrk="1" hangingPunct="1">
              <a:spcBef>
                <a:spcPct val="20000"/>
              </a:spcBef>
            </a:pPr>
            <a:r>
              <a:rPr lang="en-US" sz="1400" dirty="0" smtClean="0">
                <a:solidFill>
                  <a:srgbClr val="898989"/>
                </a:solidFill>
              </a:rPr>
              <a:t>ZigBee Alliance - GB 868 MAC/PHY Editor</a:t>
            </a:r>
          </a:p>
          <a:p>
            <a:pPr algn="ctr" eaLnBrk="1" hangingPunct="1">
              <a:spcBef>
                <a:spcPct val="20000"/>
              </a:spcBef>
            </a:pPr>
            <a:r>
              <a:rPr lang="en-US" sz="1400" dirty="0" smtClean="0">
                <a:solidFill>
                  <a:srgbClr val="898989"/>
                </a:solidFill>
              </a:rPr>
              <a:t>ZigBee </a:t>
            </a:r>
            <a:r>
              <a:rPr lang="en-US" sz="1400" dirty="0">
                <a:solidFill>
                  <a:srgbClr val="898989"/>
                </a:solidFill>
              </a:rPr>
              <a:t>Alliance - Certification Adv. Group Chair</a:t>
            </a:r>
          </a:p>
          <a:p>
            <a:pPr algn="ctr" eaLnBrk="1" hangingPunct="1">
              <a:spcBef>
                <a:spcPct val="20000"/>
              </a:spcBef>
            </a:pPr>
            <a:r>
              <a:rPr lang="en-US" sz="1400" dirty="0" smtClean="0">
                <a:solidFill>
                  <a:srgbClr val="898989"/>
                </a:solidFill>
              </a:rPr>
              <a:t>ZigBee Alliance - IEEE 802.15.4 MAC/PHY Adv. Group</a:t>
            </a:r>
            <a:endParaRPr lang="en-US" sz="1400" dirty="0">
              <a:solidFill>
                <a:srgbClr val="898989"/>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404664"/>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 Stages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3 Main Types of Groups</a:t>
            </a:r>
          </a:p>
          <a:p>
            <a:pPr marL="0" indent="0" eaLnBrk="1" hangingPunct="1">
              <a:lnSpc>
                <a:spcPct val="80000"/>
              </a:lnSpc>
              <a:buNone/>
            </a:pPr>
            <a:endParaRPr lang="en-US" sz="900" dirty="0" smtClean="0"/>
          </a:p>
          <a:p>
            <a:pPr lvl="1" eaLnBrk="1" hangingPunct="1">
              <a:lnSpc>
                <a:spcPct val="80000"/>
              </a:lnSpc>
            </a:pPr>
            <a:r>
              <a:rPr lang="en-US" dirty="0"/>
              <a:t>Interest </a:t>
            </a:r>
            <a:r>
              <a:rPr lang="en-US" dirty="0" smtClean="0"/>
              <a:t>Group</a:t>
            </a:r>
          </a:p>
          <a:p>
            <a:pPr lvl="2" eaLnBrk="1" hangingPunct="1">
              <a:lnSpc>
                <a:spcPct val="80000"/>
              </a:lnSpc>
            </a:pPr>
            <a:r>
              <a:rPr lang="en-US" dirty="0" smtClean="0"/>
              <a:t>Determines if sufficient interest to form a Study </a:t>
            </a:r>
            <a:r>
              <a:rPr lang="en-US" dirty="0"/>
              <a:t>G</a:t>
            </a:r>
            <a:r>
              <a:rPr lang="en-US" dirty="0" smtClean="0"/>
              <a:t>roup</a:t>
            </a:r>
            <a:endParaRPr lang="en-US" dirty="0"/>
          </a:p>
          <a:p>
            <a:pPr lvl="1" eaLnBrk="1" hangingPunct="1">
              <a:lnSpc>
                <a:spcPct val="80000"/>
              </a:lnSpc>
            </a:pPr>
            <a:endParaRPr lang="en-US" sz="900" dirty="0" smtClean="0"/>
          </a:p>
          <a:p>
            <a:pPr lvl="1" eaLnBrk="1" hangingPunct="1">
              <a:lnSpc>
                <a:spcPct val="80000"/>
              </a:lnSpc>
            </a:pPr>
            <a:r>
              <a:rPr lang="en-US" dirty="0" smtClean="0"/>
              <a:t>Study Group</a:t>
            </a:r>
          </a:p>
          <a:p>
            <a:pPr lvl="2" eaLnBrk="1" hangingPunct="1">
              <a:lnSpc>
                <a:spcPct val="80000"/>
              </a:lnSpc>
            </a:pPr>
            <a:r>
              <a:rPr lang="en-US" dirty="0" smtClean="0"/>
              <a:t>Studies general need</a:t>
            </a:r>
          </a:p>
          <a:p>
            <a:pPr lvl="2" eaLnBrk="1" hangingPunct="1">
              <a:lnSpc>
                <a:spcPct val="80000"/>
              </a:lnSpc>
            </a:pPr>
            <a:r>
              <a:rPr lang="en-US" dirty="0" smtClean="0"/>
              <a:t>Develops PAR and 5 Criteria docs if project is warranted</a:t>
            </a:r>
          </a:p>
          <a:p>
            <a:pPr lvl="1" eaLnBrk="1" hangingPunct="1">
              <a:lnSpc>
                <a:spcPct val="80000"/>
              </a:lnSpc>
            </a:pPr>
            <a:endParaRPr lang="en-US" sz="900" dirty="0"/>
          </a:p>
          <a:p>
            <a:pPr lvl="1" eaLnBrk="1" hangingPunct="1">
              <a:lnSpc>
                <a:spcPct val="80000"/>
              </a:lnSpc>
            </a:pPr>
            <a:r>
              <a:rPr lang="en-US" dirty="0"/>
              <a:t>Task </a:t>
            </a:r>
            <a:r>
              <a:rPr lang="en-US" dirty="0" smtClean="0"/>
              <a:t>Group</a:t>
            </a:r>
          </a:p>
          <a:p>
            <a:pPr lvl="2" eaLnBrk="1" hangingPunct="1">
              <a:lnSpc>
                <a:spcPct val="80000"/>
              </a:lnSpc>
            </a:pPr>
            <a:r>
              <a:rPr lang="en-US" dirty="0" smtClean="0"/>
              <a:t>Develops Draft</a:t>
            </a:r>
          </a:p>
          <a:p>
            <a:pPr lvl="2" eaLnBrk="1" hangingPunct="1">
              <a:lnSpc>
                <a:spcPct val="80000"/>
              </a:lnSpc>
            </a:pPr>
            <a:r>
              <a:rPr lang="en-US" dirty="0" smtClean="0"/>
              <a:t>Runs Letter Ballot - 802.15 Voters</a:t>
            </a:r>
          </a:p>
          <a:p>
            <a:pPr lvl="2" eaLnBrk="1" hangingPunct="1">
              <a:lnSpc>
                <a:spcPct val="80000"/>
              </a:lnSpc>
            </a:pPr>
            <a:r>
              <a:rPr lang="en-US" dirty="0" smtClean="0"/>
              <a:t>Runs Sponsor Ballot - Any Voters</a:t>
            </a:r>
            <a:endParaRPr lang="en-US" dirty="0"/>
          </a:p>
        </p:txBody>
      </p:sp>
    </p:spTree>
    <p:extLst>
      <p:ext uri="{BB962C8B-B14F-4D97-AF65-F5344CB8AC3E}">
        <p14:creationId xmlns:p14="http://schemas.microsoft.com/office/powerpoint/2010/main" val="2011446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IEEE802.15.3 Amendments:</a:t>
            </a:r>
          </a:p>
          <a:p>
            <a:pPr marL="0" indent="0" eaLnBrk="1" hangingPunct="1">
              <a:lnSpc>
                <a:spcPct val="80000"/>
              </a:lnSpc>
              <a:buNone/>
            </a:pPr>
            <a:endParaRPr lang="en-US" sz="1200" dirty="0" smtClean="0"/>
          </a:p>
          <a:p>
            <a:pPr lvl="1" eaLnBrk="1" hangingPunct="1">
              <a:lnSpc>
                <a:spcPct val="80000"/>
              </a:lnSpc>
            </a:pPr>
            <a:r>
              <a:rPr lang="en-US" sz="2400" dirty="0" smtClean="0"/>
              <a:t>802.15.3d - THz band 100Gb/s PHY layer for point to point data center applications </a:t>
            </a:r>
          </a:p>
          <a:p>
            <a:pPr marL="914400" lvl="2" indent="0" eaLnBrk="1" hangingPunct="1">
              <a:lnSpc>
                <a:spcPct val="80000"/>
              </a:lnSpc>
              <a:buNone/>
            </a:pPr>
            <a:r>
              <a:rPr lang="en-US" sz="2000" b="1" i="1" dirty="0">
                <a:solidFill>
                  <a:srgbClr val="000099"/>
                </a:solidFill>
              </a:rPr>
              <a:t>STATUS: C</a:t>
            </a:r>
            <a:r>
              <a:rPr lang="en-US" sz="2000" b="1" i="1" dirty="0" smtClean="0">
                <a:solidFill>
                  <a:srgbClr val="000099"/>
                </a:solidFill>
              </a:rPr>
              <a:t>ompleted Sponsor Ballot </a:t>
            </a:r>
            <a:r>
              <a:rPr lang="en-US" sz="2000" b="1" i="1" dirty="0">
                <a:solidFill>
                  <a:srgbClr val="000099"/>
                </a:solidFill>
              </a:rPr>
              <a:t>phase </a:t>
            </a:r>
            <a:r>
              <a:rPr lang="en-US" sz="2000" b="1" i="1" dirty="0" smtClean="0">
                <a:solidFill>
                  <a:srgbClr val="000099"/>
                </a:solidFill>
              </a:rPr>
              <a:t>– 2</a:t>
            </a:r>
            <a:r>
              <a:rPr lang="en-US" sz="2000" b="1" i="1" baseline="30000" dirty="0" smtClean="0">
                <a:solidFill>
                  <a:srgbClr val="000099"/>
                </a:solidFill>
              </a:rPr>
              <a:t>nd</a:t>
            </a:r>
            <a:r>
              <a:rPr lang="en-US" sz="2000" b="1" i="1" dirty="0" smtClean="0">
                <a:solidFill>
                  <a:srgbClr val="000099"/>
                </a:solidFill>
              </a:rPr>
              <a:t> </a:t>
            </a:r>
            <a:r>
              <a:rPr lang="en-US" sz="2000" b="1" i="1" dirty="0">
                <a:solidFill>
                  <a:srgbClr val="000099"/>
                </a:solidFill>
              </a:rPr>
              <a:t>S</a:t>
            </a:r>
            <a:r>
              <a:rPr lang="en-US" sz="2000" b="1" i="1" dirty="0" smtClean="0">
                <a:solidFill>
                  <a:srgbClr val="000099"/>
                </a:solidFill>
              </a:rPr>
              <a:t>B </a:t>
            </a:r>
            <a:r>
              <a:rPr lang="en-US" sz="2000" b="1" i="1" dirty="0" err="1" smtClean="0">
                <a:solidFill>
                  <a:srgbClr val="000099"/>
                </a:solidFill>
              </a:rPr>
              <a:t>recirc</a:t>
            </a:r>
            <a:r>
              <a:rPr lang="en-US" sz="2000" b="1" i="1" dirty="0" smtClean="0">
                <a:solidFill>
                  <a:srgbClr val="000099"/>
                </a:solidFill>
              </a:rPr>
              <a:t> closed 6/10, Approval pending</a:t>
            </a:r>
            <a:endParaRPr lang="en-US" sz="2000" b="1" i="1" dirty="0">
              <a:solidFill>
                <a:srgbClr val="000099"/>
              </a:solidFill>
            </a:endParaRPr>
          </a:p>
          <a:p>
            <a:pPr marL="914400" lvl="2" indent="0" eaLnBrk="1" hangingPunct="1">
              <a:lnSpc>
                <a:spcPct val="80000"/>
              </a:lnSpc>
              <a:buNone/>
            </a:pPr>
            <a:endParaRPr lang="en-US" sz="800" i="1" dirty="0"/>
          </a:p>
          <a:p>
            <a:pPr lvl="1" eaLnBrk="1" hangingPunct="1">
              <a:lnSpc>
                <a:spcPct val="80000"/>
              </a:lnSpc>
            </a:pPr>
            <a:r>
              <a:rPr lang="en-US" sz="2400" dirty="0" smtClean="0"/>
              <a:t>802.15.3e - High Rate (100Gb/s), Close Proximity Communications using </a:t>
            </a:r>
            <a:r>
              <a:rPr lang="en-US" sz="2400" dirty="0" err="1" smtClean="0"/>
              <a:t>mmWave</a:t>
            </a:r>
            <a:r>
              <a:rPr lang="en-US" sz="2400" dirty="0" smtClean="0"/>
              <a:t> for 4k HD MPEG file transfers in &lt;250ms total </a:t>
            </a:r>
            <a:r>
              <a:rPr lang="en-US" sz="2400" dirty="0"/>
              <a:t>transaction time </a:t>
            </a:r>
            <a:endParaRPr lang="en-US" sz="2400" dirty="0" smtClean="0"/>
          </a:p>
          <a:p>
            <a:pPr marL="914400" lvl="2" indent="0" eaLnBrk="1" hangingPunct="1">
              <a:lnSpc>
                <a:spcPct val="80000"/>
              </a:lnSpc>
              <a:buNone/>
            </a:pPr>
            <a:r>
              <a:rPr lang="en-US" sz="2000" b="1" i="1" dirty="0">
                <a:solidFill>
                  <a:srgbClr val="000099"/>
                </a:solidFill>
              </a:rPr>
              <a:t>STATUS: Published in June 2017</a:t>
            </a:r>
          </a:p>
          <a:p>
            <a:pPr lvl="1" eaLnBrk="1" hangingPunct="1">
              <a:lnSpc>
                <a:spcPct val="80000"/>
              </a:lnSpc>
            </a:pPr>
            <a:endParaRPr lang="en-US" sz="800" i="1" dirty="0"/>
          </a:p>
          <a:p>
            <a:pPr lvl="1" eaLnBrk="1" hangingPunct="1">
              <a:lnSpc>
                <a:spcPct val="80000"/>
              </a:lnSpc>
            </a:pPr>
            <a:r>
              <a:rPr lang="en-US" sz="2400" dirty="0" smtClean="0"/>
              <a:t>802.15.3f </a:t>
            </a:r>
            <a:r>
              <a:rPr lang="en-US" sz="2400" dirty="0"/>
              <a:t>- 60GHz Band Extension for 15.3 </a:t>
            </a:r>
          </a:p>
          <a:p>
            <a:pPr marL="914400" lvl="2" indent="0" eaLnBrk="1" hangingPunct="1">
              <a:lnSpc>
                <a:spcPct val="80000"/>
              </a:lnSpc>
              <a:buNone/>
            </a:pPr>
            <a:r>
              <a:rPr lang="en-US" sz="2000" b="1" i="1" dirty="0">
                <a:solidFill>
                  <a:srgbClr val="69BE28"/>
                </a:solidFill>
              </a:rPr>
              <a:t>STATUS: I</a:t>
            </a:r>
            <a:r>
              <a:rPr lang="en-US" sz="2000" b="1" i="1" dirty="0" smtClean="0">
                <a:solidFill>
                  <a:srgbClr val="69BE28"/>
                </a:solidFill>
              </a:rPr>
              <a:t>n </a:t>
            </a:r>
            <a:r>
              <a:rPr lang="en-US" sz="2000" b="1" i="1" dirty="0">
                <a:solidFill>
                  <a:srgbClr val="69BE28"/>
                </a:solidFill>
              </a:rPr>
              <a:t>Letter Ballot phase – </a:t>
            </a:r>
            <a:r>
              <a:rPr lang="en-US" sz="2000" b="1" i="1" dirty="0" smtClean="0">
                <a:solidFill>
                  <a:srgbClr val="69BE28"/>
                </a:solidFill>
              </a:rPr>
              <a:t>1</a:t>
            </a:r>
            <a:r>
              <a:rPr lang="en-US" sz="2000" b="1" i="1" baseline="30000" dirty="0" smtClean="0">
                <a:solidFill>
                  <a:srgbClr val="69BE28"/>
                </a:solidFill>
              </a:rPr>
              <a:t>st</a:t>
            </a:r>
            <a:r>
              <a:rPr lang="en-US" sz="2000" b="1" i="1" dirty="0" smtClean="0">
                <a:solidFill>
                  <a:srgbClr val="69BE28"/>
                </a:solidFill>
              </a:rPr>
              <a:t> LB </a:t>
            </a:r>
            <a:r>
              <a:rPr lang="en-US" sz="2000" b="1" i="1" dirty="0">
                <a:solidFill>
                  <a:srgbClr val="69BE28"/>
                </a:solidFill>
              </a:rPr>
              <a:t>closed 6</a:t>
            </a:r>
            <a:r>
              <a:rPr lang="en-US" sz="2000" b="1" i="1" dirty="0" smtClean="0">
                <a:solidFill>
                  <a:srgbClr val="69BE28"/>
                </a:solidFill>
              </a:rPr>
              <a:t>/9</a:t>
            </a:r>
            <a:endParaRPr lang="en-US" sz="2000" b="1" i="1" dirty="0">
              <a:solidFill>
                <a:srgbClr val="69BE28"/>
              </a:solidFill>
            </a:endParaRPr>
          </a:p>
        </p:txBody>
      </p:sp>
    </p:spTree>
    <p:extLst>
      <p:ext uri="{BB962C8B-B14F-4D97-AF65-F5344CB8AC3E}">
        <p14:creationId xmlns:p14="http://schemas.microsoft.com/office/powerpoint/2010/main" val="1807227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529208" y="1600200"/>
            <a:ext cx="8075240" cy="4525963"/>
          </a:xfrm>
        </p:spPr>
        <p:txBody>
          <a:bodyPr/>
          <a:lstStyle/>
          <a:p>
            <a:pPr marL="0" indent="0" eaLnBrk="1" hangingPunct="1">
              <a:lnSpc>
                <a:spcPct val="80000"/>
              </a:lnSpc>
              <a:buNone/>
            </a:pPr>
            <a:r>
              <a:rPr lang="en-US" sz="2800" dirty="0"/>
              <a:t>IEEE802.15.4 Amendments/Projects</a:t>
            </a:r>
            <a:r>
              <a:rPr lang="en-US" sz="2800" dirty="0" smtClean="0"/>
              <a:t>:</a:t>
            </a:r>
          </a:p>
          <a:p>
            <a:pPr marL="0" indent="0" eaLnBrk="1" hangingPunct="1">
              <a:lnSpc>
                <a:spcPct val="80000"/>
              </a:lnSpc>
              <a:buNone/>
            </a:pPr>
            <a:endParaRPr lang="en-US" sz="1200" dirty="0"/>
          </a:p>
          <a:p>
            <a:pPr lvl="1" eaLnBrk="1" hangingPunct="1">
              <a:lnSpc>
                <a:spcPct val="80000"/>
              </a:lnSpc>
            </a:pPr>
            <a:r>
              <a:rPr lang="en-US" sz="2200" dirty="0" smtClean="0"/>
              <a:t>802.15.4r - </a:t>
            </a:r>
            <a:r>
              <a:rPr lang="en-US" sz="2200" dirty="0"/>
              <a:t>Common 15.4 ranging protocol for Location Based Services indoors or out </a:t>
            </a:r>
            <a:endParaRPr lang="en-US" sz="2200" dirty="0" smtClean="0"/>
          </a:p>
          <a:p>
            <a:pPr marL="914400" lvl="2" indent="0" eaLnBrk="1" hangingPunct="1">
              <a:lnSpc>
                <a:spcPct val="80000"/>
              </a:lnSpc>
              <a:buNone/>
            </a:pPr>
            <a:r>
              <a:rPr lang="en-US" sz="2000" b="1" i="1" dirty="0"/>
              <a:t>STATUS: </a:t>
            </a:r>
            <a:r>
              <a:rPr lang="en-US" sz="2000" b="1" i="1" dirty="0" smtClean="0"/>
              <a:t>On </a:t>
            </a:r>
            <a:r>
              <a:rPr lang="en-US" sz="2000" b="1" i="1" dirty="0"/>
              <a:t>hold</a:t>
            </a:r>
          </a:p>
          <a:p>
            <a:pPr lvl="2" eaLnBrk="1" hangingPunct="1">
              <a:lnSpc>
                <a:spcPct val="80000"/>
              </a:lnSpc>
            </a:pPr>
            <a:endParaRPr lang="en-US" sz="800" i="1" dirty="0"/>
          </a:p>
          <a:p>
            <a:pPr lvl="1" eaLnBrk="1" hangingPunct="1">
              <a:lnSpc>
                <a:spcPct val="80000"/>
              </a:lnSpc>
            </a:pPr>
            <a:r>
              <a:rPr lang="en-US" sz="2200" dirty="0" smtClean="0"/>
              <a:t>802.15.4s - </a:t>
            </a:r>
            <a:r>
              <a:rPr lang="en-US" sz="2200" dirty="0"/>
              <a:t>MAC enhancement for improved spectrum resource </a:t>
            </a:r>
            <a:r>
              <a:rPr lang="en-US" sz="2200" dirty="0" smtClean="0"/>
              <a:t>utilization</a:t>
            </a:r>
          </a:p>
          <a:p>
            <a:pPr lvl="2" eaLnBrk="1" hangingPunct="1">
              <a:lnSpc>
                <a:spcPct val="80000"/>
              </a:lnSpc>
            </a:pPr>
            <a:r>
              <a:rPr lang="en-US" sz="2000" dirty="0" smtClean="0"/>
              <a:t>Includes </a:t>
            </a:r>
            <a:r>
              <a:rPr lang="en-US" sz="2000" dirty="0" err="1" smtClean="0"/>
              <a:t>Tx</a:t>
            </a:r>
            <a:r>
              <a:rPr lang="en-US" sz="2000" dirty="0" smtClean="0"/>
              <a:t> </a:t>
            </a:r>
            <a:r>
              <a:rPr lang="en-US" sz="2000" dirty="0" err="1" smtClean="0"/>
              <a:t>Pwr</a:t>
            </a:r>
            <a:r>
              <a:rPr lang="en-US" sz="2000" dirty="0" smtClean="0"/>
              <a:t> Control</a:t>
            </a:r>
          </a:p>
          <a:p>
            <a:pPr marL="914400" lvl="2" indent="0" eaLnBrk="1" hangingPunct="1">
              <a:lnSpc>
                <a:spcPct val="80000"/>
              </a:lnSpc>
              <a:buNone/>
            </a:pPr>
            <a:r>
              <a:rPr lang="en-US" sz="2000" b="1" i="1" dirty="0">
                <a:solidFill>
                  <a:srgbClr val="000099"/>
                </a:solidFill>
              </a:rPr>
              <a:t>STATUS: S</a:t>
            </a:r>
            <a:r>
              <a:rPr lang="en-US" sz="2000" b="1" i="1" dirty="0" smtClean="0">
                <a:solidFill>
                  <a:srgbClr val="000099"/>
                </a:solidFill>
              </a:rPr>
              <a:t>till in </a:t>
            </a:r>
            <a:r>
              <a:rPr lang="en-US" sz="2000" b="1" i="1" dirty="0">
                <a:solidFill>
                  <a:srgbClr val="000099"/>
                </a:solidFill>
              </a:rPr>
              <a:t>Letter Ballot </a:t>
            </a:r>
            <a:r>
              <a:rPr lang="en-US" sz="2000" b="1" i="1" dirty="0" smtClean="0">
                <a:solidFill>
                  <a:srgbClr val="000099"/>
                </a:solidFill>
              </a:rPr>
              <a:t>phase – 3</a:t>
            </a:r>
            <a:r>
              <a:rPr lang="en-US" sz="2000" b="1" i="1" baseline="30000" dirty="0" smtClean="0">
                <a:solidFill>
                  <a:srgbClr val="000099"/>
                </a:solidFill>
              </a:rPr>
              <a:t>rd</a:t>
            </a:r>
            <a:r>
              <a:rPr lang="en-US" sz="2000" b="1" i="1" dirty="0" smtClean="0">
                <a:solidFill>
                  <a:srgbClr val="000099"/>
                </a:solidFill>
              </a:rPr>
              <a:t> LB closed 5/26</a:t>
            </a:r>
            <a:endParaRPr lang="en-US" sz="2000" b="1" i="1" dirty="0">
              <a:solidFill>
                <a:srgbClr val="000099"/>
              </a:solidFill>
            </a:endParaRPr>
          </a:p>
          <a:p>
            <a:pPr lvl="2" eaLnBrk="1" hangingPunct="1">
              <a:lnSpc>
                <a:spcPct val="80000"/>
              </a:lnSpc>
            </a:pPr>
            <a:endParaRPr lang="en-US" sz="800" i="1" dirty="0"/>
          </a:p>
          <a:p>
            <a:pPr lvl="1" eaLnBrk="1" hangingPunct="1">
              <a:lnSpc>
                <a:spcPct val="80000"/>
              </a:lnSpc>
            </a:pPr>
            <a:r>
              <a:rPr lang="en-US" sz="2200" dirty="0" smtClean="0"/>
              <a:t>802.15.4t - Higher Rate PHY (HRP) - </a:t>
            </a:r>
            <a:r>
              <a:rPr lang="en-US" sz="2200" dirty="0"/>
              <a:t>PHY capable of 2 </a:t>
            </a:r>
            <a:r>
              <a:rPr lang="en-US" sz="2200" dirty="0" smtClean="0"/>
              <a:t>Mb/s </a:t>
            </a:r>
            <a:r>
              <a:rPr lang="en-US" sz="2200" dirty="0"/>
              <a:t>data rates, utilizing the </a:t>
            </a:r>
            <a:r>
              <a:rPr lang="en-US" sz="2200" dirty="0" smtClean="0"/>
              <a:t>2.4 GHz ISM band</a:t>
            </a:r>
            <a:r>
              <a:rPr lang="en-US" sz="2200" dirty="0"/>
              <a:t>, having backwards-compatibility to, and the same occupied bandwidth as, the present </a:t>
            </a:r>
            <a:r>
              <a:rPr lang="en-US" sz="2200" dirty="0" smtClean="0"/>
              <a:t>2.4 GHz </a:t>
            </a:r>
            <a:r>
              <a:rPr lang="en-US" sz="2200" dirty="0"/>
              <a:t>O-QPSK </a:t>
            </a:r>
            <a:r>
              <a:rPr lang="en-US" sz="2200" dirty="0" smtClean="0"/>
              <a:t>PHY, </a:t>
            </a:r>
            <a:r>
              <a:rPr lang="en-US" sz="2200" dirty="0"/>
              <a:t>and be simple to implement. </a:t>
            </a:r>
            <a:endParaRPr lang="en-US" sz="2200" dirty="0" smtClean="0"/>
          </a:p>
          <a:p>
            <a:pPr marL="914400" lvl="2" indent="0" eaLnBrk="1" hangingPunct="1">
              <a:lnSpc>
                <a:spcPct val="80000"/>
              </a:lnSpc>
              <a:buNone/>
            </a:pPr>
            <a:r>
              <a:rPr lang="en-US" sz="2000" b="1" i="1" dirty="0">
                <a:solidFill>
                  <a:srgbClr val="000099"/>
                </a:solidFill>
              </a:rPr>
              <a:t>STATUS: Published in May </a:t>
            </a:r>
            <a:r>
              <a:rPr lang="en-US" sz="2000" b="1" i="1" dirty="0" smtClean="0">
                <a:solidFill>
                  <a:srgbClr val="000099"/>
                </a:solidFill>
              </a:rPr>
              <a:t>2017</a:t>
            </a:r>
            <a:endParaRPr lang="en-US" sz="800" b="1" dirty="0"/>
          </a:p>
          <a:p>
            <a:pPr lvl="1" eaLnBrk="1" hangingPunct="1">
              <a:lnSpc>
                <a:spcPct val="80000"/>
              </a:lnSpc>
            </a:pPr>
            <a:endParaRPr lang="en-US" sz="800" dirty="0" smtClean="0"/>
          </a:p>
        </p:txBody>
      </p:sp>
    </p:spTree>
    <p:extLst>
      <p:ext uri="{BB962C8B-B14F-4D97-AF65-F5344CB8AC3E}">
        <p14:creationId xmlns:p14="http://schemas.microsoft.com/office/powerpoint/2010/main" val="125468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marL="0" indent="0" eaLnBrk="1" hangingPunct="1">
              <a:lnSpc>
                <a:spcPct val="80000"/>
              </a:lnSpc>
              <a:buNone/>
            </a:pPr>
            <a:r>
              <a:rPr lang="en-US" sz="2800" dirty="0"/>
              <a:t>IEEE802.15.4 Amendments/Projects (</a:t>
            </a:r>
            <a:r>
              <a:rPr lang="en-US" sz="2800" dirty="0" err="1"/>
              <a:t>cont</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802.15.4v - Regional Sub 1GHz Band (RSB): </a:t>
            </a:r>
          </a:p>
          <a:p>
            <a:pPr marL="908050" lvl="2" eaLnBrk="1" hangingPunct="1">
              <a:lnSpc>
                <a:spcPct val="80000"/>
              </a:lnSpc>
            </a:pPr>
            <a:r>
              <a:rPr lang="en-US" sz="2000" dirty="0" smtClean="0"/>
              <a:t>Define 15.4 PHY clause changes to use </a:t>
            </a:r>
            <a:r>
              <a:rPr lang="en-US" sz="2000" dirty="0"/>
              <a:t>870-876 MHz &amp; 915-921 MHz bands in Europe, </a:t>
            </a:r>
            <a:r>
              <a:rPr lang="en-US" sz="2000" dirty="0" smtClean="0"/>
              <a:t>902-928 </a:t>
            </a:r>
            <a:r>
              <a:rPr lang="en-US" sz="2000" dirty="0"/>
              <a:t>MHz band in Mexico, </a:t>
            </a:r>
            <a:r>
              <a:rPr lang="en-US" sz="2000" dirty="0" smtClean="0"/>
              <a:t>902-907.5 </a:t>
            </a:r>
            <a:r>
              <a:rPr lang="en-US" sz="2000" dirty="0"/>
              <a:t>MHz &amp; 915-928 MHz bands in Brazil, </a:t>
            </a:r>
            <a:r>
              <a:rPr lang="en-US" sz="2000" dirty="0" smtClean="0"/>
              <a:t>915-928 </a:t>
            </a:r>
            <a:r>
              <a:rPr lang="en-US" sz="2000" dirty="0"/>
              <a:t>MHz band in </a:t>
            </a:r>
            <a:r>
              <a:rPr lang="en-US" sz="2000" dirty="0" smtClean="0"/>
              <a:t>Australia/New Zealand that </a:t>
            </a:r>
            <a:r>
              <a:rPr lang="en-US" sz="2000" dirty="0"/>
              <a:t>are not in </a:t>
            </a:r>
            <a:r>
              <a:rPr lang="en-US" sz="2000" dirty="0" smtClean="0"/>
              <a:t>15.4-2015</a:t>
            </a:r>
          </a:p>
          <a:p>
            <a:pPr marL="908050" lvl="2" eaLnBrk="1" hangingPunct="1">
              <a:lnSpc>
                <a:spcPct val="80000"/>
              </a:lnSpc>
            </a:pPr>
            <a:r>
              <a:rPr lang="en-US" sz="2000" dirty="0" smtClean="0"/>
              <a:t>Update </a:t>
            </a:r>
            <a:r>
              <a:rPr lang="en-US" sz="2000" dirty="0"/>
              <a:t>the </a:t>
            </a:r>
            <a:r>
              <a:rPr lang="en-US" sz="2000" dirty="0" smtClean="0"/>
              <a:t>channel </a:t>
            </a:r>
            <a:r>
              <a:rPr lang="en-US" sz="2000" dirty="0"/>
              <a:t>parameters for the 470-510 MHz band in China and the 863-870 MHz band in Europe to align them with current requirements. </a:t>
            </a:r>
            <a:endParaRPr lang="en-US" sz="2000" dirty="0" smtClean="0"/>
          </a:p>
          <a:p>
            <a:pPr marL="914400" lvl="2" indent="0" eaLnBrk="1" hangingPunct="1">
              <a:lnSpc>
                <a:spcPct val="80000"/>
              </a:lnSpc>
              <a:buNone/>
            </a:pPr>
            <a:r>
              <a:rPr lang="en-US" sz="2000" b="1" i="1" dirty="0" smtClean="0">
                <a:solidFill>
                  <a:srgbClr val="000099"/>
                </a:solidFill>
              </a:rPr>
              <a:t>STATUS: Approved for Publication, Publication pending</a:t>
            </a:r>
          </a:p>
          <a:p>
            <a:pPr lvl="1" eaLnBrk="1" hangingPunct="1">
              <a:lnSpc>
                <a:spcPct val="80000"/>
              </a:lnSpc>
            </a:pPr>
            <a:endParaRPr lang="en-US" sz="800" i="1" dirty="0"/>
          </a:p>
          <a:p>
            <a:pPr lvl="1" eaLnBrk="1" hangingPunct="1">
              <a:lnSpc>
                <a:spcPct val="80000"/>
              </a:lnSpc>
            </a:pPr>
            <a:r>
              <a:rPr lang="en-US" sz="2200" dirty="0" smtClean="0"/>
              <a:t>802.15.4 Revision - bug </a:t>
            </a:r>
            <a:r>
              <a:rPr lang="en-US" sz="2200" dirty="0"/>
              <a:t>fixes and roll-up of amendments </a:t>
            </a:r>
            <a:r>
              <a:rPr lang="en-US" sz="2200" dirty="0" smtClean="0"/>
              <a:t>n, q, s, t, u, v,…</a:t>
            </a:r>
          </a:p>
          <a:p>
            <a:pPr marL="914400" lvl="2" indent="0" eaLnBrk="1" hangingPunct="1">
              <a:lnSpc>
                <a:spcPct val="80000"/>
              </a:lnSpc>
              <a:buNone/>
            </a:pPr>
            <a:r>
              <a:rPr lang="en-US" sz="2000" b="1" i="1" dirty="0">
                <a:solidFill>
                  <a:srgbClr val="69BE28"/>
                </a:solidFill>
              </a:rPr>
              <a:t>STATUS: </a:t>
            </a:r>
            <a:r>
              <a:rPr lang="en-US" sz="2000" b="1" i="1" dirty="0" smtClean="0">
                <a:solidFill>
                  <a:srgbClr val="69BE28"/>
                </a:solidFill>
              </a:rPr>
              <a:t>Seeking approval </a:t>
            </a:r>
            <a:r>
              <a:rPr lang="en-US" sz="2000" b="1" i="1" dirty="0">
                <a:solidFill>
                  <a:srgbClr val="69BE28"/>
                </a:solidFill>
              </a:rPr>
              <a:t>to </a:t>
            </a:r>
            <a:r>
              <a:rPr lang="en-US" sz="2000" b="1" i="1" dirty="0" smtClean="0">
                <a:solidFill>
                  <a:srgbClr val="69BE28"/>
                </a:solidFill>
              </a:rPr>
              <a:t>start </a:t>
            </a:r>
            <a:r>
              <a:rPr lang="en-US" sz="2000" b="1" i="1" dirty="0">
                <a:solidFill>
                  <a:srgbClr val="69BE28"/>
                </a:solidFill>
              </a:rPr>
              <a:t>Task </a:t>
            </a:r>
            <a:r>
              <a:rPr lang="en-US" sz="2000" b="1" i="1" dirty="0" smtClean="0">
                <a:solidFill>
                  <a:srgbClr val="69BE28"/>
                </a:solidFill>
              </a:rPr>
              <a:t>Group</a:t>
            </a:r>
            <a:endParaRPr lang="en-US" sz="2000" b="1" i="1" dirty="0">
              <a:solidFill>
                <a:srgbClr val="69BE28"/>
              </a:solidFill>
            </a:endParaRPr>
          </a:p>
        </p:txBody>
      </p:sp>
    </p:spTree>
    <p:extLst>
      <p:ext uri="{BB962C8B-B14F-4D97-AF65-F5344CB8AC3E}">
        <p14:creationId xmlns:p14="http://schemas.microsoft.com/office/powerpoint/2010/main" val="40809464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755576" y="1495326"/>
            <a:ext cx="7632848" cy="4525962"/>
          </a:xfrm>
        </p:spPr>
        <p:txBody>
          <a:bodyPr/>
          <a:lstStyle/>
          <a:p>
            <a:pPr marL="0" indent="0" eaLnBrk="1" hangingPunct="1">
              <a:lnSpc>
                <a:spcPct val="80000"/>
              </a:lnSpc>
              <a:buNone/>
            </a:pPr>
            <a:r>
              <a:rPr lang="en-US" sz="2800" dirty="0"/>
              <a:t>Revision to IEEE802.15.7 </a:t>
            </a:r>
            <a:r>
              <a:rPr lang="en-US" sz="2800" dirty="0" smtClean="0"/>
              <a:t>- 2012, Standard for Visible </a:t>
            </a:r>
            <a:r>
              <a:rPr lang="en-US" sz="2800" dirty="0"/>
              <a:t>Light Communications</a:t>
            </a:r>
            <a:r>
              <a:rPr lang="en-US" sz="2800" dirty="0" smtClean="0"/>
              <a:t>.</a:t>
            </a:r>
          </a:p>
          <a:p>
            <a:pPr marL="0" indent="0" eaLnBrk="1" hangingPunct="1">
              <a:lnSpc>
                <a:spcPct val="80000"/>
              </a:lnSpc>
              <a:buNone/>
            </a:pPr>
            <a:endParaRPr lang="en-US" sz="1800" dirty="0"/>
          </a:p>
          <a:p>
            <a:pPr lvl="1" indent="-342900" eaLnBrk="1" hangingPunct="1">
              <a:lnSpc>
                <a:spcPct val="80000"/>
              </a:lnSpc>
              <a:spcAft>
                <a:spcPts val="600"/>
              </a:spcAft>
            </a:pPr>
            <a:r>
              <a:rPr lang="en-US" sz="2400" dirty="0" smtClean="0"/>
              <a:t>Extend </a:t>
            </a:r>
            <a:r>
              <a:rPr lang="en-US" sz="2400" dirty="0"/>
              <a:t>spectral range to include near UV </a:t>
            </a:r>
            <a:r>
              <a:rPr lang="en-US" sz="2400" dirty="0" smtClean="0"/>
              <a:t>and </a:t>
            </a:r>
            <a:r>
              <a:rPr lang="en-US" sz="2400" dirty="0"/>
              <a:t>near IR</a:t>
            </a:r>
          </a:p>
          <a:p>
            <a:pPr lvl="1" indent="-342900" eaLnBrk="1" hangingPunct="1">
              <a:lnSpc>
                <a:spcPct val="80000"/>
              </a:lnSpc>
              <a:spcAft>
                <a:spcPts val="600"/>
              </a:spcAft>
            </a:pPr>
            <a:r>
              <a:rPr lang="en-US" sz="2400" dirty="0"/>
              <a:t>Rename to </a:t>
            </a:r>
            <a:r>
              <a:rPr lang="en-US" sz="2400" dirty="0" smtClean="0"/>
              <a:t>“Optical </a:t>
            </a:r>
            <a:r>
              <a:rPr lang="en-US" sz="2400" dirty="0"/>
              <a:t>Wireless </a:t>
            </a:r>
            <a:r>
              <a:rPr lang="en-US" sz="2400" dirty="0" smtClean="0"/>
              <a:t>Communications”</a:t>
            </a:r>
            <a:endParaRPr lang="en-US" sz="2400" dirty="0"/>
          </a:p>
          <a:p>
            <a:pPr lvl="1" indent="-342900" eaLnBrk="1" hangingPunct="1">
              <a:lnSpc>
                <a:spcPct val="80000"/>
              </a:lnSpc>
              <a:spcAft>
                <a:spcPts val="600"/>
              </a:spcAft>
            </a:pPr>
            <a:r>
              <a:rPr lang="en-US" sz="2400" dirty="0"/>
              <a:t>Add capability to specifically to address Optical Camera Communications for use with existing as well as future smart mobile </a:t>
            </a:r>
            <a:r>
              <a:rPr lang="en-US" sz="2400" dirty="0" smtClean="0"/>
              <a:t>devices</a:t>
            </a:r>
          </a:p>
          <a:p>
            <a:pPr marL="800100" lvl="2" indent="0" eaLnBrk="1" hangingPunct="1">
              <a:lnSpc>
                <a:spcPct val="80000"/>
              </a:lnSpc>
              <a:spcAft>
                <a:spcPts val="600"/>
              </a:spcAft>
              <a:buNone/>
            </a:pPr>
            <a:r>
              <a:rPr lang="en-US" sz="2000" b="1" i="1" dirty="0" smtClean="0">
                <a:solidFill>
                  <a:srgbClr val="000099"/>
                </a:solidFill>
              </a:rPr>
              <a:t>STATUS: Completed TG D1 review, resolving comments, split into 2 projects (see 802.15.13)</a:t>
            </a:r>
            <a:endParaRPr lang="en-US" sz="2000" b="1" i="1" dirty="0">
              <a:solidFill>
                <a:srgbClr val="000099"/>
              </a:solidFill>
            </a:endParaRPr>
          </a:p>
          <a:p>
            <a:endParaRPr lang="en-US" dirty="0"/>
          </a:p>
        </p:txBody>
      </p:sp>
    </p:spTree>
    <p:extLst>
      <p:ext uri="{BB962C8B-B14F-4D97-AF65-F5344CB8AC3E}">
        <p14:creationId xmlns:p14="http://schemas.microsoft.com/office/powerpoint/2010/main" val="4169965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114800"/>
          </a:xfrm>
        </p:spPr>
        <p:txBody>
          <a:bodyPr>
            <a:noAutofit/>
          </a:bodyPr>
          <a:lstStyle/>
          <a:p>
            <a:pPr marL="0" indent="0" eaLnBrk="1" hangingPunct="1">
              <a:lnSpc>
                <a:spcPct val="80000"/>
              </a:lnSpc>
              <a:buNone/>
            </a:pPr>
            <a:r>
              <a:rPr lang="en-US" sz="2800" dirty="0" smtClean="0"/>
              <a:t>802.15 New Standards </a:t>
            </a:r>
            <a:r>
              <a:rPr lang="en-US" sz="2800" dirty="0"/>
              <a:t>Work</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802.15.8 - Peer Aware Communications (PAC)</a:t>
            </a:r>
          </a:p>
          <a:p>
            <a:pPr lvl="2" eaLnBrk="1" hangingPunct="1">
              <a:lnSpc>
                <a:spcPct val="80000"/>
              </a:lnSpc>
            </a:pPr>
            <a:r>
              <a:rPr lang="en-US" sz="2200" dirty="0" smtClean="0"/>
              <a:t>Standard </a:t>
            </a:r>
            <a:r>
              <a:rPr lang="en-US" sz="2200" dirty="0"/>
              <a:t>for Infrastructure-less Peer Aware Communications among Mobile </a:t>
            </a:r>
            <a:r>
              <a:rPr lang="en-US" sz="2200" dirty="0" smtClean="0"/>
              <a:t>Devices</a:t>
            </a:r>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In Sponsor Ballot </a:t>
            </a:r>
            <a:r>
              <a:rPr lang="en-US" sz="2000" b="1" i="1" dirty="0">
                <a:solidFill>
                  <a:srgbClr val="000099"/>
                </a:solidFill>
              </a:rPr>
              <a:t>phase </a:t>
            </a:r>
            <a:r>
              <a:rPr lang="en-US" sz="2000" b="1" i="1" dirty="0" smtClean="0">
                <a:solidFill>
                  <a:srgbClr val="000099"/>
                </a:solidFill>
              </a:rPr>
              <a:t>– 1</a:t>
            </a:r>
            <a:r>
              <a:rPr lang="en-US" sz="2000" b="1" i="1" baseline="30000" dirty="0">
                <a:solidFill>
                  <a:srgbClr val="000099"/>
                </a:solidFill>
              </a:rPr>
              <a:t>s</a:t>
            </a:r>
            <a:r>
              <a:rPr lang="en-US" sz="2000" b="1" i="1" baseline="30000" dirty="0" smtClean="0">
                <a:solidFill>
                  <a:srgbClr val="000099"/>
                </a:solidFill>
              </a:rPr>
              <a:t>t</a:t>
            </a:r>
            <a:r>
              <a:rPr lang="en-US" sz="2000" b="1" i="1" dirty="0" smtClean="0">
                <a:solidFill>
                  <a:srgbClr val="000099"/>
                </a:solidFill>
              </a:rPr>
              <a:t> </a:t>
            </a:r>
            <a:r>
              <a:rPr lang="en-US" sz="2000" b="1" i="1" dirty="0">
                <a:solidFill>
                  <a:srgbClr val="000099"/>
                </a:solidFill>
              </a:rPr>
              <a:t>S</a:t>
            </a:r>
            <a:r>
              <a:rPr lang="en-US" sz="2000" b="1" i="1" dirty="0" smtClean="0">
                <a:solidFill>
                  <a:srgbClr val="000099"/>
                </a:solidFill>
              </a:rPr>
              <a:t>B closed 5/10</a:t>
            </a:r>
            <a:endParaRPr lang="en-US" sz="800" b="1" i="1" dirty="0" smtClean="0">
              <a:solidFill>
                <a:srgbClr val="000099"/>
              </a:solidFill>
            </a:endParaRPr>
          </a:p>
          <a:p>
            <a:pPr lvl="1" eaLnBrk="1" hangingPunct="1">
              <a:lnSpc>
                <a:spcPct val="80000"/>
              </a:lnSpc>
            </a:pPr>
            <a:endParaRPr lang="en-US" sz="800" i="1" dirty="0"/>
          </a:p>
          <a:p>
            <a:pPr lvl="1" eaLnBrk="1" hangingPunct="1">
              <a:lnSpc>
                <a:spcPct val="80000"/>
              </a:lnSpc>
            </a:pPr>
            <a:r>
              <a:rPr lang="en-US" sz="2400" dirty="0" smtClean="0"/>
              <a:t>802.15.10 - </a:t>
            </a:r>
            <a:r>
              <a:rPr lang="en-US" sz="2400" dirty="0"/>
              <a:t>Recommended Practice for Layer 2 Routing (Mesh </a:t>
            </a:r>
            <a:r>
              <a:rPr lang="en-US" sz="2400" dirty="0" smtClean="0"/>
              <a:t>Under)</a:t>
            </a:r>
          </a:p>
          <a:p>
            <a:pPr marL="914400" lvl="2" indent="0" eaLnBrk="1" hangingPunct="1">
              <a:lnSpc>
                <a:spcPct val="80000"/>
              </a:lnSpc>
              <a:buNone/>
            </a:pPr>
            <a:r>
              <a:rPr lang="en-US" sz="2000" b="1" i="1" dirty="0">
                <a:solidFill>
                  <a:srgbClr val="000099"/>
                </a:solidFill>
              </a:rPr>
              <a:t>STATUS: Published in </a:t>
            </a:r>
            <a:r>
              <a:rPr lang="en-US" sz="2000" b="1" i="1" dirty="0" smtClean="0">
                <a:solidFill>
                  <a:srgbClr val="000099"/>
                </a:solidFill>
              </a:rPr>
              <a:t>April 2017</a:t>
            </a:r>
            <a:endParaRPr lang="en-US" sz="2000" b="1" i="1" dirty="0">
              <a:solidFill>
                <a:srgbClr val="000099"/>
              </a:solidFill>
            </a:endParaRPr>
          </a:p>
        </p:txBody>
      </p:sp>
    </p:spTree>
    <p:extLst>
      <p:ext uri="{BB962C8B-B14F-4D97-AF65-F5344CB8AC3E}">
        <p14:creationId xmlns:p14="http://schemas.microsoft.com/office/powerpoint/2010/main" val="36299925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114800"/>
          </a:xfrm>
        </p:spPr>
        <p:txBody>
          <a:bodyPr>
            <a:noAutofit/>
          </a:bodyPr>
          <a:lstStyle/>
          <a:p>
            <a:pPr marL="0" indent="0" eaLnBrk="1" hangingPunct="1">
              <a:lnSpc>
                <a:spcPct val="80000"/>
              </a:lnSpc>
              <a:buNone/>
            </a:pPr>
            <a:r>
              <a:rPr lang="en-US" sz="2800" dirty="0" smtClean="0"/>
              <a:t>802.15 New Standards Work (</a:t>
            </a:r>
            <a:r>
              <a:rPr lang="en-US" sz="2800" dirty="0" err="1" smtClean="0"/>
              <a:t>cont</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a:t>802.15.12 - Upper Layer Interface (ULI) for 15.4:</a:t>
            </a:r>
          </a:p>
          <a:p>
            <a:pPr lvl="2" eaLnBrk="1" hangingPunct="1">
              <a:lnSpc>
                <a:spcPct val="80000"/>
              </a:lnSpc>
            </a:pPr>
            <a:r>
              <a:rPr lang="en-US" sz="2200" dirty="0"/>
              <a:t>Make IEEE 802.15.4 easier to use, like 802.11 and 802.3</a:t>
            </a:r>
          </a:p>
          <a:p>
            <a:pPr lvl="2" eaLnBrk="1" hangingPunct="1">
              <a:lnSpc>
                <a:spcPct val="80000"/>
              </a:lnSpc>
            </a:pPr>
            <a:r>
              <a:rPr lang="en-US" sz="2200" dirty="0"/>
              <a:t>Enable the use of many of the higher layer protocol stacks used by 802.11 and 802.3 without changes</a:t>
            </a:r>
          </a:p>
          <a:p>
            <a:pPr lvl="2" eaLnBrk="1" hangingPunct="1">
              <a:lnSpc>
                <a:spcPct val="80000"/>
              </a:lnSpc>
            </a:pPr>
            <a:r>
              <a:rPr lang="en-US" sz="2200" dirty="0"/>
              <a:t>Allow 15.4 to address new applications, yet maintain backward compatibility with existing devices and applications</a:t>
            </a:r>
          </a:p>
          <a:p>
            <a:pPr lvl="2" eaLnBrk="1" hangingPunct="1">
              <a:lnSpc>
                <a:spcPct val="80000"/>
              </a:lnSpc>
            </a:pPr>
            <a:r>
              <a:rPr lang="en-US" sz="2200" dirty="0"/>
              <a:t>Potentially consolidate L2R, KMP, 6T,&amp; 6lowpan in one ULI</a:t>
            </a:r>
          </a:p>
          <a:p>
            <a:pPr lvl="2" eaLnBrk="1" hangingPunct="1">
              <a:lnSpc>
                <a:spcPct val="80000"/>
              </a:lnSpc>
            </a:pPr>
            <a:r>
              <a:rPr lang="en-US" sz="2200" dirty="0"/>
              <a:t>Will need tight coordination with 802.1 and IETF</a:t>
            </a:r>
          </a:p>
          <a:p>
            <a:pPr marL="914400" lvl="2" indent="0" eaLnBrk="1" hangingPunct="1">
              <a:lnSpc>
                <a:spcPct val="80000"/>
              </a:lnSpc>
              <a:buNone/>
            </a:pPr>
            <a:r>
              <a:rPr lang="en-US" sz="2000" b="1" i="1" dirty="0"/>
              <a:t>STATUS: </a:t>
            </a:r>
            <a:r>
              <a:rPr lang="en-US" sz="2000" b="1" i="1" dirty="0" smtClean="0"/>
              <a:t>Continuing development of </a:t>
            </a:r>
            <a:r>
              <a:rPr lang="en-US" sz="2000" b="1" i="1" dirty="0"/>
              <a:t>content for draft</a:t>
            </a:r>
          </a:p>
        </p:txBody>
      </p:sp>
    </p:spTree>
    <p:extLst>
      <p:ext uri="{BB962C8B-B14F-4D97-AF65-F5344CB8AC3E}">
        <p14:creationId xmlns:p14="http://schemas.microsoft.com/office/powerpoint/2010/main" val="3142363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546848"/>
          </a:xfrm>
        </p:spPr>
        <p:txBody>
          <a:bodyPr>
            <a:noAutofit/>
          </a:bodyPr>
          <a:lstStyle/>
          <a:p>
            <a:pPr marL="0" indent="0" eaLnBrk="1" hangingPunct="1">
              <a:lnSpc>
                <a:spcPct val="80000"/>
              </a:lnSpc>
              <a:buNone/>
            </a:pPr>
            <a:r>
              <a:rPr lang="en-US" sz="2800" dirty="0" smtClean="0"/>
              <a:t>802.15 New Standards Work (</a:t>
            </a:r>
            <a:r>
              <a:rPr lang="en-US" sz="2800" dirty="0" err="1" smtClean="0"/>
              <a:t>cont</a:t>
            </a:r>
            <a:r>
              <a:rPr lang="en-US" sz="2800" dirty="0" smtClean="0"/>
              <a:t>):</a:t>
            </a:r>
          </a:p>
          <a:p>
            <a:pPr marL="0" indent="0" eaLnBrk="1" hangingPunct="1">
              <a:lnSpc>
                <a:spcPct val="80000"/>
              </a:lnSpc>
              <a:buNone/>
            </a:pPr>
            <a:endParaRPr lang="en-US" sz="1800" dirty="0">
              <a:solidFill>
                <a:srgbClr val="FF0000"/>
              </a:solidFill>
            </a:endParaRPr>
          </a:p>
          <a:p>
            <a:pPr lvl="1" eaLnBrk="1" hangingPunct="1">
              <a:lnSpc>
                <a:spcPct val="80000"/>
              </a:lnSpc>
            </a:pPr>
            <a:r>
              <a:rPr lang="en-US" sz="2400" dirty="0" smtClean="0"/>
              <a:t>802.15.13 </a:t>
            </a:r>
            <a:r>
              <a:rPr lang="en-US" sz="2400" dirty="0"/>
              <a:t>– </a:t>
            </a:r>
            <a:r>
              <a:rPr lang="en-US" sz="2400" dirty="0" smtClean="0"/>
              <a:t>Multi-gigabit OWC</a:t>
            </a:r>
          </a:p>
          <a:p>
            <a:pPr lvl="2" eaLnBrk="1" hangingPunct="1">
              <a:lnSpc>
                <a:spcPct val="80000"/>
              </a:lnSpc>
            </a:pPr>
            <a:r>
              <a:rPr lang="en-US" sz="2200" dirty="0"/>
              <a:t>Break out from 802.15.7a with a new MAC</a:t>
            </a:r>
          </a:p>
          <a:p>
            <a:pPr marL="914400" lvl="2" indent="0" eaLnBrk="1" hangingPunct="1">
              <a:lnSpc>
                <a:spcPct val="80000"/>
              </a:lnSpc>
              <a:buNone/>
            </a:pPr>
            <a:r>
              <a:rPr lang="en-US" sz="2000" b="1" i="1" dirty="0" smtClean="0">
                <a:solidFill>
                  <a:srgbClr val="69BE28"/>
                </a:solidFill>
              </a:rPr>
              <a:t>STATUS</a:t>
            </a:r>
            <a:r>
              <a:rPr lang="en-US" sz="2000" b="1" i="1" dirty="0">
                <a:solidFill>
                  <a:srgbClr val="69BE28"/>
                </a:solidFill>
              </a:rPr>
              <a:t>: </a:t>
            </a:r>
            <a:r>
              <a:rPr lang="en-US" sz="2000" b="1" i="1" dirty="0" smtClean="0">
                <a:solidFill>
                  <a:srgbClr val="69BE28"/>
                </a:solidFill>
              </a:rPr>
              <a:t>Developing draft</a:t>
            </a:r>
            <a:endParaRPr lang="en-US" sz="2000" b="1" i="1" dirty="0">
              <a:solidFill>
                <a:srgbClr val="69BE28"/>
              </a:solidFill>
            </a:endParaRPr>
          </a:p>
        </p:txBody>
      </p:sp>
    </p:spTree>
    <p:extLst>
      <p:ext uri="{BB962C8B-B14F-4D97-AF65-F5344CB8AC3E}">
        <p14:creationId xmlns:p14="http://schemas.microsoft.com/office/powerpoint/2010/main" val="21084432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 Status</a:t>
            </a:r>
            <a:endParaRPr lang="en-US" sz="3600" dirty="0"/>
          </a:p>
        </p:txBody>
      </p:sp>
      <p:sp>
        <p:nvSpPr>
          <p:cNvPr id="3" name="Content Placeholder 2"/>
          <p:cNvSpPr>
            <a:spLocks noGrp="1"/>
          </p:cNvSpPr>
          <p:nvPr>
            <p:ph idx="1"/>
          </p:nvPr>
        </p:nvSpPr>
        <p:spPr>
          <a:xfrm>
            <a:off x="457200" y="1567333"/>
            <a:ext cx="8219256" cy="4525963"/>
          </a:xfrm>
        </p:spPr>
        <p:txBody>
          <a:bodyPr>
            <a:noAutofit/>
          </a:bodyPr>
          <a:lstStyle/>
          <a:p>
            <a:pPr marL="0" indent="0" eaLnBrk="1" hangingPunct="1">
              <a:lnSpc>
                <a:spcPct val="80000"/>
              </a:lnSpc>
              <a:buNone/>
            </a:pPr>
            <a:r>
              <a:rPr lang="en-US" sz="2800" dirty="0" smtClean="0"/>
              <a:t>802.15 Interest </a:t>
            </a:r>
            <a:r>
              <a:rPr lang="en-US" sz="2800" dirty="0"/>
              <a:t>Groups</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Dependability IG (IG DEP):  seeking </a:t>
            </a:r>
            <a:r>
              <a:rPr lang="en-US" sz="2400" dirty="0"/>
              <a:t>to identify non implementation based </a:t>
            </a:r>
            <a:r>
              <a:rPr lang="en-US" sz="2400" dirty="0" smtClean="0"/>
              <a:t>strategies, </a:t>
            </a:r>
            <a:r>
              <a:rPr lang="en-US" sz="2400" dirty="0"/>
              <a:t>which could be </a:t>
            </a:r>
            <a:r>
              <a:rPr lang="en-US" sz="2400" dirty="0" smtClean="0"/>
              <a:t>standardized, that inherently improve wireless </a:t>
            </a:r>
            <a:r>
              <a:rPr lang="en-US" sz="2400" dirty="0"/>
              <a:t>link </a:t>
            </a:r>
            <a:r>
              <a:rPr lang="en-US" sz="2400" dirty="0" smtClean="0"/>
              <a:t>reliability.</a:t>
            </a:r>
          </a:p>
          <a:p>
            <a:pPr lvl="1" eaLnBrk="1" hangingPunct="1">
              <a:lnSpc>
                <a:spcPct val="80000"/>
              </a:lnSpc>
            </a:pPr>
            <a:endParaRPr lang="en-US" sz="800" dirty="0"/>
          </a:p>
          <a:p>
            <a:pPr lvl="1" eaLnBrk="1" hangingPunct="1">
              <a:lnSpc>
                <a:spcPct val="80000"/>
              </a:lnSpc>
            </a:pPr>
            <a:r>
              <a:rPr lang="en-US" sz="2400" dirty="0" smtClean="0"/>
              <a:t>Guide for 15.4 Use IG </a:t>
            </a:r>
            <a:r>
              <a:rPr lang="en-US" sz="2400" dirty="0"/>
              <a:t>(IG </a:t>
            </a:r>
            <a:r>
              <a:rPr lang="en-US" sz="2400" dirty="0" smtClean="0"/>
              <a:t>Guide):</a:t>
            </a:r>
          </a:p>
          <a:p>
            <a:pPr marL="857250" lvl="2" indent="0" eaLnBrk="1" hangingPunct="1">
              <a:lnSpc>
                <a:spcPct val="80000"/>
              </a:lnSpc>
              <a:buNone/>
            </a:pPr>
            <a:r>
              <a:rPr lang="en-US" sz="2000" b="1" i="1" dirty="0"/>
              <a:t>STATUS: O</a:t>
            </a:r>
            <a:r>
              <a:rPr lang="en-US" sz="2000" b="1" i="1" dirty="0" smtClean="0"/>
              <a:t>n hold</a:t>
            </a:r>
          </a:p>
          <a:p>
            <a:pPr marL="857250" lvl="2" indent="0" eaLnBrk="1" hangingPunct="1">
              <a:lnSpc>
                <a:spcPct val="80000"/>
              </a:lnSpc>
              <a:buNone/>
            </a:pPr>
            <a:endParaRPr lang="en-US" sz="800" dirty="0"/>
          </a:p>
          <a:p>
            <a:pPr lvl="1" eaLnBrk="1" hangingPunct="1">
              <a:lnSpc>
                <a:spcPct val="80000"/>
              </a:lnSpc>
            </a:pPr>
            <a:r>
              <a:rPr lang="en-US" sz="2400" dirty="0" smtClean="0"/>
              <a:t>High </a:t>
            </a:r>
            <a:r>
              <a:rPr lang="en-US" sz="2400" dirty="0"/>
              <a:t>Rate Rail </a:t>
            </a:r>
            <a:r>
              <a:rPr lang="en-US" sz="2400" dirty="0" smtClean="0"/>
              <a:t>Communications IG </a:t>
            </a:r>
            <a:r>
              <a:rPr lang="en-US" sz="2400" dirty="0"/>
              <a:t>(HRRC</a:t>
            </a:r>
            <a:r>
              <a:rPr lang="en-US" sz="2400" dirty="0" smtClean="0"/>
              <a:t>)</a:t>
            </a:r>
          </a:p>
          <a:p>
            <a:pPr lvl="1" eaLnBrk="1" hangingPunct="1">
              <a:lnSpc>
                <a:spcPct val="80000"/>
              </a:lnSpc>
            </a:pPr>
            <a:endParaRPr lang="en-US" sz="800" dirty="0"/>
          </a:p>
          <a:p>
            <a:pPr lvl="1" eaLnBrk="1" hangingPunct="1">
              <a:lnSpc>
                <a:spcPct val="80000"/>
              </a:lnSpc>
            </a:pPr>
            <a:r>
              <a:rPr lang="en-US" sz="2400" dirty="0" smtClean="0"/>
              <a:t>THz IG: Review </a:t>
            </a:r>
            <a:r>
              <a:rPr lang="en-US" sz="2400" dirty="0"/>
              <a:t>and discuss the latest advances for using THz </a:t>
            </a:r>
            <a:r>
              <a:rPr lang="en-US" sz="2400" dirty="0" smtClean="0"/>
              <a:t>bands </a:t>
            </a:r>
            <a:r>
              <a:rPr lang="en-US" sz="2400" dirty="0"/>
              <a:t>for wireless date </a:t>
            </a:r>
            <a:r>
              <a:rPr lang="en-US" sz="2400" dirty="0" smtClean="0"/>
              <a:t>applications</a:t>
            </a:r>
          </a:p>
          <a:p>
            <a:pPr lvl="1" eaLnBrk="1" hangingPunct="1">
              <a:lnSpc>
                <a:spcPct val="80000"/>
              </a:lnSpc>
            </a:pPr>
            <a:endParaRPr lang="en-US" sz="800" dirty="0"/>
          </a:p>
          <a:p>
            <a:pPr lvl="1" eaLnBrk="1" hangingPunct="1">
              <a:lnSpc>
                <a:spcPct val="80000"/>
              </a:lnSpc>
            </a:pPr>
            <a:r>
              <a:rPr lang="en-US" sz="2400" dirty="0" smtClean="0"/>
              <a:t>Low </a:t>
            </a:r>
            <a:r>
              <a:rPr lang="en-US" sz="2400" dirty="0"/>
              <a:t>Power Wide Area (LPWA): Defining Objectives</a:t>
            </a:r>
          </a:p>
          <a:p>
            <a:pPr marL="857250" lvl="2" indent="0" eaLnBrk="1" hangingPunct="1">
              <a:lnSpc>
                <a:spcPct val="80000"/>
              </a:lnSpc>
              <a:buNone/>
            </a:pPr>
            <a:r>
              <a:rPr lang="en-US" sz="2000" b="1" i="1" dirty="0" smtClean="0"/>
              <a:t>STATUS: IG report/presentation being prepared for July Mtg.</a:t>
            </a:r>
            <a:endParaRPr lang="en-US" b="1" i="1" dirty="0"/>
          </a:p>
          <a:p>
            <a:pPr marL="857250" lvl="2" indent="0" eaLnBrk="1" hangingPunct="1">
              <a:lnSpc>
                <a:spcPct val="80000"/>
              </a:lnSpc>
              <a:buNone/>
            </a:pPr>
            <a:endParaRPr lang="en-US" sz="2000" dirty="0">
              <a:solidFill>
                <a:srgbClr val="000099"/>
              </a:solidFill>
            </a:endParaRPr>
          </a:p>
          <a:p>
            <a:pPr lvl="3"/>
            <a:endParaRPr lang="en-US" sz="1600" dirty="0" smtClean="0"/>
          </a:p>
        </p:txBody>
      </p:sp>
    </p:spTree>
    <p:extLst>
      <p:ext uri="{BB962C8B-B14F-4D97-AF65-F5344CB8AC3E}">
        <p14:creationId xmlns:p14="http://schemas.microsoft.com/office/powerpoint/2010/main" val="37580545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Other Activity</a:t>
            </a:r>
          </a:p>
        </p:txBody>
      </p:sp>
      <p:sp>
        <p:nvSpPr>
          <p:cNvPr id="11267" name="Rectangle 3"/>
          <p:cNvSpPr>
            <a:spLocks noGrp="1" noChangeArrowheads="1"/>
          </p:cNvSpPr>
          <p:nvPr>
            <p:ph type="body" idx="1"/>
          </p:nvPr>
        </p:nvSpPr>
        <p:spPr>
          <a:xfrm>
            <a:off x="611560" y="1412776"/>
            <a:ext cx="8208912" cy="4525963"/>
          </a:xfrm>
        </p:spPr>
        <p:txBody>
          <a:bodyPr/>
          <a:lstStyle/>
          <a:p>
            <a:pPr marL="0" indent="0" eaLnBrk="1" hangingPunct="1">
              <a:lnSpc>
                <a:spcPct val="80000"/>
              </a:lnSpc>
              <a:buNone/>
            </a:pPr>
            <a:r>
              <a:rPr lang="en-US" sz="2800" dirty="0" smtClean="0"/>
              <a:t>Joint effort with IETF:</a:t>
            </a:r>
          </a:p>
          <a:p>
            <a:pPr marL="0" indent="0" eaLnBrk="1" hangingPunct="1">
              <a:lnSpc>
                <a:spcPct val="80000"/>
              </a:lnSpc>
              <a:buNone/>
            </a:pPr>
            <a:endParaRPr lang="en-US" sz="1800" dirty="0" smtClean="0"/>
          </a:p>
          <a:p>
            <a:pPr eaLnBrk="1" hangingPunct="1">
              <a:lnSpc>
                <a:spcPct val="80000"/>
              </a:lnSpc>
            </a:pPr>
            <a:r>
              <a:rPr lang="en-US" sz="2200" dirty="0" smtClean="0"/>
              <a:t>6Tisch Interest Group-formed to support </a:t>
            </a:r>
            <a:r>
              <a:rPr lang="en-US" sz="2200" dirty="0"/>
              <a:t>collaboration and coordination of 802.15 activities/positions with IETF on </a:t>
            </a:r>
            <a:r>
              <a:rPr lang="en-US" sz="2200" dirty="0" smtClean="0"/>
              <a:t>an activity to </a:t>
            </a:r>
            <a:r>
              <a:rPr lang="en-US" sz="2200" dirty="0"/>
              <a:t>utilize capabilities in 15.4e in conjunction with IPv6, specifically time slotted channel </a:t>
            </a:r>
            <a:r>
              <a:rPr lang="en-US" sz="2200" dirty="0" smtClean="0"/>
              <a:t>hopping </a:t>
            </a:r>
            <a:r>
              <a:rPr lang="en-US" sz="2200" dirty="0"/>
              <a:t>(TSCH</a:t>
            </a:r>
            <a:r>
              <a:rPr lang="en-US" sz="2200" dirty="0" smtClean="0"/>
              <a:t>).</a:t>
            </a:r>
            <a:endParaRPr lang="en-US" sz="2400" dirty="0"/>
          </a:p>
          <a:p>
            <a:pPr marL="857250" lvl="2" indent="0" eaLnBrk="1" hangingPunct="1">
              <a:lnSpc>
                <a:spcPct val="80000"/>
              </a:lnSpc>
              <a:buNone/>
            </a:pPr>
            <a:r>
              <a:rPr lang="en-US" sz="2000" b="1" i="1" dirty="0"/>
              <a:t>STATUS: </a:t>
            </a:r>
            <a:r>
              <a:rPr lang="en-US" sz="2000" b="1" i="1" dirty="0" smtClean="0"/>
              <a:t>Ongoing effort</a:t>
            </a:r>
            <a:endParaRPr lang="en-US" sz="2000" b="1" i="1" dirty="0"/>
          </a:p>
          <a:p>
            <a:pPr eaLnBrk="1" hangingPunct="1">
              <a:lnSpc>
                <a:spcPct val="80000"/>
              </a:lnSpc>
            </a:pPr>
            <a:endParaRPr lang="en-US" sz="2400" dirty="0" smtClean="0"/>
          </a:p>
          <a:p>
            <a:pPr marL="0" indent="0" eaLnBrk="1" hangingPunct="1">
              <a:lnSpc>
                <a:spcPct val="80000"/>
              </a:lnSpc>
              <a:buNone/>
            </a:pPr>
            <a:endParaRPr lang="en-US" sz="2400" dirty="0" smtClean="0"/>
          </a:p>
        </p:txBody>
      </p:sp>
    </p:spTree>
    <p:extLst>
      <p:ext uri="{BB962C8B-B14F-4D97-AF65-F5344CB8AC3E}">
        <p14:creationId xmlns:p14="http://schemas.microsoft.com/office/powerpoint/2010/main" val="183520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smtClean="0"/>
              <a:t>Disclaimer…</a:t>
            </a:r>
          </a:p>
        </p:txBody>
      </p:sp>
      <p:sp>
        <p:nvSpPr>
          <p:cNvPr id="5123" name="Content Placeholder 22"/>
          <p:cNvSpPr>
            <a:spLocks noGrp="1"/>
          </p:cNvSpPr>
          <p:nvPr>
            <p:ph idx="4294967295"/>
          </p:nvPr>
        </p:nvSpPr>
        <p:spPr>
          <a:xfrm>
            <a:off x="685800" y="1524000"/>
            <a:ext cx="7772400" cy="4114800"/>
          </a:xfrm>
        </p:spPr>
        <p:txBody>
          <a:bodyPr/>
          <a:lstStyle/>
          <a:p>
            <a:pPr eaLnBrk="1" hangingPunct="1">
              <a:buFontTx/>
              <a:buNone/>
            </a:pPr>
            <a:r>
              <a:rPr lang="en-GB"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smtClean="0"/>
              <a:t>   </a:t>
            </a:r>
            <a:r>
              <a:rPr lang="en-GB" sz="2000" smtClean="0"/>
              <a:t>IEEE-SA Standards Board Operation Manual (subclause 5.9.3)</a:t>
            </a:r>
          </a:p>
          <a:p>
            <a:pPr eaLnBrk="1" hangingPunct="1"/>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Future Projects</a:t>
            </a:r>
          </a:p>
        </p:txBody>
      </p:sp>
      <p:sp>
        <p:nvSpPr>
          <p:cNvPr id="11267" name="Rectangle 3"/>
          <p:cNvSpPr>
            <a:spLocks noGrp="1" noChangeArrowheads="1"/>
          </p:cNvSpPr>
          <p:nvPr>
            <p:ph type="body" idx="1"/>
          </p:nvPr>
        </p:nvSpPr>
        <p:spPr>
          <a:xfrm>
            <a:off x="611560" y="1412776"/>
            <a:ext cx="8208912" cy="4525963"/>
          </a:xfrm>
        </p:spPr>
        <p:txBody>
          <a:bodyPr/>
          <a:lstStyle/>
          <a:p>
            <a:pPr marL="0" indent="0" eaLnBrk="1" hangingPunct="1">
              <a:lnSpc>
                <a:spcPct val="80000"/>
              </a:lnSpc>
              <a:buNone/>
            </a:pPr>
            <a:r>
              <a:rPr lang="en-US" sz="2800" dirty="0" smtClean="0"/>
              <a:t>802.15:</a:t>
            </a:r>
          </a:p>
          <a:p>
            <a:pPr marL="0" indent="0" eaLnBrk="1" hangingPunct="1">
              <a:lnSpc>
                <a:spcPct val="80000"/>
              </a:lnSpc>
              <a:buNone/>
            </a:pPr>
            <a:endParaRPr lang="en-US" sz="900" dirty="0" smtClean="0">
              <a:solidFill>
                <a:srgbClr val="000099"/>
              </a:solidFill>
            </a:endParaRPr>
          </a:p>
          <a:p>
            <a:pPr eaLnBrk="1" hangingPunct="1">
              <a:lnSpc>
                <a:spcPct val="80000"/>
              </a:lnSpc>
            </a:pPr>
            <a:r>
              <a:rPr lang="en-US" sz="2400" dirty="0" smtClean="0"/>
              <a:t>Improved Coexistence – Interest in improving targeted coexistence between 802.15 and 802.11 networks.</a:t>
            </a:r>
          </a:p>
          <a:p>
            <a:pPr marL="857250" lvl="2" indent="0" eaLnBrk="1" hangingPunct="1">
              <a:lnSpc>
                <a:spcPct val="80000"/>
              </a:lnSpc>
              <a:buNone/>
            </a:pPr>
            <a:r>
              <a:rPr lang="en-US" sz="2000" b="1" i="1" dirty="0">
                <a:solidFill>
                  <a:srgbClr val="000099"/>
                </a:solidFill>
              </a:rPr>
              <a:t>STATUS: </a:t>
            </a:r>
            <a:r>
              <a:rPr lang="en-US" sz="2000" b="1" i="1" dirty="0" smtClean="0">
                <a:solidFill>
                  <a:srgbClr val="000099"/>
                </a:solidFill>
              </a:rPr>
              <a:t>No recent activity</a:t>
            </a:r>
            <a:endParaRPr lang="en-US" sz="2000" b="1" i="1" dirty="0">
              <a:solidFill>
                <a:srgbClr val="000099"/>
              </a:solidFill>
            </a:endParaRPr>
          </a:p>
          <a:p>
            <a:pPr marL="0" indent="0" eaLnBrk="1" hangingPunct="1">
              <a:lnSpc>
                <a:spcPct val="80000"/>
              </a:lnSpc>
              <a:buNone/>
            </a:pPr>
            <a:endParaRPr lang="en-US" sz="2200" dirty="0" smtClean="0"/>
          </a:p>
        </p:txBody>
      </p:sp>
    </p:spTree>
    <p:extLst>
      <p:ext uri="{BB962C8B-B14F-4D97-AF65-F5344CB8AC3E}">
        <p14:creationId xmlns:p14="http://schemas.microsoft.com/office/powerpoint/2010/main" val="12190835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2017489"/>
          </a:xfrm>
        </p:spPr>
        <p:txBody>
          <a:bodyPr/>
          <a:lstStyle/>
          <a:p>
            <a:pPr eaLnBrk="1" hangingPunct="1"/>
            <a:r>
              <a:rPr lang="en-US" sz="3200" dirty="0" smtClean="0"/>
              <a:t>Questions?</a:t>
            </a:r>
            <a:br>
              <a:rPr lang="en-US" sz="3200" dirty="0" smtClean="0"/>
            </a:br>
            <a:r>
              <a:rPr lang="en-US" sz="3200" dirty="0" smtClean="0"/>
              <a:t/>
            </a:r>
            <a:br>
              <a:rPr lang="en-US" sz="3200" dirty="0" smtClean="0"/>
            </a:br>
            <a:r>
              <a:rPr lang="en-US" sz="2000" dirty="0" smtClean="0"/>
              <a:t>Clint Powell</a:t>
            </a:r>
            <a:br>
              <a:rPr lang="en-US" sz="2000" dirty="0" smtClean="0"/>
            </a:br>
            <a:r>
              <a:rPr lang="en-US" sz="2000" dirty="0" smtClean="0">
                <a:hlinkClick r:id="rId2"/>
              </a:rPr>
              <a:t>cpowell@ieee.org</a:t>
            </a:r>
            <a:endParaRPr lang="en-US" sz="3200" dirty="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0" y="304800"/>
            <a:ext cx="8229600" cy="609600"/>
          </a:xfrm>
        </p:spPr>
        <p:txBody>
          <a:bodyPr anchor="t"/>
          <a:lstStyle/>
          <a:p>
            <a:pPr eaLnBrk="1" hangingPunct="1"/>
            <a:r>
              <a:rPr lang="en-US" smtClean="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647216"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802.24</a:t>
            </a:r>
          </a:p>
          <a:p>
            <a:pPr algn="ctr" eaLnBrk="1" hangingPunct="1"/>
            <a:r>
              <a:rPr lang="en-US" sz="1000" b="1" dirty="0" smtClean="0">
                <a:solidFill>
                  <a:schemeClr val="bg1"/>
                </a:solidFill>
              </a:rPr>
              <a:t>  Vertical App.</a:t>
            </a:r>
            <a:br>
              <a:rPr lang="en-US" sz="1000" b="1" dirty="0" smtClean="0">
                <a:solidFill>
                  <a:schemeClr val="bg1"/>
                </a:solidFill>
              </a:rPr>
            </a:br>
            <a:r>
              <a:rPr lang="en-US" sz="1000" b="1" dirty="0" smtClean="0">
                <a:solidFill>
                  <a:schemeClr val="bg1"/>
                </a:solidFill>
              </a:rPr>
              <a:t>TAG</a:t>
            </a:r>
            <a:endParaRPr lang="en-US" sz="1000" b="1" dirty="0">
              <a:solidFill>
                <a:schemeClr val="bg1"/>
              </a:solidFill>
            </a:endParaRP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smtClean="0">
                <a:solidFill>
                  <a:schemeClr val="bg1"/>
                </a:solidFill>
              </a:rPr>
              <a:t>Specialty</a:t>
            </a:r>
            <a:endParaRPr lang="en-US" sz="1000" b="1" dirty="0">
              <a:solidFill>
                <a:schemeClr val="bg1"/>
              </a:solidFill>
            </a:endParaRP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smtClean="0">
                <a:solidFill>
                  <a:schemeClr val="bg1"/>
                </a:solidFill>
              </a:rPr>
              <a:t>Privacy</a:t>
            </a:r>
            <a:endParaRPr lang="en-US" sz="1000" b="1" dirty="0">
              <a:solidFill>
                <a:schemeClr val="bg1"/>
              </a:solidFill>
            </a:endParaRPr>
          </a:p>
          <a:p>
            <a:pPr algn="ctr" eaLnBrk="1" hangingPunct="1"/>
            <a:r>
              <a:rPr lang="en-US" sz="1000" b="1" dirty="0" smtClean="0">
                <a:solidFill>
                  <a:schemeClr val="bg1"/>
                </a:solidFill>
              </a:rPr>
              <a:t>Study</a:t>
            </a:r>
          </a:p>
          <a:p>
            <a:pPr algn="ctr" eaLnBrk="1" hangingPunct="1"/>
            <a:r>
              <a:rPr lang="en-US" sz="1000" b="1" dirty="0" smtClean="0">
                <a:solidFill>
                  <a:schemeClr val="bg1"/>
                </a:solidFill>
              </a:rPr>
              <a:t>Group</a:t>
            </a:r>
            <a:endParaRPr lang="en-US" sz="1000" b="1" dirty="0">
              <a:solidFill>
                <a:schemeClr val="bg1"/>
              </a:solidFill>
            </a:endParaRP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dirty="0"/>
              <a:t>Voting </a:t>
            </a:r>
            <a:r>
              <a:rPr lang="en-US" sz="1800" dirty="0" smtClean="0"/>
              <a:t>Members:  </a:t>
            </a:r>
            <a:r>
              <a:rPr lang="en-US" sz="1800" dirty="0" smtClean="0"/>
              <a:t>78</a:t>
            </a:r>
            <a:endParaRPr lang="en-US" sz="1800" dirty="0"/>
          </a:p>
          <a:p>
            <a:pPr eaLnBrk="1" hangingPunct="1"/>
            <a:r>
              <a:rPr lang="en-US" sz="1800" dirty="0">
                <a:solidFill>
                  <a:srgbClr val="FF0000"/>
                </a:solidFill>
              </a:rPr>
              <a:t>www.ieee802.org/15</a:t>
            </a: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smtClean="0">
                <a:solidFill>
                  <a:schemeClr val="bg1"/>
                </a:solidFill>
              </a:rPr>
              <a:t>OmniRan</a:t>
            </a:r>
            <a:endParaRPr lang="en-US" sz="1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802.15 Scope and Purpose</a:t>
            </a:r>
          </a:p>
        </p:txBody>
      </p:sp>
      <p:sp>
        <p:nvSpPr>
          <p:cNvPr id="8195" name="Rectangle 3"/>
          <p:cNvSpPr>
            <a:spLocks noGrp="1" noChangeArrowheads="1"/>
          </p:cNvSpPr>
          <p:nvPr>
            <p:ph type="body" idx="1"/>
          </p:nvPr>
        </p:nvSpPr>
        <p:spPr>
          <a:xfrm>
            <a:off x="468313" y="1341438"/>
            <a:ext cx="8229600" cy="4525962"/>
          </a:xfrm>
        </p:spPr>
        <p:txBody>
          <a:bodyPr/>
          <a:lstStyle/>
          <a:p>
            <a:pPr eaLnBrk="1" hangingPunct="1">
              <a:lnSpc>
                <a:spcPct val="90000"/>
              </a:lnSpc>
            </a:pPr>
            <a:r>
              <a:rPr lang="en-US" sz="2800" dirty="0" smtClean="0"/>
              <a:t>Initial activities focused on wearable devices hence “personal area networks”</a:t>
            </a:r>
          </a:p>
          <a:p>
            <a:pPr eaLnBrk="1" hangingPunct="1">
              <a:lnSpc>
                <a:spcPct val="90000"/>
              </a:lnSpc>
            </a:pPr>
            <a:r>
              <a:rPr lang="en-US" sz="2800" dirty="0"/>
              <a:t>Focus is on “specialty”, typically short range, communications. </a:t>
            </a:r>
            <a:r>
              <a:rPr lang="en-US" sz="2800" dirty="0" smtClean="0"/>
              <a:t>If </a:t>
            </a:r>
            <a:r>
              <a:rPr lang="en-US" sz="2800" dirty="0"/>
              <a:t>it is wireless and not a LAN, MAN, RAN, or WAN, odds are its 802.15</a:t>
            </a:r>
          </a:p>
          <a:p>
            <a:pPr eaLnBrk="1" hangingPunct="1">
              <a:lnSpc>
                <a:spcPct val="90000"/>
              </a:lnSpc>
            </a:pPr>
            <a:r>
              <a:rPr lang="en-US" sz="2800" dirty="0" smtClean="0"/>
              <a:t>Activities are diverse and varied</a:t>
            </a:r>
          </a:p>
          <a:p>
            <a:pPr lvl="1" eaLnBrk="1" hangingPunct="1">
              <a:lnSpc>
                <a:spcPct val="90000"/>
              </a:lnSpc>
            </a:pPr>
            <a:r>
              <a:rPr lang="en-US" sz="2400" dirty="0" smtClean="0"/>
              <a:t>Data rates from 2kbps to 100gbs</a:t>
            </a:r>
          </a:p>
          <a:p>
            <a:pPr lvl="1" eaLnBrk="1" hangingPunct="1">
              <a:lnSpc>
                <a:spcPct val="90000"/>
              </a:lnSpc>
            </a:pPr>
            <a:r>
              <a:rPr lang="en-US" sz="2400" dirty="0" smtClean="0"/>
              <a:t>Ranges from meters to kilometers</a:t>
            </a:r>
          </a:p>
          <a:p>
            <a:pPr lvl="1" eaLnBrk="1" hangingPunct="1">
              <a:lnSpc>
                <a:spcPct val="90000"/>
              </a:lnSpc>
            </a:pPr>
            <a:r>
              <a:rPr lang="en-US" sz="2400" dirty="0" smtClean="0"/>
              <a:t>Frequencies from 400MHz to 800THz</a:t>
            </a:r>
          </a:p>
          <a:p>
            <a:pPr lvl="1" eaLnBrk="1" hangingPunct="1">
              <a:lnSpc>
                <a:spcPct val="90000"/>
              </a:lnSpc>
            </a:pPr>
            <a:r>
              <a:rPr lang="en-US" sz="2400" dirty="0" smtClean="0"/>
              <a:t>Predominantly non TCP/IP applications</a:t>
            </a:r>
          </a:p>
          <a:p>
            <a:pPr eaLnBrk="1" hangingPunct="1">
              <a:lnSpc>
                <a:spcPct val="90000"/>
              </a:lnSpc>
            </a:pPr>
            <a:r>
              <a:rPr lang="en-US" sz="2800" dirty="0" smtClean="0"/>
              <a:t>Only 802 Working Group with multiple MACs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Projects/Status Color Key:</a:t>
            </a:r>
          </a:p>
          <a:p>
            <a:pPr marL="0" indent="0" eaLnBrk="1" hangingPunct="1">
              <a:lnSpc>
                <a:spcPct val="80000"/>
              </a:lnSpc>
              <a:buNone/>
            </a:pPr>
            <a:endParaRPr lang="en-US" sz="1200" dirty="0" smtClean="0"/>
          </a:p>
          <a:p>
            <a:pPr lvl="1" eaLnBrk="1" hangingPunct="1">
              <a:lnSpc>
                <a:spcPct val="80000"/>
              </a:lnSpc>
              <a:spcAft>
                <a:spcPts val="1200"/>
              </a:spcAft>
            </a:pPr>
            <a:r>
              <a:rPr lang="en-US" sz="2400" dirty="0" smtClean="0"/>
              <a:t>BLACK: no status change</a:t>
            </a:r>
          </a:p>
          <a:p>
            <a:pPr lvl="1" eaLnBrk="1" hangingPunct="1">
              <a:lnSpc>
                <a:spcPct val="80000"/>
              </a:lnSpc>
              <a:spcAft>
                <a:spcPts val="1200"/>
              </a:spcAft>
            </a:pPr>
            <a:r>
              <a:rPr lang="en-US" sz="2400" dirty="0">
                <a:solidFill>
                  <a:srgbClr val="000099"/>
                </a:solidFill>
              </a:rPr>
              <a:t>BLACK: </a:t>
            </a:r>
            <a:r>
              <a:rPr lang="en-US" sz="2400" dirty="0" smtClean="0">
                <a:solidFill>
                  <a:srgbClr val="000099"/>
                </a:solidFill>
              </a:rPr>
              <a:t>status update</a:t>
            </a:r>
            <a:endParaRPr lang="en-US" sz="2400" dirty="0">
              <a:solidFill>
                <a:srgbClr val="000099"/>
              </a:solidFill>
            </a:endParaRPr>
          </a:p>
          <a:p>
            <a:pPr lvl="1" eaLnBrk="1" hangingPunct="1">
              <a:lnSpc>
                <a:spcPct val="80000"/>
              </a:lnSpc>
              <a:spcAft>
                <a:spcPts val="1200"/>
              </a:spcAft>
            </a:pPr>
            <a:r>
              <a:rPr lang="en-US" sz="2400" dirty="0" smtClean="0">
                <a:solidFill>
                  <a:srgbClr val="69BE28"/>
                </a:solidFill>
              </a:rPr>
              <a:t>GREEN: new project</a:t>
            </a:r>
            <a:endParaRPr lang="en-US" sz="2400" dirty="0">
              <a:solidFill>
                <a:srgbClr val="69BE28"/>
              </a:solidFill>
            </a:endParaRPr>
          </a:p>
          <a:p>
            <a:pPr marL="457200" lvl="1" indent="0" eaLnBrk="1" hangingPunct="1">
              <a:lnSpc>
                <a:spcPct val="80000"/>
              </a:lnSpc>
              <a:spcAft>
                <a:spcPts val="1200"/>
              </a:spcAft>
              <a:buNone/>
            </a:pPr>
            <a:endParaRPr lang="en-US" sz="2400" dirty="0">
              <a:solidFill>
                <a:srgbClr val="69BE28"/>
              </a:solidFill>
            </a:endParaRPr>
          </a:p>
          <a:p>
            <a:pPr marL="457200" lvl="1" indent="0" eaLnBrk="1" hangingPunct="1">
              <a:lnSpc>
                <a:spcPct val="80000"/>
              </a:lnSpc>
              <a:spcAft>
                <a:spcPts val="1200"/>
              </a:spcAft>
              <a:buNone/>
            </a:pPr>
            <a:r>
              <a:rPr lang="en-US" sz="2400" dirty="0">
                <a:solidFill>
                  <a:srgbClr val="000099"/>
                </a:solidFill>
              </a:rPr>
              <a:t>…Several projects already </a:t>
            </a:r>
            <a:r>
              <a:rPr lang="en-US" sz="2400" dirty="0" smtClean="0">
                <a:solidFill>
                  <a:srgbClr val="000099"/>
                </a:solidFill>
              </a:rPr>
              <a:t>published in </a:t>
            </a:r>
            <a:r>
              <a:rPr lang="en-US" sz="2400" dirty="0">
                <a:solidFill>
                  <a:srgbClr val="000099"/>
                </a:solidFill>
              </a:rPr>
              <a:t>2017</a:t>
            </a:r>
          </a:p>
          <a:p>
            <a:pPr marL="457200" lvl="1" indent="0" eaLnBrk="1" hangingPunct="1">
              <a:lnSpc>
                <a:spcPct val="80000"/>
              </a:lnSpc>
              <a:spcAft>
                <a:spcPts val="1200"/>
              </a:spcAft>
              <a:buNone/>
            </a:pPr>
            <a:endParaRPr lang="en-US" sz="2400" dirty="0">
              <a:solidFill>
                <a:srgbClr val="69BE28"/>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850" y="1341438"/>
            <a:ext cx="8686800" cy="4525962"/>
          </a:xfrm>
        </p:spPr>
        <p:txBody>
          <a:bodyPr/>
          <a:lstStyle/>
          <a:p>
            <a:pPr eaLnBrk="1" hangingPunct="1">
              <a:spcAft>
                <a:spcPts val="1200"/>
              </a:spcAft>
            </a:pPr>
            <a:r>
              <a:rPr lang="en-US" sz="2400" dirty="0" smtClean="0"/>
              <a:t>802.15.1 - Original Bluetooth</a:t>
            </a:r>
          </a:p>
          <a:p>
            <a:pPr eaLnBrk="1" hangingPunct="1">
              <a:spcAft>
                <a:spcPts val="1200"/>
              </a:spcAft>
            </a:pPr>
            <a:r>
              <a:rPr lang="en-US" sz="2400" dirty="0" smtClean="0"/>
              <a:t>802.15.2 - Coexistence Recommended Practice Bluetooth/802.11</a:t>
            </a:r>
          </a:p>
          <a:p>
            <a:pPr eaLnBrk="1" hangingPunct="1"/>
            <a:r>
              <a:rPr lang="en-US" sz="2400" dirty="0" smtClean="0"/>
              <a:t>802.15.3 - High Rate (55 Mbps) Multimedia WPAN</a:t>
            </a:r>
          </a:p>
          <a:p>
            <a:pPr marL="457200" lvl="1" indent="0" eaLnBrk="1" hangingPunct="1">
              <a:buNone/>
            </a:pPr>
            <a:r>
              <a:rPr lang="en-US" sz="2400" dirty="0" smtClean="0"/>
              <a:t>15.3 amendments:</a:t>
            </a:r>
          </a:p>
          <a:p>
            <a:pPr lvl="1" eaLnBrk="1" hangingPunct="1"/>
            <a:r>
              <a:rPr lang="en-US" sz="2200" dirty="0" smtClean="0"/>
              <a:t>802.15.3c - High Rate (&gt;1Gbps) </a:t>
            </a:r>
            <a:r>
              <a:rPr lang="en-US" sz="2200" dirty="0" err="1" smtClean="0"/>
              <a:t>mmWave</a:t>
            </a:r>
            <a:r>
              <a:rPr lang="en-US" sz="2200" dirty="0" smtClean="0"/>
              <a:t> 15.3 PHY</a:t>
            </a:r>
          </a:p>
          <a:p>
            <a:pPr lvl="1" eaLnBrk="1" hangingPunct="1"/>
            <a:r>
              <a:rPr lang="en-US" sz="2200" dirty="0" smtClean="0"/>
              <a:t>802.15.3 Revision A </a:t>
            </a:r>
            <a:r>
              <a:rPr lang="en-US" sz="2200" dirty="0"/>
              <a:t>- Roll-up of amendments b and c plus conversion from 64 bit to 48 bit MAC </a:t>
            </a:r>
            <a:r>
              <a:rPr lang="en-US" sz="2200" dirty="0" smtClean="0"/>
              <a:t>addressing</a:t>
            </a:r>
          </a:p>
          <a:p>
            <a:pPr lvl="1" eaLnBrk="1" hangingPunct="1"/>
            <a:r>
              <a:rPr lang="en-US" sz="2200" dirty="0" smtClean="0">
                <a:solidFill>
                  <a:srgbClr val="000099"/>
                </a:solidFill>
              </a:rPr>
              <a:t>802.15.3e - High-Rate Close Proximity Point-to-Point Communications (initial target use - Japan Olympics)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57200" y="1412776"/>
            <a:ext cx="8458200" cy="4824536"/>
          </a:xfrm>
        </p:spPr>
        <p:txBody>
          <a:bodyPr/>
          <a:lstStyle/>
          <a:p>
            <a:pPr eaLnBrk="1" hangingPunct="1"/>
            <a:r>
              <a:rPr lang="en-US" sz="2400" dirty="0"/>
              <a:t>802.15.4 - Low Rate (250kbps). Energy Efficient WPAN for WSN type </a:t>
            </a:r>
            <a:r>
              <a:rPr lang="en-US" sz="2400" dirty="0" smtClean="0"/>
              <a:t>applications (initial publication in 2003)</a:t>
            </a:r>
            <a:endParaRPr lang="en-US" sz="2400" dirty="0"/>
          </a:p>
          <a:p>
            <a:pPr marL="457200" lvl="1" indent="0" eaLnBrk="1" hangingPunct="1">
              <a:buNone/>
            </a:pPr>
            <a:r>
              <a:rPr lang="en-US" sz="2400" dirty="0"/>
              <a:t>15.4 Amendments/Revisions:</a:t>
            </a:r>
          </a:p>
          <a:p>
            <a:pPr lvl="1" eaLnBrk="1" hangingPunct="1"/>
            <a:r>
              <a:rPr lang="en-US" sz="2200" dirty="0" smtClean="0"/>
              <a:t>802.15.4-2006 Revision - </a:t>
            </a:r>
            <a:r>
              <a:rPr lang="en-US" sz="2200" dirty="0"/>
              <a:t>bug </a:t>
            </a:r>
            <a:r>
              <a:rPr lang="en-US" sz="2200" dirty="0" smtClean="0"/>
              <a:t>fixes, security update, and add higher rate sub-GHz PHY</a:t>
            </a:r>
            <a:endParaRPr lang="en-US" sz="2200" dirty="0"/>
          </a:p>
          <a:p>
            <a:pPr lvl="1" eaLnBrk="1" hangingPunct="1">
              <a:lnSpc>
                <a:spcPct val="80000"/>
              </a:lnSpc>
            </a:pPr>
            <a:r>
              <a:rPr lang="en-US" sz="2200" dirty="0"/>
              <a:t>802.15.4a - Higher data rate 15.4 UWB PHY</a:t>
            </a:r>
          </a:p>
          <a:p>
            <a:pPr lvl="1" eaLnBrk="1" hangingPunct="1">
              <a:lnSpc>
                <a:spcPct val="80000"/>
              </a:lnSpc>
            </a:pPr>
            <a:r>
              <a:rPr lang="en-US" sz="2200" dirty="0"/>
              <a:t>802.15.4c - Sub 1 GHz 15.4 PHY for China</a:t>
            </a:r>
          </a:p>
          <a:p>
            <a:pPr lvl="1" eaLnBrk="1" hangingPunct="1">
              <a:lnSpc>
                <a:spcPct val="80000"/>
              </a:lnSpc>
            </a:pPr>
            <a:r>
              <a:rPr lang="en-US" sz="2200" dirty="0" smtClean="0"/>
              <a:t>802.15.4d </a:t>
            </a:r>
            <a:r>
              <a:rPr lang="en-US" sz="2200" dirty="0"/>
              <a:t>- Sub 1 GHz 15.4 PHY for Japan</a:t>
            </a:r>
          </a:p>
          <a:p>
            <a:pPr lvl="1" eaLnBrk="1" hangingPunct="1">
              <a:lnSpc>
                <a:spcPct val="80000"/>
              </a:lnSpc>
            </a:pPr>
            <a:r>
              <a:rPr lang="en-US" sz="2200" dirty="0" smtClean="0"/>
              <a:t>802.15.4e - 15.4 MAC Enhancements (GTS among others)</a:t>
            </a:r>
          </a:p>
          <a:p>
            <a:pPr lvl="1" eaLnBrk="1" hangingPunct="1">
              <a:lnSpc>
                <a:spcPct val="80000"/>
              </a:lnSpc>
            </a:pPr>
            <a:r>
              <a:rPr lang="en-US" sz="2200" dirty="0" smtClean="0"/>
              <a:t>802.15.4f  - 15.4 PHY for Active RFID</a:t>
            </a:r>
          </a:p>
          <a:p>
            <a:pPr lvl="1" eaLnBrk="1" hangingPunct="1">
              <a:lnSpc>
                <a:spcPct val="80000"/>
              </a:lnSpc>
            </a:pPr>
            <a:r>
              <a:rPr lang="en-US" sz="2200" dirty="0" smtClean="0"/>
              <a:t>802.15.4g - 15.4 PHY for Field Area Smart Utility Networks</a:t>
            </a:r>
          </a:p>
          <a:p>
            <a:pPr lvl="1" eaLnBrk="1" hangingPunct="1">
              <a:lnSpc>
                <a:spcPct val="80000"/>
              </a:lnSpc>
            </a:pPr>
            <a:r>
              <a:rPr lang="en-US" sz="2200" dirty="0" smtClean="0"/>
              <a:t>802.15.4-2011 Revision - </a:t>
            </a:r>
            <a:r>
              <a:rPr lang="en-US" sz="2200" dirty="0"/>
              <a:t>roll-up of </a:t>
            </a:r>
            <a:r>
              <a:rPr lang="en-US" sz="2200" dirty="0" smtClean="0"/>
              <a:t>amendments a, c, and d</a:t>
            </a:r>
          </a:p>
          <a:p>
            <a:pPr lvl="1" eaLnBrk="1" hangingPunct="1">
              <a:lnSpc>
                <a:spcPct val="80000"/>
              </a:lnSpc>
            </a:pPr>
            <a:r>
              <a:rPr lang="en-US" sz="2200" dirty="0" smtClean="0"/>
              <a:t>802.15.4j - </a:t>
            </a:r>
            <a:r>
              <a:rPr lang="en-US" sz="2200" dirty="0"/>
              <a:t>15.4 PHY </a:t>
            </a:r>
            <a:r>
              <a:rPr lang="en-US" sz="2200" dirty="0" smtClean="0"/>
              <a:t>using US dedicated medical band</a:t>
            </a:r>
          </a:p>
          <a:p>
            <a:pPr lvl="1" eaLnBrk="1" hangingPunct="1">
              <a:lnSpc>
                <a:spcPct val="80000"/>
              </a:lnSpc>
            </a:pPr>
            <a:r>
              <a:rPr lang="en-US" sz="2200" dirty="0"/>
              <a:t>802.15.4k - 15.4 PHY for Low Energy </a:t>
            </a:r>
            <a:r>
              <a:rPr lang="en-US" sz="2200" dirty="0" smtClean="0"/>
              <a:t>Critical</a:t>
            </a:r>
            <a:br>
              <a:rPr lang="en-US" sz="2200" dirty="0" smtClean="0"/>
            </a:br>
            <a:r>
              <a:rPr lang="en-US" sz="2200" dirty="0" smtClean="0"/>
              <a:t>Infrastructure Monitoring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57200" y="1412776"/>
            <a:ext cx="8458200" cy="4525963"/>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lnSpc>
                <a:spcPct val="80000"/>
              </a:lnSpc>
            </a:pPr>
            <a:r>
              <a:rPr lang="en-US" sz="2200" dirty="0"/>
              <a:t>802.15.4m - 15.4 PHY for operation in TV White Spaces</a:t>
            </a:r>
          </a:p>
          <a:p>
            <a:pPr lvl="1" eaLnBrk="1" hangingPunct="1">
              <a:lnSpc>
                <a:spcPct val="80000"/>
              </a:lnSpc>
            </a:pPr>
            <a:r>
              <a:rPr lang="en-US" sz="2200" dirty="0" smtClean="0"/>
              <a:t>802.15.4n </a:t>
            </a:r>
            <a:r>
              <a:rPr lang="en-US" sz="2200" dirty="0"/>
              <a:t>- 15.4 PHY for Chinese Medical Applications </a:t>
            </a:r>
          </a:p>
          <a:p>
            <a:pPr lvl="1" eaLnBrk="1" hangingPunct="1">
              <a:lnSpc>
                <a:spcPct val="80000"/>
              </a:lnSpc>
            </a:pPr>
            <a:r>
              <a:rPr lang="en-US" sz="2200" dirty="0"/>
              <a:t>802.15.4p - 15.4 PHY for Rail Communications and Control</a:t>
            </a:r>
          </a:p>
          <a:p>
            <a:pPr lvl="1" eaLnBrk="1" hangingPunct="1">
              <a:lnSpc>
                <a:spcPct val="80000"/>
              </a:lnSpc>
            </a:pPr>
            <a:r>
              <a:rPr lang="en-US" sz="2200" dirty="0"/>
              <a:t>802.15.4q - Ultra Low Power 15.4 PHY</a:t>
            </a:r>
          </a:p>
          <a:p>
            <a:pPr lvl="1" eaLnBrk="1" hangingPunct="1">
              <a:lnSpc>
                <a:spcPct val="80000"/>
              </a:lnSpc>
            </a:pPr>
            <a:r>
              <a:rPr lang="en-US" sz="2200" dirty="0" smtClean="0"/>
              <a:t>802.15.4-2015 Revision - bug </a:t>
            </a:r>
            <a:r>
              <a:rPr lang="en-US" sz="2200" dirty="0"/>
              <a:t>fixes and </a:t>
            </a:r>
            <a:r>
              <a:rPr lang="en-US" sz="2200" dirty="0" smtClean="0"/>
              <a:t>roll-up of </a:t>
            </a:r>
            <a:r>
              <a:rPr lang="en-US" sz="2200" dirty="0"/>
              <a:t>amendments e</a:t>
            </a:r>
            <a:r>
              <a:rPr lang="en-US" sz="2200" dirty="0" smtClean="0"/>
              <a:t>, f, g, j, k, m</a:t>
            </a:r>
            <a:r>
              <a:rPr lang="en-US" sz="2200" dirty="0"/>
              <a:t>, and </a:t>
            </a:r>
            <a:r>
              <a:rPr lang="en-US" sz="2200" dirty="0" smtClean="0"/>
              <a:t>p</a:t>
            </a:r>
            <a:endParaRPr lang="en-US" sz="2200" dirty="0"/>
          </a:p>
          <a:p>
            <a:pPr lvl="1" eaLnBrk="1" hangingPunct="1">
              <a:lnSpc>
                <a:spcPct val="80000"/>
              </a:lnSpc>
            </a:pPr>
            <a:r>
              <a:rPr lang="en-US" sz="2200" dirty="0" smtClean="0">
                <a:solidFill>
                  <a:srgbClr val="000099"/>
                </a:solidFill>
              </a:rPr>
              <a:t>802.15.4t - 2 Mbps PHY (includes backwards compatibility mechanism to original 250 kbps O-QPSK)</a:t>
            </a:r>
            <a:endParaRPr lang="en-US" sz="2200" dirty="0">
              <a:solidFill>
                <a:srgbClr val="000099"/>
              </a:solidFill>
            </a:endParaRPr>
          </a:p>
          <a:p>
            <a:pPr lvl="1" eaLnBrk="1" hangingPunct="1">
              <a:lnSpc>
                <a:spcPct val="80000"/>
              </a:lnSpc>
            </a:pPr>
            <a:r>
              <a:rPr lang="en-US" sz="2200" dirty="0"/>
              <a:t>802.15.4u - 865 MHz to 867 MHz Band in </a:t>
            </a:r>
            <a:r>
              <a:rPr lang="en-US" sz="2200" dirty="0" smtClean="0"/>
              <a:t>India</a:t>
            </a:r>
            <a:endParaRPr lang="en-US" sz="2600" dirty="0"/>
          </a:p>
          <a:p>
            <a:pPr lvl="1" eaLnBrk="1" hangingPunct="1">
              <a:lnSpc>
                <a:spcPct val="80000"/>
              </a:lnSpc>
            </a:pPr>
            <a:endParaRPr lang="en-US" sz="2200" dirty="0" smtClean="0"/>
          </a:p>
        </p:txBody>
      </p:sp>
    </p:spTree>
    <p:extLst>
      <p:ext uri="{BB962C8B-B14F-4D97-AF65-F5344CB8AC3E}">
        <p14:creationId xmlns:p14="http://schemas.microsoft.com/office/powerpoint/2010/main" val="76954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850" y="1341438"/>
            <a:ext cx="8686800" cy="4525962"/>
          </a:xfrm>
        </p:spPr>
        <p:txBody>
          <a:bodyPr/>
          <a:lstStyle/>
          <a:p>
            <a:pPr eaLnBrk="1" hangingPunct="1">
              <a:spcAft>
                <a:spcPts val="1200"/>
              </a:spcAft>
            </a:pPr>
            <a:r>
              <a:rPr lang="en-US" sz="2400" dirty="0"/>
              <a:t>802.15.5 - Mesh Networking Recommended </a:t>
            </a:r>
            <a:r>
              <a:rPr lang="en-US" sz="2400" dirty="0" smtClean="0"/>
              <a:t>Practice</a:t>
            </a:r>
          </a:p>
          <a:p>
            <a:pPr eaLnBrk="1" hangingPunct="1">
              <a:spcAft>
                <a:spcPts val="1200"/>
              </a:spcAft>
            </a:pPr>
            <a:r>
              <a:rPr lang="en-US" sz="2400" dirty="0"/>
              <a:t>802.15.6 - Body Area Networking for medical and entertainment </a:t>
            </a:r>
            <a:r>
              <a:rPr lang="en-US" sz="2400" dirty="0" smtClean="0"/>
              <a:t>applications</a:t>
            </a:r>
          </a:p>
          <a:p>
            <a:pPr eaLnBrk="1" hangingPunct="1">
              <a:spcAft>
                <a:spcPts val="1200"/>
              </a:spcAft>
            </a:pPr>
            <a:r>
              <a:rPr lang="en-US" sz="2400" dirty="0"/>
              <a:t>802.15.7 - Visible Light Communications using structured </a:t>
            </a:r>
            <a:r>
              <a:rPr lang="en-US" sz="2400" dirty="0" smtClean="0"/>
              <a:t>lighting</a:t>
            </a:r>
          </a:p>
          <a:p>
            <a:pPr eaLnBrk="1" hangingPunct="1">
              <a:spcAft>
                <a:spcPts val="1200"/>
              </a:spcAft>
            </a:pPr>
            <a:r>
              <a:rPr lang="en-US" sz="2400" dirty="0"/>
              <a:t>802.15.9 - KMP-Recommend Practice for a 15.4 Key Management </a:t>
            </a:r>
            <a:r>
              <a:rPr lang="en-US" sz="2400" dirty="0" smtClean="0"/>
              <a:t>Protocol</a:t>
            </a:r>
          </a:p>
          <a:p>
            <a:pPr eaLnBrk="1" hangingPunct="1">
              <a:spcAft>
                <a:spcPts val="1200"/>
              </a:spcAft>
            </a:pPr>
            <a:r>
              <a:rPr lang="en-US" sz="2400" dirty="0" smtClean="0">
                <a:solidFill>
                  <a:srgbClr val="000099"/>
                </a:solidFill>
              </a:rPr>
              <a:t>802.15.10 - Layer 2 Routing </a:t>
            </a:r>
            <a:r>
              <a:rPr lang="en-US" sz="2400" dirty="0">
                <a:solidFill>
                  <a:srgbClr val="000099"/>
                </a:solidFill>
              </a:rPr>
              <a:t>Recommended </a:t>
            </a:r>
            <a:r>
              <a:rPr lang="en-US" sz="2400" dirty="0" smtClean="0">
                <a:solidFill>
                  <a:srgbClr val="000099"/>
                </a:solidFill>
              </a:rPr>
              <a:t>Practice</a:t>
            </a:r>
            <a:endParaRPr lang="en-US" sz="2400" dirty="0">
              <a:solidFill>
                <a:srgbClr val="000099"/>
              </a:solidFill>
            </a:endParaRPr>
          </a:p>
        </p:txBody>
      </p:sp>
    </p:spTree>
    <p:extLst>
      <p:ext uri="{BB962C8B-B14F-4D97-AF65-F5344CB8AC3E}">
        <p14:creationId xmlns:p14="http://schemas.microsoft.com/office/powerpoint/2010/main" val="1318401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25786</TotalTime>
  <Words>1422</Words>
  <Application>Microsoft Office PowerPoint</Application>
  <PresentationFormat>On-screen Show (4:3)</PresentationFormat>
  <Paragraphs>230</Paragraphs>
  <Slides>21</Slides>
  <Notes>3</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Title slide</vt:lpstr>
      <vt:lpstr>Title only</vt:lpstr>
      <vt:lpstr>PowerPoint Presentation</vt:lpstr>
      <vt:lpstr>Disclaimer…</vt:lpstr>
      <vt:lpstr>IEEE 802 Organization</vt:lpstr>
      <vt:lpstr>802.15 Scope and Purpose</vt:lpstr>
      <vt:lpstr>802.15 Active Projects/Status</vt:lpstr>
      <vt:lpstr>802.15 Completed Projects</vt:lpstr>
      <vt:lpstr>802.15 Completed Projects</vt:lpstr>
      <vt:lpstr>802.15 Completed Projects</vt:lpstr>
      <vt:lpstr>802.15 Completed Projects</vt:lpstr>
      <vt:lpstr>802.15 Project Stages</vt:lpstr>
      <vt:lpstr>802.15 Active Projects/Status</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 Status</vt:lpstr>
      <vt:lpstr>802.15 Other Activity</vt:lpstr>
      <vt:lpstr>802.15 Future Projects</vt:lpstr>
      <vt:lpstr>Questions?  Clint Powell cpowell@ieee.org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Clint Powell</cp:lastModifiedBy>
  <cp:revision>857</cp:revision>
  <dcterms:created xsi:type="dcterms:W3CDTF">2009-09-07T19:24:44Z</dcterms:created>
  <dcterms:modified xsi:type="dcterms:W3CDTF">2017-06-14T08:53:55Z</dcterms:modified>
</cp:coreProperties>
</file>