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4"/>
  </p:notesMasterIdLst>
  <p:handoutMasterIdLst>
    <p:handoutMasterId r:id="rId25"/>
  </p:handoutMasterIdLst>
  <p:sldIdLst>
    <p:sldId id="278" r:id="rId3"/>
    <p:sldId id="345" r:id="rId4"/>
    <p:sldId id="346" r:id="rId5"/>
    <p:sldId id="349" r:id="rId6"/>
    <p:sldId id="352" r:id="rId7"/>
    <p:sldId id="351" r:id="rId8"/>
    <p:sldId id="411" r:id="rId9"/>
    <p:sldId id="481" r:id="rId10"/>
    <p:sldId id="483" r:id="rId11"/>
    <p:sldId id="479" r:id="rId12"/>
    <p:sldId id="484" r:id="rId13"/>
    <p:sldId id="457" r:id="rId14"/>
    <p:sldId id="475" r:id="rId15"/>
    <p:sldId id="476" r:id="rId16"/>
    <p:sldId id="470" r:id="rId17"/>
    <p:sldId id="478" r:id="rId18"/>
    <p:sldId id="485" r:id="rId19"/>
    <p:sldId id="473" r:id="rId20"/>
    <p:sldId id="468" r:id="rId21"/>
    <p:sldId id="480" r:id="rId22"/>
    <p:sldId id="39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69BE28"/>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27" autoAdjust="0"/>
    <p:restoredTop sz="98416" autoAdjust="0"/>
  </p:normalViewPr>
  <p:slideViewPr>
    <p:cSldViewPr>
      <p:cViewPr varScale="1">
        <p:scale>
          <a:sx n="65" d="100"/>
          <a:sy n="65" d="100"/>
        </p:scale>
        <p:origin x="-510" y="-10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5838"/>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6/13/2017</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June 2017</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15-17-0336-00-0000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15-17-0336-00-0000</a:t>
            </a:r>
            <a:endParaRPr lang="en-US" sz="1200" dirty="0">
              <a:solidFill>
                <a:schemeClr val="bg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June 2017</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Overview/Status</a:t>
            </a:r>
            <a:endParaRPr lang="en-US" sz="3600" dirty="0">
              <a:solidFill>
                <a:schemeClr val="tx2"/>
              </a:solidFill>
            </a:endParaRPr>
          </a:p>
        </p:txBody>
      </p:sp>
      <p:sp>
        <p:nvSpPr>
          <p:cNvPr id="4100" name="Subtitle 2"/>
          <p:cNvSpPr>
            <a:spLocks/>
          </p:cNvSpPr>
          <p:nvPr/>
        </p:nvSpPr>
        <p:spPr bwMode="auto">
          <a:xfrm>
            <a:off x="1403350" y="3789041"/>
            <a:ext cx="640080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June 2017</a:t>
            </a:r>
            <a:endParaRPr lang="en-US" sz="2800" dirty="0">
              <a:solidFill>
                <a:srgbClr val="898989"/>
              </a:solidFill>
            </a:endParaRPr>
          </a:p>
          <a:p>
            <a:pPr algn="ctr" eaLnBrk="1" hangingPunct="1">
              <a:spcBef>
                <a:spcPct val="20000"/>
              </a:spcBef>
            </a:pPr>
            <a:r>
              <a:rPr lang="en-US" sz="2800" dirty="0" smtClean="0">
                <a:solidFill>
                  <a:srgbClr val="898989"/>
                </a:solidFill>
              </a:rPr>
              <a:t>Clint Powell</a:t>
            </a:r>
            <a:endParaRPr lang="en-US" sz="2800" dirty="0">
              <a:solidFill>
                <a:srgbClr val="898989"/>
              </a:solidFill>
            </a:endParaRPr>
          </a:p>
          <a:p>
            <a:pPr algn="ctr" eaLnBrk="1" hangingPunct="1">
              <a:spcBef>
                <a:spcPts val="0"/>
              </a:spcBef>
            </a:pPr>
            <a:endParaRPr lang="en-US" sz="800" dirty="0" smtClean="0">
              <a:solidFill>
                <a:srgbClr val="898989"/>
              </a:solidFill>
            </a:endParaRPr>
          </a:p>
          <a:p>
            <a:pPr algn="ctr" eaLnBrk="1" hangingPunct="1">
              <a:spcBef>
                <a:spcPct val="20000"/>
              </a:spcBef>
            </a:pPr>
            <a:r>
              <a:rPr lang="en-US" sz="1400" dirty="0" smtClean="0">
                <a:solidFill>
                  <a:srgbClr val="898989"/>
                </a:solidFill>
              </a:rPr>
              <a:t>IEEE </a:t>
            </a:r>
            <a:r>
              <a:rPr lang="en-US" sz="1400" dirty="0">
                <a:solidFill>
                  <a:srgbClr val="898989"/>
                </a:solidFill>
              </a:rPr>
              <a:t>802.15 - TG10 (Layer 2 Routing) Chair</a:t>
            </a:r>
          </a:p>
          <a:p>
            <a:pPr algn="ctr" eaLnBrk="1" hangingPunct="1">
              <a:spcBef>
                <a:spcPct val="20000"/>
              </a:spcBef>
            </a:pPr>
            <a:r>
              <a:rPr lang="en-US" sz="1400" dirty="0">
                <a:solidFill>
                  <a:srgbClr val="898989"/>
                </a:solidFill>
              </a:rPr>
              <a:t>IEEE 802.15 - TG4t (Higher Data Rate) Chair</a:t>
            </a:r>
          </a:p>
          <a:p>
            <a:pPr algn="ctr" eaLnBrk="1" hangingPunct="1">
              <a:spcBef>
                <a:spcPct val="20000"/>
              </a:spcBef>
            </a:pPr>
            <a:r>
              <a:rPr lang="en-US" sz="1400" dirty="0">
                <a:solidFill>
                  <a:srgbClr val="898989"/>
                </a:solidFill>
              </a:rPr>
              <a:t>IEEE 802.15.4 - </a:t>
            </a:r>
            <a:r>
              <a:rPr lang="en-US" sz="1400" dirty="0" smtClean="0">
                <a:solidFill>
                  <a:srgbClr val="898989"/>
                </a:solidFill>
              </a:rPr>
              <a:t>2015 Revision Co-Editor</a:t>
            </a:r>
          </a:p>
          <a:p>
            <a:pPr algn="ctr" eaLnBrk="1" hangingPunct="1">
              <a:spcBef>
                <a:spcPct val="20000"/>
              </a:spcBef>
            </a:pPr>
            <a:r>
              <a:rPr lang="en-US" sz="1400" dirty="0" smtClean="0">
                <a:solidFill>
                  <a:srgbClr val="898989"/>
                </a:solidFill>
              </a:rPr>
              <a:t>ZigBee Alliance - GB 868 MAC/PHY Editor</a:t>
            </a:r>
          </a:p>
          <a:p>
            <a:pPr algn="ctr" eaLnBrk="1" hangingPunct="1">
              <a:spcBef>
                <a:spcPct val="20000"/>
              </a:spcBef>
            </a:pPr>
            <a:r>
              <a:rPr lang="en-US" sz="1400" dirty="0" smtClean="0">
                <a:solidFill>
                  <a:srgbClr val="898989"/>
                </a:solidFill>
              </a:rPr>
              <a:t>ZigBee </a:t>
            </a:r>
            <a:r>
              <a:rPr lang="en-US" sz="1400" dirty="0">
                <a:solidFill>
                  <a:srgbClr val="898989"/>
                </a:solidFill>
              </a:rPr>
              <a:t>Alliance - Certification Adv. Group Chair</a:t>
            </a:r>
          </a:p>
          <a:p>
            <a:pPr algn="ctr" eaLnBrk="1" hangingPunct="1">
              <a:spcBef>
                <a:spcPct val="20000"/>
              </a:spcBef>
            </a:pPr>
            <a:r>
              <a:rPr lang="en-US" sz="1400" dirty="0" smtClean="0">
                <a:solidFill>
                  <a:srgbClr val="898989"/>
                </a:solidFill>
              </a:rPr>
              <a:t>ZigBee Alliance - IEEE 802.15.4 MAC/PHY Adv. Group</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5 Criteria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lvl="1" eaLnBrk="1" hangingPunct="1">
              <a:lnSpc>
                <a:spcPct val="80000"/>
              </a:lnSpc>
            </a:pPr>
            <a:r>
              <a:rPr lang="en-US" sz="2400" dirty="0" smtClean="0"/>
              <a:t>802.15.3d - THz band 100Gb/s PHY layer for point to point data center applications </a:t>
            </a:r>
          </a:p>
          <a:p>
            <a:pPr marL="914400" lvl="2" indent="0" eaLnBrk="1" hangingPunct="1">
              <a:lnSpc>
                <a:spcPct val="80000"/>
              </a:lnSpc>
              <a:buNone/>
            </a:pPr>
            <a:r>
              <a:rPr lang="en-US" sz="2000" b="1" i="1" dirty="0">
                <a:solidFill>
                  <a:srgbClr val="000099"/>
                </a:solidFill>
              </a:rPr>
              <a:t>STATUS: </a:t>
            </a:r>
            <a:r>
              <a:rPr lang="en-US" sz="2000" b="1" i="1" dirty="0">
                <a:solidFill>
                  <a:srgbClr val="000099"/>
                </a:solidFill>
              </a:rPr>
              <a:t>C</a:t>
            </a:r>
            <a:r>
              <a:rPr lang="en-US" sz="2000" b="1" i="1" dirty="0" smtClean="0">
                <a:solidFill>
                  <a:srgbClr val="000099"/>
                </a:solidFill>
              </a:rPr>
              <a:t>ompleted </a:t>
            </a:r>
            <a:r>
              <a:rPr lang="en-US" sz="2000" b="1" i="1" dirty="0" smtClean="0">
                <a:solidFill>
                  <a:srgbClr val="000099"/>
                </a:solidFill>
              </a:rPr>
              <a:t>Sponsor Ballot </a:t>
            </a:r>
            <a:r>
              <a:rPr lang="en-US" sz="2000" b="1" i="1" dirty="0">
                <a:solidFill>
                  <a:srgbClr val="000099"/>
                </a:solidFill>
              </a:rPr>
              <a:t>phase </a:t>
            </a:r>
            <a:r>
              <a:rPr lang="en-US" sz="2000" b="1" i="1" dirty="0" smtClean="0">
                <a:solidFill>
                  <a:srgbClr val="000099"/>
                </a:solidFill>
              </a:rPr>
              <a:t>– 2</a:t>
            </a:r>
            <a:r>
              <a:rPr lang="en-US" sz="2000" b="1" i="1" baseline="30000" dirty="0" smtClean="0">
                <a:solidFill>
                  <a:srgbClr val="000099"/>
                </a:solidFill>
              </a:rPr>
              <a:t>nd</a:t>
            </a:r>
            <a:r>
              <a:rPr lang="en-US" sz="2000" b="1" i="1" dirty="0" smtClean="0">
                <a:solidFill>
                  <a:srgbClr val="000099"/>
                </a:solidFill>
              </a:rPr>
              <a:t> </a:t>
            </a:r>
            <a:r>
              <a:rPr lang="en-US" sz="2000" b="1" i="1" dirty="0">
                <a:solidFill>
                  <a:srgbClr val="000099"/>
                </a:solidFill>
              </a:rPr>
              <a:t>S</a:t>
            </a:r>
            <a:r>
              <a:rPr lang="en-US" sz="2000" b="1" i="1" dirty="0" smtClean="0">
                <a:solidFill>
                  <a:srgbClr val="000099"/>
                </a:solidFill>
              </a:rPr>
              <a:t>B </a:t>
            </a:r>
            <a:r>
              <a:rPr lang="en-US" sz="2000" b="1" i="1" dirty="0" err="1" smtClean="0">
                <a:solidFill>
                  <a:srgbClr val="000099"/>
                </a:solidFill>
              </a:rPr>
              <a:t>recirc</a:t>
            </a:r>
            <a:r>
              <a:rPr lang="en-US" sz="2000" b="1" i="1" dirty="0" smtClean="0">
                <a:solidFill>
                  <a:srgbClr val="000099"/>
                </a:solidFill>
              </a:rPr>
              <a:t> closed 6/10, Approval pending</a:t>
            </a:r>
            <a:endParaRPr lang="en-US" sz="2000" b="1" i="1" dirty="0">
              <a:solidFill>
                <a:srgbClr val="000099"/>
              </a:solidFill>
            </a:endParaRPr>
          </a:p>
          <a:p>
            <a:pPr marL="914400" lvl="2" indent="0" eaLnBrk="1" hangingPunct="1">
              <a:lnSpc>
                <a:spcPct val="80000"/>
              </a:lnSpc>
              <a:buNone/>
            </a:pPr>
            <a:endParaRPr lang="en-US" sz="800" i="1" dirty="0"/>
          </a:p>
          <a:p>
            <a:pPr lvl="1" eaLnBrk="1" hangingPunct="1">
              <a:lnSpc>
                <a:spcPct val="80000"/>
              </a:lnSpc>
            </a:pPr>
            <a:r>
              <a:rPr lang="en-US" sz="2400" dirty="0" smtClean="0"/>
              <a:t>802.15.3e - High Rate (100Gb/s), Close Proximity Communications using </a:t>
            </a:r>
            <a:r>
              <a:rPr lang="en-US" sz="2400" dirty="0" err="1" smtClean="0"/>
              <a:t>mmWave</a:t>
            </a:r>
            <a:r>
              <a:rPr lang="en-US" sz="2400" dirty="0" smtClean="0"/>
              <a:t> for 4k HD MPEG file transfers in &lt;250ms total </a:t>
            </a:r>
            <a:r>
              <a:rPr lang="en-US" sz="2400" dirty="0"/>
              <a:t>transaction time </a:t>
            </a:r>
            <a:endParaRPr lang="en-US" sz="2400" dirty="0" smtClean="0"/>
          </a:p>
          <a:p>
            <a:pPr marL="914400" lvl="2" indent="0" eaLnBrk="1" hangingPunct="1">
              <a:lnSpc>
                <a:spcPct val="80000"/>
              </a:lnSpc>
              <a:buNone/>
            </a:pPr>
            <a:r>
              <a:rPr lang="en-US" sz="2000" b="1" i="1" dirty="0">
                <a:solidFill>
                  <a:srgbClr val="000099"/>
                </a:solidFill>
              </a:rPr>
              <a:t>STATUS: Published in June 2017</a:t>
            </a:r>
          </a:p>
          <a:p>
            <a:pPr lvl="1" eaLnBrk="1" hangingPunct="1">
              <a:lnSpc>
                <a:spcPct val="80000"/>
              </a:lnSpc>
            </a:pPr>
            <a:endParaRPr lang="en-US" sz="800" i="1" dirty="0"/>
          </a:p>
          <a:p>
            <a:pPr lvl="1" eaLnBrk="1" hangingPunct="1">
              <a:lnSpc>
                <a:spcPct val="80000"/>
              </a:lnSpc>
            </a:pPr>
            <a:r>
              <a:rPr lang="en-US" sz="2400" dirty="0" smtClean="0"/>
              <a:t>802.15.3f </a:t>
            </a:r>
            <a:r>
              <a:rPr lang="en-US" sz="2400" dirty="0"/>
              <a:t>- 60GHz Band Extension for 15.3 </a:t>
            </a:r>
          </a:p>
          <a:p>
            <a:pPr marL="914400" lvl="2" indent="0" eaLnBrk="1" hangingPunct="1">
              <a:lnSpc>
                <a:spcPct val="80000"/>
              </a:lnSpc>
              <a:buNone/>
            </a:pPr>
            <a:r>
              <a:rPr lang="en-US" sz="2000" b="1" i="1" dirty="0">
                <a:solidFill>
                  <a:srgbClr val="69BE28"/>
                </a:solidFill>
              </a:rPr>
              <a:t>STATUS: </a:t>
            </a:r>
            <a:r>
              <a:rPr lang="en-US" sz="2000" b="1" i="1" dirty="0">
                <a:solidFill>
                  <a:srgbClr val="69BE28"/>
                </a:solidFill>
              </a:rPr>
              <a:t>I</a:t>
            </a:r>
            <a:r>
              <a:rPr lang="en-US" sz="2000" b="1" i="1" dirty="0" smtClean="0">
                <a:solidFill>
                  <a:srgbClr val="69BE28"/>
                </a:solidFill>
              </a:rPr>
              <a:t>n </a:t>
            </a:r>
            <a:r>
              <a:rPr lang="en-US" sz="2000" b="1" i="1" dirty="0">
                <a:solidFill>
                  <a:srgbClr val="69BE28"/>
                </a:solidFill>
              </a:rPr>
              <a:t>Letter Ballot phase – </a:t>
            </a:r>
            <a:r>
              <a:rPr lang="en-US" sz="2000" b="1" i="1" dirty="0" smtClean="0">
                <a:solidFill>
                  <a:srgbClr val="69BE28"/>
                </a:solidFill>
              </a:rPr>
              <a:t>1</a:t>
            </a:r>
            <a:r>
              <a:rPr lang="en-US" sz="2000" b="1" i="1" baseline="30000" dirty="0" smtClean="0">
                <a:solidFill>
                  <a:srgbClr val="69BE28"/>
                </a:solidFill>
              </a:rPr>
              <a:t>st</a:t>
            </a:r>
            <a:r>
              <a:rPr lang="en-US" sz="2000" b="1" i="1" dirty="0" smtClean="0">
                <a:solidFill>
                  <a:srgbClr val="69BE28"/>
                </a:solidFill>
              </a:rPr>
              <a:t> LB </a:t>
            </a:r>
            <a:r>
              <a:rPr lang="en-US" sz="2000" b="1" i="1" dirty="0">
                <a:solidFill>
                  <a:srgbClr val="69BE28"/>
                </a:solidFill>
              </a:rPr>
              <a:t>closed 6</a:t>
            </a:r>
            <a:r>
              <a:rPr lang="en-US" sz="2000" b="1" i="1" dirty="0" smtClean="0">
                <a:solidFill>
                  <a:srgbClr val="69BE28"/>
                </a:solidFill>
              </a:rPr>
              <a:t>/9</a:t>
            </a:r>
            <a:endParaRPr lang="en-US" sz="2000" b="1" i="1" dirty="0">
              <a:solidFill>
                <a:srgbClr val="69BE28"/>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200" dirty="0" smtClean="0"/>
              <a:t>802.15.4r - </a:t>
            </a:r>
            <a:r>
              <a:rPr lang="en-US" sz="2200" dirty="0"/>
              <a:t>Common 15.4 ranging protocol for Location Based Services indoors or out </a:t>
            </a:r>
            <a:endParaRPr lang="en-US" sz="2200" dirty="0" smtClean="0"/>
          </a:p>
          <a:p>
            <a:pPr marL="914400" lvl="2" indent="0" eaLnBrk="1" hangingPunct="1">
              <a:lnSpc>
                <a:spcPct val="80000"/>
              </a:lnSpc>
              <a:buNone/>
            </a:pPr>
            <a:r>
              <a:rPr lang="en-US" sz="2000" b="1" i="1" dirty="0"/>
              <a:t>STATUS: </a:t>
            </a:r>
            <a:r>
              <a:rPr lang="en-US" sz="2000" b="1" i="1" dirty="0" smtClean="0"/>
              <a:t>On </a:t>
            </a:r>
            <a:r>
              <a:rPr lang="en-US" sz="2000" b="1" i="1" dirty="0"/>
              <a:t>hold</a:t>
            </a:r>
          </a:p>
          <a:p>
            <a:pPr lvl="2" eaLnBrk="1" hangingPunct="1">
              <a:lnSpc>
                <a:spcPct val="80000"/>
              </a:lnSpc>
            </a:pPr>
            <a:endParaRPr lang="en-US" sz="800" i="1" dirty="0"/>
          </a:p>
          <a:p>
            <a:pPr lvl="1" eaLnBrk="1" hangingPunct="1">
              <a:lnSpc>
                <a:spcPct val="80000"/>
              </a:lnSpc>
            </a:pPr>
            <a:r>
              <a:rPr lang="en-US" sz="2200" dirty="0" smtClean="0"/>
              <a:t>802.15.4s - </a:t>
            </a:r>
            <a:r>
              <a:rPr lang="en-US" sz="2200" dirty="0"/>
              <a:t>MAC enhancement for improved spectrum resource </a:t>
            </a:r>
            <a:r>
              <a:rPr lang="en-US" sz="2200" dirty="0" smtClean="0"/>
              <a:t>utilization</a:t>
            </a:r>
          </a:p>
          <a:p>
            <a:pPr lvl="2" eaLnBrk="1" hangingPunct="1">
              <a:lnSpc>
                <a:spcPct val="80000"/>
              </a:lnSpc>
            </a:pPr>
            <a:r>
              <a:rPr lang="en-US" sz="2000" dirty="0" smtClean="0"/>
              <a:t>Includes </a:t>
            </a:r>
            <a:r>
              <a:rPr lang="en-US" sz="2000" dirty="0" err="1" smtClean="0"/>
              <a:t>Tx</a:t>
            </a:r>
            <a:r>
              <a:rPr lang="en-US" sz="2000" dirty="0" smtClean="0"/>
              <a:t> </a:t>
            </a:r>
            <a:r>
              <a:rPr lang="en-US" sz="2000" dirty="0" err="1" smtClean="0"/>
              <a:t>Pwr</a:t>
            </a:r>
            <a:r>
              <a:rPr lang="en-US" sz="2000" dirty="0" smtClean="0"/>
              <a:t> Control</a:t>
            </a:r>
          </a:p>
          <a:p>
            <a:pPr marL="914400" lvl="2" indent="0" eaLnBrk="1" hangingPunct="1">
              <a:lnSpc>
                <a:spcPct val="80000"/>
              </a:lnSpc>
              <a:buNone/>
            </a:pPr>
            <a:r>
              <a:rPr lang="en-US" sz="2000" b="1" i="1" dirty="0">
                <a:solidFill>
                  <a:srgbClr val="000099"/>
                </a:solidFill>
              </a:rPr>
              <a:t>STATUS: </a:t>
            </a:r>
            <a:r>
              <a:rPr lang="en-US" sz="2000" b="1" i="1" dirty="0">
                <a:solidFill>
                  <a:srgbClr val="000099"/>
                </a:solidFill>
              </a:rPr>
              <a:t>S</a:t>
            </a:r>
            <a:r>
              <a:rPr lang="en-US" sz="2000" b="1" i="1" dirty="0" smtClean="0">
                <a:solidFill>
                  <a:srgbClr val="000099"/>
                </a:solidFill>
              </a:rPr>
              <a:t>till </a:t>
            </a:r>
            <a:r>
              <a:rPr lang="en-US" sz="2000" b="1" i="1" dirty="0" smtClean="0">
                <a:solidFill>
                  <a:srgbClr val="000099"/>
                </a:solidFill>
              </a:rPr>
              <a:t>in </a:t>
            </a:r>
            <a:r>
              <a:rPr lang="en-US" sz="2000" b="1" i="1" dirty="0">
                <a:solidFill>
                  <a:srgbClr val="000099"/>
                </a:solidFill>
              </a:rPr>
              <a:t>Letter Ballot </a:t>
            </a:r>
            <a:r>
              <a:rPr lang="en-US" sz="2000" b="1" i="1" dirty="0" smtClean="0">
                <a:solidFill>
                  <a:srgbClr val="000099"/>
                </a:solidFill>
              </a:rPr>
              <a:t>phase – 3</a:t>
            </a:r>
            <a:r>
              <a:rPr lang="en-US" sz="2000" b="1" i="1" baseline="30000" dirty="0" smtClean="0">
                <a:solidFill>
                  <a:srgbClr val="000099"/>
                </a:solidFill>
              </a:rPr>
              <a:t>rd</a:t>
            </a:r>
            <a:r>
              <a:rPr lang="en-US" sz="2000" b="1" i="1" dirty="0" smtClean="0">
                <a:solidFill>
                  <a:srgbClr val="000099"/>
                </a:solidFill>
              </a:rPr>
              <a:t> LB closed 5/26</a:t>
            </a: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r>
              <a:rPr lang="en-US" sz="2200" dirty="0" smtClean="0"/>
              <a:t>802.15.4t - Higher Rate PHY (HRP) - </a:t>
            </a:r>
            <a:r>
              <a:rPr lang="en-US" sz="2200" dirty="0"/>
              <a:t>PHY capable of 2 </a:t>
            </a:r>
            <a:r>
              <a:rPr lang="en-US" sz="2200" dirty="0" smtClean="0"/>
              <a:t>Mb/s </a:t>
            </a:r>
            <a:r>
              <a:rPr lang="en-US" sz="2200" dirty="0"/>
              <a:t>data rates, utilizing the </a:t>
            </a:r>
            <a:r>
              <a:rPr lang="en-US" sz="2200" dirty="0" smtClean="0"/>
              <a:t>2.4 GHz ISM band</a:t>
            </a:r>
            <a:r>
              <a:rPr lang="en-US" sz="2200" dirty="0"/>
              <a:t>, having backwards-compatibility to, and the same occupied bandwidth as, the present </a:t>
            </a:r>
            <a:r>
              <a:rPr lang="en-US" sz="2200" dirty="0" smtClean="0"/>
              <a:t>2.4 GHz </a:t>
            </a:r>
            <a:r>
              <a:rPr lang="en-US" sz="2200" dirty="0"/>
              <a:t>O-QPSK </a:t>
            </a:r>
            <a:r>
              <a:rPr lang="en-US" sz="2200" dirty="0" smtClean="0"/>
              <a:t>PHY, </a:t>
            </a:r>
            <a:r>
              <a:rPr lang="en-US" sz="2200" dirty="0"/>
              <a:t>and be simple to implement. </a:t>
            </a:r>
            <a:endParaRPr lang="en-US" sz="2200" dirty="0" smtClean="0"/>
          </a:p>
          <a:p>
            <a:pPr marL="914400" lvl="2" indent="0" eaLnBrk="1" hangingPunct="1">
              <a:lnSpc>
                <a:spcPct val="80000"/>
              </a:lnSpc>
              <a:buNone/>
            </a:pPr>
            <a:r>
              <a:rPr lang="en-US" sz="2000" b="1" i="1" dirty="0">
                <a:solidFill>
                  <a:srgbClr val="000099"/>
                </a:solidFill>
              </a:rPr>
              <a:t>STATUS: Published in May </a:t>
            </a:r>
            <a:r>
              <a:rPr lang="en-US" sz="2000" b="1" i="1" dirty="0" smtClean="0">
                <a:solidFill>
                  <a:srgbClr val="000099"/>
                </a:solidFill>
              </a:rPr>
              <a:t>2017</a:t>
            </a:r>
            <a:endParaRPr lang="en-US" sz="800" b="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802.15.4v - Regional Sub 1GHz Band (RSB): </a:t>
            </a:r>
          </a:p>
          <a:p>
            <a:pPr marL="908050"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marL="908050" lvl="2" eaLnBrk="1" hangingPunct="1">
              <a:lnSpc>
                <a:spcPct val="80000"/>
              </a:lnSpc>
            </a:pPr>
            <a:r>
              <a:rPr lang="en-US" sz="2000" dirty="0" smtClean="0"/>
              <a:t>Update </a:t>
            </a:r>
            <a:r>
              <a:rPr lang="en-US" sz="2000" dirty="0"/>
              <a:t>the </a:t>
            </a:r>
            <a:r>
              <a:rPr lang="en-US" sz="2000" dirty="0" smtClean="0"/>
              <a:t>channel </a:t>
            </a:r>
            <a:r>
              <a:rPr lang="en-US" sz="2000" dirty="0"/>
              <a:t>parameters for the 470-510 MHz band in China and the 863-870 MHz band in Europe to align them with current requirements. </a:t>
            </a:r>
            <a:endParaRPr lang="en-US" sz="2000" dirty="0" smtClean="0"/>
          </a:p>
          <a:p>
            <a:pPr marL="914400" lvl="2" indent="0" eaLnBrk="1" hangingPunct="1">
              <a:lnSpc>
                <a:spcPct val="80000"/>
              </a:lnSpc>
              <a:buNone/>
            </a:pPr>
            <a:r>
              <a:rPr lang="en-US" sz="2000" b="1" i="1" dirty="0" smtClean="0">
                <a:solidFill>
                  <a:srgbClr val="000099"/>
                </a:solidFill>
              </a:rPr>
              <a:t>STATUS: Approved for Publication, Publication pending</a:t>
            </a:r>
          </a:p>
          <a:p>
            <a:pPr lvl="1" eaLnBrk="1" hangingPunct="1">
              <a:lnSpc>
                <a:spcPct val="80000"/>
              </a:lnSpc>
            </a:pPr>
            <a:endParaRPr lang="en-US" sz="800" i="1" dirty="0"/>
          </a:p>
          <a:p>
            <a:pPr lvl="1" eaLnBrk="1" hangingPunct="1">
              <a:lnSpc>
                <a:spcPct val="80000"/>
              </a:lnSpc>
            </a:pPr>
            <a:r>
              <a:rPr lang="en-US" sz="2200" dirty="0" smtClean="0"/>
              <a:t>802.15.4 Revision - bug </a:t>
            </a:r>
            <a:r>
              <a:rPr lang="en-US" sz="2200" dirty="0"/>
              <a:t>fixes and roll-up of amendments </a:t>
            </a:r>
            <a:r>
              <a:rPr lang="en-US" sz="2200" dirty="0" smtClean="0"/>
              <a:t>n, q, s, t, u, v,…</a:t>
            </a:r>
          </a:p>
          <a:p>
            <a:pPr marL="914400" lvl="2" indent="0" eaLnBrk="1" hangingPunct="1">
              <a:lnSpc>
                <a:spcPct val="80000"/>
              </a:lnSpc>
              <a:buNone/>
            </a:pPr>
            <a:r>
              <a:rPr lang="en-US" sz="2000" b="1" i="1" dirty="0">
                <a:solidFill>
                  <a:srgbClr val="69BE28"/>
                </a:solidFill>
              </a:rPr>
              <a:t>STATUS: Seeking approval to start Task </a:t>
            </a:r>
            <a:r>
              <a:rPr lang="en-US" sz="2000" b="1" i="1" dirty="0" smtClean="0">
                <a:solidFill>
                  <a:srgbClr val="69BE28"/>
                </a:solidFill>
              </a:rPr>
              <a:t>Group</a:t>
            </a:r>
            <a:endParaRPr lang="en-US" sz="2000" b="1" i="1" dirty="0">
              <a:solidFill>
                <a:srgbClr val="69BE28"/>
              </a:solidFill>
            </a:endParaRPr>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495326"/>
            <a:ext cx="7632848" cy="4525962"/>
          </a:xfrm>
        </p:spPr>
        <p:txBody>
          <a:bodyPr/>
          <a:lstStyle/>
          <a:p>
            <a:pPr marL="0" indent="0" eaLnBrk="1" hangingPunct="1">
              <a:lnSpc>
                <a:spcPct val="80000"/>
              </a:lnSpc>
              <a:buNone/>
            </a:pPr>
            <a:r>
              <a:rPr lang="en-US" sz="2800" dirty="0"/>
              <a:t>Revision to IEEE802.15.7 </a:t>
            </a:r>
            <a:r>
              <a:rPr lang="en-US" sz="2800" dirty="0" smtClean="0"/>
              <a:t>- 2012, Standard for Visible </a:t>
            </a:r>
            <a:r>
              <a:rPr lang="en-US" sz="2800" dirty="0"/>
              <a:t>Light Communications</a:t>
            </a:r>
            <a:r>
              <a:rPr lang="en-US" sz="2800" dirty="0" smtClean="0"/>
              <a:t>.</a:t>
            </a:r>
          </a:p>
          <a:p>
            <a:pPr marL="0" indent="0" eaLnBrk="1" hangingPunct="1">
              <a:lnSpc>
                <a:spcPct val="80000"/>
              </a:lnSpc>
              <a:buNone/>
            </a:pPr>
            <a:endParaRPr lang="en-US" sz="1800" dirty="0"/>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a:t>Add capability to specifically to address Optical Camera Communications for use with existing as well as future smart mobile </a:t>
            </a:r>
            <a:r>
              <a:rPr lang="en-US" sz="2400" dirty="0" smtClean="0"/>
              <a:t>devices</a:t>
            </a:r>
          </a:p>
          <a:p>
            <a:pPr marL="800100" lvl="2" indent="0" eaLnBrk="1" hangingPunct="1">
              <a:lnSpc>
                <a:spcPct val="80000"/>
              </a:lnSpc>
              <a:spcAft>
                <a:spcPts val="600"/>
              </a:spcAft>
              <a:buNone/>
            </a:pPr>
            <a:r>
              <a:rPr lang="en-US" sz="2000" b="1" i="1" dirty="0" smtClean="0">
                <a:solidFill>
                  <a:srgbClr val="000099"/>
                </a:solidFill>
              </a:rPr>
              <a:t>STATUS: Completed TG D1 review, resolving comments, split into 2 projects (see 802.15.13)</a:t>
            </a:r>
            <a:endParaRPr lang="en-US" sz="2000" b="1" i="1" dirty="0">
              <a:solidFill>
                <a:srgbClr val="000099"/>
              </a:solidFill>
            </a:endParaRPr>
          </a:p>
          <a:p>
            <a:endParaRPr lang="en-US" dirty="0"/>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a:t>
            </a:r>
            <a:r>
              <a:rPr lang="en-US" sz="2800" dirty="0"/>
              <a:t>Work</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In </a:t>
            </a:r>
            <a:r>
              <a:rPr lang="en-US" sz="2000" b="1" i="1" dirty="0" smtClean="0">
                <a:solidFill>
                  <a:srgbClr val="000099"/>
                </a:solidFill>
              </a:rPr>
              <a:t>Sponsor Ballot </a:t>
            </a:r>
            <a:r>
              <a:rPr lang="en-US" sz="2000" b="1" i="1" dirty="0">
                <a:solidFill>
                  <a:srgbClr val="000099"/>
                </a:solidFill>
              </a:rPr>
              <a:t>phase </a:t>
            </a:r>
            <a:r>
              <a:rPr lang="en-US" sz="2000" b="1" i="1" dirty="0" smtClean="0">
                <a:solidFill>
                  <a:srgbClr val="000099"/>
                </a:solidFill>
              </a:rPr>
              <a:t>– 1</a:t>
            </a:r>
            <a:r>
              <a:rPr lang="en-US" sz="2000" b="1" i="1" baseline="30000" dirty="0">
                <a:solidFill>
                  <a:srgbClr val="000099"/>
                </a:solidFill>
              </a:rPr>
              <a:t>s</a:t>
            </a:r>
            <a:r>
              <a:rPr lang="en-US" sz="2000" b="1" i="1" baseline="30000" dirty="0" smtClean="0">
                <a:solidFill>
                  <a:srgbClr val="000099"/>
                </a:solidFill>
              </a:rPr>
              <a:t>t</a:t>
            </a:r>
            <a:r>
              <a:rPr lang="en-US" sz="2000" b="1" i="1" dirty="0" smtClean="0">
                <a:solidFill>
                  <a:srgbClr val="000099"/>
                </a:solidFill>
              </a:rPr>
              <a:t> </a:t>
            </a:r>
            <a:r>
              <a:rPr lang="en-US" sz="2000" b="1" i="1" dirty="0">
                <a:solidFill>
                  <a:srgbClr val="000099"/>
                </a:solidFill>
              </a:rPr>
              <a:t>S</a:t>
            </a:r>
            <a:r>
              <a:rPr lang="en-US" sz="2000" b="1" i="1" dirty="0" smtClean="0">
                <a:solidFill>
                  <a:srgbClr val="000099"/>
                </a:solidFill>
              </a:rPr>
              <a:t>B closed 5/10</a:t>
            </a:r>
            <a:endParaRPr lang="en-US" sz="800" b="1" i="1" dirty="0" smtClean="0">
              <a:solidFill>
                <a:srgbClr val="000099"/>
              </a:solidFill>
            </a:endParaRPr>
          </a:p>
          <a:p>
            <a:pPr lvl="1" eaLnBrk="1" hangingPunct="1">
              <a:lnSpc>
                <a:spcPct val="80000"/>
              </a:lnSpc>
            </a:pPr>
            <a:endParaRPr lang="en-US" sz="800" i="1" dirty="0"/>
          </a:p>
          <a:p>
            <a:pPr lvl="1" eaLnBrk="1" hangingPunct="1">
              <a:lnSpc>
                <a:spcPct val="80000"/>
              </a:lnSpc>
            </a:pPr>
            <a:r>
              <a:rPr lang="en-US" sz="2400" dirty="0" smtClean="0"/>
              <a:t>802.15.10 - </a:t>
            </a:r>
            <a:r>
              <a:rPr lang="en-US" sz="2400" dirty="0"/>
              <a:t>Recommended Practice for Layer 2 Routing (Mesh </a:t>
            </a:r>
            <a:r>
              <a:rPr lang="en-US" sz="2400" dirty="0" smtClean="0"/>
              <a:t>Under)</a:t>
            </a:r>
          </a:p>
          <a:p>
            <a:pPr marL="914400" lvl="2" indent="0" eaLnBrk="1" hangingPunct="1">
              <a:lnSpc>
                <a:spcPct val="80000"/>
              </a:lnSpc>
              <a:buNone/>
            </a:pPr>
            <a:r>
              <a:rPr lang="en-US" sz="2000" b="1" i="1" dirty="0">
                <a:solidFill>
                  <a:srgbClr val="000099"/>
                </a:solidFill>
              </a:rPr>
              <a:t>STATUS: Published in </a:t>
            </a:r>
            <a:r>
              <a:rPr lang="en-US" sz="2000" b="1" i="1" dirty="0" smtClean="0">
                <a:solidFill>
                  <a:srgbClr val="000099"/>
                </a:solidFill>
              </a:rPr>
              <a:t>April 2017</a:t>
            </a:r>
            <a:endParaRPr lang="en-US" sz="2000" b="1" i="1" dirty="0">
              <a:solidFill>
                <a:srgbClr val="000099"/>
              </a:solidFill>
            </a:endParaRPr>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a:t>Will need tight coordination with 802.1 and IETF</a:t>
            </a:r>
          </a:p>
          <a:p>
            <a:pPr marL="914400" lvl="2" indent="0" eaLnBrk="1" hangingPunct="1">
              <a:lnSpc>
                <a:spcPct val="80000"/>
              </a:lnSpc>
              <a:buNone/>
            </a:pPr>
            <a:r>
              <a:rPr lang="en-US" sz="2000" b="1" i="1" dirty="0"/>
              <a:t>STATUS: </a:t>
            </a:r>
            <a:r>
              <a:rPr lang="en-US" sz="2000" b="1" i="1" dirty="0" smtClean="0"/>
              <a:t>Continuing development of </a:t>
            </a:r>
            <a:r>
              <a:rPr lang="en-US" sz="2000" b="1" i="1" dirty="0"/>
              <a:t>content for draft</a:t>
            </a: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546848"/>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a:t>
            </a:r>
            <a:r>
              <a:rPr lang="en-US" sz="2400" dirty="0" smtClean="0"/>
              <a:t>Multi-gigabit 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a:t>
            </a:r>
            <a:r>
              <a:rPr lang="en-US" sz="2000" b="1" i="1" dirty="0" smtClean="0">
                <a:solidFill>
                  <a:srgbClr val="69BE28"/>
                </a:solidFill>
              </a:rPr>
              <a:t>Developing draft</a:t>
            </a:r>
            <a:endParaRPr lang="en-US" sz="2000" b="1" i="1" dirty="0">
              <a:solidFill>
                <a:srgbClr val="69BE28"/>
              </a:solidFill>
            </a:endParaRPr>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 Status</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Dependability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a:t>
            </a:r>
            <a:r>
              <a:rPr lang="en-US" sz="2400" dirty="0"/>
              <a:t>(IG </a:t>
            </a:r>
            <a:r>
              <a:rPr lang="en-US" sz="2400" dirty="0" smtClean="0"/>
              <a:t>Guide):</a:t>
            </a:r>
          </a:p>
          <a:p>
            <a:pPr marL="857250" lvl="2" indent="0" eaLnBrk="1" hangingPunct="1">
              <a:lnSpc>
                <a:spcPct val="80000"/>
              </a:lnSpc>
              <a:buNone/>
            </a:pPr>
            <a:r>
              <a:rPr lang="en-US" sz="2000" b="1" i="1" dirty="0"/>
              <a:t>STATUS: </a:t>
            </a:r>
            <a:r>
              <a:rPr lang="en-US" sz="2000" b="1" i="1" dirty="0"/>
              <a:t>O</a:t>
            </a:r>
            <a:r>
              <a:rPr lang="en-US" sz="2000" b="1" i="1" dirty="0" smtClean="0"/>
              <a:t>n </a:t>
            </a:r>
            <a:r>
              <a:rPr lang="en-US" sz="2000" b="1" i="1" dirty="0" smtClean="0"/>
              <a:t>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p>
          <a:p>
            <a:pPr lvl="1" eaLnBrk="1" hangingPunct="1">
              <a:lnSpc>
                <a:spcPct val="80000"/>
              </a:lnSpc>
            </a:pPr>
            <a:endParaRPr lang="en-US" sz="800" dirty="0"/>
          </a:p>
          <a:p>
            <a:pPr lvl="1" eaLnBrk="1" hangingPunct="1">
              <a:lnSpc>
                <a:spcPct val="80000"/>
              </a:lnSpc>
            </a:pPr>
            <a:r>
              <a:rPr lang="en-US" sz="2400" dirty="0" smtClean="0"/>
              <a:t>Low </a:t>
            </a:r>
            <a:r>
              <a:rPr lang="en-US" sz="2400" dirty="0"/>
              <a:t>Power Wide Area (LPWA): Defining Objectives</a:t>
            </a:r>
          </a:p>
          <a:p>
            <a:pPr marL="857250" lvl="2" indent="0" eaLnBrk="1" hangingPunct="1">
              <a:lnSpc>
                <a:spcPct val="80000"/>
              </a:lnSpc>
              <a:buNone/>
            </a:pPr>
            <a:r>
              <a:rPr lang="en-US" sz="2000" b="1" i="1" dirty="0" smtClean="0"/>
              <a:t>STATUS: IG report/presentation being prepared for July Mtg.</a:t>
            </a:r>
            <a:endParaRPr lang="en-US" b="1" i="1" dirty="0"/>
          </a:p>
          <a:p>
            <a:pPr marL="857250" lvl="2" indent="0" eaLnBrk="1" hangingPunct="1">
              <a:lnSpc>
                <a:spcPct val="80000"/>
              </a:lnSpc>
              <a:buNone/>
            </a:pPr>
            <a:endParaRPr lang="en-US" sz="2000" dirty="0">
              <a:solidFill>
                <a:srgbClr val="000099"/>
              </a:solidFill>
            </a:endParaRPr>
          </a:p>
          <a:p>
            <a:pPr lvl="3"/>
            <a:endParaRPr lang="en-US" sz="1600" dirty="0" smtClean="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200" dirty="0" smtClean="0"/>
              <a:t>).</a:t>
            </a:r>
            <a:endParaRPr lang="en-US" sz="24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802.15:</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Interest in improving targeted coexistence between 802.15 and 802.11 networks.</a:t>
            </a:r>
          </a:p>
          <a:p>
            <a:pPr marL="857250" lvl="2" indent="0" eaLnBrk="1" hangingPunct="1">
              <a:lnSpc>
                <a:spcPct val="80000"/>
              </a:lnSpc>
              <a:buNone/>
            </a:pPr>
            <a:r>
              <a:rPr lang="en-US" sz="2000" b="1" i="1" dirty="0">
                <a:solidFill>
                  <a:srgbClr val="000099"/>
                </a:solidFill>
              </a:rPr>
              <a:t>STATUS: </a:t>
            </a:r>
            <a:r>
              <a:rPr lang="en-US" sz="2000" b="1" i="1" dirty="0" smtClean="0">
                <a:solidFill>
                  <a:srgbClr val="000099"/>
                </a:solidFill>
              </a:rPr>
              <a:t>No recent activity</a:t>
            </a:r>
            <a:endParaRPr lang="en-US" sz="2000" b="1" i="1" dirty="0">
              <a:solidFill>
                <a:srgbClr val="000099"/>
              </a:solidFill>
            </a:endParaRPr>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588224"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802.24</a:t>
            </a:r>
          </a:p>
          <a:p>
            <a:pPr algn="ctr" eaLnBrk="1" hangingPunct="1"/>
            <a:r>
              <a:rPr lang="en-US" sz="1000" b="1">
                <a:solidFill>
                  <a:schemeClr val="bg1"/>
                </a:solidFill>
              </a:rPr>
              <a:t>Smart Grid</a:t>
            </a:r>
          </a:p>
          <a:p>
            <a:pPr algn="ctr" eaLnBrk="1" hangingPunct="1"/>
            <a:r>
              <a:rPr lang="en-US" sz="1000" b="1">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a:t>
            </a:r>
            <a:r>
              <a:rPr lang="en-US" sz="1800" dirty="0" smtClean="0"/>
              <a:t>Members:  96</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8313" y="1341438"/>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a:t>
            </a:r>
            <a:r>
              <a:rPr lang="en-US" sz="2400" dirty="0" smtClean="0"/>
              <a:t>: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a:solidFill>
                  <a:srgbClr val="000099"/>
                </a:solidFill>
              </a:rPr>
              <a:t>…Several projects already </a:t>
            </a:r>
            <a:r>
              <a:rPr lang="en-US" sz="2400" dirty="0" smtClean="0">
                <a:solidFill>
                  <a:srgbClr val="000099"/>
                </a:solidFill>
              </a:rPr>
              <a:t>published in </a:t>
            </a:r>
            <a:r>
              <a:rPr lang="en-US" sz="2400" dirty="0">
                <a:solidFill>
                  <a:srgbClr val="000099"/>
                </a:solidFill>
              </a:rPr>
              <a:t>2017</a:t>
            </a: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smtClean="0"/>
              <a:t>802.15.1 - Original Bluetooth</a:t>
            </a:r>
          </a:p>
          <a:p>
            <a:pPr eaLnBrk="1" hangingPunct="1">
              <a:spcAft>
                <a:spcPts val="1200"/>
              </a:spcAft>
            </a:pPr>
            <a:r>
              <a:rPr lang="en-US" sz="2400" dirty="0" smtClean="0"/>
              <a:t>802.15.2 - Coexistence Recommended Practice Bluetooth/802.11</a:t>
            </a:r>
          </a:p>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smtClean="0">
                <a:solidFill>
                  <a:srgbClr val="000099"/>
                </a:solidFill>
              </a:rPr>
              <a:t>802.15.3e - High-Rate Close Proximity Point-to-Point </a:t>
            </a:r>
            <a:r>
              <a:rPr lang="en-US" sz="2200" dirty="0" smtClean="0">
                <a:solidFill>
                  <a:srgbClr val="000099"/>
                </a:solidFill>
              </a:rPr>
              <a:t>Communications (initial target use - Japan Olympics)</a:t>
            </a:r>
            <a:endParaRPr lang="en-US" sz="2200" dirty="0" smtClean="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a:p>
            <a:pPr lvl="1" eaLnBrk="1" hangingPunct="1">
              <a:lnSpc>
                <a:spcPct val="80000"/>
              </a:lnSpc>
            </a:pPr>
            <a:r>
              <a:rPr lang="en-US" sz="2200" dirty="0"/>
              <a:t>802.15.4k - 15.4 PHY for Low Energy </a:t>
            </a:r>
            <a:r>
              <a:rPr lang="en-US" sz="2200" dirty="0" smtClean="0"/>
              <a:t>Critical</a:t>
            </a:r>
            <a:br>
              <a:rPr lang="en-US" sz="2200" dirty="0" smtClean="0"/>
            </a:br>
            <a:r>
              <a:rPr lang="en-US" sz="2200" dirty="0" smtClean="0"/>
              <a:t>Infrastructure Monitoring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802.15.4m - 15.4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solidFill>
                  <a:srgbClr val="000099"/>
                </a:solidFill>
              </a:rPr>
              <a:t>802.15.4t - 2 Mbps </a:t>
            </a:r>
            <a:r>
              <a:rPr lang="en-US" sz="2200" dirty="0" smtClean="0">
                <a:solidFill>
                  <a:srgbClr val="000099"/>
                </a:solidFill>
              </a:rPr>
              <a:t>PHY (includes backwards compatibility mechanism to original 250 kbps O-QPSK)</a:t>
            </a:r>
            <a:endParaRPr lang="en-US" sz="2200" dirty="0">
              <a:solidFill>
                <a:srgbClr val="000099"/>
              </a:solidFill>
            </a:endParaRPr>
          </a:p>
          <a:p>
            <a:pPr lvl="1" eaLnBrk="1" hangingPunct="1">
              <a:lnSpc>
                <a:spcPct val="80000"/>
              </a:lnSpc>
            </a:pPr>
            <a:r>
              <a:rPr lang="en-US" sz="2200" dirty="0"/>
              <a:t>802.15.4u - 865 MHz to 867 MHz Band in </a:t>
            </a:r>
            <a:r>
              <a:rPr lang="en-US" sz="2200" dirty="0" smtClean="0"/>
              <a:t>India</a:t>
            </a:r>
            <a:endParaRPr lang="en-US" sz="2600" dirty="0"/>
          </a:p>
          <a:p>
            <a:pPr lvl="1" eaLnBrk="1" hangingPunct="1">
              <a:lnSpc>
                <a:spcPct val="80000"/>
              </a:lnSpc>
            </a:pPr>
            <a:endParaRPr lang="en-US" sz="2200" dirty="0" smtClean="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spcAft>
                <a:spcPts val="1200"/>
              </a:spcAft>
            </a:pPr>
            <a:r>
              <a:rPr lang="en-US" sz="2400" dirty="0" smtClean="0">
                <a:solidFill>
                  <a:srgbClr val="000099"/>
                </a:solidFill>
              </a:rPr>
              <a:t>802.15.10 - Layer 2 Routing </a:t>
            </a:r>
            <a:r>
              <a:rPr lang="en-US" sz="2400" dirty="0">
                <a:solidFill>
                  <a:srgbClr val="000099"/>
                </a:solidFill>
              </a:rPr>
              <a:t>Recommended </a:t>
            </a:r>
            <a:r>
              <a:rPr lang="en-US" sz="2400" dirty="0" smtClean="0">
                <a:solidFill>
                  <a:srgbClr val="000099"/>
                </a:solidFill>
              </a:rPr>
              <a:t>Practice</a:t>
            </a:r>
            <a:endParaRPr lang="en-US" sz="2400" dirty="0">
              <a:solidFill>
                <a:srgbClr val="000099"/>
              </a:solidFill>
            </a:endParaRPr>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25781</TotalTime>
  <Words>1421</Words>
  <Application>Microsoft Office PowerPoint</Application>
  <PresentationFormat>On-screen Show (4:3)</PresentationFormat>
  <Paragraphs>231</Paragraphs>
  <Slides>21</Slides>
  <Notes>3</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Title slide</vt:lpstr>
      <vt:lpstr>Title only</vt:lpstr>
      <vt:lpstr>PowerPoint Presentation</vt:lpstr>
      <vt:lpstr>Disclaimer…</vt:lpstr>
      <vt:lpstr>IEEE 802 Organization</vt:lpstr>
      <vt:lpstr>802.15 Scope and Purpose</vt:lpstr>
      <vt:lpstr>802.15 Active Projects/Status</vt:lpstr>
      <vt:lpstr>802.15 Completed Projects</vt:lpstr>
      <vt:lpstr>802.15 Completed Projects</vt:lpstr>
      <vt:lpstr>802.15 Completed Projects</vt:lpstr>
      <vt:lpstr>802.15 Completed Projects</vt:lpstr>
      <vt:lpstr>802.15 Project Stages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 Status</vt:lpstr>
      <vt:lpstr>802.15 Other Activity</vt:lpstr>
      <vt:lpstr>802.15 Future Projects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855</cp:revision>
  <dcterms:created xsi:type="dcterms:W3CDTF">2009-09-07T19:24:44Z</dcterms:created>
  <dcterms:modified xsi:type="dcterms:W3CDTF">2017-06-13T04:12:47Z</dcterms:modified>
</cp:coreProperties>
</file>