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311" r:id="rId2"/>
    <p:sldId id="317" r:id="rId3"/>
    <p:sldId id="318" r:id="rId4"/>
    <p:sldId id="31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タイトルなしのセクション" id="{150909DB-AF61-42E8-8FD1-2460687E093A}">
          <p14:sldIdLst>
            <p14:sldId id="311"/>
            <p14:sldId id="317"/>
            <p14:sldId id="318"/>
            <p14:sldId id="3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00"/>
    <a:srgbClr val="FF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62" d="100"/>
          <a:sy n="162" d="100"/>
        </p:scale>
        <p:origin x="144" y="5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F42EF-0A52-409B-8CFE-331989EAA8AD}" type="datetimeFigureOut">
              <a:rPr kumimoji="1" lang="ja-JP" altLang="en-US" smtClean="0"/>
              <a:t>2017/6/2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2377C-1BDD-4418-8A66-C0552657AE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645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Figure 268</a:t>
            </a:r>
            <a:endParaRPr kumimoji="1" lang="ja-JP" altLang="en-US" sz="1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2377C-1BDD-4418-8A66-C0552657AEF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223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Figure 269</a:t>
            </a:r>
            <a:endParaRPr kumimoji="1" lang="ja-JP" altLang="en-US" sz="1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2377C-1BDD-4418-8A66-C0552657AEF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417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Figure 270</a:t>
            </a:r>
            <a:endParaRPr kumimoji="1" lang="ja-JP" altLang="en-US" sz="1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2377C-1BDD-4418-8A66-C0552657AEF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129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Figure 168</a:t>
            </a:r>
            <a:endParaRPr kumimoji="1" lang="ja-JP" altLang="en-US" sz="1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2377C-1BDD-4418-8A66-C0552657AEF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594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25162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486400" y="6475413"/>
            <a:ext cx="3124200" cy="184666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520332" y="6475413"/>
            <a:ext cx="179536" cy="184666"/>
          </a:xfrm>
          <a:prstGeom prst="rect">
            <a:avLst/>
          </a:prstGeom>
        </p:spPr>
        <p:txBody>
          <a:bodyPr/>
          <a:lstStyle/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679450" y="1580519"/>
            <a:ext cx="7778750" cy="479000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3021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725162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486400" y="6475413"/>
            <a:ext cx="3124200" cy="184666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520332" y="6475413"/>
            <a:ext cx="179536" cy="184666"/>
          </a:xfrm>
          <a:prstGeom prst="rect">
            <a:avLst/>
          </a:prstGeom>
        </p:spPr>
        <p:txBody>
          <a:bodyPr/>
          <a:lstStyle/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625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486400" y="6475413"/>
            <a:ext cx="3124200" cy="184666"/>
          </a:xfrm>
          <a:prstGeom prst="rect">
            <a:avLst/>
          </a:prstGeom>
        </p:spPr>
        <p:txBody>
          <a:bodyPr/>
          <a:lstStyle/>
          <a:p>
            <a:r>
              <a:rPr lang="en-US" altLang="ja-JP"/>
              <a:t>Hideki Aoyama (Panasonic)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520332" y="6475413"/>
            <a:ext cx="179536" cy="184666"/>
          </a:xfrm>
          <a:prstGeom prst="rect">
            <a:avLst/>
          </a:prstGeom>
        </p:spPr>
        <p:txBody>
          <a:bodyPr/>
          <a:lstStyle/>
          <a:p>
            <a:fld id="{FC5B63B5-0E23-404E-B554-7C1A08338C7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378281"/>
            <a:ext cx="16002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400" b="1">
                <a:latin typeface="+mn-lt"/>
                <a:ea typeface="ＭＳ Ｐゴシック" panose="020B0600070205080204" pitchFamily="50" charset="-128"/>
              </a:defRPr>
            </a:lvl1pPr>
          </a:lstStyle>
          <a:p>
            <a:r>
              <a:rPr lang="en-US" altLang="ja-JP"/>
              <a:t>May 2016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1374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9998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0" r:id="rId2"/>
    <p:sldLayoutId id="2147483681" r:id="rId3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 kern="1200">
          <a:solidFill>
            <a:schemeClr val="tx2"/>
          </a:solidFill>
          <a:latin typeface="+mn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線矢印コネクタ 23"/>
          <p:cNvCxnSpPr>
            <a:cxnSpLocks/>
            <a:stCxn id="22" idx="2"/>
            <a:endCxn id="36" idx="0"/>
          </p:cNvCxnSpPr>
          <p:nvPr/>
        </p:nvCxnSpPr>
        <p:spPr bwMode="auto">
          <a:xfrm>
            <a:off x="4317878" y="2814752"/>
            <a:ext cx="276" cy="4538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直線矢印コネクタ 29"/>
          <p:cNvCxnSpPr>
            <a:cxnSpLocks/>
            <a:stCxn id="13" idx="2"/>
            <a:endCxn id="17" idx="0"/>
          </p:cNvCxnSpPr>
          <p:nvPr/>
        </p:nvCxnSpPr>
        <p:spPr bwMode="auto">
          <a:xfrm>
            <a:off x="3107182" y="4315507"/>
            <a:ext cx="0" cy="38783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直線矢印コネクタ 31"/>
          <p:cNvCxnSpPr>
            <a:cxnSpLocks/>
            <a:stCxn id="16" idx="2"/>
            <a:endCxn id="18" idx="0"/>
          </p:cNvCxnSpPr>
          <p:nvPr/>
        </p:nvCxnSpPr>
        <p:spPr bwMode="auto">
          <a:xfrm>
            <a:off x="5528574" y="4315052"/>
            <a:ext cx="0" cy="38829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四角形: 角を丸くする 12"/>
          <p:cNvSpPr/>
          <p:nvPr/>
        </p:nvSpPr>
        <p:spPr bwMode="auto">
          <a:xfrm>
            <a:off x="2416278" y="4073370"/>
            <a:ext cx="1381808" cy="242137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Front Conversion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四角形: 角を丸くする 15"/>
          <p:cNvSpPr/>
          <p:nvPr/>
        </p:nvSpPr>
        <p:spPr bwMode="auto">
          <a:xfrm>
            <a:off x="4837670" y="4072915"/>
            <a:ext cx="1381808" cy="242137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Back Conversion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2276027" y="4703343"/>
            <a:ext cx="1662310" cy="43514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Front Payload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4697419" y="4703343"/>
            <a:ext cx="1662310" cy="43514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Back Payload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9" name="正方形/長方形 18"/>
          <p:cNvSpPr/>
          <p:nvPr/>
        </p:nvSpPr>
        <p:spPr bwMode="auto">
          <a:xfrm>
            <a:off x="3938337" y="4703343"/>
            <a:ext cx="759082" cy="43514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PLCP Center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>
            <a:off x="1516945" y="4703343"/>
            <a:ext cx="759082" cy="43514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PLCP Header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6359729" y="4703343"/>
            <a:ext cx="759082" cy="43514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PLCP Footer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1516945" y="5138486"/>
            <a:ext cx="5601866" cy="27016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PSDU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4" name="正方形/長方形 33"/>
          <p:cNvSpPr/>
          <p:nvPr/>
        </p:nvSpPr>
        <p:spPr bwMode="auto">
          <a:xfrm>
            <a:off x="1516945" y="5408650"/>
            <a:ext cx="5601866" cy="270164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PPDU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6" name="直線矢印コネクタ 5"/>
          <p:cNvCxnSpPr>
            <a:cxnSpLocks/>
            <a:endCxn id="13" idx="0"/>
          </p:cNvCxnSpPr>
          <p:nvPr/>
        </p:nvCxnSpPr>
        <p:spPr bwMode="auto">
          <a:xfrm flipH="1">
            <a:off x="3107182" y="3511214"/>
            <a:ext cx="1210972" cy="56215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直線矢印コネクタ 7"/>
          <p:cNvCxnSpPr>
            <a:cxnSpLocks/>
            <a:endCxn id="16" idx="0"/>
          </p:cNvCxnSpPr>
          <p:nvPr/>
        </p:nvCxnSpPr>
        <p:spPr bwMode="auto">
          <a:xfrm>
            <a:off x="4318154" y="3511214"/>
            <a:ext cx="1210420" cy="5617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四角形: 角を丸くする 35"/>
          <p:cNvSpPr/>
          <p:nvPr/>
        </p:nvSpPr>
        <p:spPr bwMode="auto">
          <a:xfrm>
            <a:off x="3627250" y="3268622"/>
            <a:ext cx="1381808" cy="242137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Duplication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337335" y="2544588"/>
            <a:ext cx="3961085" cy="270164"/>
            <a:chOff x="2050358" y="1956272"/>
            <a:chExt cx="4986930" cy="270164"/>
          </a:xfrm>
        </p:grpSpPr>
        <p:sp>
          <p:nvSpPr>
            <p:cNvPr id="40" name="正方形/長方形 39"/>
            <p:cNvSpPr/>
            <p:nvPr/>
          </p:nvSpPr>
          <p:spPr bwMode="auto">
            <a:xfrm>
              <a:off x="2050358" y="1956272"/>
              <a:ext cx="1662310" cy="27016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MPDU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3712668" y="1956272"/>
              <a:ext cx="1662310" cy="27016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Sequence Number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37" name="正方形/長方形 36"/>
            <p:cNvSpPr/>
            <p:nvPr/>
          </p:nvSpPr>
          <p:spPr bwMode="auto">
            <a:xfrm>
              <a:off x="5374978" y="1956272"/>
              <a:ext cx="1662310" cy="27016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dirty="0">
                  <a:latin typeface="Times New Roman" panose="02020603050405020304" pitchFamily="18" charset="0"/>
                </a:rPr>
                <a:t>Last Sequence Flag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0574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正方形/長方形 119"/>
          <p:cNvSpPr/>
          <p:nvPr/>
        </p:nvSpPr>
        <p:spPr bwMode="auto">
          <a:xfrm>
            <a:off x="719773" y="4231785"/>
            <a:ext cx="6895527" cy="15445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39" name="直線矢印コネクタ 38"/>
          <p:cNvCxnSpPr>
            <a:cxnSpLocks/>
          </p:cNvCxnSpPr>
          <p:nvPr/>
        </p:nvCxnSpPr>
        <p:spPr bwMode="auto">
          <a:xfrm>
            <a:off x="452495" y="1527233"/>
            <a:ext cx="717093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テキスト ボックス 39"/>
          <p:cNvSpPr txBox="1"/>
          <p:nvPr/>
        </p:nvSpPr>
        <p:spPr>
          <a:xfrm>
            <a:off x="401661" y="1263318"/>
            <a:ext cx="1339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Transmission:</a:t>
            </a:r>
            <a:r>
              <a:rPr lang="en-US" altLang="ja-JP" sz="1200" dirty="0"/>
              <a:t> first</a:t>
            </a:r>
            <a:endParaRPr kumimoji="1" lang="ja-JP" altLang="en-US" sz="12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111616" y="1263318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last</a:t>
            </a:r>
            <a:endParaRPr kumimoji="1" lang="ja-JP" altLang="en-US" sz="1200" dirty="0"/>
          </a:p>
        </p:txBody>
      </p:sp>
      <p:grpSp>
        <p:nvGrpSpPr>
          <p:cNvPr id="78" name="グループ化 77"/>
          <p:cNvGrpSpPr/>
          <p:nvPr/>
        </p:nvGrpSpPr>
        <p:grpSpPr>
          <a:xfrm>
            <a:off x="164953" y="2933794"/>
            <a:ext cx="277987" cy="1544212"/>
            <a:chOff x="447862" y="2933794"/>
            <a:chExt cx="418914" cy="1544212"/>
          </a:xfrm>
        </p:grpSpPr>
        <p:cxnSp>
          <p:nvCxnSpPr>
            <p:cNvPr id="74" name="直線矢印コネクタ 73"/>
            <p:cNvCxnSpPr/>
            <p:nvPr/>
          </p:nvCxnSpPr>
          <p:spPr bwMode="auto">
            <a:xfrm flipV="1">
              <a:off x="804570" y="2994212"/>
              <a:ext cx="0" cy="139202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6" name="テキスト ボックス 75"/>
            <p:cNvSpPr txBox="1"/>
            <p:nvPr/>
          </p:nvSpPr>
          <p:spPr>
            <a:xfrm rot="5400000">
              <a:off x="367072" y="3014584"/>
              <a:ext cx="579005" cy="417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Bright</a:t>
              </a:r>
              <a:endParaRPr kumimoji="1" lang="ja-JP" altLang="en-US" sz="1200" dirty="0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 rot="5400000">
              <a:off x="411842" y="4023072"/>
              <a:ext cx="492443" cy="417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/>
                <a:t>Dark</a:t>
              </a:r>
              <a:endParaRPr kumimoji="1" lang="ja-JP" altLang="en-US" sz="1200" dirty="0"/>
            </a:p>
          </p:txBody>
        </p:sp>
      </p:grpSp>
      <p:sp>
        <p:nvSpPr>
          <p:cNvPr id="5" name="正方形/長方形 4"/>
          <p:cNvSpPr/>
          <p:nvPr/>
        </p:nvSpPr>
        <p:spPr bwMode="auto">
          <a:xfrm>
            <a:off x="1342989" y="1636023"/>
            <a:ext cx="2267420" cy="44897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Front Payload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3613695" y="1636023"/>
            <a:ext cx="833754" cy="44897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PLCP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Center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4447449" y="1636023"/>
            <a:ext cx="2335068" cy="44897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Back Payload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3613696" y="3125855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4030573" y="3125854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4447449" y="3125854"/>
            <a:ext cx="335085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正方形/長方形 13"/>
          <p:cNvSpPr/>
          <p:nvPr/>
        </p:nvSpPr>
        <p:spPr bwMode="auto">
          <a:xfrm>
            <a:off x="5041103" y="3125854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1342990" y="3125853"/>
            <a:ext cx="282883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936644" y="3125853"/>
            <a:ext cx="464485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44" name="直線コネクタ 43"/>
          <p:cNvCxnSpPr/>
          <p:nvPr/>
        </p:nvCxnSpPr>
        <p:spPr bwMode="auto">
          <a:xfrm>
            <a:off x="1342990" y="2666320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直線コネクタ 44"/>
          <p:cNvCxnSpPr/>
          <p:nvPr/>
        </p:nvCxnSpPr>
        <p:spPr bwMode="auto">
          <a:xfrm>
            <a:off x="3610444" y="2704027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直線コネクタ 45"/>
          <p:cNvCxnSpPr/>
          <p:nvPr/>
        </p:nvCxnSpPr>
        <p:spPr bwMode="auto">
          <a:xfrm>
            <a:off x="4447482" y="2704026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直線コネクタ 46"/>
          <p:cNvCxnSpPr>
            <a:cxnSpLocks/>
          </p:cNvCxnSpPr>
          <p:nvPr/>
        </p:nvCxnSpPr>
        <p:spPr bwMode="auto">
          <a:xfrm>
            <a:off x="7615662" y="2666320"/>
            <a:ext cx="7769" cy="157567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" name="正方形/長方形 61"/>
          <p:cNvSpPr/>
          <p:nvPr/>
        </p:nvSpPr>
        <p:spPr bwMode="auto">
          <a:xfrm>
            <a:off x="6188865" y="3125853"/>
            <a:ext cx="335085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75" name="直線コネクタ 74"/>
          <p:cNvCxnSpPr>
            <a:cxnSpLocks/>
          </p:cNvCxnSpPr>
          <p:nvPr/>
        </p:nvCxnSpPr>
        <p:spPr bwMode="auto">
          <a:xfrm>
            <a:off x="5654859" y="3549669"/>
            <a:ext cx="4187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5" name="正方形/長方形 94"/>
          <p:cNvSpPr/>
          <p:nvPr/>
        </p:nvSpPr>
        <p:spPr bwMode="auto">
          <a:xfrm>
            <a:off x="6781548" y="1636023"/>
            <a:ext cx="833754" cy="44897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PLCP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Footer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6" name="正方形/長方形 95"/>
          <p:cNvSpPr/>
          <p:nvPr/>
        </p:nvSpPr>
        <p:spPr bwMode="auto">
          <a:xfrm>
            <a:off x="6781549" y="3125855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8" name="正方形/長方形 97"/>
          <p:cNvSpPr/>
          <p:nvPr/>
        </p:nvSpPr>
        <p:spPr bwMode="auto">
          <a:xfrm>
            <a:off x="7198426" y="3125854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04" name="直線コネクタ 103"/>
          <p:cNvCxnSpPr/>
          <p:nvPr/>
        </p:nvCxnSpPr>
        <p:spPr bwMode="auto">
          <a:xfrm>
            <a:off x="6778298" y="2704027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0" name="正方形/長方形 109"/>
          <p:cNvSpPr/>
          <p:nvPr/>
        </p:nvSpPr>
        <p:spPr bwMode="auto">
          <a:xfrm>
            <a:off x="3022397" y="3125261"/>
            <a:ext cx="282883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15" name="直線コネクタ 114"/>
          <p:cNvCxnSpPr>
            <a:cxnSpLocks/>
          </p:cNvCxnSpPr>
          <p:nvPr/>
        </p:nvCxnSpPr>
        <p:spPr bwMode="auto">
          <a:xfrm>
            <a:off x="2666892" y="3549669"/>
            <a:ext cx="27345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" name="直線コネクタ 116"/>
          <p:cNvCxnSpPr>
            <a:cxnSpLocks/>
          </p:cNvCxnSpPr>
          <p:nvPr/>
        </p:nvCxnSpPr>
        <p:spPr bwMode="auto">
          <a:xfrm>
            <a:off x="1345449" y="2666320"/>
            <a:ext cx="0" cy="45894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8" name="正方形/長方形 117"/>
          <p:cNvSpPr/>
          <p:nvPr/>
        </p:nvSpPr>
        <p:spPr bwMode="auto">
          <a:xfrm>
            <a:off x="511335" y="1636023"/>
            <a:ext cx="833754" cy="44897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PLCP Header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9" name="正方形/長方形 118"/>
          <p:cNvSpPr/>
          <p:nvPr/>
        </p:nvSpPr>
        <p:spPr bwMode="auto">
          <a:xfrm>
            <a:off x="511336" y="3125855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1" name="正方形/長方形 120"/>
          <p:cNvSpPr/>
          <p:nvPr/>
        </p:nvSpPr>
        <p:spPr bwMode="auto">
          <a:xfrm>
            <a:off x="928213" y="3125854"/>
            <a:ext cx="208438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27" name="直線コネクタ 126"/>
          <p:cNvCxnSpPr/>
          <p:nvPr/>
        </p:nvCxnSpPr>
        <p:spPr bwMode="auto">
          <a:xfrm>
            <a:off x="508085" y="2704027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直線矢印コネクタ 49"/>
          <p:cNvCxnSpPr/>
          <p:nvPr/>
        </p:nvCxnSpPr>
        <p:spPr bwMode="auto">
          <a:xfrm>
            <a:off x="1342990" y="4520380"/>
            <a:ext cx="28288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直線矢印コネクタ 50"/>
          <p:cNvCxnSpPr/>
          <p:nvPr/>
        </p:nvCxnSpPr>
        <p:spPr bwMode="auto">
          <a:xfrm>
            <a:off x="1619804" y="4520380"/>
            <a:ext cx="3168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直線矢印コネクタ 52"/>
          <p:cNvCxnSpPr/>
          <p:nvPr/>
        </p:nvCxnSpPr>
        <p:spPr bwMode="auto">
          <a:xfrm>
            <a:off x="1936644" y="4520380"/>
            <a:ext cx="4644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直線矢印コネクタ 54"/>
          <p:cNvCxnSpPr/>
          <p:nvPr/>
        </p:nvCxnSpPr>
        <p:spPr bwMode="auto">
          <a:xfrm>
            <a:off x="2401129" y="4520380"/>
            <a:ext cx="19180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直線矢印コネクタ 56"/>
          <p:cNvCxnSpPr/>
          <p:nvPr/>
        </p:nvCxnSpPr>
        <p:spPr bwMode="auto">
          <a:xfrm>
            <a:off x="3620926" y="4520380"/>
            <a:ext cx="20868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直線矢印コネクタ 58"/>
          <p:cNvCxnSpPr/>
          <p:nvPr/>
        </p:nvCxnSpPr>
        <p:spPr bwMode="auto">
          <a:xfrm>
            <a:off x="3822135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直線矢印コネクタ 60"/>
          <p:cNvCxnSpPr/>
          <p:nvPr/>
        </p:nvCxnSpPr>
        <p:spPr bwMode="auto">
          <a:xfrm>
            <a:off x="4030573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直線矢印コネクタ 62"/>
          <p:cNvCxnSpPr/>
          <p:nvPr/>
        </p:nvCxnSpPr>
        <p:spPr bwMode="auto">
          <a:xfrm>
            <a:off x="4239011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直線矢印コネクタ 63"/>
          <p:cNvCxnSpPr/>
          <p:nvPr/>
        </p:nvCxnSpPr>
        <p:spPr bwMode="auto">
          <a:xfrm>
            <a:off x="4447449" y="4520380"/>
            <a:ext cx="3350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直線矢印コネクタ 65"/>
          <p:cNvCxnSpPr/>
          <p:nvPr/>
        </p:nvCxnSpPr>
        <p:spPr bwMode="auto">
          <a:xfrm>
            <a:off x="4782533" y="4520380"/>
            <a:ext cx="25856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直線矢印コネクタ 67"/>
          <p:cNvCxnSpPr/>
          <p:nvPr/>
        </p:nvCxnSpPr>
        <p:spPr bwMode="auto">
          <a:xfrm>
            <a:off x="5041103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直線矢印コネクタ 69"/>
          <p:cNvCxnSpPr/>
          <p:nvPr/>
        </p:nvCxnSpPr>
        <p:spPr bwMode="auto">
          <a:xfrm>
            <a:off x="5249542" y="4520380"/>
            <a:ext cx="43129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直線矢印コネクタ 70"/>
          <p:cNvCxnSpPr/>
          <p:nvPr/>
        </p:nvCxnSpPr>
        <p:spPr bwMode="auto">
          <a:xfrm>
            <a:off x="6188865" y="4520379"/>
            <a:ext cx="3350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直線矢印コネクタ 72"/>
          <p:cNvCxnSpPr/>
          <p:nvPr/>
        </p:nvCxnSpPr>
        <p:spPr bwMode="auto">
          <a:xfrm>
            <a:off x="6523949" y="4520379"/>
            <a:ext cx="25856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6" name="直線矢印コネクタ 105"/>
          <p:cNvCxnSpPr/>
          <p:nvPr/>
        </p:nvCxnSpPr>
        <p:spPr bwMode="auto">
          <a:xfrm>
            <a:off x="6788779" y="4520380"/>
            <a:ext cx="20868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直線矢印コネクタ 106"/>
          <p:cNvCxnSpPr/>
          <p:nvPr/>
        </p:nvCxnSpPr>
        <p:spPr bwMode="auto">
          <a:xfrm>
            <a:off x="6989987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" name="直線矢印コネクタ 107"/>
          <p:cNvCxnSpPr/>
          <p:nvPr/>
        </p:nvCxnSpPr>
        <p:spPr bwMode="auto">
          <a:xfrm>
            <a:off x="7198426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9" name="直線矢印コネクタ 108"/>
          <p:cNvCxnSpPr/>
          <p:nvPr/>
        </p:nvCxnSpPr>
        <p:spPr bwMode="auto">
          <a:xfrm>
            <a:off x="7406865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" name="直線矢印コネクタ 112"/>
          <p:cNvCxnSpPr/>
          <p:nvPr/>
        </p:nvCxnSpPr>
        <p:spPr bwMode="auto">
          <a:xfrm>
            <a:off x="3022397" y="4519788"/>
            <a:ext cx="28288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" name="直線矢印コネクタ 113"/>
          <p:cNvCxnSpPr/>
          <p:nvPr/>
        </p:nvCxnSpPr>
        <p:spPr bwMode="auto">
          <a:xfrm>
            <a:off x="3299211" y="4519788"/>
            <a:ext cx="3168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9" name="直線矢印コネクタ 128"/>
          <p:cNvCxnSpPr/>
          <p:nvPr/>
        </p:nvCxnSpPr>
        <p:spPr bwMode="auto">
          <a:xfrm>
            <a:off x="518566" y="4520380"/>
            <a:ext cx="20868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直線矢印コネクタ 129"/>
          <p:cNvCxnSpPr/>
          <p:nvPr/>
        </p:nvCxnSpPr>
        <p:spPr bwMode="auto">
          <a:xfrm>
            <a:off x="719774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直線矢印コネクタ 130"/>
          <p:cNvCxnSpPr/>
          <p:nvPr/>
        </p:nvCxnSpPr>
        <p:spPr bwMode="auto">
          <a:xfrm>
            <a:off x="928213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" name="直線矢印コネクタ 131"/>
          <p:cNvCxnSpPr/>
          <p:nvPr/>
        </p:nvCxnSpPr>
        <p:spPr bwMode="auto">
          <a:xfrm>
            <a:off x="1136652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4" name="グループ化 23"/>
          <p:cNvGrpSpPr/>
          <p:nvPr/>
        </p:nvGrpSpPr>
        <p:grpSpPr>
          <a:xfrm>
            <a:off x="511334" y="2084994"/>
            <a:ext cx="7103967" cy="591889"/>
            <a:chOff x="511335" y="2084994"/>
            <a:chExt cx="7947748" cy="591889"/>
          </a:xfrm>
        </p:grpSpPr>
        <p:sp>
          <p:nvSpPr>
            <p:cNvPr id="135" name="正方形/長方形 134"/>
            <p:cNvSpPr/>
            <p:nvPr/>
          </p:nvSpPr>
          <p:spPr bwMode="auto">
            <a:xfrm>
              <a:off x="511335" y="2084994"/>
              <a:ext cx="7947748" cy="295533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PSDU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36" name="正方形/長方形 135"/>
            <p:cNvSpPr/>
            <p:nvPr/>
          </p:nvSpPr>
          <p:spPr bwMode="auto">
            <a:xfrm>
              <a:off x="511335" y="2381350"/>
              <a:ext cx="7947748" cy="295533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PPDU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178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正方形/長方形 119"/>
          <p:cNvSpPr/>
          <p:nvPr/>
        </p:nvSpPr>
        <p:spPr bwMode="auto">
          <a:xfrm>
            <a:off x="515257" y="4234252"/>
            <a:ext cx="7108174" cy="15504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pSp>
        <p:nvGrpSpPr>
          <p:cNvPr id="78" name="グループ化 77"/>
          <p:cNvGrpSpPr/>
          <p:nvPr/>
        </p:nvGrpSpPr>
        <p:grpSpPr>
          <a:xfrm>
            <a:off x="164953" y="2933794"/>
            <a:ext cx="277987" cy="1544212"/>
            <a:chOff x="447862" y="2933794"/>
            <a:chExt cx="418914" cy="1544212"/>
          </a:xfrm>
        </p:grpSpPr>
        <p:cxnSp>
          <p:nvCxnSpPr>
            <p:cNvPr id="74" name="直線矢印コネクタ 73"/>
            <p:cNvCxnSpPr/>
            <p:nvPr/>
          </p:nvCxnSpPr>
          <p:spPr bwMode="auto">
            <a:xfrm flipV="1">
              <a:off x="804570" y="2994212"/>
              <a:ext cx="0" cy="139202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6" name="テキスト ボックス 75"/>
            <p:cNvSpPr txBox="1"/>
            <p:nvPr/>
          </p:nvSpPr>
          <p:spPr>
            <a:xfrm rot="5400000">
              <a:off x="367072" y="3014584"/>
              <a:ext cx="579005" cy="417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+mj-lt"/>
                </a:rPr>
                <a:t>Bright</a:t>
              </a:r>
              <a:endParaRPr kumimoji="1" lang="ja-JP" altLang="en-US" sz="1200" dirty="0">
                <a:latin typeface="+mj-lt"/>
              </a:endParaRPr>
            </a:p>
          </p:txBody>
        </p:sp>
        <p:sp>
          <p:nvSpPr>
            <p:cNvPr id="77" name="テキスト ボックス 76"/>
            <p:cNvSpPr txBox="1"/>
            <p:nvPr/>
          </p:nvSpPr>
          <p:spPr>
            <a:xfrm rot="5400000">
              <a:off x="411842" y="4023072"/>
              <a:ext cx="492443" cy="417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latin typeface="+mj-lt"/>
                </a:rPr>
                <a:t>Dark</a:t>
              </a:r>
              <a:endParaRPr kumimoji="1" lang="ja-JP" altLang="en-US" sz="1200" dirty="0">
                <a:latin typeface="+mj-lt"/>
              </a:endParaRPr>
            </a:p>
          </p:txBody>
        </p:sp>
      </p:grpSp>
      <p:sp>
        <p:nvSpPr>
          <p:cNvPr id="8" name="正方形/長方形 7"/>
          <p:cNvSpPr/>
          <p:nvPr/>
        </p:nvSpPr>
        <p:spPr bwMode="auto">
          <a:xfrm>
            <a:off x="3613696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cxnSp>
        <p:nvCxnSpPr>
          <p:cNvPr id="44" name="直線コネクタ 43"/>
          <p:cNvCxnSpPr/>
          <p:nvPr/>
        </p:nvCxnSpPr>
        <p:spPr bwMode="auto">
          <a:xfrm>
            <a:off x="1342990" y="2666320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直線コネクタ 44"/>
          <p:cNvCxnSpPr/>
          <p:nvPr/>
        </p:nvCxnSpPr>
        <p:spPr bwMode="auto">
          <a:xfrm>
            <a:off x="3610444" y="2704027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直線コネクタ 45"/>
          <p:cNvCxnSpPr/>
          <p:nvPr/>
        </p:nvCxnSpPr>
        <p:spPr bwMode="auto">
          <a:xfrm>
            <a:off x="4447482" y="2704026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直線コネクタ 46"/>
          <p:cNvCxnSpPr>
            <a:cxnSpLocks/>
          </p:cNvCxnSpPr>
          <p:nvPr/>
        </p:nvCxnSpPr>
        <p:spPr bwMode="auto">
          <a:xfrm>
            <a:off x="7615662" y="2666320"/>
            <a:ext cx="7769" cy="157567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直線コネクタ 74"/>
          <p:cNvCxnSpPr>
            <a:cxnSpLocks/>
          </p:cNvCxnSpPr>
          <p:nvPr/>
        </p:nvCxnSpPr>
        <p:spPr bwMode="auto">
          <a:xfrm>
            <a:off x="5904016" y="3549669"/>
            <a:ext cx="41874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直線コネクタ 103"/>
          <p:cNvCxnSpPr/>
          <p:nvPr/>
        </p:nvCxnSpPr>
        <p:spPr bwMode="auto">
          <a:xfrm>
            <a:off x="6778298" y="2704027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" name="直線コネクタ 114"/>
          <p:cNvCxnSpPr>
            <a:cxnSpLocks/>
          </p:cNvCxnSpPr>
          <p:nvPr/>
        </p:nvCxnSpPr>
        <p:spPr bwMode="auto">
          <a:xfrm>
            <a:off x="2877225" y="3549669"/>
            <a:ext cx="27345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" name="直線コネクタ 116"/>
          <p:cNvCxnSpPr>
            <a:cxnSpLocks/>
          </p:cNvCxnSpPr>
          <p:nvPr/>
        </p:nvCxnSpPr>
        <p:spPr bwMode="auto">
          <a:xfrm>
            <a:off x="1345449" y="2666320"/>
            <a:ext cx="0" cy="45894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直線コネクタ 126"/>
          <p:cNvCxnSpPr/>
          <p:nvPr/>
        </p:nvCxnSpPr>
        <p:spPr bwMode="auto">
          <a:xfrm>
            <a:off x="508085" y="2704027"/>
            <a:ext cx="0" cy="4595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直線矢印コネクタ 49"/>
          <p:cNvCxnSpPr/>
          <p:nvPr/>
        </p:nvCxnSpPr>
        <p:spPr bwMode="auto">
          <a:xfrm>
            <a:off x="1342990" y="4520380"/>
            <a:ext cx="28288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直線矢印コネクタ 50"/>
          <p:cNvCxnSpPr/>
          <p:nvPr/>
        </p:nvCxnSpPr>
        <p:spPr bwMode="auto">
          <a:xfrm>
            <a:off x="1619804" y="4520380"/>
            <a:ext cx="3168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直線矢印コネクタ 52"/>
          <p:cNvCxnSpPr/>
          <p:nvPr/>
        </p:nvCxnSpPr>
        <p:spPr bwMode="auto">
          <a:xfrm>
            <a:off x="1936644" y="4520380"/>
            <a:ext cx="4644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直線矢印コネクタ 54"/>
          <p:cNvCxnSpPr/>
          <p:nvPr/>
        </p:nvCxnSpPr>
        <p:spPr bwMode="auto">
          <a:xfrm>
            <a:off x="2401129" y="4520380"/>
            <a:ext cx="19180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直線矢印コネクタ 56"/>
          <p:cNvCxnSpPr>
            <a:cxnSpLocks/>
          </p:cNvCxnSpPr>
          <p:nvPr/>
        </p:nvCxnSpPr>
        <p:spPr bwMode="auto">
          <a:xfrm>
            <a:off x="3620926" y="4520380"/>
            <a:ext cx="30717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直線矢印コネクタ 58"/>
          <p:cNvCxnSpPr>
            <a:cxnSpLocks/>
          </p:cNvCxnSpPr>
          <p:nvPr/>
        </p:nvCxnSpPr>
        <p:spPr bwMode="auto">
          <a:xfrm>
            <a:off x="3928100" y="4520380"/>
            <a:ext cx="27689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直線矢印コネクタ 60"/>
          <p:cNvCxnSpPr>
            <a:cxnSpLocks/>
          </p:cNvCxnSpPr>
          <p:nvPr/>
        </p:nvCxnSpPr>
        <p:spPr bwMode="auto">
          <a:xfrm>
            <a:off x="4204996" y="4520380"/>
            <a:ext cx="23814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直線矢印コネクタ 63"/>
          <p:cNvCxnSpPr/>
          <p:nvPr/>
        </p:nvCxnSpPr>
        <p:spPr bwMode="auto">
          <a:xfrm>
            <a:off x="4447449" y="4520380"/>
            <a:ext cx="33508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直線矢印コネクタ 65"/>
          <p:cNvCxnSpPr/>
          <p:nvPr/>
        </p:nvCxnSpPr>
        <p:spPr bwMode="auto">
          <a:xfrm>
            <a:off x="4782533" y="4520380"/>
            <a:ext cx="25856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直線矢印コネクタ 67"/>
          <p:cNvCxnSpPr/>
          <p:nvPr/>
        </p:nvCxnSpPr>
        <p:spPr bwMode="auto">
          <a:xfrm>
            <a:off x="5041103" y="4520380"/>
            <a:ext cx="20843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直線矢印コネクタ 69"/>
          <p:cNvCxnSpPr/>
          <p:nvPr/>
        </p:nvCxnSpPr>
        <p:spPr bwMode="auto">
          <a:xfrm>
            <a:off x="5249542" y="4520380"/>
            <a:ext cx="43129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直線矢印コネクタ 72"/>
          <p:cNvCxnSpPr/>
          <p:nvPr/>
        </p:nvCxnSpPr>
        <p:spPr bwMode="auto">
          <a:xfrm>
            <a:off x="6523949" y="4520379"/>
            <a:ext cx="25856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6" name="直線矢印コネクタ 105"/>
          <p:cNvCxnSpPr>
            <a:cxnSpLocks/>
          </p:cNvCxnSpPr>
          <p:nvPr/>
        </p:nvCxnSpPr>
        <p:spPr bwMode="auto">
          <a:xfrm>
            <a:off x="6788779" y="4520380"/>
            <a:ext cx="25972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直線矢印コネクタ 106"/>
          <p:cNvCxnSpPr>
            <a:cxnSpLocks/>
          </p:cNvCxnSpPr>
          <p:nvPr/>
        </p:nvCxnSpPr>
        <p:spPr bwMode="auto">
          <a:xfrm>
            <a:off x="7056232" y="4520380"/>
            <a:ext cx="27205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" name="直線矢印コネクタ 107"/>
          <p:cNvCxnSpPr>
            <a:cxnSpLocks/>
          </p:cNvCxnSpPr>
          <p:nvPr/>
        </p:nvCxnSpPr>
        <p:spPr bwMode="auto">
          <a:xfrm>
            <a:off x="7328285" y="4520380"/>
            <a:ext cx="28701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" name="直線矢印コネクタ 113"/>
          <p:cNvCxnSpPr/>
          <p:nvPr/>
        </p:nvCxnSpPr>
        <p:spPr bwMode="auto">
          <a:xfrm>
            <a:off x="3299211" y="4519788"/>
            <a:ext cx="316839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9" name="直線矢印コネクタ 128"/>
          <p:cNvCxnSpPr>
            <a:cxnSpLocks/>
          </p:cNvCxnSpPr>
          <p:nvPr/>
        </p:nvCxnSpPr>
        <p:spPr bwMode="auto">
          <a:xfrm>
            <a:off x="518566" y="4520380"/>
            <a:ext cx="30542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直線矢印コネクタ 129"/>
          <p:cNvCxnSpPr>
            <a:cxnSpLocks/>
          </p:cNvCxnSpPr>
          <p:nvPr/>
        </p:nvCxnSpPr>
        <p:spPr bwMode="auto">
          <a:xfrm>
            <a:off x="823993" y="4520380"/>
            <a:ext cx="26452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直線矢印コネクタ 130"/>
          <p:cNvCxnSpPr>
            <a:cxnSpLocks/>
          </p:cNvCxnSpPr>
          <p:nvPr/>
        </p:nvCxnSpPr>
        <p:spPr bwMode="auto">
          <a:xfrm>
            <a:off x="1088513" y="4520380"/>
            <a:ext cx="25252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sm"/>
            <a:tailEnd type="triangle" w="med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" name="正方形/長方形 104"/>
          <p:cNvSpPr/>
          <p:nvPr/>
        </p:nvSpPr>
        <p:spPr bwMode="auto">
          <a:xfrm>
            <a:off x="3928100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28" name="正方形/長方形 127"/>
          <p:cNvSpPr/>
          <p:nvPr/>
        </p:nvSpPr>
        <p:spPr bwMode="auto">
          <a:xfrm>
            <a:off x="4204996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3" name="正方形/長方形 132"/>
          <p:cNvSpPr/>
          <p:nvPr/>
        </p:nvSpPr>
        <p:spPr bwMode="auto">
          <a:xfrm>
            <a:off x="4443140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4" name="正方形/長方形 133"/>
          <p:cNvSpPr/>
          <p:nvPr/>
        </p:nvSpPr>
        <p:spPr bwMode="auto">
          <a:xfrm>
            <a:off x="4799996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5" name="正方形/長方形 134"/>
          <p:cNvSpPr/>
          <p:nvPr/>
        </p:nvSpPr>
        <p:spPr bwMode="auto">
          <a:xfrm>
            <a:off x="5057139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6" name="正方形/長方形 135"/>
          <p:cNvSpPr/>
          <p:nvPr/>
        </p:nvSpPr>
        <p:spPr bwMode="auto">
          <a:xfrm>
            <a:off x="5249541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7" name="正方形/長方形 136"/>
          <p:cNvSpPr/>
          <p:nvPr/>
        </p:nvSpPr>
        <p:spPr bwMode="auto">
          <a:xfrm>
            <a:off x="6539391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8" name="正方形/長方形 137"/>
          <p:cNvSpPr/>
          <p:nvPr/>
        </p:nvSpPr>
        <p:spPr bwMode="auto">
          <a:xfrm>
            <a:off x="6774863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39" name="正方形/長方形 138"/>
          <p:cNvSpPr/>
          <p:nvPr/>
        </p:nvSpPr>
        <p:spPr bwMode="auto">
          <a:xfrm>
            <a:off x="7051574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40" name="正方形/長方形 139"/>
          <p:cNvSpPr/>
          <p:nvPr/>
        </p:nvSpPr>
        <p:spPr bwMode="auto">
          <a:xfrm>
            <a:off x="7328285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42" name="正方形/長方形 141"/>
          <p:cNvSpPr/>
          <p:nvPr/>
        </p:nvSpPr>
        <p:spPr bwMode="auto">
          <a:xfrm>
            <a:off x="3294385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43" name="正方形/長方形 142"/>
          <p:cNvSpPr/>
          <p:nvPr/>
        </p:nvSpPr>
        <p:spPr bwMode="auto">
          <a:xfrm>
            <a:off x="2423796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44" name="正方形/長方形 143"/>
          <p:cNvSpPr/>
          <p:nvPr/>
        </p:nvSpPr>
        <p:spPr bwMode="auto">
          <a:xfrm>
            <a:off x="1951833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45" name="正方形/長方形 144"/>
          <p:cNvSpPr/>
          <p:nvPr/>
        </p:nvSpPr>
        <p:spPr bwMode="auto">
          <a:xfrm>
            <a:off x="1650528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46" name="正方形/長方形 145"/>
          <p:cNvSpPr/>
          <p:nvPr/>
        </p:nvSpPr>
        <p:spPr bwMode="auto">
          <a:xfrm>
            <a:off x="1341041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47" name="正方形/長方形 146"/>
          <p:cNvSpPr/>
          <p:nvPr/>
        </p:nvSpPr>
        <p:spPr bwMode="auto">
          <a:xfrm>
            <a:off x="1088513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48" name="正方形/長方形 147"/>
          <p:cNvSpPr/>
          <p:nvPr/>
        </p:nvSpPr>
        <p:spPr bwMode="auto">
          <a:xfrm>
            <a:off x="837820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49" name="正方形/長方形 148"/>
          <p:cNvSpPr/>
          <p:nvPr/>
        </p:nvSpPr>
        <p:spPr bwMode="auto">
          <a:xfrm>
            <a:off x="505222" y="312891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50" name="正方形/長方形 149"/>
          <p:cNvSpPr/>
          <p:nvPr/>
        </p:nvSpPr>
        <p:spPr bwMode="auto">
          <a:xfrm>
            <a:off x="2605497" y="312585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51" name="正方形/長方形 150"/>
          <p:cNvSpPr/>
          <p:nvPr/>
        </p:nvSpPr>
        <p:spPr bwMode="auto">
          <a:xfrm>
            <a:off x="5669240" y="3125852"/>
            <a:ext cx="68030" cy="126038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grpSp>
        <p:nvGrpSpPr>
          <p:cNvPr id="109" name="グループ化 108"/>
          <p:cNvGrpSpPr/>
          <p:nvPr/>
        </p:nvGrpSpPr>
        <p:grpSpPr>
          <a:xfrm>
            <a:off x="511334" y="2084994"/>
            <a:ext cx="7112097" cy="591889"/>
            <a:chOff x="511335" y="2084994"/>
            <a:chExt cx="7947748" cy="591889"/>
          </a:xfrm>
        </p:grpSpPr>
        <p:sp>
          <p:nvSpPr>
            <p:cNvPr id="110" name="正方形/長方形 109"/>
            <p:cNvSpPr/>
            <p:nvPr/>
          </p:nvSpPr>
          <p:spPr bwMode="auto">
            <a:xfrm>
              <a:off x="511335" y="2084994"/>
              <a:ext cx="7947748" cy="295533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PSDU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111" name="正方形/長方形 110"/>
            <p:cNvSpPr/>
            <p:nvPr/>
          </p:nvSpPr>
          <p:spPr bwMode="auto">
            <a:xfrm>
              <a:off x="511335" y="2381350"/>
              <a:ext cx="7947748" cy="295533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rPr>
                <a:t>PPDU</a:t>
              </a: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</p:grpSp>
      <p:cxnSp>
        <p:nvCxnSpPr>
          <p:cNvPr id="72" name="直線矢印コネクタ 71"/>
          <p:cNvCxnSpPr>
            <a:cxnSpLocks/>
          </p:cNvCxnSpPr>
          <p:nvPr/>
        </p:nvCxnSpPr>
        <p:spPr bwMode="auto">
          <a:xfrm>
            <a:off x="452495" y="1527233"/>
            <a:ext cx="717093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9" name="テキスト ボックス 78"/>
          <p:cNvSpPr txBox="1"/>
          <p:nvPr/>
        </p:nvSpPr>
        <p:spPr>
          <a:xfrm>
            <a:off x="401661" y="1263318"/>
            <a:ext cx="1339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Transmission:</a:t>
            </a:r>
            <a:r>
              <a:rPr lang="en-US" altLang="ja-JP" sz="1200" dirty="0"/>
              <a:t> first</a:t>
            </a:r>
            <a:endParaRPr kumimoji="1" lang="ja-JP" altLang="en-US" sz="1200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7111616" y="1263318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last</a:t>
            </a:r>
            <a:endParaRPr kumimoji="1" lang="ja-JP" altLang="en-US" sz="1200" dirty="0"/>
          </a:p>
        </p:txBody>
      </p:sp>
      <p:sp>
        <p:nvSpPr>
          <p:cNvPr id="81" name="正方形/長方形 80"/>
          <p:cNvSpPr/>
          <p:nvPr/>
        </p:nvSpPr>
        <p:spPr bwMode="auto">
          <a:xfrm>
            <a:off x="1342989" y="1636023"/>
            <a:ext cx="2267420" cy="44897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Front Payload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2" name="正方形/長方形 81"/>
          <p:cNvSpPr/>
          <p:nvPr/>
        </p:nvSpPr>
        <p:spPr bwMode="auto">
          <a:xfrm>
            <a:off x="3613695" y="1636023"/>
            <a:ext cx="833754" cy="44897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PLCP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Center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3" name="正方形/長方形 82"/>
          <p:cNvSpPr/>
          <p:nvPr/>
        </p:nvSpPr>
        <p:spPr bwMode="auto">
          <a:xfrm>
            <a:off x="4447449" y="1636023"/>
            <a:ext cx="2335068" cy="44897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Back Payload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4" name="正方形/長方形 83"/>
          <p:cNvSpPr/>
          <p:nvPr/>
        </p:nvSpPr>
        <p:spPr bwMode="auto">
          <a:xfrm>
            <a:off x="6781548" y="1636023"/>
            <a:ext cx="833754" cy="44897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PLCP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Footer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85" name="正方形/長方形 84"/>
          <p:cNvSpPr/>
          <p:nvPr/>
        </p:nvSpPr>
        <p:spPr bwMode="auto">
          <a:xfrm>
            <a:off x="511335" y="1636023"/>
            <a:ext cx="833754" cy="44897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dirty="0">
                <a:latin typeface="Times New Roman" panose="02020603050405020304" pitchFamily="18" charset="0"/>
              </a:rPr>
              <a:t>PLCP Header</a:t>
            </a:r>
            <a:endParaRPr kumimoji="0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76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グループ化 109"/>
          <p:cNvGrpSpPr/>
          <p:nvPr/>
        </p:nvGrpSpPr>
        <p:grpSpPr>
          <a:xfrm>
            <a:off x="1145317" y="1964337"/>
            <a:ext cx="6892906" cy="773273"/>
            <a:chOff x="1145317" y="1964337"/>
            <a:chExt cx="6892906" cy="773273"/>
          </a:xfrm>
        </p:grpSpPr>
        <p:grpSp>
          <p:nvGrpSpPr>
            <p:cNvPr id="100" name="グループ化 99"/>
            <p:cNvGrpSpPr/>
            <p:nvPr/>
          </p:nvGrpSpPr>
          <p:grpSpPr>
            <a:xfrm>
              <a:off x="1145317" y="1964337"/>
              <a:ext cx="246221" cy="773273"/>
              <a:chOff x="1262628" y="1964337"/>
              <a:chExt cx="246221" cy="773273"/>
            </a:xfrm>
          </p:grpSpPr>
          <p:cxnSp>
            <p:nvCxnSpPr>
              <p:cNvPr id="36" name="直線矢印コネクタ 35"/>
              <p:cNvCxnSpPr>
                <a:cxnSpLocks/>
              </p:cNvCxnSpPr>
              <p:nvPr/>
            </p:nvCxnSpPr>
            <p:spPr bwMode="auto">
              <a:xfrm flipV="1">
                <a:off x="1478488" y="1964337"/>
                <a:ext cx="0" cy="71321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7" name="テキスト ボックス 36"/>
              <p:cNvSpPr txBox="1"/>
              <p:nvPr/>
            </p:nvSpPr>
            <p:spPr>
              <a:xfrm rot="5400000">
                <a:off x="1019292" y="2248053"/>
                <a:ext cx="73289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>
                    <a:latin typeface="+mj-lt"/>
                  </a:rPr>
                  <a:t>Brightness</a:t>
                </a:r>
                <a:endParaRPr kumimoji="1" lang="ja-JP" altLang="en-US" sz="1000" dirty="0">
                  <a:latin typeface="+mj-lt"/>
                </a:endParaRP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3978067" y="2159393"/>
              <a:ext cx="1621298" cy="518160"/>
              <a:chOff x="854921" y="4472940"/>
              <a:chExt cx="1621298" cy="518160"/>
            </a:xfrm>
          </p:grpSpPr>
          <p:sp>
            <p:nvSpPr>
              <p:cNvPr id="40" name="正方形/長方形 39"/>
              <p:cNvSpPr/>
              <p:nvPr/>
            </p:nvSpPr>
            <p:spPr bwMode="auto">
              <a:xfrm>
                <a:off x="1017047" y="4752474"/>
                <a:ext cx="1215884" cy="23862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41" name="直線矢印コネクタ 40"/>
              <p:cNvCxnSpPr/>
              <p:nvPr/>
            </p:nvCxnSpPr>
            <p:spPr bwMode="auto">
              <a:xfrm>
                <a:off x="854921" y="4991100"/>
                <a:ext cx="1621298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2" name="正方形/長方形 41"/>
              <p:cNvSpPr/>
              <p:nvPr/>
            </p:nvSpPr>
            <p:spPr bwMode="auto">
              <a:xfrm>
                <a:off x="1017047" y="4472940"/>
                <a:ext cx="30397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" name="正方形/長方形 42"/>
              <p:cNvSpPr/>
              <p:nvPr/>
            </p:nvSpPr>
            <p:spPr bwMode="auto">
              <a:xfrm>
                <a:off x="1553828" y="4472940"/>
                <a:ext cx="30397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44" name="グループ化 43"/>
            <p:cNvGrpSpPr/>
            <p:nvPr/>
          </p:nvGrpSpPr>
          <p:grpSpPr>
            <a:xfrm>
              <a:off x="1539209" y="2371164"/>
              <a:ext cx="1621298" cy="306389"/>
              <a:chOff x="854921" y="4472940"/>
              <a:chExt cx="1621298" cy="518160"/>
            </a:xfrm>
          </p:grpSpPr>
          <p:sp>
            <p:nvSpPr>
              <p:cNvPr id="45" name="正方形/長方形 44"/>
              <p:cNvSpPr/>
              <p:nvPr/>
            </p:nvSpPr>
            <p:spPr bwMode="auto">
              <a:xfrm>
                <a:off x="1017047" y="4752474"/>
                <a:ext cx="1215884" cy="23862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46" name="直線矢印コネクタ 45"/>
              <p:cNvCxnSpPr/>
              <p:nvPr/>
            </p:nvCxnSpPr>
            <p:spPr bwMode="auto">
              <a:xfrm>
                <a:off x="854921" y="4991100"/>
                <a:ext cx="1621298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正方形/長方形 46"/>
              <p:cNvSpPr/>
              <p:nvPr/>
            </p:nvSpPr>
            <p:spPr bwMode="auto">
              <a:xfrm>
                <a:off x="1017047" y="4472940"/>
                <a:ext cx="30397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8" name="正方形/長方形 47"/>
              <p:cNvSpPr/>
              <p:nvPr/>
            </p:nvSpPr>
            <p:spPr bwMode="auto">
              <a:xfrm>
                <a:off x="1553828" y="4472940"/>
                <a:ext cx="30397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6416925" y="1964337"/>
              <a:ext cx="1621298" cy="713216"/>
              <a:chOff x="6472990" y="1528011"/>
              <a:chExt cx="1621298" cy="713216"/>
            </a:xfrm>
          </p:grpSpPr>
          <p:sp>
            <p:nvSpPr>
              <p:cNvPr id="50" name="正方形/長方形 49"/>
              <p:cNvSpPr/>
              <p:nvPr/>
            </p:nvSpPr>
            <p:spPr bwMode="auto">
              <a:xfrm>
                <a:off x="6635116" y="2002601"/>
                <a:ext cx="1215884" cy="23862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51" name="直線矢印コネクタ 50"/>
              <p:cNvCxnSpPr/>
              <p:nvPr/>
            </p:nvCxnSpPr>
            <p:spPr bwMode="auto">
              <a:xfrm>
                <a:off x="6472990" y="2241227"/>
                <a:ext cx="1621298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2" name="正方形/長方形 51"/>
              <p:cNvSpPr/>
              <p:nvPr/>
            </p:nvSpPr>
            <p:spPr bwMode="auto">
              <a:xfrm>
                <a:off x="6635116" y="1528011"/>
                <a:ext cx="303971" cy="71321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3" name="正方形/長方形 52"/>
              <p:cNvSpPr/>
              <p:nvPr/>
            </p:nvSpPr>
            <p:spPr bwMode="auto">
              <a:xfrm>
                <a:off x="7171897" y="1528011"/>
                <a:ext cx="303971" cy="71321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21" name="テキスト ボックス 20"/>
          <p:cNvSpPr txBox="1"/>
          <p:nvPr/>
        </p:nvSpPr>
        <p:spPr>
          <a:xfrm>
            <a:off x="618272" y="2300427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(a)</a:t>
            </a:r>
            <a:endParaRPr kumimoji="1" lang="ja-JP" altLang="en-US" sz="1200" dirty="0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614265" y="3247036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(b)</a:t>
            </a:r>
            <a:endParaRPr kumimoji="1" lang="ja-JP" altLang="en-US" sz="1200" dirty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18272" y="4278805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(c)</a:t>
            </a:r>
            <a:endParaRPr kumimoji="1" lang="ja-JP" altLang="en-US" sz="1200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614265" y="5393197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(d)</a:t>
            </a:r>
            <a:endParaRPr kumimoji="1" lang="ja-JP" altLang="en-US" sz="1200" dirty="0"/>
          </a:p>
        </p:txBody>
      </p:sp>
      <p:grpSp>
        <p:nvGrpSpPr>
          <p:cNvPr id="111" name="グループ化 110"/>
          <p:cNvGrpSpPr/>
          <p:nvPr/>
        </p:nvGrpSpPr>
        <p:grpSpPr>
          <a:xfrm>
            <a:off x="1145317" y="2944728"/>
            <a:ext cx="6888116" cy="773273"/>
            <a:chOff x="1145317" y="2944728"/>
            <a:chExt cx="6888116" cy="773273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3978067" y="3142787"/>
              <a:ext cx="1621298" cy="518160"/>
              <a:chOff x="854921" y="4472940"/>
              <a:chExt cx="1621298" cy="518160"/>
            </a:xfrm>
          </p:grpSpPr>
          <p:sp>
            <p:nvSpPr>
              <p:cNvPr id="59" name="正方形/長方形 58"/>
              <p:cNvSpPr/>
              <p:nvPr/>
            </p:nvSpPr>
            <p:spPr bwMode="auto">
              <a:xfrm>
                <a:off x="1017047" y="4752474"/>
                <a:ext cx="1215884" cy="23862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60" name="直線矢印コネクタ 59"/>
              <p:cNvCxnSpPr/>
              <p:nvPr/>
            </p:nvCxnSpPr>
            <p:spPr bwMode="auto">
              <a:xfrm>
                <a:off x="854921" y="4991100"/>
                <a:ext cx="1621298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1" name="正方形/長方形 60"/>
              <p:cNvSpPr/>
              <p:nvPr/>
            </p:nvSpPr>
            <p:spPr bwMode="auto">
              <a:xfrm>
                <a:off x="1017047" y="4472940"/>
                <a:ext cx="30397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正方形/長方形 61"/>
              <p:cNvSpPr/>
              <p:nvPr/>
            </p:nvSpPr>
            <p:spPr bwMode="auto">
              <a:xfrm>
                <a:off x="1553828" y="4472940"/>
                <a:ext cx="30397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64" name="正方形/長方形 63"/>
            <p:cNvSpPr/>
            <p:nvPr/>
          </p:nvSpPr>
          <p:spPr bwMode="auto">
            <a:xfrm>
              <a:off x="1701335" y="3422321"/>
              <a:ext cx="1215884" cy="23862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65" name="直線矢印コネクタ 64"/>
            <p:cNvCxnSpPr/>
            <p:nvPr/>
          </p:nvCxnSpPr>
          <p:spPr bwMode="auto">
            <a:xfrm>
              <a:off x="1539209" y="3660947"/>
              <a:ext cx="1621298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68" name="グループ化 67"/>
            <p:cNvGrpSpPr/>
            <p:nvPr/>
          </p:nvGrpSpPr>
          <p:grpSpPr>
            <a:xfrm>
              <a:off x="6412135" y="3144098"/>
              <a:ext cx="1621298" cy="518160"/>
              <a:chOff x="854921" y="4472940"/>
              <a:chExt cx="1621298" cy="518160"/>
            </a:xfrm>
          </p:grpSpPr>
          <p:sp>
            <p:nvSpPr>
              <p:cNvPr id="69" name="正方形/長方形 68"/>
              <p:cNvSpPr/>
              <p:nvPr/>
            </p:nvSpPr>
            <p:spPr bwMode="auto">
              <a:xfrm>
                <a:off x="1017047" y="4752474"/>
                <a:ext cx="1215884" cy="23862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70" name="直線矢印コネクタ 69"/>
              <p:cNvCxnSpPr/>
              <p:nvPr/>
            </p:nvCxnSpPr>
            <p:spPr bwMode="auto">
              <a:xfrm>
                <a:off x="854921" y="4991100"/>
                <a:ext cx="1621298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1" name="正方形/長方形 70"/>
              <p:cNvSpPr/>
              <p:nvPr/>
            </p:nvSpPr>
            <p:spPr bwMode="auto">
              <a:xfrm>
                <a:off x="1017047" y="4472940"/>
                <a:ext cx="305100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2" name="正方形/長方形 71"/>
              <p:cNvSpPr/>
              <p:nvPr/>
            </p:nvSpPr>
            <p:spPr bwMode="auto">
              <a:xfrm>
                <a:off x="1553828" y="4472940"/>
                <a:ext cx="30397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1701335" y="3142787"/>
              <a:ext cx="301388" cy="518160"/>
              <a:chOff x="1701335" y="2964216"/>
              <a:chExt cx="301388" cy="518160"/>
            </a:xfrm>
          </p:grpSpPr>
          <p:sp>
            <p:nvSpPr>
              <p:cNvPr id="66" name="正方形/長方形 65"/>
              <p:cNvSpPr/>
              <p:nvPr/>
            </p:nvSpPr>
            <p:spPr bwMode="auto">
              <a:xfrm>
                <a:off x="1701335" y="2964216"/>
                <a:ext cx="45719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3" name="正方形/長方形 72"/>
              <p:cNvSpPr/>
              <p:nvPr/>
            </p:nvSpPr>
            <p:spPr bwMode="auto">
              <a:xfrm>
                <a:off x="1786558" y="2964216"/>
                <a:ext cx="45719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4" name="正方形/長方形 73"/>
              <p:cNvSpPr/>
              <p:nvPr/>
            </p:nvSpPr>
            <p:spPr bwMode="auto">
              <a:xfrm>
                <a:off x="1957004" y="2964216"/>
                <a:ext cx="45719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 bwMode="auto">
              <a:xfrm>
                <a:off x="1871781" y="2964216"/>
                <a:ext cx="45719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6" name="グループ化 75"/>
            <p:cNvGrpSpPr/>
            <p:nvPr/>
          </p:nvGrpSpPr>
          <p:grpSpPr>
            <a:xfrm>
              <a:off x="2241212" y="3142787"/>
              <a:ext cx="301388" cy="518160"/>
              <a:chOff x="1701335" y="2964216"/>
              <a:chExt cx="301388" cy="518160"/>
            </a:xfrm>
          </p:grpSpPr>
          <p:sp>
            <p:nvSpPr>
              <p:cNvPr id="77" name="正方形/長方形 76"/>
              <p:cNvSpPr/>
              <p:nvPr/>
            </p:nvSpPr>
            <p:spPr bwMode="auto">
              <a:xfrm>
                <a:off x="1701335" y="2964216"/>
                <a:ext cx="45719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正方形/長方形 77"/>
              <p:cNvSpPr/>
              <p:nvPr/>
            </p:nvSpPr>
            <p:spPr bwMode="auto">
              <a:xfrm>
                <a:off x="1786558" y="2964216"/>
                <a:ext cx="45719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正方形/長方形 78"/>
              <p:cNvSpPr/>
              <p:nvPr/>
            </p:nvSpPr>
            <p:spPr bwMode="auto">
              <a:xfrm>
                <a:off x="1957004" y="2964216"/>
                <a:ext cx="45719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正方形/長方形 79"/>
              <p:cNvSpPr/>
              <p:nvPr/>
            </p:nvSpPr>
            <p:spPr bwMode="auto">
              <a:xfrm>
                <a:off x="1871781" y="2964216"/>
                <a:ext cx="45719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81" name="正方形/長方形 80"/>
            <p:cNvSpPr/>
            <p:nvPr/>
          </p:nvSpPr>
          <p:spPr bwMode="auto">
            <a:xfrm>
              <a:off x="7521617" y="3142787"/>
              <a:ext cx="45719" cy="51816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82" name="正方形/長方形 81"/>
            <p:cNvSpPr/>
            <p:nvPr/>
          </p:nvSpPr>
          <p:spPr bwMode="auto">
            <a:xfrm>
              <a:off x="7651080" y="3142787"/>
              <a:ext cx="45719" cy="51816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83" name="正方形/長方形 82"/>
            <p:cNvSpPr/>
            <p:nvPr/>
          </p:nvSpPr>
          <p:spPr bwMode="auto">
            <a:xfrm>
              <a:off x="6976081" y="3143944"/>
              <a:ext cx="45719" cy="51816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grpSp>
          <p:nvGrpSpPr>
            <p:cNvPr id="101" name="グループ化 100"/>
            <p:cNvGrpSpPr/>
            <p:nvPr/>
          </p:nvGrpSpPr>
          <p:grpSpPr>
            <a:xfrm>
              <a:off x="1145317" y="2944728"/>
              <a:ext cx="246221" cy="773273"/>
              <a:chOff x="1262628" y="1964337"/>
              <a:chExt cx="246221" cy="773273"/>
            </a:xfrm>
          </p:grpSpPr>
          <p:cxnSp>
            <p:nvCxnSpPr>
              <p:cNvPr id="102" name="直線矢印コネクタ 101"/>
              <p:cNvCxnSpPr>
                <a:cxnSpLocks/>
              </p:cNvCxnSpPr>
              <p:nvPr/>
            </p:nvCxnSpPr>
            <p:spPr bwMode="auto">
              <a:xfrm flipV="1">
                <a:off x="1478488" y="1964337"/>
                <a:ext cx="0" cy="71321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3" name="テキスト ボックス 102"/>
              <p:cNvSpPr txBox="1"/>
              <p:nvPr/>
            </p:nvSpPr>
            <p:spPr>
              <a:xfrm rot="5400000">
                <a:off x="1019292" y="2248053"/>
                <a:ext cx="73289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>
                    <a:latin typeface="+mj-lt"/>
                  </a:rPr>
                  <a:t>Brightness</a:t>
                </a:r>
                <a:endParaRPr kumimoji="1" lang="ja-JP" altLang="en-US" sz="1000" dirty="0">
                  <a:latin typeface="+mj-lt"/>
                </a:endParaRPr>
              </a:p>
            </p:txBody>
          </p:sp>
        </p:grpSp>
      </p:grpSp>
      <p:grpSp>
        <p:nvGrpSpPr>
          <p:cNvPr id="112" name="グループ化 111"/>
          <p:cNvGrpSpPr/>
          <p:nvPr/>
        </p:nvGrpSpPr>
        <p:grpSpPr>
          <a:xfrm>
            <a:off x="1145317" y="3965499"/>
            <a:ext cx="6888116" cy="773273"/>
            <a:chOff x="1145317" y="3965499"/>
            <a:chExt cx="6888116" cy="773273"/>
          </a:xfrm>
        </p:grpSpPr>
        <p:sp>
          <p:nvSpPr>
            <p:cNvPr id="31" name="正方形/長方形 30"/>
            <p:cNvSpPr/>
            <p:nvPr/>
          </p:nvSpPr>
          <p:spPr bwMode="auto">
            <a:xfrm>
              <a:off x="4059130" y="4458826"/>
              <a:ext cx="1215884" cy="16764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28" name="直線矢印コネクタ 27"/>
            <p:cNvCxnSpPr/>
            <p:nvPr/>
          </p:nvCxnSpPr>
          <p:spPr bwMode="auto">
            <a:xfrm>
              <a:off x="3897004" y="4626466"/>
              <a:ext cx="1621298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" name="正方形/長方形 28"/>
            <p:cNvSpPr/>
            <p:nvPr/>
          </p:nvSpPr>
          <p:spPr bwMode="auto">
            <a:xfrm>
              <a:off x="4059130" y="4108306"/>
              <a:ext cx="303971" cy="51816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4595911" y="4108306"/>
              <a:ext cx="303971" cy="51816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1538645" y="4108306"/>
              <a:ext cx="1621298" cy="518160"/>
              <a:chOff x="854921" y="4472940"/>
              <a:chExt cx="1621298" cy="518160"/>
            </a:xfrm>
          </p:grpSpPr>
          <p:sp>
            <p:nvSpPr>
              <p:cNvPr id="32" name="正方形/長方形 31"/>
              <p:cNvSpPr/>
              <p:nvPr/>
            </p:nvSpPr>
            <p:spPr bwMode="auto">
              <a:xfrm>
                <a:off x="1017047" y="4752474"/>
                <a:ext cx="1215884" cy="23862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3" name="直線矢印コネクタ 32"/>
              <p:cNvCxnSpPr/>
              <p:nvPr/>
            </p:nvCxnSpPr>
            <p:spPr bwMode="auto">
              <a:xfrm>
                <a:off x="854921" y="4991100"/>
                <a:ext cx="1621298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4" name="正方形/長方形 33"/>
              <p:cNvSpPr/>
              <p:nvPr/>
            </p:nvSpPr>
            <p:spPr bwMode="auto">
              <a:xfrm>
                <a:off x="1017048" y="4472940"/>
                <a:ext cx="131506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" name="正方形/長方形 34"/>
              <p:cNvSpPr/>
              <p:nvPr/>
            </p:nvSpPr>
            <p:spPr bwMode="auto">
              <a:xfrm>
                <a:off x="1553829" y="4472940"/>
                <a:ext cx="134602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84" name="正方形/長方形 83"/>
            <p:cNvSpPr/>
            <p:nvPr/>
          </p:nvSpPr>
          <p:spPr bwMode="auto">
            <a:xfrm>
              <a:off x="6574261" y="4458826"/>
              <a:ext cx="1215884" cy="16764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cxnSp>
          <p:nvCxnSpPr>
            <p:cNvPr id="85" name="直線矢印コネクタ 84"/>
            <p:cNvCxnSpPr/>
            <p:nvPr/>
          </p:nvCxnSpPr>
          <p:spPr bwMode="auto">
            <a:xfrm>
              <a:off x="6412135" y="4626466"/>
              <a:ext cx="1621298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6" name="正方形/長方形 85"/>
            <p:cNvSpPr/>
            <p:nvPr/>
          </p:nvSpPr>
          <p:spPr bwMode="auto">
            <a:xfrm>
              <a:off x="6574261" y="4108306"/>
              <a:ext cx="401820" cy="51816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sp>
          <p:nvSpPr>
            <p:cNvPr id="87" name="正方形/長方形 86"/>
            <p:cNvSpPr/>
            <p:nvPr/>
          </p:nvSpPr>
          <p:spPr bwMode="auto">
            <a:xfrm>
              <a:off x="7111042" y="4108306"/>
              <a:ext cx="540038" cy="51816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/>
          </p:spPr>
          <p:txBody>
            <a:bodyPr vert="horz" wrap="square" lIns="0" tIns="4572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</a:endParaRPr>
            </a:p>
          </p:txBody>
        </p:sp>
        <p:grpSp>
          <p:nvGrpSpPr>
            <p:cNvPr id="104" name="グループ化 103"/>
            <p:cNvGrpSpPr/>
            <p:nvPr/>
          </p:nvGrpSpPr>
          <p:grpSpPr>
            <a:xfrm>
              <a:off x="1145317" y="3965499"/>
              <a:ext cx="246221" cy="773273"/>
              <a:chOff x="1262628" y="1964337"/>
              <a:chExt cx="246221" cy="773273"/>
            </a:xfrm>
          </p:grpSpPr>
          <p:cxnSp>
            <p:nvCxnSpPr>
              <p:cNvPr id="105" name="直線矢印コネクタ 104"/>
              <p:cNvCxnSpPr>
                <a:cxnSpLocks/>
              </p:cNvCxnSpPr>
              <p:nvPr/>
            </p:nvCxnSpPr>
            <p:spPr bwMode="auto">
              <a:xfrm flipV="1">
                <a:off x="1478488" y="1964337"/>
                <a:ext cx="0" cy="71321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6" name="テキスト ボックス 105"/>
              <p:cNvSpPr txBox="1"/>
              <p:nvPr/>
            </p:nvSpPr>
            <p:spPr>
              <a:xfrm rot="5400000">
                <a:off x="1019292" y="2248053"/>
                <a:ext cx="73289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>
                    <a:latin typeface="+mj-lt"/>
                  </a:rPr>
                  <a:t>Brightness</a:t>
                </a:r>
                <a:endParaRPr kumimoji="1" lang="ja-JP" altLang="en-US" sz="1000" dirty="0">
                  <a:latin typeface="+mj-lt"/>
                </a:endParaRPr>
              </a:p>
            </p:txBody>
          </p:sp>
        </p:grpSp>
      </p:grpSp>
      <p:grpSp>
        <p:nvGrpSpPr>
          <p:cNvPr id="113" name="グループ化 112"/>
          <p:cNvGrpSpPr/>
          <p:nvPr/>
        </p:nvGrpSpPr>
        <p:grpSpPr>
          <a:xfrm>
            <a:off x="1145317" y="5072514"/>
            <a:ext cx="6897390" cy="825630"/>
            <a:chOff x="1145317" y="5072514"/>
            <a:chExt cx="6897390" cy="825630"/>
          </a:xfrm>
        </p:grpSpPr>
        <p:grpSp>
          <p:nvGrpSpPr>
            <p:cNvPr id="93" name="グループ化 92"/>
            <p:cNvGrpSpPr/>
            <p:nvPr/>
          </p:nvGrpSpPr>
          <p:grpSpPr>
            <a:xfrm>
              <a:off x="3897004" y="5320193"/>
              <a:ext cx="1621298" cy="518160"/>
              <a:chOff x="3978067" y="5842363"/>
              <a:chExt cx="1621298" cy="518160"/>
            </a:xfrm>
          </p:grpSpPr>
          <p:cxnSp>
            <p:nvCxnSpPr>
              <p:cNvPr id="4" name="直線矢印コネクタ 3"/>
              <p:cNvCxnSpPr/>
              <p:nvPr/>
            </p:nvCxnSpPr>
            <p:spPr bwMode="auto">
              <a:xfrm>
                <a:off x="3978067" y="6360523"/>
                <a:ext cx="1621298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" name="正方形/長方形 4"/>
              <p:cNvSpPr/>
              <p:nvPr/>
            </p:nvSpPr>
            <p:spPr bwMode="auto">
              <a:xfrm>
                <a:off x="4140193" y="5842363"/>
                <a:ext cx="60794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PPDU</a:t>
                </a: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" name="正方形/長方形 7"/>
              <p:cNvSpPr/>
              <p:nvPr/>
            </p:nvSpPr>
            <p:spPr bwMode="auto">
              <a:xfrm>
                <a:off x="4748135" y="5842363"/>
                <a:ext cx="60794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PPDU</a:t>
                </a: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92" name="グループ化 91"/>
            <p:cNvGrpSpPr/>
            <p:nvPr/>
          </p:nvGrpSpPr>
          <p:grpSpPr>
            <a:xfrm>
              <a:off x="1538645" y="5320193"/>
              <a:ext cx="2041814" cy="518160"/>
              <a:chOff x="1367927" y="5842363"/>
              <a:chExt cx="2041814" cy="518160"/>
            </a:xfrm>
          </p:grpSpPr>
          <p:cxnSp>
            <p:nvCxnSpPr>
              <p:cNvPr id="15" name="直線矢印コネクタ 14"/>
              <p:cNvCxnSpPr>
                <a:cxnSpLocks/>
              </p:cNvCxnSpPr>
              <p:nvPr/>
            </p:nvCxnSpPr>
            <p:spPr bwMode="auto">
              <a:xfrm>
                <a:off x="1367927" y="6360523"/>
                <a:ext cx="2041814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" name="正方形/長方形 15"/>
              <p:cNvSpPr/>
              <p:nvPr/>
            </p:nvSpPr>
            <p:spPr bwMode="auto">
              <a:xfrm>
                <a:off x="1452785" y="5842363"/>
                <a:ext cx="60794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PPDU</a:t>
                </a: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正方形/長方形 16"/>
              <p:cNvSpPr/>
              <p:nvPr/>
            </p:nvSpPr>
            <p:spPr bwMode="auto">
              <a:xfrm>
                <a:off x="2060726" y="6128113"/>
                <a:ext cx="607941" cy="23241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200" dirty="0">
                    <a:latin typeface="Times New Roman" panose="02020603050405020304" pitchFamily="18" charset="0"/>
                  </a:rPr>
                  <a:t>Dimming</a:t>
                </a: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" name="正方形/長方形 17"/>
              <p:cNvSpPr/>
              <p:nvPr/>
            </p:nvSpPr>
            <p:spPr bwMode="auto">
              <a:xfrm>
                <a:off x="2668668" y="5842363"/>
                <a:ext cx="60794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PPDU</a:t>
                </a: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91" name="グループ化 90"/>
            <p:cNvGrpSpPr/>
            <p:nvPr/>
          </p:nvGrpSpPr>
          <p:grpSpPr>
            <a:xfrm>
              <a:off x="6000893" y="5072514"/>
              <a:ext cx="2041814" cy="765839"/>
              <a:chOff x="6317837" y="5594684"/>
              <a:chExt cx="2041814" cy="765839"/>
            </a:xfrm>
          </p:grpSpPr>
          <p:cxnSp>
            <p:nvCxnSpPr>
              <p:cNvPr id="54" name="直線矢印コネクタ 53"/>
              <p:cNvCxnSpPr>
                <a:cxnSpLocks/>
              </p:cNvCxnSpPr>
              <p:nvPr/>
            </p:nvCxnSpPr>
            <p:spPr bwMode="auto">
              <a:xfrm>
                <a:off x="6317837" y="6360523"/>
                <a:ext cx="2041814" cy="0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5" name="正方形/長方形 54"/>
              <p:cNvSpPr/>
              <p:nvPr/>
            </p:nvSpPr>
            <p:spPr bwMode="auto">
              <a:xfrm>
                <a:off x="6402695" y="5842363"/>
                <a:ext cx="60794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PPDU</a:t>
                </a: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" name="正方形/長方形 55"/>
              <p:cNvSpPr/>
              <p:nvPr/>
            </p:nvSpPr>
            <p:spPr bwMode="auto">
              <a:xfrm>
                <a:off x="7010636" y="5594684"/>
                <a:ext cx="607941" cy="765839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200" dirty="0">
                    <a:latin typeface="Times New Roman" panose="02020603050405020304" pitchFamily="18" charset="0"/>
                  </a:rPr>
                  <a:t>Dimming</a:t>
                </a: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" name="正方形/長方形 56"/>
              <p:cNvSpPr/>
              <p:nvPr/>
            </p:nvSpPr>
            <p:spPr bwMode="auto">
              <a:xfrm>
                <a:off x="7618578" y="5842363"/>
                <a:ext cx="607941" cy="51816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extLst/>
            </p:spPr>
            <p:txBody>
              <a:bodyPr vert="horz" wrap="square" lIns="0" tIns="45720" rIns="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</a:rPr>
                  <a:t>PPDU</a:t>
                </a:r>
                <a:endParaRPr kumimoji="0" lang="ja-JP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107" name="グループ化 106"/>
            <p:cNvGrpSpPr/>
            <p:nvPr/>
          </p:nvGrpSpPr>
          <p:grpSpPr>
            <a:xfrm>
              <a:off x="1145317" y="5124871"/>
              <a:ext cx="246221" cy="773273"/>
              <a:chOff x="1262628" y="1964337"/>
              <a:chExt cx="246221" cy="773273"/>
            </a:xfrm>
          </p:grpSpPr>
          <p:cxnSp>
            <p:nvCxnSpPr>
              <p:cNvPr id="108" name="直線矢印コネクタ 107"/>
              <p:cNvCxnSpPr>
                <a:cxnSpLocks/>
              </p:cNvCxnSpPr>
              <p:nvPr/>
            </p:nvCxnSpPr>
            <p:spPr bwMode="auto">
              <a:xfrm flipV="1">
                <a:off x="1478488" y="1964337"/>
                <a:ext cx="0" cy="71321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9" name="テキスト ボックス 108"/>
              <p:cNvSpPr txBox="1"/>
              <p:nvPr/>
            </p:nvSpPr>
            <p:spPr>
              <a:xfrm rot="5400000">
                <a:off x="1019292" y="2248053"/>
                <a:ext cx="73289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>
                    <a:latin typeface="+mj-lt"/>
                  </a:rPr>
                  <a:t>Brightness</a:t>
                </a:r>
                <a:endParaRPr kumimoji="1" lang="ja-JP" altLang="en-US" sz="1000" dirty="0">
                  <a:latin typeface="+mj-lt"/>
                </a:endParaRPr>
              </a:p>
            </p:txBody>
          </p:sp>
        </p:grpSp>
      </p:grpSp>
      <p:sp>
        <p:nvSpPr>
          <p:cNvPr id="114" name="テキスト ボックス 113"/>
          <p:cNvSpPr txBox="1"/>
          <p:nvPr/>
        </p:nvSpPr>
        <p:spPr>
          <a:xfrm>
            <a:off x="2250659" y="6127942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Dark</a:t>
            </a:r>
            <a:endParaRPr kumimoji="1" lang="ja-JP" altLang="en-US" sz="1200" dirty="0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6836008" y="6127942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Bright</a:t>
            </a:r>
            <a:endParaRPr kumimoji="1" lang="ja-JP" altLang="en-US" sz="1200" dirty="0"/>
          </a:p>
        </p:txBody>
      </p:sp>
      <p:cxnSp>
        <p:nvCxnSpPr>
          <p:cNvPr id="117" name="直線矢印コネクタ 116"/>
          <p:cNvCxnSpPr>
            <a:stCxn id="114" idx="3"/>
            <a:endCxn id="115" idx="1"/>
          </p:cNvCxnSpPr>
          <p:nvPr/>
        </p:nvCxnSpPr>
        <p:spPr bwMode="auto">
          <a:xfrm>
            <a:off x="2743102" y="6266442"/>
            <a:ext cx="409290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75246414"/>
      </p:ext>
    </p:extLst>
  </p:cSld>
  <p:clrMapOvr>
    <a:masterClrMapping/>
  </p:clrMapOvr>
</p:sld>
</file>

<file path=ppt/theme/theme1.xml><?xml version="1.0" encoding="utf-8"?>
<a:theme xmlns:a="http://schemas.openxmlformats.org/drawingml/2006/main" name="IEEE-P802_15">
  <a:themeElements>
    <a:clrScheme name="Office テーマ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">
      <a:majorFont>
        <a:latin typeface="Times New Roman"/>
        <a:ea typeface="ＭＳ Ｐ明朝"/>
        <a:cs typeface=""/>
      </a:majorFont>
      <a:minorFont>
        <a:latin typeface="Times New Roman"/>
        <a:ea typeface="ＭＳ Ｐ明朝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Office テーマ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テーマ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テーマ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IEEE-P802_15</Template>
  <TotalTime>18241</TotalTime>
  <Words>97</Words>
  <Application>Microsoft Office PowerPoint</Application>
  <PresentationFormat>画面に合わせる (4:3)</PresentationFormat>
  <Paragraphs>65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ＭＳ Ｐ明朝</vt:lpstr>
      <vt:lpstr>Arial</vt:lpstr>
      <vt:lpstr>Calibri</vt:lpstr>
      <vt:lpstr>Times New Roman</vt:lpstr>
      <vt:lpstr>IEEE-P802_15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Panasonic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青山秀紀</dc:creator>
  <cp:lastModifiedBy>Hideki Aoyama</cp:lastModifiedBy>
  <cp:revision>264</cp:revision>
  <dcterms:created xsi:type="dcterms:W3CDTF">2015-03-02T06:23:45Z</dcterms:created>
  <dcterms:modified xsi:type="dcterms:W3CDTF">2017-06-02T11:42:16Z</dcterms:modified>
</cp:coreProperties>
</file>