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4" r:id="rId3"/>
    <p:sldId id="256" r:id="rId4"/>
    <p:sldId id="258" r:id="rId5"/>
    <p:sldId id="265" r:id="rId6"/>
    <p:sldId id="26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75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May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May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May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May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May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May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May 2017</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May 2017</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May 2017</a:t>
            </a:r>
          </a:p>
        </p:txBody>
      </p:sp>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May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May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2017</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802.15-17-0212-02-007a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2017</a:t>
            </a:r>
          </a:p>
        </p:txBody>
      </p:sp>
      <p:sp>
        <p:nvSpPr>
          <p:cNvPr id="5" name="Footer Placeholder 2"/>
          <p:cNvSpPr>
            <a:spLocks noGrp="1"/>
          </p:cNvSpPr>
          <p:nvPr>
            <p:ph type="ftr" sz="quarter" idx="11"/>
          </p:nvPr>
        </p:nvSpPr>
        <p:spPr/>
        <p:txBody>
          <a:body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OWC TG Closing Report May 2017	</a:t>
            </a:r>
          </a:p>
          <a:p>
            <a:r>
              <a:rPr lang="en-US" altLang="en-US" sz="1600" b="1" dirty="0">
                <a:solidFill>
                  <a:schemeClr val="tx2"/>
                </a:solidFill>
              </a:rPr>
              <a:t>Date Submitted: </a:t>
            </a:r>
            <a:r>
              <a:rPr lang="en-US" altLang="en-US" sz="1600" dirty="0">
                <a:solidFill>
                  <a:schemeClr val="tx2"/>
                </a:solidFill>
              </a:rPr>
              <a:t>May 2017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410200" y="291747"/>
            <a:ext cx="3124200" cy="307777"/>
          </a:xfrm>
          <a:prstGeom prst="rect">
            <a:avLst/>
          </a:prstGeom>
          <a:noFill/>
        </p:spPr>
        <p:txBody>
          <a:bodyPr wrap="square" rtlCol="0">
            <a:spAutoFit/>
          </a:bodyPr>
          <a:lstStyle/>
          <a:p>
            <a:pPr algn="r"/>
            <a:r>
              <a:rPr lang="en-US" sz="1400" dirty="0"/>
              <a:t>IEEE 15-17-0322-00-007a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a:t>May 2017</a:t>
            </a:r>
          </a:p>
        </p:txBody>
      </p:sp>
      <p:sp>
        <p:nvSpPr>
          <p:cNvPr id="3" name="Footer Placeholder 2"/>
          <p:cNvSpPr>
            <a:spLocks noGrp="1"/>
          </p:cNvSpPr>
          <p:nvPr>
            <p:ph type="ftr" sz="quarter" idx="11"/>
          </p:nvPr>
        </p:nvSpPr>
        <p:spPr/>
        <p:txBody>
          <a:bodyPr/>
          <a:lstStyle/>
          <a:p>
            <a:r>
              <a:rPr lang="en-US" altLang="en-US" dirty="0" err="1"/>
              <a:t>Yeong</a:t>
            </a:r>
            <a:r>
              <a:rPr lang="en-US" altLang="en-US" dirty="0"/>
              <a:t> Min Jang, </a:t>
            </a:r>
            <a:r>
              <a:rPr lang="en-US" altLang="en-US" dirty="0" err="1"/>
              <a:t>Kookmin</a:t>
            </a:r>
            <a:r>
              <a:rPr lang="en-US" altLang="en-US" dirty="0"/>
              <a:t> Uni.</a:t>
            </a:r>
          </a:p>
        </p:txBody>
      </p:sp>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2</a:t>
            </a:fld>
            <a:endParaRPr lang="en-US" altLang="en-US"/>
          </a:p>
        </p:txBody>
      </p:sp>
      <p:sp>
        <p:nvSpPr>
          <p:cNvPr id="5" name="TextBox 4"/>
          <p:cNvSpPr txBox="1"/>
          <p:nvPr/>
        </p:nvSpPr>
        <p:spPr>
          <a:xfrm>
            <a:off x="649560" y="681335"/>
            <a:ext cx="7749237" cy="830997"/>
          </a:xfrm>
          <a:prstGeom prst="rect">
            <a:avLst/>
          </a:prstGeom>
          <a:noFill/>
        </p:spPr>
        <p:txBody>
          <a:bodyPr wrap="none" rtlCol="0">
            <a:spAutoFit/>
          </a:bodyPr>
          <a:lstStyle/>
          <a:p>
            <a:pPr algn="ctr"/>
            <a:r>
              <a:rPr lang="en-US" sz="2400" u="sng" dirty="0"/>
              <a:t>Background</a:t>
            </a:r>
          </a:p>
          <a:p>
            <a:r>
              <a:rPr lang="en-US" sz="2400" u="sng" dirty="0"/>
              <a:t>TG7m conducted a task group letter ballot review of draft D2</a:t>
            </a:r>
          </a:p>
        </p:txBody>
      </p:sp>
      <p:sp>
        <p:nvSpPr>
          <p:cNvPr id="6" name="TextBox 5"/>
          <p:cNvSpPr txBox="1"/>
          <p:nvPr/>
        </p:nvSpPr>
        <p:spPr>
          <a:xfrm>
            <a:off x="228600" y="1853148"/>
            <a:ext cx="8763000" cy="4170372"/>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2400" dirty="0"/>
              <a:t>Draft D1 was issued at the end of October, 2016.</a:t>
            </a:r>
          </a:p>
          <a:p>
            <a:pPr marL="457200" indent="-457200">
              <a:spcBef>
                <a:spcPts val="600"/>
              </a:spcBef>
              <a:buFont typeface="Arial" panose="020B0604020202020204" pitchFamily="34" charset="0"/>
              <a:buChar char="•"/>
            </a:pPr>
            <a:r>
              <a:rPr lang="en-US" sz="2400" dirty="0"/>
              <a:t>The comment period closed prior to the January meeting.</a:t>
            </a:r>
          </a:p>
          <a:p>
            <a:pPr marL="457200" indent="-457200">
              <a:spcBef>
                <a:spcPts val="600"/>
              </a:spcBef>
              <a:buFont typeface="Arial" panose="020B0604020202020204" pitchFamily="34" charset="0"/>
              <a:buChar char="•"/>
            </a:pPr>
            <a:r>
              <a:rPr lang="en-US" sz="2400" dirty="0"/>
              <a:t>There were 826 technical comments submitted and 251 editorial comments.</a:t>
            </a:r>
          </a:p>
          <a:p>
            <a:pPr marL="457200" indent="-457200">
              <a:spcBef>
                <a:spcPts val="600"/>
              </a:spcBef>
              <a:buFont typeface="Arial" panose="020B0604020202020204" pitchFamily="34" charset="0"/>
              <a:buChar char="•"/>
            </a:pPr>
            <a:r>
              <a:rPr lang="en-US" sz="2400" dirty="0"/>
              <a:t>2/3th of the comments were resolved in January and it was planned to resolve the rest in March, 2017.</a:t>
            </a:r>
          </a:p>
          <a:p>
            <a:pPr marL="457200" indent="-457200">
              <a:spcBef>
                <a:spcPts val="600"/>
              </a:spcBef>
              <a:buFont typeface="Arial" panose="020B0604020202020204" pitchFamily="34" charset="0"/>
              <a:buChar char="•"/>
            </a:pPr>
            <a:r>
              <a:rPr lang="en-US" sz="2400" dirty="0"/>
              <a:t>Draft D2 was issued at end of March, 2017.</a:t>
            </a:r>
          </a:p>
          <a:p>
            <a:pPr marL="457200" indent="-457200">
              <a:spcBef>
                <a:spcPts val="600"/>
              </a:spcBef>
              <a:buFont typeface="Arial" panose="020B0604020202020204" pitchFamily="34" charset="0"/>
              <a:buChar char="•"/>
            </a:pPr>
            <a:r>
              <a:rPr lang="en-US" sz="2400" dirty="0"/>
              <a:t>For D2, there were 362 technical comments submitted and 36 editorial comments.</a:t>
            </a:r>
          </a:p>
          <a:p>
            <a:pPr marL="457200" indent="-457200">
              <a:buFont typeface="Arial" panose="020B0604020202020204" pitchFamily="34" charset="0"/>
              <a:buChar char="•"/>
            </a:pPr>
            <a:endParaRPr lang="en-US" sz="2400" dirty="0"/>
          </a:p>
        </p:txBody>
      </p:sp>
      <p:sp>
        <p:nvSpPr>
          <p:cNvPr id="7" name="TextBox 6"/>
          <p:cNvSpPr txBox="1"/>
          <p:nvPr/>
        </p:nvSpPr>
        <p:spPr>
          <a:xfrm>
            <a:off x="5410200" y="291747"/>
            <a:ext cx="3124200" cy="307777"/>
          </a:xfrm>
          <a:prstGeom prst="rect">
            <a:avLst/>
          </a:prstGeom>
          <a:noFill/>
        </p:spPr>
        <p:txBody>
          <a:bodyPr wrap="square" rtlCol="0">
            <a:spAutoFit/>
          </a:bodyPr>
          <a:lstStyle/>
          <a:p>
            <a:pPr algn="r"/>
            <a:r>
              <a:rPr lang="en-US" sz="1400" dirty="0"/>
              <a:t>IEEE 15-17-0322-00-007a</a:t>
            </a:r>
          </a:p>
        </p:txBody>
      </p:sp>
    </p:spTree>
    <p:extLst>
      <p:ext uri="{BB962C8B-B14F-4D97-AF65-F5344CB8AC3E}">
        <p14:creationId xmlns:p14="http://schemas.microsoft.com/office/powerpoint/2010/main" val="255641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May 2017</a:t>
            </a:r>
          </a:p>
        </p:txBody>
      </p:sp>
      <p:sp>
        <p:nvSpPr>
          <p:cNvPr id="5" name="Footer Placeholder 4"/>
          <p:cNvSpPr>
            <a:spLocks noGrp="1"/>
          </p:cNvSpPr>
          <p:nvPr>
            <p:ph type="ftr" sz="quarter" idx="11"/>
          </p:nvPr>
        </p:nvSpPr>
        <p:spPr/>
        <p:txBody>
          <a:body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94942" y="681335"/>
            <a:ext cx="6667210" cy="461665"/>
          </a:xfrm>
          <a:prstGeom prst="rect">
            <a:avLst/>
          </a:prstGeom>
          <a:noFill/>
        </p:spPr>
        <p:txBody>
          <a:bodyPr wrap="none" rtlCol="0">
            <a:spAutoFit/>
          </a:bodyPr>
          <a:lstStyle/>
          <a:p>
            <a:r>
              <a:rPr lang="en-US" sz="2400" u="sng" dirty="0"/>
              <a:t>Status of OCC comments at the end of May Meeting</a:t>
            </a:r>
          </a:p>
        </p:txBody>
      </p:sp>
      <p:sp>
        <p:nvSpPr>
          <p:cNvPr id="3" name="TextBox 2"/>
          <p:cNvSpPr txBox="1"/>
          <p:nvPr/>
        </p:nvSpPr>
        <p:spPr>
          <a:xfrm>
            <a:off x="228600" y="1730276"/>
            <a:ext cx="8763000" cy="2693045"/>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2400" dirty="0"/>
              <a:t>Resolved </a:t>
            </a:r>
            <a:r>
              <a:rPr lang="en-US" altLang="ko-KR" sz="2400" dirty="0"/>
              <a:t>technical</a:t>
            </a:r>
            <a:r>
              <a:rPr lang="ko-KR" altLang="en-US" sz="2400" dirty="0"/>
              <a:t> </a:t>
            </a:r>
            <a:r>
              <a:rPr lang="en-US" altLang="ko-KR" sz="2400" dirty="0"/>
              <a:t>comments carried over </a:t>
            </a:r>
            <a:r>
              <a:rPr lang="en-US" sz="2400" dirty="0"/>
              <a:t>from March meeting</a:t>
            </a:r>
          </a:p>
          <a:p>
            <a:pPr marL="457200" indent="-457200">
              <a:spcBef>
                <a:spcPts val="600"/>
              </a:spcBef>
              <a:buFont typeface="Arial" panose="020B0604020202020204" pitchFamily="34" charset="0"/>
              <a:buChar char="•"/>
            </a:pPr>
            <a:r>
              <a:rPr lang="en-US" sz="2400" dirty="0"/>
              <a:t>Resolved comments resolution for D2 document</a:t>
            </a:r>
          </a:p>
          <a:p>
            <a:pPr marL="457200" indent="-457200">
              <a:spcBef>
                <a:spcPts val="600"/>
              </a:spcBef>
              <a:buFont typeface="Arial" panose="020B0604020202020204" pitchFamily="34" charset="0"/>
              <a:buChar char="•"/>
            </a:pPr>
            <a:r>
              <a:rPr lang="en-US" sz="2400" dirty="0"/>
              <a:t>Discussion about MAC frame structure</a:t>
            </a:r>
          </a:p>
          <a:p>
            <a:pPr marL="457200" indent="-457200">
              <a:spcBef>
                <a:spcPts val="600"/>
              </a:spcBef>
              <a:buFont typeface="Arial" panose="020B0604020202020204" pitchFamily="34" charset="0"/>
              <a:buChar char="•"/>
            </a:pPr>
            <a:r>
              <a:rPr lang="en-US" sz="2400" dirty="0"/>
              <a:t>Discussion about dimming issue for PHY IV, PHY V and PHY VI.</a:t>
            </a:r>
          </a:p>
          <a:p>
            <a:pPr marL="457200" indent="-457200">
              <a:spcBef>
                <a:spcPts val="600"/>
              </a:spcBef>
              <a:buFont typeface="Arial" panose="020B0604020202020204" pitchFamily="34" charset="0"/>
              <a:buChar char="•"/>
            </a:pPr>
            <a:r>
              <a:rPr lang="en-US" sz="2400" dirty="0"/>
              <a:t>Discussion about the reference on QR code specification</a:t>
            </a:r>
          </a:p>
          <a:p>
            <a:pPr marL="457200" indent="-457200">
              <a:spcBef>
                <a:spcPts val="600"/>
              </a:spcBef>
              <a:buFont typeface="Arial" panose="020B0604020202020204" pitchFamily="34" charset="0"/>
              <a:buChar char="•"/>
            </a:pPr>
            <a:r>
              <a:rPr lang="en-US" sz="2400" dirty="0"/>
              <a:t>Discussion about the merging text for PHY VI</a:t>
            </a:r>
          </a:p>
        </p:txBody>
      </p:sp>
      <p:sp>
        <p:nvSpPr>
          <p:cNvPr id="7" name="TextBox 6"/>
          <p:cNvSpPr txBox="1"/>
          <p:nvPr/>
        </p:nvSpPr>
        <p:spPr>
          <a:xfrm>
            <a:off x="5410200" y="291747"/>
            <a:ext cx="3124200" cy="307777"/>
          </a:xfrm>
          <a:prstGeom prst="rect">
            <a:avLst/>
          </a:prstGeom>
          <a:noFill/>
        </p:spPr>
        <p:txBody>
          <a:bodyPr wrap="square" rtlCol="0">
            <a:spAutoFit/>
          </a:bodyPr>
          <a:lstStyle/>
          <a:p>
            <a:pPr algn="r"/>
            <a:r>
              <a:rPr lang="en-US" sz="1400" dirty="0"/>
              <a:t>IEEE 15-17-0322-00-007a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May 2017</a:t>
            </a:r>
          </a:p>
        </p:txBody>
      </p:sp>
      <p:sp>
        <p:nvSpPr>
          <p:cNvPr id="5" name="Footer Placeholder 4"/>
          <p:cNvSpPr>
            <a:spLocks noGrp="1"/>
          </p:cNvSpPr>
          <p:nvPr>
            <p:ph type="ftr" sz="quarter" idx="11"/>
          </p:nvPr>
        </p:nvSpPr>
        <p:spPr/>
        <p:txBody>
          <a:body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a:t>
            </a:fld>
            <a:endParaRPr lang="en-US" altLang="en-US"/>
          </a:p>
        </p:txBody>
      </p:sp>
      <p:sp>
        <p:nvSpPr>
          <p:cNvPr id="3" name="Rectangle 2"/>
          <p:cNvSpPr/>
          <p:nvPr/>
        </p:nvSpPr>
        <p:spPr>
          <a:xfrm>
            <a:off x="3124200" y="681335"/>
            <a:ext cx="2971800" cy="461665"/>
          </a:xfrm>
          <a:prstGeom prst="rect">
            <a:avLst/>
          </a:prstGeom>
        </p:spPr>
        <p:txBody>
          <a:bodyPr wrap="square">
            <a:spAutoFit/>
          </a:bodyPr>
          <a:lstStyle/>
          <a:p>
            <a:r>
              <a:rPr lang="en-US" sz="2400" u="sng" dirty="0"/>
              <a:t>Plans for July meeting</a:t>
            </a:r>
          </a:p>
        </p:txBody>
      </p:sp>
      <p:sp>
        <p:nvSpPr>
          <p:cNvPr id="7" name="TextBox 6"/>
          <p:cNvSpPr txBox="1"/>
          <p:nvPr/>
        </p:nvSpPr>
        <p:spPr>
          <a:xfrm>
            <a:off x="457200" y="1273076"/>
            <a:ext cx="8382000" cy="5262979"/>
          </a:xfrm>
          <a:prstGeom prst="rect">
            <a:avLst/>
          </a:prstGeom>
          <a:noFill/>
        </p:spPr>
        <p:txBody>
          <a:bodyPr wrap="square" rtlCol="0">
            <a:spAutoFit/>
          </a:bodyPr>
          <a:lstStyle/>
          <a:p>
            <a:pPr marL="171450" indent="-171450">
              <a:buFont typeface="Arial" panose="020B0604020202020204" pitchFamily="34" charset="0"/>
              <a:buChar char="•"/>
            </a:pPr>
            <a:r>
              <a:rPr lang="en-US" sz="2400" dirty="0"/>
              <a:t>June 2</a:t>
            </a:r>
            <a:r>
              <a:rPr lang="en-US" sz="2400" baseline="30000" dirty="0"/>
              <a:t>st</a:t>
            </a:r>
            <a:r>
              <a:rPr lang="en-US" sz="2400" dirty="0"/>
              <a:t> : Deadline for modified text/figures/tables based on the comment resolution against D2</a:t>
            </a:r>
          </a:p>
          <a:p>
            <a:pPr marL="628650" lvl="1" indent="-171450">
              <a:buFont typeface="Arial" panose="020B0604020202020204" pitchFamily="34" charset="0"/>
              <a:buChar char="•"/>
            </a:pPr>
            <a:r>
              <a:rPr lang="en-US" sz="2400" dirty="0"/>
              <a:t>Missing deadline of acceptable input may result in the committee imposing a penalty or removing text during the July meeting.</a:t>
            </a:r>
          </a:p>
          <a:p>
            <a:pPr marL="171450" indent="-171450">
              <a:buFont typeface="Arial" panose="020B0604020202020204" pitchFamily="34" charset="0"/>
              <a:buChar char="•"/>
            </a:pPr>
            <a:r>
              <a:rPr lang="en-US" sz="2400" dirty="0"/>
              <a:t>16 June : Release Draft D3</a:t>
            </a:r>
          </a:p>
          <a:p>
            <a:pPr marL="171450" indent="-171450">
              <a:buFont typeface="Arial" panose="020B0604020202020204" pitchFamily="34" charset="0"/>
              <a:buChar char="•"/>
            </a:pPr>
            <a:r>
              <a:rPr lang="en-US" sz="2400" dirty="0"/>
              <a:t>07 July : Deadline for comments against D3</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a:t>Comments against draft D3 will be resolved during the July meeting.  The text is maturing so we expect fewer comments and hopefully we can get them all resolved during the July meeting.</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a:solidFill>
                  <a:srgbClr val="FF0000"/>
                </a:solidFill>
              </a:rPr>
              <a:t>Requesting 10 sessions</a:t>
            </a:r>
          </a:p>
          <a:p>
            <a:pPr marL="171450" indent="-171450">
              <a:buFont typeface="Arial" panose="020B0604020202020204" pitchFamily="34" charset="0"/>
              <a:buChar char="•"/>
            </a:pPr>
            <a:endParaRPr lang="en-US" sz="2400" dirty="0"/>
          </a:p>
        </p:txBody>
      </p:sp>
      <p:sp>
        <p:nvSpPr>
          <p:cNvPr id="8" name="TextBox 7"/>
          <p:cNvSpPr txBox="1"/>
          <p:nvPr/>
        </p:nvSpPr>
        <p:spPr>
          <a:xfrm>
            <a:off x="5410200" y="291747"/>
            <a:ext cx="3124200" cy="307777"/>
          </a:xfrm>
          <a:prstGeom prst="rect">
            <a:avLst/>
          </a:prstGeom>
          <a:noFill/>
        </p:spPr>
        <p:txBody>
          <a:bodyPr wrap="square" rtlCol="0">
            <a:spAutoFit/>
          </a:bodyPr>
          <a:lstStyle/>
          <a:p>
            <a:pPr algn="r"/>
            <a:r>
              <a:rPr lang="en-US" sz="1400" dirty="0"/>
              <a:t>IEEE 15-17-0322-00-007a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May 2017</a:t>
            </a:r>
          </a:p>
        </p:txBody>
      </p:sp>
      <p:sp>
        <p:nvSpPr>
          <p:cNvPr id="5" name="Footer Placeholder 4"/>
          <p:cNvSpPr>
            <a:spLocks noGrp="1"/>
          </p:cNvSpPr>
          <p:nvPr>
            <p:ph type="ftr" sz="quarter" idx="11"/>
          </p:nvPr>
        </p:nvSpPr>
        <p:spPr/>
        <p:txBody>
          <a:body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sp>
        <p:nvSpPr>
          <p:cNvPr id="8" name="TextBox 7"/>
          <p:cNvSpPr txBox="1"/>
          <p:nvPr/>
        </p:nvSpPr>
        <p:spPr>
          <a:xfrm>
            <a:off x="5410200" y="291747"/>
            <a:ext cx="3124200" cy="307777"/>
          </a:xfrm>
          <a:prstGeom prst="rect">
            <a:avLst/>
          </a:prstGeom>
          <a:noFill/>
        </p:spPr>
        <p:txBody>
          <a:bodyPr wrap="square" rtlCol="0">
            <a:spAutoFit/>
          </a:bodyPr>
          <a:lstStyle/>
          <a:p>
            <a:pPr algn="r"/>
            <a:r>
              <a:rPr lang="en-US" sz="1400" dirty="0"/>
              <a:t>IEEE 15-17-0322-00-007a</a:t>
            </a:r>
          </a:p>
        </p:txBody>
      </p:sp>
      <p:cxnSp>
        <p:nvCxnSpPr>
          <p:cNvPr id="9"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7"/>
          <p:cNvGraphicFramePr>
            <a:graphicFrameLocks noGrp="1"/>
          </p:cNvGraphicFramePr>
          <p:nvPr>
            <p:extLst>
              <p:ext uri="{D42A27DB-BD31-4B8C-83A1-F6EECF244321}">
                <p14:modId xmlns:p14="http://schemas.microsoft.com/office/powerpoint/2010/main" val="922148807"/>
              </p:ext>
            </p:extLst>
          </p:nvPr>
        </p:nvGraphicFramePr>
        <p:xfrm>
          <a:off x="342900" y="1127290"/>
          <a:ext cx="8534399" cy="5330692"/>
        </p:xfrm>
        <a:graphic>
          <a:graphicData uri="http://schemas.openxmlformats.org/drawingml/2006/table">
            <a:tbl>
              <a:tblPr firstRow="1" bandRow="1">
                <a:tableStyleId>{5940675A-B579-460E-94D1-54222C63F5DA}</a:tableStyleId>
              </a:tblPr>
              <a:tblGrid>
                <a:gridCol w="732699">
                  <a:extLst>
                    <a:ext uri="{9D8B030D-6E8A-4147-A177-3AD203B41FA5}">
                      <a16:colId xmlns:a16="http://schemas.microsoft.com/office/drawing/2014/main" val="20000"/>
                    </a:ext>
                  </a:extLst>
                </a:gridCol>
                <a:gridCol w="2610887">
                  <a:extLst>
                    <a:ext uri="{9D8B030D-6E8A-4147-A177-3AD203B41FA5}">
                      <a16:colId xmlns:a16="http://schemas.microsoft.com/office/drawing/2014/main" val="20001"/>
                    </a:ext>
                  </a:extLst>
                </a:gridCol>
                <a:gridCol w="2590247">
                  <a:extLst>
                    <a:ext uri="{9D8B030D-6E8A-4147-A177-3AD203B41FA5}">
                      <a16:colId xmlns:a16="http://schemas.microsoft.com/office/drawing/2014/main" val="20002"/>
                    </a:ext>
                  </a:extLst>
                </a:gridCol>
                <a:gridCol w="2600566">
                  <a:extLst>
                    <a:ext uri="{9D8B030D-6E8A-4147-A177-3AD203B41FA5}">
                      <a16:colId xmlns:a16="http://schemas.microsoft.com/office/drawing/2014/main" val="20003"/>
                    </a:ext>
                  </a:extLst>
                </a:gridCol>
              </a:tblGrid>
              <a:tr h="321449">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49693">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701344">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49693">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701344">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49693">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1256575">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p>
                      <a:pPr marL="285750" indent="-285750">
                        <a:buFont typeface="Arial" panose="020B0604020202020204" pitchFamily="34" charset="0"/>
                        <a:buChar char="•"/>
                      </a:pPr>
                      <a:r>
                        <a:rPr lang="en-US" altLang="ko-KR" sz="1600" baseline="0" dirty="0">
                          <a:solidFill>
                            <a:schemeClr val="accent1"/>
                          </a:solidFill>
                        </a:rPr>
                        <a:t>Request conditional approval for Letter Ballot</a:t>
                      </a:r>
                    </a:p>
                    <a:p>
                      <a:pPr marL="285750" indent="-285750">
                        <a:buFont typeface="Arial" panose="020B0604020202020204" pitchFamily="34" charset="0"/>
                        <a:buChar char="•"/>
                      </a:pPr>
                      <a:endParaRPr lang="en-US" altLang="ko-KR" sz="1600" dirty="0">
                        <a:solidFill>
                          <a:schemeClr val="accent1"/>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Letter Ballot</a:t>
                      </a:r>
                      <a:r>
                        <a:rPr lang="en-US" altLang="ko-KR" sz="1600" baseline="0" dirty="0">
                          <a:solidFill>
                            <a:schemeClr val="accent1"/>
                          </a:solidFill>
                        </a:rPr>
                        <a:t> 1 for D4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baseline="0"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strike="noStrike" dirty="0">
                          <a:solidFill>
                            <a:schemeClr val="accent1"/>
                          </a:solidFill>
                        </a:rPr>
                        <a:t>LB</a:t>
                      </a:r>
                      <a:r>
                        <a:rPr lang="en-US" altLang="ja-JP" sz="1600" strike="noStrike" dirty="0">
                          <a:solidFill>
                            <a:schemeClr val="accent1"/>
                          </a:solidFill>
                        </a:rPr>
                        <a:t>1</a:t>
                      </a:r>
                      <a:r>
                        <a:rPr lang="en-US" altLang="ko-KR" sz="1600" strike="noStrike" baseline="0" dirty="0">
                          <a:solidFill>
                            <a:schemeClr val="accent1"/>
                          </a:solidFill>
                        </a:rPr>
                        <a:t>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accent1"/>
                          </a:solidFill>
                        </a:rPr>
                        <a:t>Request conditional approval for Letter Ballot</a:t>
                      </a:r>
                    </a:p>
                  </a:txBody>
                  <a:tcPr>
                    <a:solidFill>
                      <a:schemeClr val="bg1">
                        <a:lumMod val="95000"/>
                      </a:schemeClr>
                    </a:solidFill>
                  </a:tcPr>
                </a:tc>
                <a:extLst>
                  <a:ext uri="{0D108BD9-81ED-4DB2-BD59-A6C34878D82A}">
                    <a16:rowId xmlns:a16="http://schemas.microsoft.com/office/drawing/2014/main" val="10006"/>
                  </a:ext>
                </a:extLst>
              </a:tr>
              <a:tr h="349693">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789012">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2 for D5</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LB2</a:t>
                      </a:r>
                      <a:r>
                        <a:rPr lang="en-US" altLang="ko-KR" sz="1600" strike="noStrike" baseline="0" dirty="0">
                          <a:solidFill>
                            <a:schemeClr val="accent1"/>
                          </a:solidFill>
                        </a:rPr>
                        <a:t> comment resolution</a:t>
                      </a:r>
                    </a:p>
                    <a:p>
                      <a:pPr marL="285750" indent="-285750">
                        <a:buFont typeface="Arial" panose="020B0604020202020204" pitchFamily="34" charset="0"/>
                        <a:buChar char="•"/>
                      </a:pPr>
                      <a:endParaRPr lang="en-US" sz="1600" strike="noStrike"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D6</a:t>
                      </a:r>
                    </a:p>
                  </a:txBody>
                  <a:tcPr>
                    <a:solidFill>
                      <a:srgbClr val="FFFFCC"/>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518019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May 2017</a:t>
            </a:r>
          </a:p>
        </p:txBody>
      </p:sp>
      <p:sp>
        <p:nvSpPr>
          <p:cNvPr id="5" name="Footer Placeholder 4"/>
          <p:cNvSpPr>
            <a:spLocks noGrp="1"/>
          </p:cNvSpPr>
          <p:nvPr>
            <p:ph type="ftr" sz="quarter" idx="11"/>
          </p:nvPr>
        </p:nvSpPr>
        <p:spPr/>
        <p:txBody>
          <a:body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6</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sp>
        <p:nvSpPr>
          <p:cNvPr id="8" name="TextBox 7"/>
          <p:cNvSpPr txBox="1"/>
          <p:nvPr/>
        </p:nvSpPr>
        <p:spPr>
          <a:xfrm>
            <a:off x="5410200" y="291747"/>
            <a:ext cx="3124200" cy="307777"/>
          </a:xfrm>
          <a:prstGeom prst="rect">
            <a:avLst/>
          </a:prstGeom>
          <a:noFill/>
        </p:spPr>
        <p:txBody>
          <a:bodyPr wrap="square" rtlCol="0">
            <a:spAutoFit/>
          </a:bodyPr>
          <a:lstStyle/>
          <a:p>
            <a:pPr algn="r"/>
            <a:r>
              <a:rPr lang="en-US" sz="1400" dirty="0"/>
              <a:t>IEEE 15-17-0322-00-007a</a:t>
            </a:r>
          </a:p>
        </p:txBody>
      </p:sp>
      <p:cxnSp>
        <p:nvCxnSpPr>
          <p:cNvPr id="9"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그림 1"/>
          <p:cNvPicPr>
            <a:picLocks noChangeAspect="1"/>
          </p:cNvPicPr>
          <p:nvPr/>
        </p:nvPicPr>
        <p:blipFill>
          <a:blip r:embed="rId2"/>
          <a:stretch>
            <a:fillRect/>
          </a:stretch>
        </p:blipFill>
        <p:spPr>
          <a:xfrm>
            <a:off x="419100" y="1439093"/>
            <a:ext cx="8382000" cy="4487045"/>
          </a:xfrm>
          <a:prstGeom prst="rect">
            <a:avLst/>
          </a:prstGeom>
        </p:spPr>
      </p:pic>
    </p:spTree>
    <p:extLst>
      <p:ext uri="{BB962C8B-B14F-4D97-AF65-F5344CB8AC3E}">
        <p14:creationId xmlns:p14="http://schemas.microsoft.com/office/powerpoint/2010/main" val="2391014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220</TotalTime>
  <Words>433</Words>
  <Application>Microsoft Office PowerPoint</Application>
  <PresentationFormat>화면 슬라이드 쇼(4:3)</PresentationFormat>
  <Paragraphs>106</Paragraphs>
  <Slides>6</Slides>
  <Notes>2</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6</vt:i4>
      </vt:variant>
    </vt:vector>
  </HeadingPairs>
  <TitlesOfParts>
    <vt:vector size="9" baseType="lpstr">
      <vt:lpstr>Arial</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장영민</cp:lastModifiedBy>
  <cp:revision>39</cp:revision>
  <cp:lastPrinted>1998-02-10T13:28:06Z</cp:lastPrinted>
  <dcterms:created xsi:type="dcterms:W3CDTF">2017-03-15T20:51:50Z</dcterms:created>
  <dcterms:modified xsi:type="dcterms:W3CDTF">2017-05-11T09:31:57Z</dcterms:modified>
</cp:coreProperties>
</file>