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9" r:id="rId2"/>
    <p:sldId id="260" r:id="rId3"/>
    <p:sldId id="281" r:id="rId4"/>
    <p:sldId id="289" r:id="rId5"/>
    <p:sldId id="284" r:id="rId6"/>
    <p:sldId id="295" r:id="rId7"/>
    <p:sldId id="282" r:id="rId8"/>
    <p:sldId id="294" r:id="rId9"/>
  </p:sldIdLst>
  <p:sldSz cx="9144000" cy="6858000" type="screen4x3"/>
  <p:notesSz cx="7099300"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Dunkle Formatvorlage 2 - Akzent 3/Akz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EB344D84-9AFB-497E-A393-DC336BA19D2E}" styleName="Mittlere Formatvorlage 3 - Akz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3" autoAdjust="0"/>
    <p:restoredTop sz="94678" autoAdjust="0"/>
  </p:normalViewPr>
  <p:slideViewPr>
    <p:cSldViewPr snapToGrid="0">
      <p:cViewPr>
        <p:scale>
          <a:sx n="50" d="100"/>
          <a:sy n="50" d="100"/>
        </p:scale>
        <p:origin x="-1176" y="-58"/>
      </p:cViewPr>
      <p:guideLst>
        <p:guide orient="horz" pos="2160"/>
        <p:guide pos="2880"/>
      </p:guideLst>
    </p:cSldViewPr>
  </p:slideViewPr>
  <p:notesTextViewPr>
    <p:cViewPr>
      <p:scale>
        <a:sx n="100" d="100"/>
        <a:sy n="100" d="100"/>
      </p:scale>
      <p:origin x="0" y="0"/>
    </p:cViewPr>
  </p:notesTextViewPr>
  <p:notesViewPr>
    <p:cSldViewPr snapToGrid="0">
      <p:cViewPr varScale="1">
        <p:scale>
          <a:sx n="34" d="100"/>
          <a:sy n="34" d="100"/>
        </p:scale>
        <p:origin x="-2424" y="-82"/>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29290" y="196079"/>
            <a:ext cx="275813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3075" name="Rectangle 3"/>
          <p:cNvSpPr>
            <a:spLocks noGrp="1" noChangeArrowheads="1"/>
          </p:cNvSpPr>
          <p:nvPr>
            <p:ph type="dt" sz="quarter" idx="1"/>
          </p:nvPr>
        </p:nvSpPr>
        <p:spPr bwMode="auto">
          <a:xfrm>
            <a:off x="711881" y="196079"/>
            <a:ext cx="2364809"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3076" name="Rectangle 4"/>
          <p:cNvSpPr>
            <a:spLocks noGrp="1" noChangeArrowheads="1"/>
          </p:cNvSpPr>
          <p:nvPr>
            <p:ph type="ftr" sz="quarter" idx="2"/>
          </p:nvPr>
        </p:nvSpPr>
        <p:spPr bwMode="auto">
          <a:xfrm>
            <a:off x="4259906" y="9905481"/>
            <a:ext cx="2208779"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sz="1100"/>
            </a:lvl1pPr>
          </a:lstStyle>
          <a:p>
            <a:r>
              <a:rPr lang="en-US"/>
              <a:t>&lt;author&gt;, &lt;company&gt;</a:t>
            </a:r>
          </a:p>
        </p:txBody>
      </p:sp>
      <p:sp>
        <p:nvSpPr>
          <p:cNvPr id="3077" name="Rectangle 5"/>
          <p:cNvSpPr>
            <a:spLocks noGrp="1" noChangeArrowheads="1"/>
          </p:cNvSpPr>
          <p:nvPr>
            <p:ph type="sldNum" sz="quarter" idx="3"/>
          </p:nvPr>
        </p:nvSpPr>
        <p:spPr bwMode="auto">
          <a:xfrm>
            <a:off x="2761382" y="9905481"/>
            <a:ext cx="1418884"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7858">
              <a:defRPr sz="1100"/>
            </a:lvl1pPr>
          </a:lstStyle>
          <a:p>
            <a:r>
              <a:rPr lang="en-US"/>
              <a:t>Page </a:t>
            </a:r>
            <a:fld id="{3BAC553E-1632-46BB-AD87-87036F0A01ED}" type="slidenum">
              <a:rPr lang="en-US"/>
              <a:pPr/>
              <a:t>‹Nr.›</a:t>
            </a:fld>
            <a:endParaRPr lang="en-US"/>
          </a:p>
        </p:txBody>
      </p:sp>
      <p:sp>
        <p:nvSpPr>
          <p:cNvPr id="3078" name="Line 6"/>
          <p:cNvSpPr>
            <a:spLocks noChangeShapeType="1"/>
          </p:cNvSpPr>
          <p:nvPr/>
        </p:nvSpPr>
        <p:spPr bwMode="auto">
          <a:xfrm>
            <a:off x="710256" y="427172"/>
            <a:ext cx="5678790"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3079" name="Rectangle 7"/>
          <p:cNvSpPr>
            <a:spLocks noChangeArrowheads="1"/>
          </p:cNvSpPr>
          <p:nvPr/>
        </p:nvSpPr>
        <p:spPr bwMode="auto">
          <a:xfrm>
            <a:off x="710256" y="9905482"/>
            <a:ext cx="728133" cy="184666"/>
          </a:xfrm>
          <a:prstGeom prst="rect">
            <a:avLst/>
          </a:prstGeom>
          <a:noFill/>
          <a:ln w="9525">
            <a:noFill/>
            <a:miter lim="800000"/>
            <a:headEnd/>
            <a:tailEnd/>
          </a:ln>
          <a:effectLst/>
        </p:spPr>
        <p:txBody>
          <a:bodyPr lIns="0" tIns="0" rIns="0" bIns="0">
            <a:spAutoFit/>
          </a:bodyPr>
          <a:lstStyle/>
          <a:p>
            <a:pPr defTabSz="997858"/>
            <a:r>
              <a:rPr lang="en-US" dirty="0"/>
              <a:t>Submission</a:t>
            </a:r>
          </a:p>
        </p:txBody>
      </p:sp>
      <p:sp>
        <p:nvSpPr>
          <p:cNvPr id="3080" name="Line 8"/>
          <p:cNvSpPr>
            <a:spLocks noChangeShapeType="1"/>
          </p:cNvSpPr>
          <p:nvPr/>
        </p:nvSpPr>
        <p:spPr bwMode="auto">
          <a:xfrm>
            <a:off x="710256" y="9893226"/>
            <a:ext cx="5836443"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762324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49650" y="108544"/>
            <a:ext cx="288165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7858">
              <a:defRPr sz="1500" b="1"/>
            </a:lvl1pPr>
          </a:lstStyle>
          <a:p>
            <a:r>
              <a:rPr lang="en-US"/>
              <a:t>doc.: IEEE 802.15-&lt;doc#&gt;</a:t>
            </a:r>
          </a:p>
        </p:txBody>
      </p:sp>
      <p:sp>
        <p:nvSpPr>
          <p:cNvPr id="2051" name="Rectangle 3"/>
          <p:cNvSpPr>
            <a:spLocks noGrp="1" noChangeArrowheads="1"/>
          </p:cNvSpPr>
          <p:nvPr>
            <p:ph type="dt" idx="1"/>
          </p:nvPr>
        </p:nvSpPr>
        <p:spPr bwMode="auto">
          <a:xfrm>
            <a:off x="669623" y="108544"/>
            <a:ext cx="280201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7858">
              <a:defRPr sz="15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000125" y="773113"/>
            <a:ext cx="5099050" cy="3825875"/>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45923" y="4861704"/>
            <a:ext cx="5207454" cy="4606101"/>
          </a:xfrm>
          <a:prstGeom prst="rect">
            <a:avLst/>
          </a:prstGeom>
          <a:noFill/>
          <a:ln w="9525">
            <a:noFill/>
            <a:miter lim="800000"/>
            <a:headEnd/>
            <a:tailEnd/>
          </a:ln>
          <a:effectLst/>
        </p:spPr>
        <p:txBody>
          <a:bodyPr vert="horz" wrap="square" lIns="100125" tIns="49215" rIns="100125" bIns="4921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861707" y="9908983"/>
            <a:ext cx="256959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747" lvl="4" algn="r" defTabSz="997858">
              <a:defRPr/>
            </a:lvl5pPr>
          </a:lstStyle>
          <a:p>
            <a:pPr lvl="4"/>
            <a:r>
              <a:rPr lang="en-US"/>
              <a:t>&lt;author&gt;, &lt;company&gt;</a:t>
            </a:r>
          </a:p>
        </p:txBody>
      </p:sp>
      <p:sp>
        <p:nvSpPr>
          <p:cNvPr id="2055" name="Rectangle 7"/>
          <p:cNvSpPr>
            <a:spLocks noGrp="1" noChangeArrowheads="1"/>
          </p:cNvSpPr>
          <p:nvPr>
            <p:ph type="sldNum" sz="quarter" idx="5"/>
          </p:nvPr>
        </p:nvSpPr>
        <p:spPr bwMode="auto">
          <a:xfrm>
            <a:off x="3003550" y="9908983"/>
            <a:ext cx="82077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7858">
              <a:defRPr/>
            </a:lvl1pPr>
          </a:lstStyle>
          <a:p>
            <a:r>
              <a:rPr lang="en-US"/>
              <a:t>Page </a:t>
            </a:r>
            <a:fld id="{1E6C07B4-BB24-438D-87A0-B79A0C0B63CB}" type="slidenum">
              <a:rPr lang="en-US"/>
              <a:pPr/>
              <a:t>‹Nr.›</a:t>
            </a:fld>
            <a:endParaRPr lang="en-US"/>
          </a:p>
        </p:txBody>
      </p:sp>
      <p:sp>
        <p:nvSpPr>
          <p:cNvPr id="2056" name="Rectangle 8"/>
          <p:cNvSpPr>
            <a:spLocks noChangeArrowheads="1"/>
          </p:cNvSpPr>
          <p:nvPr/>
        </p:nvSpPr>
        <p:spPr bwMode="auto">
          <a:xfrm>
            <a:off x="741136" y="9908983"/>
            <a:ext cx="728133" cy="184666"/>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41136" y="9907232"/>
            <a:ext cx="5617029"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
        <p:nvSpPr>
          <p:cNvPr id="2058" name="Line 10"/>
          <p:cNvSpPr>
            <a:spLocks noChangeShapeType="1"/>
          </p:cNvSpPr>
          <p:nvPr/>
        </p:nvSpPr>
        <p:spPr bwMode="auto">
          <a:xfrm>
            <a:off x="663122" y="327382"/>
            <a:ext cx="5773057" cy="0"/>
          </a:xfrm>
          <a:prstGeom prst="line">
            <a:avLst/>
          </a:prstGeom>
          <a:noFill/>
          <a:ln w="12700">
            <a:solidFill>
              <a:schemeClr val="tx1"/>
            </a:solidFill>
            <a:round/>
            <a:headEnd type="none" w="sm" len="sm"/>
            <a:tailEnd type="none" w="sm" len="sm"/>
          </a:ln>
          <a:effectLst/>
        </p:spPr>
        <p:txBody>
          <a:bodyPr wrap="none" lIns="97749" tIns="48875" rIns="97749" bIns="48875" anchor="ctr"/>
          <a:lstStyle/>
          <a:p>
            <a:endParaRPr lang="de-DE"/>
          </a:p>
        </p:txBody>
      </p:sp>
    </p:spTree>
    <p:extLst>
      <p:ext uri="{BB962C8B-B14F-4D97-AF65-F5344CB8AC3E}">
        <p14:creationId xmlns:p14="http://schemas.microsoft.com/office/powerpoint/2010/main" val="4269378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525C387A-8238-4D3E-A084-5428CD54B8D5}" type="slidenum">
              <a:rPr lang="en-US"/>
              <a:pPr/>
              <a:t>‹Nr.›</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C3EDA6DA-8C19-40E2-816F-1AE6A4528EF9}" type="slidenum">
              <a:rPr lang="en-US"/>
              <a:pPr/>
              <a:t>‹Nr.›</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9CA51FD3-D219-4F15-BBEC-19406F037D66}" type="slidenum">
              <a:rPr lang="en-US"/>
              <a:pPr/>
              <a:t>‹Nr.›</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a:xfrm>
            <a:off x="685800" y="378281"/>
            <a:ext cx="1600200" cy="215444"/>
          </a:xfrm>
        </p:spPr>
        <p:txBody>
          <a:bodyPr/>
          <a:lstStyle>
            <a:lvl1pPr>
              <a:defRPr/>
            </a:lvl1pPr>
          </a:lstStyle>
          <a:p>
            <a:r>
              <a:rPr lang="en-US" dirty="0" smtClean="0"/>
              <a:t>July 2013</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D8E7F6C2-DF2F-4116-8D71-DCDEFB590920}" type="slidenum">
              <a:rPr lang="en-US"/>
              <a:pPr/>
              <a:t>‹Nr.›</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r>
              <a:rPr lang="en-US"/>
              <a:t>&lt;month year&gt;</a:t>
            </a:r>
          </a:p>
        </p:txBody>
      </p:sp>
      <p:sp>
        <p:nvSpPr>
          <p:cNvPr id="5" name="Fußzeilenplatzhalter 4"/>
          <p:cNvSpPr>
            <a:spLocks noGrp="1"/>
          </p:cNvSpPr>
          <p:nvPr>
            <p:ph type="ftr" sz="quarter" idx="11"/>
          </p:nvPr>
        </p:nvSpPr>
        <p:spPr/>
        <p:txBody>
          <a:bodyPr/>
          <a:lstStyle>
            <a:lvl1pPr>
              <a:defRPr/>
            </a:lvl1pPr>
          </a:lstStyle>
          <a:p>
            <a:r>
              <a:rPr lang="en-US"/>
              <a:t>&lt;author&gt;, &lt;company&gt;</a:t>
            </a:r>
          </a:p>
        </p:txBody>
      </p:sp>
      <p:sp>
        <p:nvSpPr>
          <p:cNvPr id="6" name="Foliennummernplatzhalter 5"/>
          <p:cNvSpPr>
            <a:spLocks noGrp="1"/>
          </p:cNvSpPr>
          <p:nvPr>
            <p:ph type="sldNum" sz="quarter" idx="12"/>
          </p:nvPr>
        </p:nvSpPr>
        <p:spPr/>
        <p:txBody>
          <a:bodyPr/>
          <a:lstStyle>
            <a:lvl1pPr>
              <a:defRPr/>
            </a:lvl1pPr>
          </a:lstStyle>
          <a:p>
            <a:r>
              <a:rPr lang="en-US"/>
              <a:t>Slide </a:t>
            </a:r>
            <a:fld id="{6AD22946-1A4B-488C-8C44-CAE0A6B61614}" type="slidenum">
              <a:rPr lang="en-US"/>
              <a:pPr/>
              <a:t>‹Nr.›</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49F8486E-9C3F-4121-AED1-677A3F6C0F73}" type="slidenum">
              <a:rPr lang="en-US"/>
              <a:pPr/>
              <a:t>‹Nr.›</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r>
              <a:rPr lang="en-US"/>
              <a:t>&lt;month year&gt;</a:t>
            </a:r>
          </a:p>
        </p:txBody>
      </p:sp>
      <p:sp>
        <p:nvSpPr>
          <p:cNvPr id="8" name="Fußzeilenplatzhalter 7"/>
          <p:cNvSpPr>
            <a:spLocks noGrp="1"/>
          </p:cNvSpPr>
          <p:nvPr>
            <p:ph type="ftr" sz="quarter" idx="11"/>
          </p:nvPr>
        </p:nvSpPr>
        <p:spPr/>
        <p:txBody>
          <a:bodyPr/>
          <a:lstStyle>
            <a:lvl1pPr>
              <a:defRPr/>
            </a:lvl1pPr>
          </a:lstStyle>
          <a:p>
            <a:r>
              <a:rPr lang="en-US"/>
              <a:t>&lt;author&gt;, &lt;company&gt;</a:t>
            </a:r>
          </a:p>
        </p:txBody>
      </p:sp>
      <p:sp>
        <p:nvSpPr>
          <p:cNvPr id="9" name="Foliennummernplatzhalter 8"/>
          <p:cNvSpPr>
            <a:spLocks noGrp="1"/>
          </p:cNvSpPr>
          <p:nvPr>
            <p:ph type="sldNum" sz="quarter" idx="12"/>
          </p:nvPr>
        </p:nvSpPr>
        <p:spPr/>
        <p:txBody>
          <a:bodyPr/>
          <a:lstStyle>
            <a:lvl1pPr>
              <a:defRPr/>
            </a:lvl1pPr>
          </a:lstStyle>
          <a:p>
            <a:r>
              <a:rPr lang="en-US"/>
              <a:t>Slide </a:t>
            </a:r>
            <a:fld id="{414EE501-66D6-4ED8-A98B-DBE3F1441DC4}" type="slidenum">
              <a:rPr lang="en-US"/>
              <a:pPr/>
              <a:t>‹Nr.›</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r>
              <a:rPr lang="en-US"/>
              <a:t>&lt;month year&gt;</a:t>
            </a:r>
          </a:p>
        </p:txBody>
      </p:sp>
      <p:sp>
        <p:nvSpPr>
          <p:cNvPr id="4" name="Fußzeilenplatzhalter 3"/>
          <p:cNvSpPr>
            <a:spLocks noGrp="1"/>
          </p:cNvSpPr>
          <p:nvPr>
            <p:ph type="ftr" sz="quarter" idx="11"/>
          </p:nvPr>
        </p:nvSpPr>
        <p:spPr/>
        <p:txBody>
          <a:bodyPr/>
          <a:lstStyle>
            <a:lvl1pPr>
              <a:defRPr/>
            </a:lvl1pPr>
          </a:lstStyle>
          <a:p>
            <a:r>
              <a:rPr lang="en-US"/>
              <a:t>&lt;author&gt;, &lt;company&gt;</a:t>
            </a:r>
          </a:p>
        </p:txBody>
      </p:sp>
      <p:sp>
        <p:nvSpPr>
          <p:cNvPr id="5" name="Foliennummernplatzhalter 4"/>
          <p:cNvSpPr>
            <a:spLocks noGrp="1"/>
          </p:cNvSpPr>
          <p:nvPr>
            <p:ph type="sldNum" sz="quarter" idx="12"/>
          </p:nvPr>
        </p:nvSpPr>
        <p:spPr/>
        <p:txBody>
          <a:bodyPr/>
          <a:lstStyle>
            <a:lvl1pPr>
              <a:defRPr/>
            </a:lvl1pPr>
          </a:lstStyle>
          <a:p>
            <a:r>
              <a:rPr lang="en-US"/>
              <a:t>Slide </a:t>
            </a:r>
            <a:fld id="{6FDFCD56-6E23-4ED9-8FB9-6861A9CC02CC}" type="slidenum">
              <a:rPr lang="en-US"/>
              <a:pPr/>
              <a:t>‹Nr.›</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r>
              <a:rPr lang="en-US" dirty="0" smtClean="0"/>
              <a:t>March 2013</a:t>
            </a:r>
            <a:endParaRPr lang="en-US" dirty="0"/>
          </a:p>
        </p:txBody>
      </p:sp>
      <p:sp>
        <p:nvSpPr>
          <p:cNvPr id="3" name="Fußzeilenplatzhalter 2"/>
          <p:cNvSpPr>
            <a:spLocks noGrp="1"/>
          </p:cNvSpPr>
          <p:nvPr>
            <p:ph type="ftr" sz="quarter" idx="11"/>
          </p:nvPr>
        </p:nvSpPr>
        <p:spPr/>
        <p:txBody>
          <a:bodyPr/>
          <a:lstStyle>
            <a:lvl1pPr>
              <a:defRPr/>
            </a:lvl1pPr>
          </a:lstStyle>
          <a:p>
            <a:r>
              <a:rPr lang="en-US" dirty="0" smtClean="0"/>
              <a:t>Volker Jungnickel (</a:t>
            </a:r>
            <a:r>
              <a:rPr lang="en-US" dirty="0" err="1" smtClean="0"/>
              <a:t>Fraunhofer</a:t>
            </a:r>
            <a:r>
              <a:rPr lang="en-US" dirty="0" smtClean="0"/>
              <a:t> HHI)</a:t>
            </a:r>
            <a:endParaRPr lang="en-US" dirty="0"/>
          </a:p>
        </p:txBody>
      </p:sp>
      <p:sp>
        <p:nvSpPr>
          <p:cNvPr id="4" name="Foliennummernplatzhalter 3"/>
          <p:cNvSpPr>
            <a:spLocks noGrp="1"/>
          </p:cNvSpPr>
          <p:nvPr>
            <p:ph type="sldNum" sz="quarter" idx="12"/>
          </p:nvPr>
        </p:nvSpPr>
        <p:spPr/>
        <p:txBody>
          <a:bodyPr/>
          <a:lstStyle>
            <a:lvl1pPr>
              <a:defRPr/>
            </a:lvl1pPr>
          </a:lstStyle>
          <a:p>
            <a:r>
              <a:rPr lang="en-US"/>
              <a:t>Slide </a:t>
            </a:r>
            <a:fld id="{D0FF068C-9A81-4A5F-8F84-6EE3A290DD00}" type="slidenum">
              <a:rPr lang="en-US"/>
              <a:pPr/>
              <a:t>‹Nr.›</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76F72D51-5D33-46E4-A0A2-5F21FB7F9123}" type="slidenum">
              <a:rPr lang="en-US"/>
              <a:pPr/>
              <a:t>‹Nr.›</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smtClean="0"/>
              <a:t>Bild durch Klicken auf Symbol hinzufügen</a:t>
            </a:r>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r>
              <a:rPr lang="en-US"/>
              <a:t>&lt;month year&gt;</a:t>
            </a:r>
          </a:p>
        </p:txBody>
      </p:sp>
      <p:sp>
        <p:nvSpPr>
          <p:cNvPr id="6" name="Fußzeilenplatzhalter 5"/>
          <p:cNvSpPr>
            <a:spLocks noGrp="1"/>
          </p:cNvSpPr>
          <p:nvPr>
            <p:ph type="ftr" sz="quarter" idx="11"/>
          </p:nvPr>
        </p:nvSpPr>
        <p:spPr/>
        <p:txBody>
          <a:bodyPr/>
          <a:lstStyle>
            <a:lvl1pPr>
              <a:defRPr/>
            </a:lvl1pPr>
          </a:lstStyle>
          <a:p>
            <a:r>
              <a:rPr lang="en-US"/>
              <a:t>&lt;author&gt;, &lt;company&gt;</a:t>
            </a:r>
          </a:p>
        </p:txBody>
      </p:sp>
      <p:sp>
        <p:nvSpPr>
          <p:cNvPr id="7" name="Foliennummernplatzhalter 6"/>
          <p:cNvSpPr>
            <a:spLocks noGrp="1"/>
          </p:cNvSpPr>
          <p:nvPr>
            <p:ph type="sldNum" sz="quarter" idx="12"/>
          </p:nvPr>
        </p:nvSpPr>
        <p:spPr/>
        <p:txBody>
          <a:bodyPr/>
          <a:lstStyle>
            <a:lvl1pPr>
              <a:defRPr/>
            </a:lvl1pPr>
          </a:lstStyle>
          <a:p>
            <a:r>
              <a:rPr lang="en-US"/>
              <a:t>Slide </a:t>
            </a:r>
            <a:fld id="{9CF003C6-0785-4060-85F0-A5AFF34B04DD}" type="slidenum">
              <a:rPr lang="en-US"/>
              <a:pPr/>
              <a:t>‹Nr.›</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de-DE" smtClean="0"/>
              <a:t>Titelmasterformat durch Klicken bearbeiten</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endParaRPr lang="en-US"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Volker Jungnickel (</a:t>
            </a:r>
            <a:r>
              <a:rPr lang="en-US" dirty="0" err="1" smtClean="0"/>
              <a:t>Fraunhofer</a:t>
            </a:r>
            <a:r>
              <a:rPr lang="en-US" dirty="0" smtClean="0"/>
              <a:t> HHI)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0CA028F1-D738-48FE-BE50-E58F6D2C58CF}" type="slidenum">
              <a:rPr lang="en-US"/>
              <a:pPr/>
              <a:t>‹Nr.›</a:t>
            </a:fld>
            <a:endParaRPr lang="en-US"/>
          </a:p>
        </p:txBody>
      </p:sp>
      <p:sp>
        <p:nvSpPr>
          <p:cNvPr id="1031" name="Rectangle 7"/>
          <p:cNvSpPr>
            <a:spLocks noChangeArrowheads="1"/>
          </p:cNvSpPr>
          <p:nvPr/>
        </p:nvSpPr>
        <p:spPr bwMode="auto">
          <a:xfrm>
            <a:off x="1296537" y="394156"/>
            <a:ext cx="7161664" cy="215444"/>
          </a:xfrm>
          <a:prstGeom prst="rect">
            <a:avLst/>
          </a:prstGeom>
          <a:noFill/>
          <a:ln w="9525">
            <a:noFill/>
            <a:miter lim="800000"/>
            <a:headEnd/>
            <a:tailEnd/>
          </a:ln>
          <a:effectLst/>
        </p:spPr>
        <p:txBody>
          <a:bodyPr wrap="square" lIns="0" tIns="0" rIns="0" bIns="0" anchor="b">
            <a:spAutoFit/>
          </a:bodyPr>
          <a:lstStyle/>
          <a:p>
            <a:pPr marL="982663" lvl="4" indent="0" algn="r"/>
            <a:r>
              <a:rPr lang="en-US" sz="1400" b="1" dirty="0"/>
              <a:t>doc.: IEEE </a:t>
            </a:r>
            <a:r>
              <a:rPr lang="en-US" sz="1400" b="1" dirty="0" smtClean="0"/>
              <a:t>802.15-17-0320-00-0013</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3"/>
          <p:cNvSpPr>
            <a:spLocks noGrp="1"/>
          </p:cNvSpPr>
          <p:nvPr>
            <p:ph type="sldNum" sz="quarter" idx="12"/>
          </p:nvPr>
        </p:nvSpPr>
        <p:spPr/>
        <p:txBody>
          <a:bodyPr/>
          <a:lstStyle/>
          <a:p>
            <a:r>
              <a:rPr lang="en-US" dirty="0"/>
              <a:t>Slide </a:t>
            </a:r>
            <a:fld id="{81095783-45F1-4BC3-AE2A-29FF2428E513}" type="slidenum">
              <a:rPr lang="en-US"/>
              <a:pPr/>
              <a:t>1</a:t>
            </a:fld>
            <a:endParaRPr lang="en-US" dirty="0"/>
          </a:p>
        </p:txBody>
      </p:sp>
      <p:sp>
        <p:nvSpPr>
          <p:cNvPr id="27651" name="Rectangle 3"/>
          <p:cNvSpPr>
            <a:spLocks noChangeArrowheads="1"/>
          </p:cNvSpPr>
          <p:nvPr/>
        </p:nvSpPr>
        <p:spPr bwMode="auto">
          <a:xfrm>
            <a:off x="152400" y="609600"/>
            <a:ext cx="8629291" cy="4893647"/>
          </a:xfrm>
          <a:prstGeom prst="rect">
            <a:avLst/>
          </a:prstGeom>
          <a:noFill/>
          <a:ln w="12700">
            <a:noFill/>
            <a:miter lim="800000"/>
            <a:headEnd type="none" w="sm" len="sm"/>
            <a:tailEnd type="none" w="sm" len="sm"/>
          </a:ln>
          <a:effectLst/>
        </p:spPr>
        <p:txBody>
          <a:bodyPr wrap="square">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r>
              <a:rPr lang="en-US" sz="1600" b="1" dirty="0">
                <a:solidFill>
                  <a:schemeClr val="tx2"/>
                </a:solidFill>
              </a:rPr>
              <a:t>Submission Title:</a:t>
            </a:r>
            <a:r>
              <a:rPr lang="en-US" sz="1600" dirty="0">
                <a:solidFill>
                  <a:schemeClr val="tx2"/>
                </a:solidFill>
              </a:rPr>
              <a:t> </a:t>
            </a:r>
            <a:r>
              <a:rPr lang="en-US" sz="1600" dirty="0" smtClean="0">
                <a:solidFill>
                  <a:schemeClr val="tx2"/>
                </a:solidFill>
              </a:rPr>
              <a:t>TG13 </a:t>
            </a:r>
            <a:r>
              <a:rPr lang="en-US" sz="1600" dirty="0" smtClean="0">
                <a:solidFill>
                  <a:schemeClr val="tx2"/>
                </a:solidFill>
              </a:rPr>
              <a:t>MG OWC </a:t>
            </a:r>
            <a:r>
              <a:rPr lang="en-US" sz="1600" dirty="0" smtClean="0">
                <a:solidFill>
                  <a:schemeClr val="tx2"/>
                </a:solidFill>
              </a:rPr>
              <a:t>Closing </a:t>
            </a:r>
            <a:r>
              <a:rPr lang="en-US" sz="1600" dirty="0" smtClean="0"/>
              <a:t>Plenary Slides</a:t>
            </a:r>
            <a:endParaRPr lang="de-DE" sz="1600" dirty="0" smtClean="0"/>
          </a:p>
          <a:p>
            <a:r>
              <a:rPr lang="en-US" sz="1600" dirty="0">
                <a:solidFill>
                  <a:schemeClr val="tx2"/>
                </a:solidFill>
              </a:rPr>
              <a:t>	</a:t>
            </a:r>
          </a:p>
          <a:p>
            <a:r>
              <a:rPr lang="en-US" sz="1600" b="1" dirty="0">
                <a:solidFill>
                  <a:schemeClr val="tx2"/>
                </a:solidFill>
              </a:rPr>
              <a:t>Date Submitted: </a:t>
            </a:r>
            <a:r>
              <a:rPr lang="en-US" sz="1600" dirty="0" smtClean="0">
                <a:solidFill>
                  <a:schemeClr val="tx2"/>
                </a:solidFill>
              </a:rPr>
              <a:t>11 May 2017</a:t>
            </a:r>
            <a:endParaRPr lang="en-US" sz="1600" dirty="0">
              <a:solidFill>
                <a:schemeClr val="tx2"/>
              </a:solidFill>
            </a:endParaRPr>
          </a:p>
          <a:p>
            <a:r>
              <a:rPr lang="en-US" sz="1600" b="1" dirty="0">
                <a:solidFill>
                  <a:schemeClr val="tx2"/>
                </a:solidFill>
              </a:rPr>
              <a:t>Source:</a:t>
            </a:r>
            <a:r>
              <a:rPr lang="en-US" sz="1600" dirty="0">
                <a:solidFill>
                  <a:schemeClr val="tx2"/>
                </a:solidFill>
              </a:rPr>
              <a:t> </a:t>
            </a:r>
            <a:r>
              <a:rPr lang="en-US" sz="1600" dirty="0" smtClean="0">
                <a:solidFill>
                  <a:schemeClr val="tx2"/>
                </a:solidFill>
              </a:rPr>
              <a:t>Volker Jungnickel </a:t>
            </a:r>
            <a:r>
              <a:rPr lang="en-US" sz="1600" dirty="0" err="1" smtClean="0">
                <a:solidFill>
                  <a:schemeClr val="tx2"/>
                </a:solidFill>
              </a:rPr>
              <a:t>Fraunhofer</a:t>
            </a:r>
            <a:r>
              <a:rPr lang="en-US" sz="1600" dirty="0" smtClean="0">
                <a:solidFill>
                  <a:schemeClr val="tx2"/>
                </a:solidFill>
              </a:rPr>
              <a:t> HHI</a:t>
            </a:r>
            <a:endParaRPr lang="en-US" sz="1600" dirty="0">
              <a:solidFill>
                <a:schemeClr val="tx2"/>
              </a:solidFill>
            </a:endParaRPr>
          </a:p>
          <a:p>
            <a:r>
              <a:rPr lang="en-US" sz="1600" dirty="0">
                <a:solidFill>
                  <a:schemeClr val="tx2"/>
                </a:solidFill>
              </a:rPr>
              <a:t>Address </a:t>
            </a:r>
            <a:r>
              <a:rPr lang="en-US" sz="1600" dirty="0" err="1" smtClean="0">
                <a:solidFill>
                  <a:schemeClr val="tx2"/>
                </a:solidFill>
              </a:rPr>
              <a:t>Einsteinufer</a:t>
            </a:r>
            <a:r>
              <a:rPr lang="en-US" sz="1600" dirty="0" smtClean="0">
                <a:solidFill>
                  <a:schemeClr val="tx2"/>
                </a:solidFill>
              </a:rPr>
              <a:t> 37, D-10587 Berlin, Germany</a:t>
            </a:r>
            <a:endParaRPr lang="en-US" sz="1600" dirty="0">
              <a:solidFill>
                <a:schemeClr val="tx2"/>
              </a:solidFill>
            </a:endParaRPr>
          </a:p>
          <a:p>
            <a:r>
              <a:rPr lang="en-US" sz="1600" dirty="0">
                <a:solidFill>
                  <a:schemeClr val="tx2"/>
                </a:solidFill>
              </a:rPr>
              <a:t>Voice</a:t>
            </a:r>
            <a:r>
              <a:rPr lang="en-US" sz="1600" dirty="0" smtClean="0">
                <a:solidFill>
                  <a:schemeClr val="tx2"/>
                </a:solidFill>
              </a:rPr>
              <a:t>:+493031002768, </a:t>
            </a:r>
            <a:r>
              <a:rPr lang="en-US" sz="1600" dirty="0">
                <a:solidFill>
                  <a:schemeClr val="tx2"/>
                </a:solidFill>
              </a:rPr>
              <a:t>FAX: </a:t>
            </a:r>
            <a:r>
              <a:rPr lang="en-US" sz="1600" dirty="0" smtClean="0">
                <a:solidFill>
                  <a:schemeClr val="tx2"/>
                </a:solidFill>
              </a:rPr>
              <a:t>+49 31002 250, E-Mail: volker.jungnickel@hhi.fraunhofer.de</a:t>
            </a:r>
            <a:r>
              <a:rPr lang="en-US" sz="1600" dirty="0">
                <a:solidFill>
                  <a:schemeClr val="tx2"/>
                </a:solidFill>
              </a:rPr>
              <a:t>	</a:t>
            </a:r>
          </a:p>
          <a:p>
            <a:pPr>
              <a:spcBef>
                <a:spcPts val="600"/>
              </a:spcBef>
              <a:spcAft>
                <a:spcPts val="600"/>
              </a:spcAft>
            </a:pPr>
            <a:r>
              <a:rPr lang="en-US" sz="1600" b="1" dirty="0">
                <a:solidFill>
                  <a:schemeClr val="tx2"/>
                </a:solidFill>
              </a:rPr>
              <a:t>Re:</a:t>
            </a:r>
            <a:r>
              <a:rPr lang="en-US" sz="1600" dirty="0">
                <a:solidFill>
                  <a:schemeClr val="tx2"/>
                </a:solidFill>
              </a:rPr>
              <a:t> </a:t>
            </a:r>
            <a:r>
              <a:rPr lang="en-US" sz="1600" dirty="0" smtClean="0">
                <a:solidFill>
                  <a:schemeClr val="tx2"/>
                </a:solidFill>
              </a:rPr>
              <a:t>n/a</a:t>
            </a:r>
            <a:endParaRPr lang="en-US" dirty="0" smtClean="0">
              <a:solidFill>
                <a:schemeClr val="tx2"/>
              </a:solidFill>
            </a:endParaRPr>
          </a:p>
          <a:p>
            <a:r>
              <a:rPr lang="en-US" sz="1600" b="1" dirty="0" smtClean="0">
                <a:solidFill>
                  <a:schemeClr val="tx2"/>
                </a:solidFill>
              </a:rPr>
              <a:t>Abstract:</a:t>
            </a:r>
            <a:r>
              <a:rPr lang="en-US" sz="1600" dirty="0" smtClean="0">
                <a:solidFill>
                  <a:schemeClr val="tx2"/>
                </a:solidFill>
              </a:rPr>
              <a:t>	TG13 </a:t>
            </a:r>
            <a:r>
              <a:rPr lang="en-US" sz="1600" dirty="0" smtClean="0">
                <a:solidFill>
                  <a:schemeClr val="tx2"/>
                </a:solidFill>
              </a:rPr>
              <a:t>Closing </a:t>
            </a:r>
            <a:r>
              <a:rPr lang="en-US" sz="1600" dirty="0" smtClean="0"/>
              <a:t>Plenary </a:t>
            </a:r>
            <a:r>
              <a:rPr lang="en-US" sz="1600" dirty="0"/>
              <a:t>Slides</a:t>
            </a:r>
            <a:endParaRPr lang="de-DE" sz="1600" dirty="0"/>
          </a:p>
          <a:p>
            <a:pPr>
              <a:spcBef>
                <a:spcPts val="600"/>
              </a:spcBef>
              <a:spcAft>
                <a:spcPts val="600"/>
              </a:spcAft>
            </a:pPr>
            <a:r>
              <a:rPr lang="en-US" sz="1600" b="1" dirty="0" smtClean="0">
                <a:solidFill>
                  <a:schemeClr val="tx2"/>
                </a:solidFill>
              </a:rPr>
              <a:t>Purpose: </a:t>
            </a:r>
            <a:r>
              <a:rPr lang="en-US" sz="1600" b="1" dirty="0" smtClean="0">
                <a:solidFill>
                  <a:schemeClr val="tx2"/>
                </a:solidFill>
              </a:rPr>
              <a:t>Closing </a:t>
            </a:r>
            <a:r>
              <a:rPr lang="en-US" sz="1600" dirty="0" smtClean="0">
                <a:solidFill>
                  <a:schemeClr val="tx2"/>
                </a:solidFill>
              </a:rPr>
              <a:t>plenary </a:t>
            </a:r>
            <a:r>
              <a:rPr lang="en-US" sz="1600" dirty="0" smtClean="0">
                <a:solidFill>
                  <a:schemeClr val="tx2"/>
                </a:solidFill>
              </a:rPr>
              <a:t>report to </a:t>
            </a:r>
            <a:r>
              <a:rPr lang="en-US" sz="1600" dirty="0" smtClean="0">
                <a:solidFill>
                  <a:schemeClr val="tx2"/>
                </a:solidFill>
              </a:rPr>
              <a:t>WG15 </a:t>
            </a:r>
            <a:r>
              <a:rPr lang="en-US" sz="1600" dirty="0" smtClean="0">
                <a:solidFill>
                  <a:schemeClr val="tx2"/>
                </a:solidFill>
              </a:rPr>
              <a:t>for May 2017 meeting</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a:t>
            </a:r>
            <a:r>
              <a:rPr lang="en-US" sz="1600" dirty="0" smtClean="0">
                <a:solidFill>
                  <a:schemeClr val="tx2"/>
                </a:solidFill>
              </a:rPr>
              <a:t> prepared </a:t>
            </a:r>
            <a:r>
              <a:rPr lang="en-US" sz="1600" dirty="0">
                <a:solidFill>
                  <a:schemeClr val="tx2"/>
                </a:solidFill>
              </a:rPr>
              <a:t>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
        <p:nvSpPr>
          <p:cNvPr id="7" name="Fußzeilenplatzhalter 2"/>
          <p:cNvSpPr>
            <a:spLocks noGrp="1"/>
          </p:cNvSpPr>
          <p:nvPr>
            <p:ph type="ftr" sz="quarter" idx="11"/>
          </p:nvPr>
        </p:nvSpPr>
        <p:spPr>
          <a:xfrm>
            <a:off x="5486400" y="6475413"/>
            <a:ext cx="3124200" cy="184666"/>
          </a:xfrm>
        </p:spPr>
        <p:txBody>
          <a:bodyPr/>
          <a:lstStyle/>
          <a:p>
            <a:r>
              <a:rPr lang="en-US" dirty="0" smtClean="0"/>
              <a:t>Volker Jungnickel, </a:t>
            </a:r>
            <a:r>
              <a:rPr lang="en-US" dirty="0" err="1" smtClean="0"/>
              <a:t>Fraunhofer</a:t>
            </a:r>
            <a:r>
              <a:rPr lang="en-US" dirty="0" smtClean="0"/>
              <a:t> HHI</a:t>
            </a:r>
            <a:endParaRPr lang="en-US" dirty="0"/>
          </a:p>
        </p:txBody>
      </p:sp>
      <p:sp>
        <p:nvSpPr>
          <p:cNvPr id="8" name="Rectangle 4"/>
          <p:cNvSpPr>
            <a:spLocks noGrp="1" noChangeArrowheads="1"/>
          </p:cNvSpPr>
          <p:nvPr>
            <p:ph type="dt" sz="half" idx="4294967295"/>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sz="4400" b="1" dirty="0" smtClean="0">
                <a:solidFill>
                  <a:schemeClr val="tx1"/>
                </a:solidFill>
              </a:rPr>
              <a:t>TG13 MG OWC March 2017</a:t>
            </a:r>
            <a:br>
              <a:rPr lang="de-DE" sz="4400" b="1" dirty="0" smtClean="0">
                <a:solidFill>
                  <a:schemeClr val="tx1"/>
                </a:solidFill>
              </a:rPr>
            </a:br>
            <a:r>
              <a:rPr lang="de-DE" sz="4400" b="1" dirty="0" err="1" smtClean="0">
                <a:solidFill>
                  <a:schemeClr val="tx1"/>
                </a:solidFill>
              </a:rPr>
              <a:t>Closing</a:t>
            </a:r>
            <a:r>
              <a:rPr lang="de-DE" sz="4400" b="1" dirty="0" smtClean="0">
                <a:solidFill>
                  <a:schemeClr val="tx1"/>
                </a:solidFill>
              </a:rPr>
              <a:t> </a:t>
            </a:r>
            <a:r>
              <a:rPr lang="de-DE" sz="4400" b="1" dirty="0" err="1" smtClean="0">
                <a:solidFill>
                  <a:schemeClr val="tx1"/>
                </a:solidFill>
              </a:rPr>
              <a:t>Plenary</a:t>
            </a:r>
            <a:r>
              <a:rPr lang="de-DE" sz="4400" b="1" dirty="0" smtClean="0">
                <a:solidFill>
                  <a:schemeClr val="tx1"/>
                </a:solidFill>
              </a:rPr>
              <a:t> Report</a:t>
            </a:r>
            <a:endParaRPr lang="de-DE" sz="4400" b="1" dirty="0">
              <a:solidFill>
                <a:schemeClr val="tx1"/>
              </a:solidFill>
            </a:endParaRPr>
          </a:p>
        </p:txBody>
      </p:sp>
      <p:sp>
        <p:nvSpPr>
          <p:cNvPr id="3" name="Fußzeilenplatzhalter 2"/>
          <p:cNvSpPr>
            <a:spLocks noGrp="1"/>
          </p:cNvSpPr>
          <p:nvPr>
            <p:ph type="ftr" sz="quarter" idx="11"/>
          </p:nvPr>
        </p:nvSpPr>
        <p:spPr>
          <a:xfrm>
            <a:off x="5486400" y="6475413"/>
            <a:ext cx="3124200" cy="184666"/>
          </a:xfrm>
        </p:spPr>
        <p:txBody>
          <a:bodyPr/>
          <a:lstStyle/>
          <a:p>
            <a:r>
              <a:rPr lang="en-US" dirty="0" smtClean="0"/>
              <a:t>Volker Jungnickel, </a:t>
            </a:r>
            <a:r>
              <a:rPr lang="en-US" dirty="0" err="1" smtClean="0"/>
              <a:t>Fraunhofer</a:t>
            </a:r>
            <a:r>
              <a:rPr lang="en-US" dirty="0" smtClean="0"/>
              <a:t> HHI</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2</a:t>
            </a:fld>
            <a:endParaRPr lang="en-US"/>
          </a:p>
        </p:txBody>
      </p:sp>
      <p:sp>
        <p:nvSpPr>
          <p:cNvPr id="8" name="Rectangle 4"/>
          <p:cNvSpPr>
            <a:spLocks noGrp="1" noChangeArrowheads="1"/>
          </p:cNvSpPr>
          <p:nvPr>
            <p:ph type="dt" sz="half" idx="4294967295"/>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endParaRPr lang="de-DE" dirty="0"/>
          </a:p>
        </p:txBody>
      </p:sp>
      <p:sp>
        <p:nvSpPr>
          <p:cNvPr id="6" name="Inhaltsplatzhalter 5"/>
          <p:cNvSpPr>
            <a:spLocks noGrp="1"/>
          </p:cNvSpPr>
          <p:nvPr>
            <p:ph idx="1"/>
          </p:nvPr>
        </p:nvSpPr>
        <p:spPr>
          <a:xfrm>
            <a:off x="685800" y="1608927"/>
            <a:ext cx="7772400" cy="4114800"/>
          </a:xfrm>
        </p:spPr>
        <p:txBody>
          <a:bodyPr/>
          <a:lstStyle/>
          <a:p>
            <a:r>
              <a:rPr lang="de-DE" sz="2000" dirty="0" smtClean="0"/>
              <a:t>New </a:t>
            </a:r>
            <a:r>
              <a:rPr lang="de-DE" sz="2000" dirty="0" smtClean="0"/>
              <a:t>TG13 </a:t>
            </a:r>
            <a:r>
              <a:rPr lang="de-DE" sz="2000" dirty="0" err="1" smtClean="0"/>
              <a:t>has</a:t>
            </a:r>
            <a:r>
              <a:rPr lang="de-DE" sz="2000" dirty="0" smtClean="0"/>
              <a:t> </a:t>
            </a:r>
            <a:r>
              <a:rPr lang="de-DE" sz="2000" dirty="0" err="1" smtClean="0"/>
              <a:t>been</a:t>
            </a:r>
            <a:r>
              <a:rPr lang="de-DE" sz="2000" dirty="0" smtClean="0"/>
              <a:t> </a:t>
            </a:r>
            <a:r>
              <a:rPr lang="de-DE" sz="2000" dirty="0" err="1" smtClean="0"/>
              <a:t>formed</a:t>
            </a:r>
            <a:r>
              <a:rPr lang="de-DE" sz="2000" dirty="0" smtClean="0"/>
              <a:t> in </a:t>
            </a:r>
            <a:r>
              <a:rPr lang="de-DE" sz="2000" dirty="0" err="1" smtClean="0"/>
              <a:t>Daejeon</a:t>
            </a:r>
            <a:endParaRPr lang="de-DE" sz="2000" dirty="0" smtClean="0"/>
          </a:p>
          <a:p>
            <a:pPr lvl="1"/>
            <a:r>
              <a:rPr lang="de-DE" sz="1600" dirty="0" err="1" smtClean="0"/>
              <a:t>Chair</a:t>
            </a:r>
            <a:r>
              <a:rPr lang="de-DE" sz="1600" dirty="0" smtClean="0"/>
              <a:t>: Volker Jungnickel (Fraunhofer HHI)</a:t>
            </a:r>
          </a:p>
          <a:p>
            <a:pPr lvl="1"/>
            <a:r>
              <a:rPr lang="de-DE" sz="1600" dirty="0" smtClean="0"/>
              <a:t>Technical Editor: John </a:t>
            </a:r>
            <a:r>
              <a:rPr lang="de-DE" sz="1600" dirty="0" err="1" smtClean="0"/>
              <a:t>Liqiang</a:t>
            </a:r>
            <a:r>
              <a:rPr lang="de-DE" sz="1600" dirty="0" smtClean="0"/>
              <a:t> (</a:t>
            </a:r>
            <a:r>
              <a:rPr lang="de-DE" sz="1600" dirty="0" err="1" smtClean="0"/>
              <a:t>Huawei</a:t>
            </a:r>
            <a:r>
              <a:rPr lang="de-DE" sz="1600" dirty="0" smtClean="0"/>
              <a:t>)</a:t>
            </a:r>
          </a:p>
          <a:p>
            <a:pPr lvl="1"/>
            <a:r>
              <a:rPr lang="de-DE" sz="1600" dirty="0" err="1"/>
              <a:t>Vice</a:t>
            </a:r>
            <a:r>
              <a:rPr lang="de-DE" sz="1600" dirty="0"/>
              <a:t> </a:t>
            </a:r>
            <a:r>
              <a:rPr lang="de-DE" sz="1600" dirty="0" err="1"/>
              <a:t>Chair</a:t>
            </a:r>
            <a:r>
              <a:rPr lang="de-DE" sz="1600" dirty="0"/>
              <a:t>: Nikola </a:t>
            </a:r>
            <a:r>
              <a:rPr lang="de-DE" sz="1600" dirty="0" err="1" smtClean="0"/>
              <a:t>Serafimovski</a:t>
            </a:r>
            <a:r>
              <a:rPr lang="de-DE" sz="1600" dirty="0" smtClean="0"/>
              <a:t> </a:t>
            </a:r>
            <a:r>
              <a:rPr lang="de-DE" sz="1600" dirty="0"/>
              <a:t>(</a:t>
            </a:r>
            <a:r>
              <a:rPr lang="de-DE" sz="1600" dirty="0" err="1"/>
              <a:t>pureLiFi</a:t>
            </a:r>
            <a:r>
              <a:rPr lang="de-DE" sz="1600" dirty="0"/>
              <a:t>)</a:t>
            </a:r>
          </a:p>
          <a:p>
            <a:pPr lvl="1"/>
            <a:r>
              <a:rPr lang="de-DE" sz="1600" dirty="0" err="1" smtClean="0"/>
              <a:t>Secretary</a:t>
            </a:r>
            <a:r>
              <a:rPr lang="de-DE" sz="1600" dirty="0" smtClean="0"/>
              <a:t>: Nikola </a:t>
            </a:r>
            <a:r>
              <a:rPr lang="de-DE" sz="1600" dirty="0" err="1" smtClean="0"/>
              <a:t>Serafimovski</a:t>
            </a:r>
            <a:r>
              <a:rPr lang="de-DE" sz="1600" dirty="0"/>
              <a:t> (</a:t>
            </a:r>
            <a:r>
              <a:rPr lang="de-DE" sz="1600" dirty="0" err="1"/>
              <a:t>pureLiFi</a:t>
            </a:r>
            <a:r>
              <a:rPr lang="de-DE" sz="1600" dirty="0"/>
              <a:t>) </a:t>
            </a:r>
            <a:r>
              <a:rPr lang="de-DE" sz="1600" dirty="0" smtClean="0"/>
              <a:t>/ John </a:t>
            </a:r>
            <a:r>
              <a:rPr lang="de-DE" sz="1600" dirty="0" err="1" smtClean="0"/>
              <a:t>Liqiang</a:t>
            </a:r>
            <a:r>
              <a:rPr lang="de-DE" sz="1600" dirty="0" smtClean="0"/>
              <a:t> (</a:t>
            </a:r>
            <a:r>
              <a:rPr lang="de-DE" sz="1600" dirty="0" err="1" smtClean="0"/>
              <a:t>Huawei</a:t>
            </a:r>
            <a:r>
              <a:rPr lang="de-DE" sz="1600" dirty="0" smtClean="0"/>
              <a:t>)</a:t>
            </a:r>
          </a:p>
          <a:p>
            <a:endParaRPr lang="de-DE" sz="2000" dirty="0" smtClean="0"/>
          </a:p>
          <a:p>
            <a:r>
              <a:rPr lang="de-DE" sz="2000" dirty="0" smtClean="0"/>
              <a:t>7 </a:t>
            </a:r>
            <a:r>
              <a:rPr lang="de-DE" sz="2000" dirty="0" err="1"/>
              <a:t>meeting</a:t>
            </a:r>
            <a:r>
              <a:rPr lang="de-DE" sz="2000" dirty="0"/>
              <a:t> </a:t>
            </a:r>
            <a:r>
              <a:rPr lang="de-DE" sz="2000" dirty="0" err="1"/>
              <a:t>slots</a:t>
            </a:r>
            <a:r>
              <a:rPr lang="de-DE" sz="2000" dirty="0"/>
              <a:t> </a:t>
            </a:r>
            <a:r>
              <a:rPr lang="de-DE" sz="2000" dirty="0" err="1"/>
              <a:t>have</a:t>
            </a:r>
            <a:r>
              <a:rPr lang="de-DE" sz="2000" dirty="0"/>
              <a:t> </a:t>
            </a:r>
            <a:r>
              <a:rPr lang="de-DE" sz="2000" dirty="0" err="1"/>
              <a:t>been</a:t>
            </a:r>
            <a:r>
              <a:rPr lang="de-DE" sz="2000" dirty="0"/>
              <a:t> </a:t>
            </a:r>
            <a:r>
              <a:rPr lang="de-DE" sz="2000" dirty="0" err="1"/>
              <a:t>used</a:t>
            </a:r>
            <a:r>
              <a:rPr lang="de-DE" sz="2000" dirty="0"/>
              <a:t> in </a:t>
            </a:r>
            <a:r>
              <a:rPr lang="de-DE" sz="2000" dirty="0" err="1" smtClean="0"/>
              <a:t>Daejeon</a:t>
            </a:r>
            <a:r>
              <a:rPr lang="de-DE" sz="2000" dirty="0" smtClean="0"/>
              <a:t> </a:t>
            </a:r>
            <a:r>
              <a:rPr lang="de-DE" sz="2000" dirty="0" err="1" smtClean="0"/>
              <a:t>for</a:t>
            </a:r>
            <a:r>
              <a:rPr lang="de-DE" sz="2000" dirty="0" smtClean="0"/>
              <a:t> </a:t>
            </a:r>
            <a:r>
              <a:rPr lang="de-DE" sz="2000" dirty="0" smtClean="0">
                <a:sym typeface="Wingdings" panose="05000000000000000000" pitchFamily="2" charset="2"/>
              </a:rPr>
              <a:t>Spring </a:t>
            </a:r>
            <a:r>
              <a:rPr lang="de-DE" sz="2000" dirty="0" err="1" smtClean="0">
                <a:sym typeface="Wingdings" panose="05000000000000000000" pitchFamily="2" charset="2"/>
              </a:rPr>
              <a:t>Cleaning</a:t>
            </a:r>
            <a:endParaRPr lang="de-DE" sz="2000" dirty="0" smtClean="0">
              <a:sym typeface="Wingdings" panose="05000000000000000000" pitchFamily="2" charset="2"/>
            </a:endParaRPr>
          </a:p>
          <a:p>
            <a:endParaRPr lang="de-DE" sz="2000" dirty="0" smtClean="0">
              <a:sym typeface="Wingdings" panose="05000000000000000000" pitchFamily="2" charset="2"/>
            </a:endParaRPr>
          </a:p>
          <a:p>
            <a:pPr marL="539750" indent="-265113"/>
            <a:r>
              <a:rPr lang="de-DE" sz="2000" dirty="0" smtClean="0">
                <a:sym typeface="Wingdings" panose="05000000000000000000" pitchFamily="2" charset="2"/>
              </a:rPr>
              <a:t>TG13 </a:t>
            </a:r>
            <a:r>
              <a:rPr lang="de-DE" sz="2000" dirty="0" err="1" smtClean="0">
                <a:sym typeface="Wingdings" panose="05000000000000000000" pitchFamily="2" charset="2"/>
              </a:rPr>
              <a:t>completed</a:t>
            </a:r>
            <a:r>
              <a:rPr lang="de-DE" sz="2000" dirty="0" smtClean="0">
                <a:sym typeface="Wingdings" panose="05000000000000000000" pitchFamily="2" charset="2"/>
              </a:rPr>
              <a:t> </a:t>
            </a:r>
            <a:r>
              <a:rPr lang="de-DE" sz="2000" dirty="0" err="1" smtClean="0">
                <a:sym typeface="Wingdings" panose="05000000000000000000" pitchFamily="2" charset="2"/>
              </a:rPr>
              <a:t>resolving</a:t>
            </a:r>
            <a:r>
              <a:rPr lang="de-DE" sz="2000" dirty="0" smtClean="0">
                <a:sym typeface="Wingdings" panose="05000000000000000000" pitchFamily="2" charset="2"/>
              </a:rPr>
              <a:t> all </a:t>
            </a:r>
            <a:r>
              <a:rPr lang="de-DE" sz="2000" dirty="0" err="1" smtClean="0">
                <a:sym typeface="Wingdings" panose="05000000000000000000" pitchFamily="2" charset="2"/>
              </a:rPr>
              <a:t>comments</a:t>
            </a:r>
            <a:r>
              <a:rPr lang="de-DE" sz="2000" dirty="0" smtClean="0">
                <a:sym typeface="Wingdings" panose="05000000000000000000" pitchFamily="2" charset="2"/>
              </a:rPr>
              <a:t> </a:t>
            </a:r>
            <a:r>
              <a:rPr lang="de-DE" sz="2000" dirty="0" err="1" smtClean="0">
                <a:sym typeface="Wingdings" panose="05000000000000000000" pitchFamily="2" charset="2"/>
              </a:rPr>
              <a:t>against</a:t>
            </a:r>
            <a:r>
              <a:rPr lang="de-DE" sz="2000" dirty="0" smtClean="0">
                <a:sym typeface="Wingdings" panose="05000000000000000000" pitchFamily="2" charset="2"/>
              </a:rPr>
              <a:t> D1 </a:t>
            </a:r>
            <a:r>
              <a:rPr lang="de-DE" sz="2000" dirty="0" err="1" smtClean="0">
                <a:sym typeface="Wingdings" panose="05000000000000000000" pitchFamily="2" charset="2"/>
              </a:rPr>
              <a:t>of</a:t>
            </a:r>
            <a:r>
              <a:rPr lang="de-DE" sz="2000" dirty="0" smtClean="0">
                <a:sym typeface="Wingdings" panose="05000000000000000000" pitchFamily="2" charset="2"/>
              </a:rPr>
              <a:t> TG7m.</a:t>
            </a:r>
          </a:p>
          <a:p>
            <a:pPr marL="539750" indent="-265113"/>
            <a:endParaRPr lang="de-DE" sz="2000" dirty="0" smtClean="0"/>
          </a:p>
          <a:p>
            <a:pPr marL="539750" indent="-265113"/>
            <a:r>
              <a:rPr lang="de-DE" sz="2000" dirty="0" smtClean="0"/>
              <a:t>3 PHYs will </a:t>
            </a:r>
            <a:r>
              <a:rPr lang="de-DE" sz="2000" dirty="0" err="1" smtClean="0"/>
              <a:t>be</a:t>
            </a:r>
            <a:r>
              <a:rPr lang="de-DE" sz="2000" dirty="0" smtClean="0"/>
              <a:t> </a:t>
            </a:r>
            <a:r>
              <a:rPr lang="de-DE" sz="2000" dirty="0" err="1" smtClean="0"/>
              <a:t>maintained</a:t>
            </a:r>
            <a:r>
              <a:rPr lang="de-DE" sz="2000" dirty="0" smtClean="0"/>
              <a:t> </a:t>
            </a:r>
            <a:r>
              <a:rPr lang="de-DE" sz="2000" dirty="0" smtClean="0">
                <a:sym typeface="Wingdings" panose="05000000000000000000" pitchFamily="2" charset="2"/>
              </a:rPr>
              <a:t> </a:t>
            </a:r>
            <a:r>
              <a:rPr lang="de-DE" sz="2000" dirty="0" smtClean="0">
                <a:sym typeface="Wingdings" panose="05000000000000000000" pitchFamily="2" charset="2"/>
              </a:rPr>
              <a:t>TG </a:t>
            </a:r>
            <a:r>
              <a:rPr lang="de-DE" sz="2000" dirty="0" smtClean="0">
                <a:sym typeface="Wingdings" panose="05000000000000000000" pitchFamily="2" charset="2"/>
              </a:rPr>
              <a:t>Motion #</a:t>
            </a:r>
            <a:r>
              <a:rPr lang="de-DE" sz="2000" dirty="0" smtClean="0">
                <a:sym typeface="Wingdings" panose="05000000000000000000" pitchFamily="2" charset="2"/>
              </a:rPr>
              <a:t>1</a:t>
            </a:r>
          </a:p>
          <a:p>
            <a:pPr marL="814388" lvl="1" indent="-280988"/>
            <a:r>
              <a:rPr lang="de-DE" sz="1600" dirty="0" smtClean="0">
                <a:sym typeface="Wingdings" panose="05000000000000000000" pitchFamily="2" charset="2"/>
              </a:rPr>
              <a:t>PHY II: high </a:t>
            </a:r>
            <a:r>
              <a:rPr lang="de-DE" sz="1600" dirty="0" err="1" smtClean="0">
                <a:sym typeface="Wingdings" panose="05000000000000000000" pitchFamily="2" charset="2"/>
              </a:rPr>
              <a:t>bandwidth</a:t>
            </a:r>
            <a:r>
              <a:rPr lang="de-DE" sz="1600" dirty="0" smtClean="0">
                <a:sym typeface="Wingdings" panose="05000000000000000000" pitchFamily="2" charset="2"/>
              </a:rPr>
              <a:t>, limited </a:t>
            </a:r>
            <a:r>
              <a:rPr lang="de-DE" sz="1600" dirty="0" err="1" smtClean="0">
                <a:sym typeface="Wingdings" panose="05000000000000000000" pitchFamily="2" charset="2"/>
              </a:rPr>
              <a:t>spectral</a:t>
            </a:r>
            <a:r>
              <a:rPr lang="de-DE" sz="1600" dirty="0" smtClean="0">
                <a:sym typeface="Wingdings" panose="05000000000000000000" pitchFamily="2" charset="2"/>
              </a:rPr>
              <a:t> </a:t>
            </a:r>
            <a:r>
              <a:rPr lang="de-DE" sz="1600" dirty="0" err="1" smtClean="0">
                <a:sym typeface="Wingdings" panose="05000000000000000000" pitchFamily="2" charset="2"/>
              </a:rPr>
              <a:t>efficiency</a:t>
            </a:r>
            <a:endParaRPr lang="de-DE" sz="1600" dirty="0" smtClean="0">
              <a:sym typeface="Wingdings" panose="05000000000000000000" pitchFamily="2" charset="2"/>
            </a:endParaRPr>
          </a:p>
          <a:p>
            <a:pPr marL="814388" lvl="1" indent="-280988"/>
            <a:r>
              <a:rPr lang="de-DE" sz="1600" dirty="0" smtClean="0">
                <a:sym typeface="Wingdings" panose="05000000000000000000" pitchFamily="2" charset="2"/>
              </a:rPr>
              <a:t>PHY VII: limited </a:t>
            </a:r>
            <a:r>
              <a:rPr lang="de-DE" sz="1600" dirty="0" err="1" smtClean="0">
                <a:sym typeface="Wingdings" panose="05000000000000000000" pitchFamily="2" charset="2"/>
              </a:rPr>
              <a:t>bandwidth</a:t>
            </a:r>
            <a:r>
              <a:rPr lang="de-DE" sz="1600" dirty="0" smtClean="0">
                <a:sym typeface="Wingdings" panose="05000000000000000000" pitchFamily="2" charset="2"/>
              </a:rPr>
              <a:t>, high </a:t>
            </a:r>
            <a:r>
              <a:rPr lang="de-DE" sz="1600" dirty="0" err="1" smtClean="0">
                <a:sym typeface="Wingdings" panose="05000000000000000000" pitchFamily="2" charset="2"/>
              </a:rPr>
              <a:t>spectral</a:t>
            </a:r>
            <a:r>
              <a:rPr lang="de-DE" sz="1600" dirty="0" smtClean="0">
                <a:sym typeface="Wingdings" panose="05000000000000000000" pitchFamily="2" charset="2"/>
              </a:rPr>
              <a:t> </a:t>
            </a:r>
            <a:r>
              <a:rPr lang="de-DE" sz="1600" dirty="0" err="1" smtClean="0">
                <a:sym typeface="Wingdings" panose="05000000000000000000" pitchFamily="2" charset="2"/>
              </a:rPr>
              <a:t>efficiency</a:t>
            </a:r>
            <a:endParaRPr lang="de-DE" sz="1600" dirty="0" smtClean="0">
              <a:sym typeface="Wingdings" panose="05000000000000000000" pitchFamily="2" charset="2"/>
            </a:endParaRPr>
          </a:p>
          <a:p>
            <a:pPr marL="814388" lvl="1" indent="-280988"/>
            <a:r>
              <a:rPr lang="de-DE" sz="1600" dirty="0" smtClean="0">
                <a:sym typeface="Wingdings" panose="05000000000000000000" pitchFamily="2" charset="2"/>
              </a:rPr>
              <a:t>PHY VIII: high </a:t>
            </a:r>
            <a:r>
              <a:rPr lang="de-DE" sz="1600" dirty="0" err="1" smtClean="0">
                <a:sym typeface="Wingdings" panose="05000000000000000000" pitchFamily="2" charset="2"/>
              </a:rPr>
              <a:t>bandwidth</a:t>
            </a:r>
            <a:r>
              <a:rPr lang="de-DE" sz="1600" dirty="0" smtClean="0">
                <a:sym typeface="Wingdings" panose="05000000000000000000" pitchFamily="2" charset="2"/>
              </a:rPr>
              <a:t>, high </a:t>
            </a:r>
            <a:r>
              <a:rPr lang="de-DE" sz="1600" dirty="0" err="1" smtClean="0">
                <a:sym typeface="Wingdings" panose="05000000000000000000" pitchFamily="2" charset="2"/>
              </a:rPr>
              <a:t>spectral</a:t>
            </a:r>
            <a:r>
              <a:rPr lang="de-DE" sz="1600" dirty="0" smtClean="0">
                <a:sym typeface="Wingdings" panose="05000000000000000000" pitchFamily="2" charset="2"/>
              </a:rPr>
              <a:t> </a:t>
            </a:r>
            <a:r>
              <a:rPr lang="de-DE" sz="1600" dirty="0" err="1" smtClean="0">
                <a:sym typeface="Wingdings" panose="05000000000000000000" pitchFamily="2" charset="2"/>
              </a:rPr>
              <a:t>efficiency</a:t>
            </a:r>
            <a:endParaRPr lang="de-DE" sz="1600" dirty="0" smtClean="0">
              <a:sym typeface="Wingdings" panose="05000000000000000000" pitchFamily="2" charset="2"/>
            </a:endParaRPr>
          </a:p>
          <a:p>
            <a:endParaRPr lang="de-DE" sz="2000" dirty="0" smtClean="0"/>
          </a:p>
          <a:p>
            <a:endParaRPr lang="de-DE" sz="1800" dirty="0" smtClean="0"/>
          </a:p>
          <a:p>
            <a:pPr lvl="2">
              <a:buNone/>
            </a:pPr>
            <a:endParaRPr lang="en-US" sz="1800" dirty="0" smtClean="0">
              <a:solidFill>
                <a:schemeClr val="tx2"/>
              </a:solidFill>
            </a:endParaRPr>
          </a:p>
          <a:p>
            <a:pPr lvl="2"/>
            <a:endParaRPr lang="de-DE" sz="1800" dirty="0" smtClean="0"/>
          </a:p>
          <a:p>
            <a:pPr lvl="1"/>
            <a:endParaRPr lang="de-DE" sz="1800" dirty="0" smtClean="0"/>
          </a:p>
          <a:p>
            <a:endParaRPr lang="de-DE" sz="2000"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3</a:t>
            </a:fld>
            <a:endParaRPr lang="en-US"/>
          </a:p>
        </p:txBody>
      </p:sp>
      <p:sp>
        <p:nvSpPr>
          <p:cNvPr id="7" name="Fußzeilenplatzhalter 2"/>
          <p:cNvSpPr>
            <a:spLocks noGrp="1"/>
          </p:cNvSpPr>
          <p:nvPr>
            <p:ph type="ftr" sz="quarter" idx="11"/>
          </p:nvPr>
        </p:nvSpPr>
        <p:spPr>
          <a:xfrm>
            <a:off x="5486400" y="6475413"/>
            <a:ext cx="3124200" cy="184666"/>
          </a:xfrm>
        </p:spPr>
        <p:txBody>
          <a:bodyPr/>
          <a:lstStyle/>
          <a:p>
            <a:r>
              <a:rPr lang="en-US" dirty="0" smtClean="0"/>
              <a:t>Volker Jungnickel, </a:t>
            </a:r>
            <a:r>
              <a:rPr lang="en-US" dirty="0" err="1" smtClean="0"/>
              <a:t>Fraunhofer</a:t>
            </a:r>
            <a:r>
              <a:rPr lang="en-US" dirty="0" smtClean="0"/>
              <a:t> HHI</a:t>
            </a:r>
            <a:endParaRPr lang="en-US" dirty="0"/>
          </a:p>
        </p:txBody>
      </p:sp>
      <p:sp>
        <p:nvSpPr>
          <p:cNvPr id="8" name="Rectangle 4"/>
          <p:cNvSpPr>
            <a:spLocks noGrp="1" noChangeArrowheads="1"/>
          </p:cNvSpPr>
          <p:nvPr>
            <p:ph type="dt" sz="half" idx="4294967295"/>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4</a:t>
            </a:fld>
            <a:endParaRPr lang="en-US"/>
          </a:p>
        </p:txBody>
      </p:sp>
      <p:sp>
        <p:nvSpPr>
          <p:cNvPr id="7" name="Fußzeilenplatzhalter 2"/>
          <p:cNvSpPr>
            <a:spLocks noGrp="1"/>
          </p:cNvSpPr>
          <p:nvPr>
            <p:ph type="ftr" sz="quarter" idx="11"/>
          </p:nvPr>
        </p:nvSpPr>
        <p:spPr>
          <a:xfrm>
            <a:off x="5486400" y="6475413"/>
            <a:ext cx="3124200" cy="184666"/>
          </a:xfrm>
        </p:spPr>
        <p:txBody>
          <a:bodyPr/>
          <a:lstStyle/>
          <a:p>
            <a:r>
              <a:rPr lang="en-US" dirty="0" smtClean="0"/>
              <a:t>Volker Jungnickel, </a:t>
            </a:r>
            <a:r>
              <a:rPr lang="en-US" dirty="0" err="1" smtClean="0"/>
              <a:t>Fraunhofer</a:t>
            </a:r>
            <a:r>
              <a:rPr lang="en-US" dirty="0" smtClean="0"/>
              <a:t> HHI</a:t>
            </a:r>
            <a:endParaRPr lang="en-US" dirty="0"/>
          </a:p>
        </p:txBody>
      </p:sp>
      <p:sp>
        <p:nvSpPr>
          <p:cNvPr id="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lgn="ctr">
              <a:buFontTx/>
              <a:buNone/>
            </a:pPr>
            <a:r>
              <a:rPr lang="en-US" altLang="en-US" sz="3600" dirty="0"/>
              <a:t>TG13 Motion #1</a:t>
            </a:r>
            <a:endParaRPr lang="en-US" altLang="en-US" dirty="0"/>
          </a:p>
        </p:txBody>
      </p:sp>
      <p:sp>
        <p:nvSpPr>
          <p:cNvPr id="10" name="Rectangle 3"/>
          <p:cNvSpPr txBox="1">
            <a:spLocks noChangeArrowheads="1"/>
          </p:cNvSpPr>
          <p:nvPr/>
        </p:nvSpPr>
        <p:spPr bwMode="auto">
          <a:xfrm>
            <a:off x="685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0" indent="0" algn="just">
              <a:buFontTx/>
              <a:buNone/>
              <a:defRPr/>
            </a:pPr>
            <a:r>
              <a:rPr lang="en-GB" altLang="en-US" sz="2000" dirty="0" smtClean="0"/>
              <a:t>TG13 moves that the following sections in D1 from TG7m will be removed in D0 of TG13  </a:t>
            </a:r>
          </a:p>
          <a:p>
            <a:pPr marL="400050" lvl="1" indent="0" algn="just">
              <a:buFontTx/>
              <a:buNone/>
              <a:defRPr/>
            </a:pPr>
            <a:endParaRPr lang="en-GB" altLang="en-US" dirty="0" smtClean="0"/>
          </a:p>
          <a:p>
            <a:pPr marL="400050" lvl="1" indent="0" algn="just">
              <a:buFontTx/>
              <a:buNone/>
              <a:defRPr/>
            </a:pPr>
            <a:r>
              <a:rPr lang="en-GB" altLang="en-US" b="1" dirty="0" smtClean="0"/>
              <a:t>10. PHY I</a:t>
            </a:r>
            <a:endParaRPr lang="en-GB" altLang="en-US" b="1" dirty="0" smtClean="0">
              <a:sym typeface="Wingdings" panose="05000000000000000000" pitchFamily="2" charset="2"/>
            </a:endParaRPr>
          </a:p>
          <a:p>
            <a:pPr marL="400050" lvl="1" indent="0" algn="just">
              <a:buFontTx/>
              <a:buNone/>
              <a:defRPr/>
            </a:pPr>
            <a:r>
              <a:rPr lang="en-GB" altLang="en-US" b="1" dirty="0" smtClean="0"/>
              <a:t>12. PHY III</a:t>
            </a:r>
          </a:p>
          <a:p>
            <a:pPr marL="400050" lvl="1" indent="0" algn="just">
              <a:buFontTx/>
              <a:buNone/>
              <a:defRPr/>
            </a:pPr>
            <a:r>
              <a:rPr lang="en-GB" altLang="en-US" b="1" dirty="0" smtClean="0"/>
              <a:t>13. PHY IV</a:t>
            </a:r>
          </a:p>
          <a:p>
            <a:pPr marL="400050" lvl="1" indent="0" algn="just">
              <a:buFontTx/>
              <a:buNone/>
              <a:defRPr/>
            </a:pPr>
            <a:r>
              <a:rPr lang="en-GB" altLang="en-US" b="1" dirty="0" smtClean="0"/>
              <a:t>14. PHY V</a:t>
            </a:r>
          </a:p>
          <a:p>
            <a:pPr marL="400050" lvl="1" indent="0" algn="just">
              <a:buFontTx/>
              <a:buNone/>
              <a:defRPr/>
            </a:pPr>
            <a:r>
              <a:rPr lang="en-GB" altLang="en-US" b="1" dirty="0" smtClean="0"/>
              <a:t>15. PHY VI</a:t>
            </a:r>
          </a:p>
          <a:p>
            <a:pPr marL="400050" lvl="1" indent="0" algn="just">
              <a:buFontTx/>
              <a:buNone/>
              <a:defRPr/>
            </a:pPr>
            <a:endParaRPr lang="en-GB" altLang="en-US" dirty="0" smtClean="0">
              <a:sym typeface="Wingdings" panose="05000000000000000000" pitchFamily="2" charset="2"/>
            </a:endParaRPr>
          </a:p>
          <a:p>
            <a:pPr marL="0" indent="0" algn="just">
              <a:buFontTx/>
              <a:buNone/>
              <a:defRPr/>
            </a:pPr>
            <a:r>
              <a:rPr lang="en-GB" altLang="en-US" sz="2000" dirty="0" smtClean="0">
                <a:sym typeface="Wingdings" panose="05000000000000000000" pitchFamily="2" charset="2"/>
              </a:rPr>
              <a:t>Moved by Nikola, Seconded by John 			</a:t>
            </a:r>
          </a:p>
          <a:p>
            <a:pPr marL="0" indent="0" algn="just">
              <a:buFontTx/>
              <a:buNone/>
              <a:defRPr/>
            </a:pPr>
            <a:endParaRPr lang="en-GB" altLang="en-US" sz="2000" dirty="0" smtClean="0">
              <a:sym typeface="Wingdings" panose="05000000000000000000" pitchFamily="2" charset="2"/>
            </a:endParaRPr>
          </a:p>
          <a:p>
            <a:pPr marL="0" indent="0" algn="just">
              <a:buFontTx/>
              <a:buNone/>
              <a:defRPr/>
            </a:pPr>
            <a:r>
              <a:rPr lang="en-GB" altLang="en-US" sz="2000" dirty="0" smtClean="0">
                <a:sym typeface="Wingdings" panose="05000000000000000000" pitchFamily="2" charset="2"/>
              </a:rPr>
              <a:t>Approved by unanimous consent. </a:t>
            </a:r>
            <a:endParaRPr lang="en-GB" altLang="en-US" sz="2000" dirty="0" smtClean="0"/>
          </a:p>
          <a:p>
            <a:pPr algn="just">
              <a:defRPr/>
            </a:pPr>
            <a:endParaRPr lang="en-GB" altLang="en-US" sz="2000" dirty="0" smtClean="0"/>
          </a:p>
        </p:txBody>
      </p:sp>
      <p:sp>
        <p:nvSpPr>
          <p:cNvPr id="11" name="Rectangle 4"/>
          <p:cNvSpPr>
            <a:spLocks noGrp="1" noChangeArrowheads="1"/>
          </p:cNvSpPr>
          <p:nvPr>
            <p:ph type="dt" sz="half" idx="4294967295"/>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Tree>
    <p:extLst>
      <p:ext uri="{BB962C8B-B14F-4D97-AF65-F5344CB8AC3E}">
        <p14:creationId xmlns:p14="http://schemas.microsoft.com/office/powerpoint/2010/main" val="8851159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Next </a:t>
            </a:r>
            <a:r>
              <a:rPr lang="de-DE" dirty="0" err="1" smtClean="0"/>
              <a:t>steps</a:t>
            </a:r>
            <a:endParaRPr lang="de-DE" dirty="0"/>
          </a:p>
        </p:txBody>
      </p:sp>
      <p:sp>
        <p:nvSpPr>
          <p:cNvPr id="3" name="Inhaltsplatzhalter 2"/>
          <p:cNvSpPr>
            <a:spLocks noGrp="1"/>
          </p:cNvSpPr>
          <p:nvPr>
            <p:ph idx="1"/>
          </p:nvPr>
        </p:nvSpPr>
        <p:spPr>
          <a:xfrm>
            <a:off x="685800" y="1722120"/>
            <a:ext cx="8305800" cy="4114800"/>
          </a:xfrm>
        </p:spPr>
        <p:txBody>
          <a:bodyPr/>
          <a:lstStyle/>
          <a:p>
            <a:pPr>
              <a:lnSpc>
                <a:spcPct val="150000"/>
              </a:lnSpc>
            </a:pPr>
            <a:r>
              <a:rPr lang="de-DE" sz="2000" dirty="0" smtClean="0"/>
              <a:t>D0 </a:t>
            </a:r>
            <a:r>
              <a:rPr lang="de-DE" sz="2000" dirty="0" err="1" smtClean="0"/>
              <a:t>of</a:t>
            </a:r>
            <a:r>
              <a:rPr lang="de-DE" sz="2000" dirty="0" smtClean="0"/>
              <a:t> TG13 will </a:t>
            </a:r>
            <a:r>
              <a:rPr lang="de-DE" sz="2000" dirty="0" err="1" smtClean="0"/>
              <a:t>be</a:t>
            </a:r>
            <a:r>
              <a:rPr lang="de-DE" sz="2000" dirty="0" smtClean="0"/>
              <a:t> </a:t>
            </a:r>
            <a:r>
              <a:rPr lang="de-DE" sz="2000" dirty="0" err="1" smtClean="0"/>
              <a:t>ready</a:t>
            </a:r>
            <a:r>
              <a:rPr lang="de-DE" sz="2000" dirty="0" smtClean="0"/>
              <a:t> </a:t>
            </a:r>
            <a:r>
              <a:rPr lang="de-DE" sz="2000" dirty="0" err="1" smtClean="0"/>
              <a:t>before</a:t>
            </a:r>
            <a:r>
              <a:rPr lang="de-DE" sz="2000" dirty="0" smtClean="0"/>
              <a:t> June 7</a:t>
            </a:r>
            <a:endParaRPr lang="de-DE" sz="2000" dirty="0" smtClean="0"/>
          </a:p>
          <a:p>
            <a:pPr>
              <a:lnSpc>
                <a:spcPct val="150000"/>
              </a:lnSpc>
            </a:pPr>
            <a:r>
              <a:rPr lang="de-DE" sz="2000" dirty="0" smtClean="0"/>
              <a:t>Comments </a:t>
            </a:r>
            <a:r>
              <a:rPr lang="de-DE" sz="2000" dirty="0" err="1" smtClean="0"/>
              <a:t>received</a:t>
            </a:r>
            <a:r>
              <a:rPr lang="de-DE" sz="2000" dirty="0" smtClean="0"/>
              <a:t> </a:t>
            </a:r>
            <a:r>
              <a:rPr lang="de-DE" sz="2000" dirty="0" err="1" smtClean="0"/>
              <a:t>until</a:t>
            </a:r>
            <a:r>
              <a:rPr lang="de-DE" sz="2000" dirty="0" smtClean="0"/>
              <a:t> </a:t>
            </a:r>
            <a:r>
              <a:rPr lang="de-DE" sz="2000" dirty="0" err="1" smtClean="0"/>
              <a:t>July</a:t>
            </a:r>
            <a:r>
              <a:rPr lang="de-DE" sz="2000" dirty="0" smtClean="0"/>
              <a:t> 2 will </a:t>
            </a:r>
            <a:r>
              <a:rPr lang="de-DE" sz="2000" dirty="0" err="1" smtClean="0"/>
              <a:t>be</a:t>
            </a:r>
            <a:r>
              <a:rPr lang="de-DE" sz="2000" dirty="0" smtClean="0"/>
              <a:t> </a:t>
            </a:r>
            <a:r>
              <a:rPr lang="de-DE" sz="2000" dirty="0" err="1" smtClean="0"/>
              <a:t>considered</a:t>
            </a:r>
            <a:r>
              <a:rPr lang="de-DE" sz="2000" dirty="0" smtClean="0"/>
              <a:t> in Berlin</a:t>
            </a:r>
          </a:p>
          <a:p>
            <a:pPr>
              <a:lnSpc>
                <a:spcPct val="150000"/>
              </a:lnSpc>
            </a:pPr>
            <a:r>
              <a:rPr lang="de-DE" sz="2000" dirty="0" err="1" smtClean="0"/>
              <a:t>For</a:t>
            </a:r>
            <a:r>
              <a:rPr lang="de-DE" sz="2000" dirty="0" smtClean="0"/>
              <a:t> Berlin, </a:t>
            </a:r>
            <a:r>
              <a:rPr lang="de-DE" sz="2000" dirty="0"/>
              <a:t>8-10 </a:t>
            </a:r>
            <a:r>
              <a:rPr lang="de-DE" sz="2000" dirty="0" err="1"/>
              <a:t>sessions</a:t>
            </a:r>
            <a:r>
              <a:rPr lang="de-DE" sz="2000" dirty="0"/>
              <a:t> </a:t>
            </a:r>
            <a:r>
              <a:rPr lang="de-DE" sz="2000" dirty="0" err="1"/>
              <a:t>have</a:t>
            </a:r>
            <a:r>
              <a:rPr lang="de-DE" sz="2000" dirty="0"/>
              <a:t> </a:t>
            </a:r>
            <a:r>
              <a:rPr lang="de-DE" sz="2000" dirty="0" err="1"/>
              <a:t>been</a:t>
            </a:r>
            <a:r>
              <a:rPr lang="de-DE" sz="2000" dirty="0"/>
              <a:t> </a:t>
            </a:r>
            <a:r>
              <a:rPr lang="de-DE" sz="2000" dirty="0" err="1"/>
              <a:t>requested</a:t>
            </a:r>
            <a:endParaRPr lang="de-DE" sz="2000" dirty="0"/>
          </a:p>
          <a:p>
            <a:pPr>
              <a:lnSpc>
                <a:spcPct val="150000"/>
              </a:lnSpc>
            </a:pPr>
            <a:r>
              <a:rPr lang="de-DE" sz="2000" dirty="0" smtClean="0"/>
              <a:t>The TG </a:t>
            </a:r>
            <a:r>
              <a:rPr lang="de-DE" sz="2000" dirty="0" err="1" smtClean="0"/>
              <a:t>agreed</a:t>
            </a:r>
            <a:r>
              <a:rPr lang="de-DE" sz="2000" dirty="0" smtClean="0"/>
              <a:t> </a:t>
            </a:r>
            <a:r>
              <a:rPr lang="de-DE" sz="2000" dirty="0" err="1" smtClean="0"/>
              <a:t>that</a:t>
            </a:r>
            <a:r>
              <a:rPr lang="de-DE" sz="2000" dirty="0" smtClean="0"/>
              <a:t> </a:t>
            </a:r>
            <a:r>
              <a:rPr lang="de-DE" sz="2000" dirty="0" err="1" smtClean="0"/>
              <a:t>more</a:t>
            </a:r>
            <a:r>
              <a:rPr lang="de-DE" sz="2000" dirty="0" smtClean="0"/>
              <a:t> </a:t>
            </a:r>
            <a:r>
              <a:rPr lang="de-DE" sz="2000" dirty="0" err="1" smtClean="0"/>
              <a:t>detailled</a:t>
            </a:r>
            <a:r>
              <a:rPr lang="de-DE" sz="2000" dirty="0" smtClean="0"/>
              <a:t> </a:t>
            </a:r>
            <a:r>
              <a:rPr lang="de-DE" sz="2000" dirty="0" err="1" smtClean="0"/>
              <a:t>technical</a:t>
            </a:r>
            <a:r>
              <a:rPr lang="de-DE" sz="2000" dirty="0" smtClean="0"/>
              <a:t> </a:t>
            </a:r>
            <a:r>
              <a:rPr lang="de-DE" sz="2000" dirty="0" err="1" smtClean="0"/>
              <a:t>discussion</a:t>
            </a:r>
            <a:r>
              <a:rPr lang="de-DE" sz="2000" dirty="0" smtClean="0"/>
              <a:t> </a:t>
            </a:r>
            <a:r>
              <a:rPr lang="de-DE" sz="2000" dirty="0" err="1" smtClean="0"/>
              <a:t>is</a:t>
            </a:r>
            <a:r>
              <a:rPr lang="de-DE" sz="2000" dirty="0" smtClean="0"/>
              <a:t> </a:t>
            </a:r>
            <a:r>
              <a:rPr lang="de-DE" sz="2000" dirty="0" err="1" smtClean="0"/>
              <a:t>needed</a:t>
            </a:r>
            <a:endParaRPr lang="de-DE" sz="2000" dirty="0" smtClean="0"/>
          </a:p>
          <a:p>
            <a:pPr>
              <a:lnSpc>
                <a:spcPct val="150000"/>
              </a:lnSpc>
            </a:pPr>
            <a:r>
              <a:rPr lang="de-DE" sz="2000" dirty="0"/>
              <a:t>TG13 </a:t>
            </a:r>
            <a:r>
              <a:rPr lang="de-DE" sz="2000" dirty="0" err="1" smtClean="0"/>
              <a:t>plans</a:t>
            </a:r>
            <a:r>
              <a:rPr lang="de-DE" sz="2000" dirty="0" smtClean="0"/>
              <a:t> Ad-hoc </a:t>
            </a:r>
            <a:r>
              <a:rPr lang="de-DE" sz="2000" dirty="0" err="1" smtClean="0"/>
              <a:t>July</a:t>
            </a:r>
            <a:r>
              <a:rPr lang="de-DE" sz="2000" dirty="0" smtClean="0"/>
              <a:t> </a:t>
            </a:r>
            <a:r>
              <a:rPr lang="de-DE" sz="2000" dirty="0"/>
              <a:t>17-20 in </a:t>
            </a:r>
            <a:r>
              <a:rPr lang="de-DE" sz="2000" dirty="0" smtClean="0"/>
              <a:t>Berlin, </a:t>
            </a:r>
            <a:r>
              <a:rPr lang="de-DE" sz="2000" dirty="0" err="1" smtClean="0"/>
              <a:t>hosted</a:t>
            </a:r>
            <a:r>
              <a:rPr lang="de-DE" sz="2000" dirty="0" smtClean="0"/>
              <a:t> </a:t>
            </a:r>
            <a:r>
              <a:rPr lang="de-DE" sz="2000" dirty="0" err="1" smtClean="0"/>
              <a:t>by</a:t>
            </a:r>
            <a:r>
              <a:rPr lang="de-DE" sz="2000" dirty="0" smtClean="0"/>
              <a:t> </a:t>
            </a:r>
            <a:r>
              <a:rPr lang="de-DE" sz="2000" dirty="0"/>
              <a:t>Fraunhofer </a:t>
            </a:r>
            <a:r>
              <a:rPr lang="de-DE" sz="2000" dirty="0" smtClean="0"/>
              <a:t>HHI</a:t>
            </a:r>
          </a:p>
          <a:p>
            <a:pPr>
              <a:lnSpc>
                <a:spcPct val="150000"/>
              </a:lnSpc>
            </a:pPr>
            <a:r>
              <a:rPr lang="de-DE" sz="2000" dirty="0" smtClean="0"/>
              <a:t>Further </a:t>
            </a:r>
            <a:r>
              <a:rPr lang="de-DE" sz="2000" dirty="0" err="1" smtClean="0"/>
              <a:t>comments</a:t>
            </a:r>
            <a:r>
              <a:rPr lang="de-DE" sz="2000" dirty="0" smtClean="0"/>
              <a:t> </a:t>
            </a:r>
            <a:r>
              <a:rPr lang="de-DE" sz="2000" dirty="0" err="1" smtClean="0"/>
              <a:t>against</a:t>
            </a:r>
            <a:r>
              <a:rPr lang="de-DE" sz="2000" dirty="0" smtClean="0"/>
              <a:t> D0 </a:t>
            </a:r>
            <a:r>
              <a:rPr lang="de-DE" sz="2000" dirty="0" err="1" smtClean="0"/>
              <a:t>can</a:t>
            </a:r>
            <a:r>
              <a:rPr lang="de-DE" sz="2000" dirty="0" smtClean="0"/>
              <a:t> </a:t>
            </a:r>
            <a:r>
              <a:rPr lang="de-DE" sz="2000" dirty="0" err="1" smtClean="0"/>
              <a:t>then</a:t>
            </a:r>
            <a:r>
              <a:rPr lang="de-DE" sz="2000" dirty="0" smtClean="0"/>
              <a:t> </a:t>
            </a:r>
            <a:r>
              <a:rPr lang="de-DE" sz="2000" dirty="0" err="1" smtClean="0"/>
              <a:t>be</a:t>
            </a:r>
            <a:r>
              <a:rPr lang="de-DE" sz="2000" dirty="0" smtClean="0"/>
              <a:t> </a:t>
            </a:r>
            <a:r>
              <a:rPr lang="de-DE" sz="2000" dirty="0" err="1" smtClean="0"/>
              <a:t>submitted</a:t>
            </a:r>
            <a:r>
              <a:rPr lang="de-DE" sz="2000" dirty="0" smtClean="0"/>
              <a:t> </a:t>
            </a:r>
            <a:r>
              <a:rPr lang="de-DE" sz="2000" dirty="0" err="1" smtClean="0"/>
              <a:t>until</a:t>
            </a:r>
            <a:r>
              <a:rPr lang="de-DE" sz="2000" dirty="0" smtClean="0"/>
              <a:t> August 27</a:t>
            </a:r>
          </a:p>
          <a:p>
            <a:pPr>
              <a:lnSpc>
                <a:spcPct val="150000"/>
              </a:lnSpc>
            </a:pPr>
            <a:r>
              <a:rPr lang="de-DE" sz="2000" dirty="0" smtClean="0"/>
              <a:t>Comments will </a:t>
            </a:r>
            <a:r>
              <a:rPr lang="de-DE" sz="2000" dirty="0" err="1" smtClean="0"/>
              <a:t>be</a:t>
            </a:r>
            <a:r>
              <a:rPr lang="de-DE" sz="2000" dirty="0" smtClean="0"/>
              <a:t> </a:t>
            </a:r>
            <a:r>
              <a:rPr lang="de-DE" sz="2000" dirty="0" err="1" smtClean="0"/>
              <a:t>resolved</a:t>
            </a:r>
            <a:r>
              <a:rPr lang="de-DE" sz="2000" dirty="0"/>
              <a:t> </a:t>
            </a:r>
            <a:r>
              <a:rPr lang="de-DE" sz="2000" dirty="0" err="1"/>
              <a:t>finally</a:t>
            </a:r>
            <a:r>
              <a:rPr lang="de-DE" sz="2000" dirty="0"/>
              <a:t> in </a:t>
            </a:r>
            <a:r>
              <a:rPr lang="de-DE" sz="2000" dirty="0" smtClean="0"/>
              <a:t>September</a:t>
            </a:r>
          </a:p>
          <a:p>
            <a:pPr marL="0" indent="0">
              <a:lnSpc>
                <a:spcPct val="150000"/>
              </a:lnSpc>
              <a:buNone/>
            </a:pPr>
            <a:r>
              <a:rPr lang="de-DE" sz="2000" dirty="0" smtClean="0">
                <a:sym typeface="Wingdings" panose="05000000000000000000" pitchFamily="2" charset="2"/>
              </a:rPr>
              <a:t> TG13 Motion #2</a:t>
            </a:r>
            <a:endParaRPr lang="de-DE" sz="2000" dirty="0" smtClean="0"/>
          </a:p>
          <a:p>
            <a:endParaRPr lang="de-DE" sz="2000" dirty="0"/>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5</a:t>
            </a:fld>
            <a:endParaRPr lang="en-US"/>
          </a:p>
        </p:txBody>
      </p:sp>
      <p:sp>
        <p:nvSpPr>
          <p:cNvPr id="7" name="Fußzeilenplatzhalter 2"/>
          <p:cNvSpPr>
            <a:spLocks noGrp="1"/>
          </p:cNvSpPr>
          <p:nvPr>
            <p:ph type="ftr" sz="quarter" idx="11"/>
          </p:nvPr>
        </p:nvSpPr>
        <p:spPr>
          <a:xfrm>
            <a:off x="5486400" y="6475413"/>
            <a:ext cx="3124200" cy="184666"/>
          </a:xfrm>
        </p:spPr>
        <p:txBody>
          <a:bodyPr/>
          <a:lstStyle/>
          <a:p>
            <a:r>
              <a:rPr lang="en-US" dirty="0" smtClean="0"/>
              <a:t>Volker Jungnickel, </a:t>
            </a:r>
            <a:r>
              <a:rPr lang="en-US" dirty="0" err="1" smtClean="0"/>
              <a:t>Fraunhofer</a:t>
            </a:r>
            <a:r>
              <a:rPr lang="en-US" dirty="0" smtClean="0"/>
              <a:t> HHI</a:t>
            </a:r>
            <a:endParaRPr lang="en-US" dirty="0"/>
          </a:p>
        </p:txBody>
      </p:sp>
      <p:sp>
        <p:nvSpPr>
          <p:cNvPr id="8" name="Rectangle 4"/>
          <p:cNvSpPr>
            <a:spLocks noGrp="1" noChangeArrowheads="1"/>
          </p:cNvSpPr>
          <p:nvPr>
            <p:ph type="dt" sz="half" idx="4294967295"/>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r>
              <a:rPr lang="en-US" smtClean="0"/>
              <a:t>July 2013</a:t>
            </a:r>
            <a:endParaRPr lang="en-US" dirty="0" smtClean="0"/>
          </a:p>
        </p:txBody>
      </p:sp>
      <p:sp>
        <p:nvSpPr>
          <p:cNvPr id="5" name="Fußzeilenplatzhalter 4"/>
          <p:cNvSpPr>
            <a:spLocks noGrp="1"/>
          </p:cNvSpPr>
          <p:nvPr>
            <p:ph type="ftr" sz="quarter" idx="11"/>
          </p:nvPr>
        </p:nvSpPr>
        <p:spPr/>
        <p:txBody>
          <a:bodyPr/>
          <a:lstStyle/>
          <a:p>
            <a:r>
              <a:rPr lang="en-US" smtClean="0"/>
              <a:t>&lt;author&gt;, &lt;company&gt;</a:t>
            </a:r>
            <a:endParaRPr lang="en-US"/>
          </a:p>
        </p:txBody>
      </p:sp>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6</a:t>
            </a:fld>
            <a:endParaRPr lang="en-US"/>
          </a:p>
        </p:txBody>
      </p:sp>
      <p:sp>
        <p:nvSpPr>
          <p:cNvPr id="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lgn="ctr">
              <a:buFontTx/>
              <a:buNone/>
            </a:pPr>
            <a:r>
              <a:rPr lang="en-US" altLang="en-US" sz="3600"/>
              <a:t>TG13 Motion #2</a:t>
            </a:r>
            <a:endParaRPr lang="en-US" altLang="en-US"/>
          </a:p>
        </p:txBody>
      </p:sp>
      <p:sp>
        <p:nvSpPr>
          <p:cNvPr id="8" name="Rectangle 3"/>
          <p:cNvSpPr txBox="1">
            <a:spLocks noChangeArrowheads="1"/>
          </p:cNvSpPr>
          <p:nvPr/>
        </p:nvSpPr>
        <p:spPr bwMode="auto">
          <a:xfrm>
            <a:off x="685800" y="1600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0" indent="0" algn="just">
              <a:buFontTx/>
              <a:buNone/>
              <a:defRPr/>
            </a:pPr>
            <a:r>
              <a:rPr lang="en-GB" altLang="en-US" sz="2000" dirty="0" smtClean="0"/>
              <a:t>TG13 moves </a:t>
            </a:r>
            <a:r>
              <a:rPr lang="en-GB" altLang="en-US" sz="2000" dirty="0" smtClean="0"/>
              <a:t>that </a:t>
            </a:r>
          </a:p>
          <a:p>
            <a:pPr marL="457200" indent="-457200" algn="just">
              <a:buFontTx/>
              <a:buAutoNum type="arabicPeriod"/>
              <a:defRPr/>
            </a:pPr>
            <a:r>
              <a:rPr lang="en-GB" altLang="en-US" sz="2000" dirty="0" smtClean="0"/>
              <a:t>The </a:t>
            </a:r>
            <a:r>
              <a:rPr lang="en-GB" altLang="en-US" sz="2000" dirty="0" smtClean="0"/>
              <a:t>Technical Editor is authorized to correct all </a:t>
            </a:r>
            <a:r>
              <a:rPr lang="en-GB" altLang="en-US" sz="2000" dirty="0" smtClean="0"/>
              <a:t>comments against </a:t>
            </a:r>
            <a:r>
              <a:rPr lang="en-GB" altLang="en-US" sz="2000" dirty="0" smtClean="0"/>
              <a:t>D1 </a:t>
            </a:r>
            <a:r>
              <a:rPr lang="en-GB" altLang="en-US" sz="2000" dirty="0" smtClean="0"/>
              <a:t>of 802.15.7m and </a:t>
            </a:r>
            <a:r>
              <a:rPr lang="en-GB" altLang="en-US" sz="2000" dirty="0" smtClean="0"/>
              <a:t>produce </a:t>
            </a:r>
            <a:r>
              <a:rPr lang="en-GB" altLang="en-US" sz="2000" dirty="0" smtClean="0"/>
              <a:t>D0 of 802.15.13 which will form the basis of further work. </a:t>
            </a:r>
          </a:p>
          <a:p>
            <a:pPr marL="457200" indent="-457200" algn="just">
              <a:buFontTx/>
              <a:buAutoNum type="arabicPeriod"/>
              <a:defRPr/>
            </a:pPr>
            <a:r>
              <a:rPr lang="en-GB" altLang="en-US" sz="2000" dirty="0" smtClean="0"/>
              <a:t>Volker Jungnickel is authorized to provide a corrected </a:t>
            </a:r>
            <a:r>
              <a:rPr lang="en-GB" altLang="en-US" sz="2000" dirty="0" err="1" smtClean="0"/>
              <a:t>FrameMaker</a:t>
            </a:r>
            <a:r>
              <a:rPr lang="en-GB" altLang="en-US" sz="2000" dirty="0" smtClean="0"/>
              <a:t> Version of Section 17 of D1 </a:t>
            </a:r>
            <a:r>
              <a:rPr lang="en-GB" altLang="en-US" sz="2000" dirty="0"/>
              <a:t>of 802.15.7m </a:t>
            </a:r>
            <a:r>
              <a:rPr lang="en-GB" altLang="en-US" sz="2000" dirty="0" smtClean="0"/>
              <a:t>to the Technical Editor. </a:t>
            </a:r>
            <a:endParaRPr lang="en-GB" altLang="en-US" sz="2000" dirty="0" smtClean="0"/>
          </a:p>
          <a:p>
            <a:pPr marL="457200" indent="-457200" algn="just">
              <a:buFontTx/>
              <a:buAutoNum type="arabicPeriod"/>
              <a:defRPr/>
            </a:pPr>
            <a:r>
              <a:rPr lang="en-GB" altLang="en-US" sz="2000" dirty="0" smtClean="0"/>
              <a:t>It is planned to make D0 of 802.15.13 available before June 7.</a:t>
            </a:r>
            <a:endParaRPr lang="en-GB" altLang="en-US" sz="2000" dirty="0" smtClean="0"/>
          </a:p>
          <a:p>
            <a:pPr marL="457200" indent="-457200" algn="just">
              <a:buFontTx/>
              <a:buAutoNum type="arabicPeriod"/>
              <a:defRPr/>
            </a:pPr>
            <a:r>
              <a:rPr lang="en-GB" altLang="en-US" sz="2000" dirty="0" smtClean="0"/>
              <a:t>Comments </a:t>
            </a:r>
            <a:r>
              <a:rPr lang="en-GB" altLang="en-US" sz="2000" dirty="0" smtClean="0"/>
              <a:t>received until July 2 meeting will be considered at the July Plenary meeting. Further comments  against </a:t>
            </a:r>
            <a:r>
              <a:rPr lang="en-GB" altLang="en-US" sz="2000" dirty="0"/>
              <a:t>D0 of 802.15.13</a:t>
            </a:r>
            <a:r>
              <a:rPr lang="en-GB" altLang="en-US" sz="2000" dirty="0" smtClean="0"/>
              <a:t> can be submitted until  August 27. </a:t>
            </a:r>
            <a:endParaRPr lang="en-GB" altLang="en-US" sz="2000" dirty="0" smtClean="0"/>
          </a:p>
          <a:p>
            <a:pPr marL="0" indent="0" algn="just">
              <a:buFontTx/>
              <a:buNone/>
              <a:defRPr/>
            </a:pPr>
            <a:endParaRPr lang="en-GB" altLang="en-US" sz="2000" dirty="0" smtClean="0">
              <a:sym typeface="Wingdings" panose="05000000000000000000" pitchFamily="2" charset="2"/>
            </a:endParaRPr>
          </a:p>
          <a:p>
            <a:pPr marL="0" indent="0" algn="just">
              <a:buFontTx/>
              <a:buNone/>
              <a:defRPr/>
            </a:pPr>
            <a:r>
              <a:rPr lang="en-GB" altLang="en-US" sz="2000" dirty="0" smtClean="0">
                <a:sym typeface="Wingdings" panose="05000000000000000000" pitchFamily="2" charset="2"/>
              </a:rPr>
              <a:t>Moved </a:t>
            </a:r>
            <a:r>
              <a:rPr lang="en-GB" altLang="en-US" sz="2000" dirty="0" smtClean="0">
                <a:sym typeface="Wingdings" panose="05000000000000000000" pitchFamily="2" charset="2"/>
              </a:rPr>
              <a:t>by Volker, Seconded by </a:t>
            </a:r>
            <a:r>
              <a:rPr lang="en-GB" altLang="en-US" sz="2000" dirty="0" smtClean="0">
                <a:sym typeface="Wingdings" panose="05000000000000000000" pitchFamily="2" charset="2"/>
              </a:rPr>
              <a:t>Nikola </a:t>
            </a:r>
            <a:r>
              <a:rPr lang="en-GB" altLang="en-US" sz="2000" dirty="0" smtClean="0">
                <a:sym typeface="Wingdings" panose="05000000000000000000" pitchFamily="2" charset="2"/>
              </a:rPr>
              <a:t>			</a:t>
            </a:r>
          </a:p>
          <a:p>
            <a:pPr marL="0" indent="0" algn="just">
              <a:buFontTx/>
              <a:buNone/>
              <a:defRPr/>
            </a:pPr>
            <a:r>
              <a:rPr lang="en-GB" altLang="en-US" sz="2000" dirty="0" smtClean="0">
                <a:sym typeface="Wingdings" panose="05000000000000000000" pitchFamily="2" charset="2"/>
              </a:rPr>
              <a:t>Motion is approved </a:t>
            </a:r>
            <a:r>
              <a:rPr lang="en-GB" altLang="en-US" sz="2000" dirty="0" smtClean="0">
                <a:sym typeface="Wingdings" panose="05000000000000000000" pitchFamily="2" charset="2"/>
              </a:rPr>
              <a:t>by </a:t>
            </a:r>
            <a:r>
              <a:rPr lang="en-GB" altLang="en-US" sz="2000" dirty="0" smtClean="0">
                <a:sym typeface="Wingdings" panose="05000000000000000000" pitchFamily="2" charset="2"/>
              </a:rPr>
              <a:t>unanimous consent. </a:t>
            </a:r>
            <a:endParaRPr lang="en-GB" altLang="en-US" sz="2000" dirty="0" smtClean="0"/>
          </a:p>
          <a:p>
            <a:pPr algn="just">
              <a:defRPr/>
            </a:pPr>
            <a:endParaRPr lang="en-GB" altLang="en-US" sz="2000" dirty="0" smtClean="0"/>
          </a:p>
        </p:txBody>
      </p:sp>
    </p:spTree>
    <p:extLst>
      <p:ext uri="{BB962C8B-B14F-4D97-AF65-F5344CB8AC3E}">
        <p14:creationId xmlns:p14="http://schemas.microsoft.com/office/powerpoint/2010/main" val="37771722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7</a:t>
            </a:fld>
            <a:endParaRPr lang="en-US"/>
          </a:p>
        </p:txBody>
      </p:sp>
      <p:sp>
        <p:nvSpPr>
          <p:cNvPr id="10" name="Fußzeilenplatzhalter 2"/>
          <p:cNvSpPr>
            <a:spLocks noGrp="1"/>
          </p:cNvSpPr>
          <p:nvPr>
            <p:ph type="ftr" sz="quarter" idx="11"/>
          </p:nvPr>
        </p:nvSpPr>
        <p:spPr>
          <a:xfrm>
            <a:off x="5486400" y="6475413"/>
            <a:ext cx="3124200" cy="184666"/>
          </a:xfrm>
        </p:spPr>
        <p:txBody>
          <a:bodyPr/>
          <a:lstStyle/>
          <a:p>
            <a:r>
              <a:rPr lang="en-US" dirty="0" smtClean="0"/>
              <a:t>Volker Jungnickel, </a:t>
            </a:r>
            <a:r>
              <a:rPr lang="en-US" dirty="0" err="1" smtClean="0"/>
              <a:t>Fraunhofer</a:t>
            </a:r>
            <a:r>
              <a:rPr lang="en-US" dirty="0" smtClean="0"/>
              <a:t> HHI</a:t>
            </a:r>
            <a:endParaRPr lang="en-US" dirty="0"/>
          </a:p>
        </p:txBody>
      </p:sp>
      <p:sp>
        <p:nvSpPr>
          <p:cNvPr id="8"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dirty="0" smtClean="0">
                <a:solidFill>
                  <a:schemeClr val="tx2"/>
                </a:solidFill>
                <a:latin typeface="+mj-lt"/>
                <a:ea typeface="+mj-ea"/>
                <a:cs typeface="+mj-cs"/>
              </a:rPr>
              <a:t>Timeline </a:t>
            </a:r>
            <a:r>
              <a:rPr lang="en-US" sz="3200" b="1" kern="0" dirty="0" smtClean="0">
                <a:solidFill>
                  <a:schemeClr val="tx2"/>
                </a:solidFill>
                <a:latin typeface="+mj-lt"/>
                <a:ea typeface="+mj-ea"/>
                <a:cs typeface="+mj-cs"/>
              </a:rPr>
              <a:t>for TG13 in 288/r0</a:t>
            </a:r>
            <a:endParaRPr lang="en-US" sz="3200" b="1" kern="0" dirty="0">
              <a:solidFill>
                <a:schemeClr val="tx2"/>
              </a:solidFill>
              <a:latin typeface="+mj-lt"/>
              <a:ea typeface="+mj-ea"/>
              <a:cs typeface="+mj-cs"/>
            </a:endParaRPr>
          </a:p>
        </p:txBody>
      </p:sp>
      <p:graphicFrame>
        <p:nvGraphicFramePr>
          <p:cNvPr id="11" name="表格 6"/>
          <p:cNvGraphicFramePr>
            <a:graphicFrameLocks noGrp="1"/>
          </p:cNvGraphicFramePr>
          <p:nvPr>
            <p:extLst>
              <p:ext uri="{D42A27DB-BD31-4B8C-83A1-F6EECF244321}">
                <p14:modId xmlns:p14="http://schemas.microsoft.com/office/powerpoint/2010/main" val="446028795"/>
              </p:ext>
            </p:extLst>
          </p:nvPr>
        </p:nvGraphicFramePr>
        <p:xfrm>
          <a:off x="106679" y="1752598"/>
          <a:ext cx="8823960" cy="4480562"/>
        </p:xfrm>
        <a:graphic>
          <a:graphicData uri="http://schemas.openxmlformats.org/drawingml/2006/table">
            <a:tbl>
              <a:tblPr firstRow="1" bandRow="1">
                <a:tableStyleId>{BC89EF96-8CEA-46FF-86C4-4CE0E7609802}</a:tableStyleId>
              </a:tblPr>
              <a:tblGrid>
                <a:gridCol w="2205990"/>
                <a:gridCol w="2205990"/>
                <a:gridCol w="2205990"/>
                <a:gridCol w="2205990"/>
              </a:tblGrid>
              <a:tr h="1564220">
                <a:tc>
                  <a:txBody>
                    <a:bodyPr/>
                    <a:lstStyle/>
                    <a:p>
                      <a:r>
                        <a:rPr lang="en-US" altLang="zh-CN" sz="1400" b="0" dirty="0" smtClean="0"/>
                        <a:t>March 2017 (Vancouver)</a:t>
                      </a:r>
                    </a:p>
                    <a:p>
                      <a:r>
                        <a:rPr lang="en-US" altLang="zh-CN" sz="1400" b="0" dirty="0" smtClean="0"/>
                        <a:t>- PAR and CSD for TG13 got approved, new contributions discussed</a:t>
                      </a:r>
                      <a:endParaRPr lang="en-US" altLang="zh-CN" sz="1400" b="0" baseline="0" dirty="0" smtClean="0"/>
                    </a:p>
                    <a:p>
                      <a:endParaRPr lang="zh-CN" altLang="en-US" sz="1400" b="0" dirty="0"/>
                    </a:p>
                  </a:txBody>
                  <a:tcPr/>
                </a:tc>
                <a:tc>
                  <a:txBody>
                    <a:bodyPr/>
                    <a:lstStyle/>
                    <a:p>
                      <a:r>
                        <a:rPr lang="en-US" altLang="zh-CN" sz="1400" b="0" dirty="0" smtClean="0"/>
                        <a:t>April</a:t>
                      </a:r>
                      <a:r>
                        <a:rPr lang="en-US" altLang="zh-CN" sz="1400" b="0" baseline="0" dirty="0" smtClean="0"/>
                        <a:t> 2017</a:t>
                      </a:r>
                    </a:p>
                    <a:p>
                      <a:pPr marL="171450" indent="-171450">
                        <a:buFontTx/>
                        <a:buChar char="-"/>
                      </a:pPr>
                      <a:r>
                        <a:rPr lang="en-US" altLang="zh-CN" sz="1400" b="0" baseline="0" dirty="0" smtClean="0"/>
                        <a:t>Additional comments against 15.7m submission</a:t>
                      </a:r>
                      <a:endParaRPr lang="zh-CN" altLang="en-US" sz="1400" b="0" dirty="0"/>
                    </a:p>
                  </a:txBody>
                  <a:tcPr/>
                </a:tc>
                <a:tc>
                  <a:txBody>
                    <a:bodyPr/>
                    <a:lstStyle/>
                    <a:p>
                      <a:r>
                        <a:rPr lang="en-US" altLang="zh-CN" sz="1400" b="0" kern="1200" dirty="0" smtClean="0">
                          <a:solidFill>
                            <a:schemeClr val="tx1"/>
                          </a:solidFill>
                          <a:latin typeface="+mn-lt"/>
                          <a:ea typeface="+mn-ea"/>
                          <a:cs typeface="+mn-cs"/>
                        </a:rPr>
                        <a:t>May 2017 (</a:t>
                      </a:r>
                      <a:r>
                        <a:rPr lang="en-US" altLang="zh-CN" sz="1400" b="0" kern="1200" dirty="0" err="1" smtClean="0">
                          <a:solidFill>
                            <a:schemeClr val="tx1"/>
                          </a:solidFill>
                          <a:latin typeface="+mn-lt"/>
                          <a:ea typeface="+mn-ea"/>
                          <a:cs typeface="+mn-cs"/>
                        </a:rPr>
                        <a:t>Daejeon</a:t>
                      </a:r>
                      <a:r>
                        <a:rPr lang="en-US" altLang="zh-CN" sz="1400" b="0" kern="1200" dirty="0" smtClean="0">
                          <a:solidFill>
                            <a:schemeClr val="tx1"/>
                          </a:solidFill>
                          <a:latin typeface="+mn-lt"/>
                          <a:ea typeface="+mn-ea"/>
                          <a:cs typeface="+mn-cs"/>
                        </a:rPr>
                        <a:t> )</a:t>
                      </a:r>
                    </a:p>
                    <a:p>
                      <a:r>
                        <a:rPr lang="en-US" altLang="zh-CN" sz="1400" b="0" kern="1200" dirty="0" smtClean="0">
                          <a:solidFill>
                            <a:schemeClr val="tx1"/>
                          </a:solidFill>
                          <a:latin typeface="+mn-lt"/>
                          <a:ea typeface="+mn-ea"/>
                          <a:cs typeface="+mn-cs"/>
                        </a:rPr>
                        <a:t>- Comments resolution against</a:t>
                      </a:r>
                      <a:r>
                        <a:rPr lang="en-US" altLang="zh-CN" sz="1400" b="0" kern="1200" baseline="0" dirty="0" smtClean="0">
                          <a:solidFill>
                            <a:schemeClr val="tx1"/>
                          </a:solidFill>
                          <a:latin typeface="+mn-lt"/>
                          <a:ea typeface="+mn-ea"/>
                          <a:cs typeface="+mn-cs"/>
                        </a:rPr>
                        <a:t> D1 of TG7r1</a:t>
                      </a:r>
                      <a:endParaRPr lang="zh-CN" altLang="en-US" sz="1400" b="0" kern="1200" dirty="0">
                        <a:solidFill>
                          <a:schemeClr val="tx1"/>
                        </a:solidFill>
                        <a:latin typeface="+mn-lt"/>
                        <a:ea typeface="+mn-ea"/>
                        <a:cs typeface="+mn-cs"/>
                      </a:endParaRPr>
                    </a:p>
                  </a:txBody>
                  <a:tcPr/>
                </a:tc>
                <a:tc>
                  <a:txBody>
                    <a:bodyPr/>
                    <a:lstStyle/>
                    <a:p>
                      <a:r>
                        <a:rPr lang="en-US" altLang="zh-CN" sz="1400" b="0" dirty="0" smtClean="0"/>
                        <a:t>June 2017</a:t>
                      </a:r>
                    </a:p>
                    <a:p>
                      <a:pPr marL="285750" indent="-285750">
                        <a:buFontTx/>
                        <a:buChar char="-"/>
                      </a:pPr>
                      <a:r>
                        <a:rPr lang="en-US" altLang="zh-CN" sz="1400" b="0" dirty="0" smtClean="0"/>
                        <a:t>Generate D0 of TG13</a:t>
                      </a:r>
                    </a:p>
                    <a:p>
                      <a:pPr marL="285750" indent="-285750">
                        <a:buFontTx/>
                        <a:buChar char="-"/>
                      </a:pPr>
                      <a:r>
                        <a:rPr lang="en-US" altLang="zh-CN" sz="1400" b="0" dirty="0" smtClean="0"/>
                        <a:t>Comment</a:t>
                      </a:r>
                      <a:r>
                        <a:rPr lang="en-US" altLang="zh-CN" sz="1400" b="0" baseline="0" dirty="0" smtClean="0"/>
                        <a:t> submission</a:t>
                      </a:r>
                      <a:endParaRPr lang="zh-CN" altLang="en-US" sz="1400" b="0" dirty="0"/>
                    </a:p>
                  </a:txBody>
                  <a:tcPr/>
                </a:tc>
              </a:tr>
              <a:tr h="1564220">
                <a:tc>
                  <a:txBody>
                    <a:bodyPr/>
                    <a:lstStyle/>
                    <a:p>
                      <a:r>
                        <a:rPr lang="en-US" altLang="zh-CN" sz="1400" dirty="0" smtClean="0"/>
                        <a:t>July 2017 (Berlin)</a:t>
                      </a:r>
                    </a:p>
                    <a:p>
                      <a:pPr marL="285750" indent="-285750">
                        <a:buFontTx/>
                        <a:buChar char="-"/>
                      </a:pPr>
                      <a:r>
                        <a:rPr lang="en-US" altLang="zh-CN" sz="1400" dirty="0" err="1" smtClean="0"/>
                        <a:t>Commen</a:t>
                      </a:r>
                      <a:r>
                        <a:rPr lang="en-US" altLang="zh-CN" sz="1400" dirty="0" smtClean="0"/>
                        <a:t> resolution</a:t>
                      </a:r>
                    </a:p>
                    <a:p>
                      <a:pPr marL="285750" indent="-285750">
                        <a:buFontTx/>
                        <a:buChar char="-"/>
                      </a:pPr>
                      <a:r>
                        <a:rPr lang="de-DE" altLang="zh-CN" sz="1400" dirty="0" err="1" smtClean="0"/>
                        <a:t>Decision</a:t>
                      </a:r>
                      <a:r>
                        <a:rPr lang="de-DE" altLang="zh-CN" sz="1400" dirty="0" smtClean="0"/>
                        <a:t> on</a:t>
                      </a:r>
                      <a:r>
                        <a:rPr lang="de-DE" altLang="zh-CN" sz="1400" baseline="0" dirty="0" smtClean="0"/>
                        <a:t> LC in 802.11 </a:t>
                      </a:r>
                      <a:r>
                        <a:rPr lang="de-DE" altLang="zh-CN" sz="1400" baseline="0" dirty="0" smtClean="0">
                          <a:sym typeface="Wingdings" panose="05000000000000000000" pitchFamily="2" charset="2"/>
                        </a:rPr>
                        <a:t></a:t>
                      </a:r>
                      <a:r>
                        <a:rPr lang="de-DE" altLang="zh-CN" sz="1400" baseline="0" dirty="0" smtClean="0"/>
                        <a:t> MAC</a:t>
                      </a:r>
                      <a:endParaRPr lang="en-US" altLang="zh-CN" sz="1400" dirty="0" smtClean="0"/>
                    </a:p>
                    <a:p>
                      <a:pPr marL="285750" indent="-285750">
                        <a:buFontTx/>
                        <a:buChar char="-"/>
                      </a:pPr>
                      <a:r>
                        <a:rPr lang="de-DE" altLang="zh-CN" sz="1400" b="1" dirty="0" smtClean="0"/>
                        <a:t>Ad-hoc </a:t>
                      </a:r>
                      <a:r>
                        <a:rPr lang="de-DE" altLang="zh-CN" sz="1400" b="1" dirty="0" err="1" smtClean="0"/>
                        <a:t>meeting</a:t>
                      </a:r>
                      <a:r>
                        <a:rPr lang="de-DE" altLang="zh-CN" sz="1400" b="1" dirty="0" smtClean="0"/>
                        <a:t> in</a:t>
                      </a:r>
                      <a:r>
                        <a:rPr lang="de-DE" altLang="zh-CN" sz="1400" b="1" baseline="0" dirty="0" smtClean="0"/>
                        <a:t> Berlin </a:t>
                      </a:r>
                      <a:r>
                        <a:rPr lang="de-DE" altLang="zh-CN" sz="1400" b="1" dirty="0" smtClean="0"/>
                        <a:t>after </a:t>
                      </a:r>
                      <a:r>
                        <a:rPr lang="de-DE" altLang="zh-CN" sz="1400" b="1" dirty="0" err="1" smtClean="0"/>
                        <a:t>Plenary</a:t>
                      </a:r>
                      <a:endParaRPr lang="zh-CN" altLang="en-US" sz="1400" b="1" dirty="0"/>
                    </a:p>
                  </a:txBody>
                  <a:tcPr/>
                </a:tc>
                <a:tc>
                  <a:txBody>
                    <a:bodyPr/>
                    <a:lstStyle/>
                    <a:p>
                      <a:r>
                        <a:rPr lang="en-US" altLang="zh-CN" sz="1400" dirty="0" smtClean="0"/>
                        <a:t>August 2017</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altLang="zh-CN" sz="1400" dirty="0" smtClean="0"/>
                        <a:t>Comment submission against D0</a:t>
                      </a:r>
                    </a:p>
                    <a:p>
                      <a:endParaRPr lang="en-US" altLang="zh-CN" sz="1400" dirty="0" smtClean="0"/>
                    </a:p>
                  </a:txBody>
                  <a:tcPr/>
                </a:tc>
                <a:tc>
                  <a:txBody>
                    <a:bodyPr/>
                    <a:lstStyle/>
                    <a:p>
                      <a:r>
                        <a:rPr lang="en-US" altLang="zh-CN" sz="1400" dirty="0" smtClean="0"/>
                        <a:t>September 2017 (Kona)</a:t>
                      </a:r>
                    </a:p>
                    <a:p>
                      <a:pPr marL="285750" indent="-285750">
                        <a:buFontTx/>
                        <a:buChar char="-"/>
                      </a:pPr>
                      <a:r>
                        <a:rPr lang="en-US" altLang="zh-CN" sz="1400" dirty="0" smtClean="0"/>
                        <a:t>Finalize comment resolution against</a:t>
                      </a:r>
                      <a:r>
                        <a:rPr lang="en-US" altLang="zh-CN" sz="1400" baseline="0" dirty="0" smtClean="0"/>
                        <a:t> D0</a:t>
                      </a:r>
                    </a:p>
                  </a:txBody>
                  <a:tcPr/>
                </a:tc>
                <a:tc>
                  <a:txBody>
                    <a:bodyPr/>
                    <a:lstStyle/>
                    <a:p>
                      <a:r>
                        <a:rPr lang="en-US" altLang="zh-CN" sz="1400" dirty="0" smtClean="0"/>
                        <a:t>October 2017</a:t>
                      </a:r>
                    </a:p>
                    <a:p>
                      <a:pPr marL="171450" indent="-171450">
                        <a:buFontTx/>
                        <a:buChar char="-"/>
                      </a:pPr>
                      <a:r>
                        <a:rPr lang="en-US" altLang="zh-CN" sz="1400" dirty="0" smtClean="0"/>
                        <a:t>Generate D1 of  TG13</a:t>
                      </a:r>
                    </a:p>
                    <a:p>
                      <a:pPr marL="171450" indent="-171450">
                        <a:buFontTx/>
                        <a:buChar char="-"/>
                      </a:pPr>
                      <a:r>
                        <a:rPr lang="en-US" altLang="zh-CN" sz="1400" dirty="0" smtClean="0"/>
                        <a:t>Comment submission</a:t>
                      </a:r>
                      <a:endParaRPr lang="zh-CN" altLang="en-US" sz="1400" dirty="0"/>
                    </a:p>
                  </a:txBody>
                  <a:tcPr/>
                </a:tc>
              </a:tr>
              <a:tr h="1352122">
                <a:tc>
                  <a:txBody>
                    <a:bodyPr/>
                    <a:lstStyle/>
                    <a:p>
                      <a:r>
                        <a:rPr lang="en-US" altLang="zh-CN" sz="1400" kern="1200" dirty="0" smtClean="0">
                          <a:solidFill>
                            <a:schemeClr val="tx1"/>
                          </a:solidFill>
                          <a:latin typeface="+mn-lt"/>
                          <a:ea typeface="+mn-ea"/>
                          <a:cs typeface="+mn-cs"/>
                        </a:rPr>
                        <a:t>November 2017 (Orlando)</a:t>
                      </a:r>
                    </a:p>
                    <a:p>
                      <a:pPr marL="285750" indent="-285750">
                        <a:buFontTx/>
                        <a:buChar char="-"/>
                      </a:pPr>
                      <a:r>
                        <a:rPr lang="en-US" altLang="zh-CN" sz="1400" kern="1200" dirty="0" smtClean="0">
                          <a:solidFill>
                            <a:schemeClr val="tx1"/>
                          </a:solidFill>
                          <a:latin typeface="+mn-lt"/>
                          <a:ea typeface="+mn-ea"/>
                          <a:cs typeface="+mn-cs"/>
                        </a:rPr>
                        <a:t>Comment resolution</a:t>
                      </a:r>
                      <a:r>
                        <a:rPr lang="en-US" altLang="zh-CN" sz="1400" kern="1200" baseline="0" dirty="0" smtClean="0">
                          <a:solidFill>
                            <a:schemeClr val="tx1"/>
                          </a:solidFill>
                          <a:latin typeface="+mn-lt"/>
                          <a:ea typeface="+mn-ea"/>
                          <a:cs typeface="+mn-cs"/>
                        </a:rPr>
                        <a:t> against D1</a:t>
                      </a:r>
                    </a:p>
                  </a:txBody>
                  <a:tcPr/>
                </a:tc>
                <a:tc>
                  <a:txBody>
                    <a:bodyPr/>
                    <a:lstStyle/>
                    <a:p>
                      <a:r>
                        <a:rPr lang="en-US" altLang="zh-CN" sz="1400" kern="1200" dirty="0" smtClean="0">
                          <a:solidFill>
                            <a:schemeClr val="tx1"/>
                          </a:solidFill>
                          <a:latin typeface="+mn-lt"/>
                          <a:ea typeface="+mn-ea"/>
                          <a:cs typeface="+mn-cs"/>
                        </a:rPr>
                        <a:t>December 2017</a:t>
                      </a:r>
                    </a:p>
                    <a:p>
                      <a:r>
                        <a:rPr lang="de-DE" altLang="zh-CN" sz="1400" kern="1200" dirty="0" smtClean="0">
                          <a:solidFill>
                            <a:schemeClr val="tx1"/>
                          </a:solidFill>
                          <a:latin typeface="+mn-lt"/>
                          <a:ea typeface="+mn-ea"/>
                          <a:cs typeface="+mn-cs"/>
                        </a:rPr>
                        <a:t>-  Comment </a:t>
                      </a:r>
                      <a:r>
                        <a:rPr lang="de-DE" altLang="zh-CN" sz="1400" kern="1200" dirty="0" err="1" smtClean="0">
                          <a:solidFill>
                            <a:schemeClr val="tx1"/>
                          </a:solidFill>
                          <a:latin typeface="+mn-lt"/>
                          <a:ea typeface="+mn-ea"/>
                          <a:cs typeface="+mn-cs"/>
                        </a:rPr>
                        <a:t>submission</a:t>
                      </a:r>
                      <a:r>
                        <a:rPr lang="de-DE" altLang="zh-CN" sz="1400" kern="1200" dirty="0" smtClean="0">
                          <a:solidFill>
                            <a:schemeClr val="tx1"/>
                          </a:solidFill>
                          <a:latin typeface="+mn-lt"/>
                          <a:ea typeface="+mn-ea"/>
                          <a:cs typeface="+mn-cs"/>
                        </a:rPr>
                        <a:t> </a:t>
                      </a:r>
                      <a:r>
                        <a:rPr lang="de-DE" altLang="zh-CN" sz="1400" kern="1200" dirty="0" err="1" smtClean="0">
                          <a:solidFill>
                            <a:schemeClr val="tx1"/>
                          </a:solidFill>
                          <a:latin typeface="+mn-lt"/>
                          <a:ea typeface="+mn-ea"/>
                          <a:cs typeface="+mn-cs"/>
                        </a:rPr>
                        <a:t>against</a:t>
                      </a:r>
                      <a:r>
                        <a:rPr lang="de-DE" altLang="zh-CN" sz="1400" kern="1200" dirty="0" smtClean="0">
                          <a:solidFill>
                            <a:schemeClr val="tx1"/>
                          </a:solidFill>
                          <a:latin typeface="+mn-lt"/>
                          <a:ea typeface="+mn-ea"/>
                          <a:cs typeface="+mn-cs"/>
                        </a:rPr>
                        <a:t> D1</a:t>
                      </a:r>
                    </a:p>
                  </a:txBody>
                  <a:tcPr/>
                </a:tc>
                <a:tc>
                  <a:txBody>
                    <a:bodyPr/>
                    <a:lstStyle/>
                    <a:p>
                      <a:r>
                        <a:rPr lang="en-US" altLang="zh-CN" sz="1400" kern="1200" dirty="0" smtClean="0">
                          <a:solidFill>
                            <a:schemeClr val="tx1"/>
                          </a:solidFill>
                          <a:latin typeface="+mn-lt"/>
                          <a:ea typeface="+mn-ea"/>
                          <a:cs typeface="+mn-cs"/>
                        </a:rPr>
                        <a:t>January 2018 (Irvine)</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de-DE" altLang="zh-CN" sz="1400" kern="1200" dirty="0" smtClean="0">
                          <a:solidFill>
                            <a:schemeClr val="tx1"/>
                          </a:solidFill>
                          <a:latin typeface="+mn-lt"/>
                          <a:ea typeface="+mn-ea"/>
                          <a:cs typeface="+mn-cs"/>
                        </a:rPr>
                        <a:t>Final </a:t>
                      </a:r>
                      <a:r>
                        <a:rPr lang="de-DE" altLang="zh-CN" sz="1400" kern="1200" dirty="0" err="1" smtClean="0">
                          <a:solidFill>
                            <a:schemeClr val="tx1"/>
                          </a:solidFill>
                          <a:latin typeface="+mn-lt"/>
                          <a:ea typeface="+mn-ea"/>
                          <a:cs typeface="+mn-cs"/>
                        </a:rPr>
                        <a:t>comment</a:t>
                      </a:r>
                      <a:r>
                        <a:rPr lang="de-DE" altLang="zh-CN" sz="1400" kern="1200" dirty="0" smtClean="0">
                          <a:solidFill>
                            <a:schemeClr val="tx1"/>
                          </a:solidFill>
                          <a:latin typeface="+mn-lt"/>
                          <a:ea typeface="+mn-ea"/>
                          <a:cs typeface="+mn-cs"/>
                        </a:rPr>
                        <a:t> </a:t>
                      </a:r>
                      <a:r>
                        <a:rPr lang="de-DE" altLang="zh-CN" sz="1400" kern="1200" dirty="0" err="1" smtClean="0">
                          <a:solidFill>
                            <a:schemeClr val="tx1"/>
                          </a:solidFill>
                          <a:latin typeface="+mn-lt"/>
                          <a:ea typeface="+mn-ea"/>
                          <a:cs typeface="+mn-cs"/>
                        </a:rPr>
                        <a:t>resolution</a:t>
                      </a:r>
                      <a:r>
                        <a:rPr lang="de-DE" altLang="zh-CN" sz="1400" kern="1200" dirty="0" smtClean="0">
                          <a:solidFill>
                            <a:schemeClr val="tx1"/>
                          </a:solidFill>
                          <a:latin typeface="+mn-lt"/>
                          <a:ea typeface="+mn-ea"/>
                          <a:cs typeface="+mn-cs"/>
                        </a:rPr>
                        <a:t> </a:t>
                      </a:r>
                      <a:r>
                        <a:rPr lang="de-DE" altLang="zh-CN" sz="1400" kern="1200" dirty="0" err="1" smtClean="0">
                          <a:solidFill>
                            <a:schemeClr val="tx1"/>
                          </a:solidFill>
                          <a:latin typeface="+mn-lt"/>
                          <a:ea typeface="+mn-ea"/>
                          <a:cs typeface="+mn-cs"/>
                        </a:rPr>
                        <a:t>against</a:t>
                      </a:r>
                      <a:r>
                        <a:rPr lang="de-DE" altLang="zh-CN" sz="1400" kern="1200" dirty="0" smtClean="0">
                          <a:solidFill>
                            <a:schemeClr val="tx1"/>
                          </a:solidFill>
                          <a:latin typeface="+mn-lt"/>
                          <a:ea typeface="+mn-ea"/>
                          <a:cs typeface="+mn-cs"/>
                        </a:rPr>
                        <a:t> D1</a:t>
                      </a:r>
                    </a:p>
                  </a:txBody>
                  <a:tcPr/>
                </a:tc>
                <a:tc>
                  <a:txBody>
                    <a:bodyPr/>
                    <a:lstStyle/>
                    <a:p>
                      <a:r>
                        <a:rPr lang="en-US" altLang="zh-CN" sz="1400" kern="1200" dirty="0" smtClean="0">
                          <a:solidFill>
                            <a:schemeClr val="tx1"/>
                          </a:solidFill>
                          <a:latin typeface="+mn-lt"/>
                          <a:ea typeface="+mn-ea"/>
                          <a:cs typeface="+mn-cs"/>
                        </a:rPr>
                        <a:t>February 2018</a:t>
                      </a:r>
                    </a:p>
                    <a:p>
                      <a:pPr marL="285750" indent="-285750">
                        <a:buFontTx/>
                        <a:buChar char="-"/>
                      </a:pPr>
                      <a:r>
                        <a:rPr lang="en-US" altLang="zh-CN" sz="1400" kern="1200" dirty="0" smtClean="0">
                          <a:solidFill>
                            <a:schemeClr val="tx1"/>
                          </a:solidFill>
                          <a:latin typeface="+mn-lt"/>
                          <a:ea typeface="+mn-ea"/>
                          <a:cs typeface="+mn-cs"/>
                        </a:rPr>
                        <a:t>Generate D2 of TG13</a:t>
                      </a:r>
                    </a:p>
                    <a:p>
                      <a:pPr marL="285750" indent="-285750">
                        <a:buFontTx/>
                        <a:buChar char="-"/>
                      </a:pPr>
                      <a:r>
                        <a:rPr lang="de-DE" altLang="zh-CN" sz="1400" kern="1200" dirty="0" smtClean="0">
                          <a:solidFill>
                            <a:schemeClr val="tx1"/>
                          </a:solidFill>
                          <a:latin typeface="+mn-lt"/>
                          <a:ea typeface="+mn-ea"/>
                          <a:cs typeface="+mn-cs"/>
                        </a:rPr>
                        <a:t>Comment </a:t>
                      </a:r>
                      <a:r>
                        <a:rPr lang="de-DE" altLang="zh-CN" sz="1400" kern="1200" dirty="0" err="1" smtClean="0">
                          <a:solidFill>
                            <a:schemeClr val="tx1"/>
                          </a:solidFill>
                          <a:latin typeface="+mn-lt"/>
                          <a:ea typeface="+mn-ea"/>
                          <a:cs typeface="+mn-cs"/>
                        </a:rPr>
                        <a:t>submission</a:t>
                      </a:r>
                      <a:endParaRPr lang="en-US" altLang="zh-CN" sz="1400" kern="1200" dirty="0" smtClean="0">
                        <a:solidFill>
                          <a:schemeClr val="tx1"/>
                        </a:solidFill>
                        <a:latin typeface="+mn-lt"/>
                        <a:ea typeface="+mn-ea"/>
                        <a:cs typeface="+mn-cs"/>
                      </a:endParaRPr>
                    </a:p>
                    <a:p>
                      <a:endParaRPr lang="zh-CN" altLang="en-US" sz="1400" kern="1200" dirty="0">
                        <a:solidFill>
                          <a:schemeClr val="tx1"/>
                        </a:solidFill>
                        <a:latin typeface="+mn-lt"/>
                        <a:ea typeface="+mn-ea"/>
                        <a:cs typeface="+mn-cs"/>
                      </a:endParaRPr>
                    </a:p>
                  </a:txBody>
                  <a:tcPr/>
                </a:tc>
              </a:tr>
            </a:tbl>
          </a:graphicData>
        </a:graphic>
      </p:graphicFrame>
      <p:sp>
        <p:nvSpPr>
          <p:cNvPr id="12" name="Rectangle 4"/>
          <p:cNvSpPr>
            <a:spLocks noGrp="1" noChangeArrowheads="1"/>
          </p:cNvSpPr>
          <p:nvPr>
            <p:ph type="dt" sz="half" idx="4294967295"/>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5"/>
          <p:cNvSpPr>
            <a:spLocks noGrp="1"/>
          </p:cNvSpPr>
          <p:nvPr>
            <p:ph type="sldNum" sz="quarter" idx="12"/>
          </p:nvPr>
        </p:nvSpPr>
        <p:spPr/>
        <p:txBody>
          <a:bodyPr/>
          <a:lstStyle/>
          <a:p>
            <a:r>
              <a:rPr lang="en-US" smtClean="0"/>
              <a:t>Slide </a:t>
            </a:r>
            <a:fld id="{D8E7F6C2-DF2F-4116-8D71-DCDEFB590920}" type="slidenum">
              <a:rPr lang="en-US" smtClean="0"/>
              <a:pPr/>
              <a:t>8</a:t>
            </a:fld>
            <a:endParaRPr lang="en-US"/>
          </a:p>
        </p:txBody>
      </p:sp>
      <p:sp>
        <p:nvSpPr>
          <p:cNvPr id="10" name="Fußzeilenplatzhalter 2"/>
          <p:cNvSpPr>
            <a:spLocks noGrp="1"/>
          </p:cNvSpPr>
          <p:nvPr>
            <p:ph type="ftr" sz="quarter" idx="11"/>
          </p:nvPr>
        </p:nvSpPr>
        <p:spPr>
          <a:xfrm>
            <a:off x="5486400" y="6475413"/>
            <a:ext cx="3124200" cy="184666"/>
          </a:xfrm>
        </p:spPr>
        <p:txBody>
          <a:bodyPr/>
          <a:lstStyle/>
          <a:p>
            <a:r>
              <a:rPr lang="en-US" dirty="0" smtClean="0"/>
              <a:t>Volker Jungnickel, </a:t>
            </a:r>
            <a:r>
              <a:rPr lang="en-US" dirty="0" err="1" smtClean="0"/>
              <a:t>Fraunhofer</a:t>
            </a:r>
            <a:r>
              <a:rPr lang="en-US" dirty="0" smtClean="0"/>
              <a:t> HHI</a:t>
            </a:r>
            <a:endParaRPr lang="en-US" dirty="0"/>
          </a:p>
        </p:txBody>
      </p:sp>
      <p:sp>
        <p:nvSpPr>
          <p:cNvPr id="8"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eaLnBrk="0" hangingPunct="0">
              <a:defRPr/>
            </a:pPr>
            <a:r>
              <a:rPr lang="en-US" sz="3200" b="1" kern="0" dirty="0" smtClean="0">
                <a:solidFill>
                  <a:schemeClr val="tx2"/>
                </a:solidFill>
                <a:latin typeface="+mj-lt"/>
                <a:ea typeface="+mj-ea"/>
                <a:cs typeface="+mj-cs"/>
              </a:rPr>
              <a:t>Timeline </a:t>
            </a:r>
            <a:r>
              <a:rPr lang="en-US" sz="3200" b="1" kern="0" dirty="0" smtClean="0">
                <a:solidFill>
                  <a:schemeClr val="tx2"/>
                </a:solidFill>
                <a:latin typeface="+mj-lt"/>
                <a:ea typeface="+mj-ea"/>
                <a:cs typeface="+mj-cs"/>
              </a:rPr>
              <a:t>for TG13 in 288/r0 (2)</a:t>
            </a:r>
            <a:endParaRPr lang="en-US" sz="3200" b="1" kern="0" dirty="0">
              <a:solidFill>
                <a:schemeClr val="tx2"/>
              </a:solidFill>
              <a:latin typeface="+mj-lt"/>
              <a:ea typeface="+mj-ea"/>
              <a:cs typeface="+mj-cs"/>
            </a:endParaRPr>
          </a:p>
        </p:txBody>
      </p:sp>
      <p:graphicFrame>
        <p:nvGraphicFramePr>
          <p:cNvPr id="9" name="表格 6"/>
          <p:cNvGraphicFramePr>
            <a:graphicFrameLocks noGrp="1"/>
          </p:cNvGraphicFramePr>
          <p:nvPr>
            <p:extLst>
              <p:ext uri="{D42A27DB-BD31-4B8C-83A1-F6EECF244321}">
                <p14:modId xmlns:p14="http://schemas.microsoft.com/office/powerpoint/2010/main" val="1019977583"/>
              </p:ext>
            </p:extLst>
          </p:nvPr>
        </p:nvGraphicFramePr>
        <p:xfrm>
          <a:off x="259079" y="1798319"/>
          <a:ext cx="8686800" cy="4348482"/>
        </p:xfrm>
        <a:graphic>
          <a:graphicData uri="http://schemas.openxmlformats.org/drawingml/2006/table">
            <a:tbl>
              <a:tblPr firstRow="1" bandRow="1">
                <a:tableStyleId>{BC89EF96-8CEA-46FF-86C4-4CE0E7609802}</a:tableStyleId>
              </a:tblPr>
              <a:tblGrid>
                <a:gridCol w="2171700"/>
                <a:gridCol w="2171700"/>
                <a:gridCol w="2171700"/>
                <a:gridCol w="2171700"/>
              </a:tblGrid>
              <a:tr h="1381761">
                <a:tc>
                  <a:txBody>
                    <a:bodyPr/>
                    <a:lstStyle/>
                    <a:p>
                      <a:r>
                        <a:rPr lang="en-US" altLang="zh-CN" sz="1400" b="0" dirty="0" smtClean="0"/>
                        <a:t>March 2018 (Rosemont)</a:t>
                      </a:r>
                    </a:p>
                    <a:p>
                      <a:pPr marL="285750" indent="-285750">
                        <a:buFontTx/>
                        <a:buChar char="-"/>
                      </a:pPr>
                      <a:r>
                        <a:rPr lang="en-US" altLang="zh-CN" sz="1400" b="0" kern="1200" dirty="0" smtClean="0">
                          <a:solidFill>
                            <a:schemeClr val="tx1"/>
                          </a:solidFill>
                          <a:latin typeface="+mn-lt"/>
                          <a:ea typeface="+mn-ea"/>
                          <a:cs typeface="+mn-cs"/>
                        </a:rPr>
                        <a:t>Resolution of final comments</a:t>
                      </a:r>
                    </a:p>
                    <a:p>
                      <a:pPr marL="285750" indent="-285750">
                        <a:buFontTx/>
                        <a:buChar char="-"/>
                      </a:pPr>
                      <a:r>
                        <a:rPr lang="en-US" altLang="zh-CN" sz="1400" b="0" dirty="0" smtClean="0"/>
                        <a:t>Start LB process</a:t>
                      </a:r>
                      <a:endParaRPr lang="zh-CN" altLang="en-US" sz="1400" b="0" dirty="0"/>
                    </a:p>
                  </a:txBody>
                  <a:tcPr/>
                </a:tc>
                <a:tc>
                  <a:txBody>
                    <a:bodyPr/>
                    <a:lstStyle/>
                    <a:p>
                      <a:r>
                        <a:rPr lang="de-DE" altLang="zh-CN" sz="1400" b="0" dirty="0" smtClean="0"/>
                        <a:t>April 2018</a:t>
                      </a:r>
                    </a:p>
                    <a:p>
                      <a:r>
                        <a:rPr lang="de-DE" altLang="zh-CN" sz="1400" b="0" dirty="0" smtClean="0"/>
                        <a:t>- </a:t>
                      </a:r>
                      <a:r>
                        <a:rPr lang="de-DE" altLang="zh-CN" sz="1400" b="0" dirty="0" err="1" smtClean="0"/>
                        <a:t>Receive</a:t>
                      </a:r>
                      <a:r>
                        <a:rPr lang="de-DE" altLang="zh-CN" sz="1400" b="0" dirty="0" smtClean="0"/>
                        <a:t> LB </a:t>
                      </a:r>
                      <a:r>
                        <a:rPr lang="de-DE" altLang="zh-CN" sz="1400" b="0" dirty="0" err="1" smtClean="0"/>
                        <a:t>comments</a:t>
                      </a:r>
                      <a:endParaRPr lang="zh-CN" altLang="en-US" sz="1400" b="0" dirty="0"/>
                    </a:p>
                  </a:txBody>
                  <a:tcPr/>
                </a:tc>
                <a:tc>
                  <a:txBody>
                    <a:bodyPr/>
                    <a:lstStyle/>
                    <a:p>
                      <a:r>
                        <a:rPr lang="en-US" altLang="zh-CN" sz="1400" b="0" kern="1200" dirty="0" smtClean="0">
                          <a:solidFill>
                            <a:schemeClr val="tx1"/>
                          </a:solidFill>
                          <a:latin typeface="+mn-lt"/>
                          <a:ea typeface="+mn-ea"/>
                          <a:cs typeface="+mn-cs"/>
                        </a:rPr>
                        <a:t>May 2018(EU)</a:t>
                      </a:r>
                    </a:p>
                    <a:p>
                      <a:pPr marL="285750" indent="-285750">
                        <a:buFontTx/>
                        <a:buChar char="-"/>
                      </a:pPr>
                      <a:r>
                        <a:rPr lang="de-DE" altLang="zh-CN" sz="1400" b="0" kern="1200" dirty="0" smtClean="0">
                          <a:solidFill>
                            <a:schemeClr val="tx1"/>
                          </a:solidFill>
                          <a:latin typeface="+mn-lt"/>
                          <a:ea typeface="+mn-ea"/>
                          <a:cs typeface="+mn-cs"/>
                        </a:rPr>
                        <a:t>LB</a:t>
                      </a:r>
                      <a:r>
                        <a:rPr lang="de-DE" altLang="zh-CN" sz="1400" b="0" kern="1200" baseline="0" dirty="0" smtClean="0">
                          <a:solidFill>
                            <a:schemeClr val="tx1"/>
                          </a:solidFill>
                          <a:latin typeface="+mn-lt"/>
                          <a:ea typeface="+mn-ea"/>
                          <a:cs typeface="+mn-cs"/>
                        </a:rPr>
                        <a:t> </a:t>
                      </a:r>
                      <a:r>
                        <a:rPr lang="de-DE" altLang="zh-CN" sz="1400" b="0" kern="1200" baseline="0" dirty="0" err="1" smtClean="0">
                          <a:solidFill>
                            <a:schemeClr val="tx1"/>
                          </a:solidFill>
                          <a:latin typeface="+mn-lt"/>
                          <a:ea typeface="+mn-ea"/>
                          <a:cs typeface="+mn-cs"/>
                        </a:rPr>
                        <a:t>comment</a:t>
                      </a:r>
                      <a:r>
                        <a:rPr lang="de-DE" altLang="zh-CN" sz="1400" b="0" kern="1200" baseline="0" dirty="0" smtClean="0">
                          <a:solidFill>
                            <a:schemeClr val="tx1"/>
                          </a:solidFill>
                          <a:latin typeface="+mn-lt"/>
                          <a:ea typeface="+mn-ea"/>
                          <a:cs typeface="+mn-cs"/>
                        </a:rPr>
                        <a:t> </a:t>
                      </a:r>
                      <a:r>
                        <a:rPr lang="de-DE" altLang="zh-CN" sz="1400" b="0" kern="1200" baseline="0" dirty="0" err="1" smtClean="0">
                          <a:solidFill>
                            <a:schemeClr val="tx1"/>
                          </a:solidFill>
                          <a:latin typeface="+mn-lt"/>
                          <a:ea typeface="+mn-ea"/>
                          <a:cs typeface="+mn-cs"/>
                        </a:rPr>
                        <a:t>resolution</a:t>
                      </a:r>
                      <a:endParaRPr lang="de-DE" altLang="zh-CN" sz="1400" b="0" kern="1200" baseline="0" dirty="0" smtClean="0">
                        <a:solidFill>
                          <a:schemeClr val="tx1"/>
                        </a:solidFill>
                        <a:latin typeface="+mn-lt"/>
                        <a:ea typeface="+mn-ea"/>
                        <a:cs typeface="+mn-cs"/>
                      </a:endParaRPr>
                    </a:p>
                    <a:p>
                      <a:pPr marL="285750" indent="-285750">
                        <a:buFontTx/>
                        <a:buChar char="-"/>
                      </a:pPr>
                      <a:r>
                        <a:rPr lang="de-DE" altLang="zh-CN" sz="1400" b="0" kern="1200" baseline="0" dirty="0" smtClean="0">
                          <a:solidFill>
                            <a:schemeClr val="tx1"/>
                          </a:solidFill>
                          <a:latin typeface="+mn-lt"/>
                          <a:ea typeface="+mn-ea"/>
                          <a:cs typeface="+mn-cs"/>
                        </a:rPr>
                        <a:t>Start </a:t>
                      </a:r>
                      <a:r>
                        <a:rPr lang="de-DE" altLang="zh-CN" sz="1400" b="0" kern="1200" baseline="0" dirty="0" err="1" smtClean="0">
                          <a:solidFill>
                            <a:schemeClr val="tx1"/>
                          </a:solidFill>
                          <a:latin typeface="+mn-lt"/>
                          <a:ea typeface="+mn-ea"/>
                          <a:cs typeface="+mn-cs"/>
                        </a:rPr>
                        <a:t>recirculation</a:t>
                      </a:r>
                      <a:endParaRPr lang="en-US" altLang="zh-CN" sz="1400" b="0" kern="1200" dirty="0" smtClean="0">
                        <a:solidFill>
                          <a:schemeClr val="tx1"/>
                        </a:solidFill>
                        <a:latin typeface="+mn-lt"/>
                        <a:ea typeface="+mn-ea"/>
                        <a:cs typeface="+mn-cs"/>
                      </a:endParaRPr>
                    </a:p>
                  </a:txBody>
                  <a:tcPr/>
                </a:tc>
                <a:tc>
                  <a:txBody>
                    <a:bodyPr/>
                    <a:lstStyle/>
                    <a:p>
                      <a:endParaRPr lang="zh-CN" altLang="en-US" sz="1400" b="0" dirty="0"/>
                    </a:p>
                  </a:txBody>
                  <a:tcPr/>
                </a:tc>
              </a:tr>
              <a:tr h="1381761">
                <a:tc>
                  <a:txBody>
                    <a:bodyPr/>
                    <a:lstStyle/>
                    <a:p>
                      <a:r>
                        <a:rPr lang="de-DE" altLang="zh-CN" sz="1400" b="0" dirty="0" err="1" smtClean="0"/>
                        <a:t>July</a:t>
                      </a:r>
                      <a:r>
                        <a:rPr lang="de-DE" altLang="zh-CN" sz="1400" b="0" dirty="0" smtClean="0"/>
                        <a:t> 2018</a:t>
                      </a:r>
                    </a:p>
                    <a:p>
                      <a:pPr marL="285750" indent="-285750">
                        <a:buFontTx/>
                        <a:buChar char="-"/>
                      </a:pPr>
                      <a:r>
                        <a:rPr lang="de-DE" altLang="zh-CN" sz="1400" b="0" dirty="0" smtClean="0"/>
                        <a:t>Start SB </a:t>
                      </a:r>
                      <a:r>
                        <a:rPr lang="de-DE" altLang="zh-CN" sz="1400" b="0" dirty="0" err="1" smtClean="0"/>
                        <a:t>process</a:t>
                      </a:r>
                      <a:endParaRPr lang="de-DE" altLang="zh-CN" sz="1400" b="0" dirty="0" smtClean="0"/>
                    </a:p>
                    <a:p>
                      <a:pPr marL="285750" indent="-285750">
                        <a:buFontTx/>
                        <a:buChar char="-"/>
                      </a:pPr>
                      <a:endParaRPr lang="zh-CN" altLang="en-US" sz="1400" b="1" dirty="0"/>
                    </a:p>
                  </a:txBody>
                  <a:tcPr/>
                </a:tc>
                <a:tc>
                  <a:txBody>
                    <a:bodyPr/>
                    <a:lstStyle/>
                    <a:p>
                      <a:r>
                        <a:rPr lang="de-DE" altLang="zh-CN" sz="1400" b="0" kern="1200" dirty="0" smtClean="0">
                          <a:solidFill>
                            <a:schemeClr val="tx1"/>
                          </a:solidFill>
                          <a:latin typeface="+mn-lt"/>
                          <a:ea typeface="+mn-ea"/>
                          <a:cs typeface="+mn-cs"/>
                        </a:rPr>
                        <a:t>August 2018</a:t>
                      </a:r>
                    </a:p>
                    <a:p>
                      <a:r>
                        <a:rPr lang="de-DE" altLang="zh-CN" sz="1400" b="0" kern="1200" dirty="0" smtClean="0">
                          <a:solidFill>
                            <a:schemeClr val="tx1"/>
                          </a:solidFill>
                          <a:latin typeface="+mn-lt"/>
                          <a:ea typeface="+mn-ea"/>
                          <a:cs typeface="+mn-cs"/>
                        </a:rPr>
                        <a:t>- SB </a:t>
                      </a:r>
                      <a:r>
                        <a:rPr lang="de-DE" altLang="zh-CN" sz="1400" b="0" kern="1200" dirty="0" err="1" smtClean="0">
                          <a:solidFill>
                            <a:schemeClr val="tx1"/>
                          </a:solidFill>
                          <a:latin typeface="+mn-lt"/>
                          <a:ea typeface="+mn-ea"/>
                          <a:cs typeface="+mn-cs"/>
                        </a:rPr>
                        <a:t>comment</a:t>
                      </a:r>
                      <a:r>
                        <a:rPr lang="de-DE" altLang="zh-CN" sz="1400" b="0" kern="1200" baseline="0" dirty="0" smtClean="0">
                          <a:solidFill>
                            <a:schemeClr val="tx1"/>
                          </a:solidFill>
                          <a:latin typeface="+mn-lt"/>
                          <a:ea typeface="+mn-ea"/>
                          <a:cs typeface="+mn-cs"/>
                        </a:rPr>
                        <a:t> </a:t>
                      </a:r>
                      <a:r>
                        <a:rPr lang="de-DE" altLang="zh-CN" sz="1400" b="0" kern="1200" dirty="0" err="1" smtClean="0">
                          <a:solidFill>
                            <a:schemeClr val="tx1"/>
                          </a:solidFill>
                          <a:latin typeface="+mn-lt"/>
                          <a:ea typeface="+mn-ea"/>
                          <a:cs typeface="+mn-cs"/>
                        </a:rPr>
                        <a:t>resolution</a:t>
                      </a:r>
                      <a:endParaRPr lang="en-US" altLang="zh-CN" sz="1400" dirty="0" smtClean="0"/>
                    </a:p>
                  </a:txBody>
                  <a:tcPr/>
                </a:tc>
                <a:tc>
                  <a:txBody>
                    <a:bodyPr/>
                    <a:lstStyle/>
                    <a:p>
                      <a:pPr marL="0" indent="0">
                        <a:buFontTx/>
                        <a:buNone/>
                      </a:pPr>
                      <a:r>
                        <a:rPr lang="de-DE" altLang="zh-CN" sz="1400" b="0" kern="1200" dirty="0" smtClean="0">
                          <a:solidFill>
                            <a:schemeClr val="tx1"/>
                          </a:solidFill>
                          <a:latin typeface="+mn-lt"/>
                          <a:ea typeface="+mn-ea"/>
                          <a:cs typeface="+mn-cs"/>
                        </a:rPr>
                        <a:t>September 2018</a:t>
                      </a:r>
                      <a:endParaRPr lang="en-US" altLang="zh-CN" sz="1400" b="0" kern="1200" dirty="0" smtClean="0">
                        <a:solidFill>
                          <a:schemeClr val="tx1"/>
                        </a:solidFill>
                        <a:latin typeface="+mn-lt"/>
                        <a:ea typeface="+mn-ea"/>
                        <a:cs typeface="+mn-cs"/>
                      </a:endParaRPr>
                    </a:p>
                    <a:p>
                      <a:pPr marL="285750" indent="-285750">
                        <a:buFontTx/>
                        <a:buChar char="-"/>
                      </a:pPr>
                      <a:r>
                        <a:rPr lang="en-US" altLang="zh-CN" sz="1400" b="0" kern="1200" dirty="0" smtClean="0">
                          <a:solidFill>
                            <a:schemeClr val="tx1"/>
                          </a:solidFill>
                          <a:latin typeface="+mn-lt"/>
                          <a:ea typeface="+mn-ea"/>
                          <a:cs typeface="+mn-cs"/>
                        </a:rPr>
                        <a:t>Standard is submitted to </a:t>
                      </a:r>
                      <a:r>
                        <a:rPr lang="en-US" altLang="zh-CN" sz="1400" b="0" kern="1200" dirty="0" err="1" smtClean="0">
                          <a:solidFill>
                            <a:schemeClr val="tx1"/>
                          </a:solidFill>
                          <a:latin typeface="+mn-lt"/>
                          <a:ea typeface="+mn-ea"/>
                          <a:cs typeface="+mn-cs"/>
                        </a:rPr>
                        <a:t>RevCom</a:t>
                      </a:r>
                      <a:endParaRPr lang="en-US" altLang="zh-CN" sz="1400" b="0" kern="1200" dirty="0" smtClean="0">
                        <a:solidFill>
                          <a:schemeClr val="tx1"/>
                        </a:solidFill>
                        <a:latin typeface="+mn-lt"/>
                        <a:ea typeface="+mn-ea"/>
                        <a:cs typeface="+mn-cs"/>
                      </a:endParaRPr>
                    </a:p>
                    <a:p>
                      <a:pPr marL="285750" indent="-285750">
                        <a:buFontTx/>
                        <a:buChar char="-"/>
                      </a:pPr>
                      <a:r>
                        <a:rPr lang="de-DE" altLang="zh-CN" sz="1400" b="0" kern="1200" dirty="0" err="1" smtClean="0">
                          <a:solidFill>
                            <a:schemeClr val="tx1"/>
                          </a:solidFill>
                          <a:latin typeface="+mn-lt"/>
                          <a:ea typeface="+mn-ea"/>
                          <a:cs typeface="+mn-cs"/>
                        </a:rPr>
                        <a:t>Get</a:t>
                      </a:r>
                      <a:r>
                        <a:rPr lang="de-DE" altLang="zh-CN" sz="1400" b="0" kern="1200" dirty="0" smtClean="0">
                          <a:solidFill>
                            <a:schemeClr val="tx1"/>
                          </a:solidFill>
                          <a:latin typeface="+mn-lt"/>
                          <a:ea typeface="+mn-ea"/>
                          <a:cs typeface="+mn-cs"/>
                        </a:rPr>
                        <a:t> on </a:t>
                      </a:r>
                      <a:r>
                        <a:rPr lang="de-DE" altLang="zh-CN" sz="1400" b="0" kern="1200" dirty="0" err="1" smtClean="0">
                          <a:solidFill>
                            <a:schemeClr val="tx1"/>
                          </a:solidFill>
                          <a:latin typeface="+mn-lt"/>
                          <a:ea typeface="+mn-ea"/>
                          <a:cs typeface="+mn-cs"/>
                        </a:rPr>
                        <a:t>the</a:t>
                      </a:r>
                      <a:r>
                        <a:rPr lang="de-DE" altLang="zh-CN" sz="1400" b="0" kern="1200" dirty="0" smtClean="0">
                          <a:solidFill>
                            <a:schemeClr val="tx1"/>
                          </a:solidFill>
                          <a:latin typeface="+mn-lt"/>
                          <a:ea typeface="+mn-ea"/>
                          <a:cs typeface="+mn-cs"/>
                        </a:rPr>
                        <a:t>  </a:t>
                      </a:r>
                      <a:r>
                        <a:rPr lang="de-DE" altLang="zh-CN" sz="1400" b="0" kern="1200" dirty="0" err="1" smtClean="0">
                          <a:solidFill>
                            <a:schemeClr val="tx1"/>
                          </a:solidFill>
                          <a:latin typeface="+mn-lt"/>
                          <a:ea typeface="+mn-ea"/>
                          <a:cs typeface="+mn-cs"/>
                        </a:rPr>
                        <a:t>agenda</a:t>
                      </a:r>
                      <a:r>
                        <a:rPr lang="de-DE" altLang="zh-CN" sz="1400" b="0" kern="1200" dirty="0" smtClean="0">
                          <a:solidFill>
                            <a:schemeClr val="tx1"/>
                          </a:solidFill>
                          <a:latin typeface="+mn-lt"/>
                          <a:ea typeface="+mn-ea"/>
                          <a:cs typeface="+mn-cs"/>
                        </a:rPr>
                        <a:t> </a:t>
                      </a:r>
                      <a:r>
                        <a:rPr lang="de-DE" altLang="zh-CN" sz="1400" b="0" kern="1200" dirty="0" err="1" smtClean="0">
                          <a:solidFill>
                            <a:schemeClr val="tx1"/>
                          </a:solidFill>
                          <a:latin typeface="+mn-lt"/>
                          <a:ea typeface="+mn-ea"/>
                          <a:cs typeface="+mn-cs"/>
                        </a:rPr>
                        <a:t>of</a:t>
                      </a:r>
                      <a:r>
                        <a:rPr lang="de-DE" altLang="zh-CN" sz="1400" b="0" kern="1200" dirty="0" smtClean="0">
                          <a:solidFill>
                            <a:schemeClr val="tx1"/>
                          </a:solidFill>
                          <a:latin typeface="+mn-lt"/>
                          <a:ea typeface="+mn-ea"/>
                          <a:cs typeface="+mn-cs"/>
                        </a:rPr>
                        <a:t> </a:t>
                      </a:r>
                      <a:r>
                        <a:rPr lang="de-DE" altLang="zh-CN" sz="1400" b="0" kern="1200" dirty="0" err="1" smtClean="0">
                          <a:solidFill>
                            <a:schemeClr val="tx1"/>
                          </a:solidFill>
                          <a:latin typeface="+mn-lt"/>
                          <a:ea typeface="+mn-ea"/>
                          <a:cs typeface="+mn-cs"/>
                        </a:rPr>
                        <a:t>telco</a:t>
                      </a:r>
                      <a:endParaRPr lang="en-US" altLang="zh-CN" sz="1400" b="0" kern="1200" dirty="0" smtClean="0">
                        <a:solidFill>
                          <a:schemeClr val="tx1"/>
                        </a:solidFill>
                        <a:latin typeface="+mn-lt"/>
                        <a:ea typeface="+mn-ea"/>
                        <a:cs typeface="+mn-cs"/>
                      </a:endParaRPr>
                    </a:p>
                    <a:p>
                      <a:endParaRPr lang="zh-CN" altLang="en-US" sz="1400" dirty="0"/>
                    </a:p>
                  </a:txBody>
                  <a:tcPr/>
                </a:tc>
                <a:tc>
                  <a:txBody>
                    <a:bodyPr/>
                    <a:lstStyle/>
                    <a:p>
                      <a:endParaRPr lang="zh-CN" altLang="en-US" sz="1400" dirty="0"/>
                    </a:p>
                  </a:txBody>
                  <a:tcPr/>
                </a:tc>
              </a:tr>
              <a:tr h="1381761">
                <a:tc>
                  <a:txBody>
                    <a:bodyPr/>
                    <a:lstStyle/>
                    <a:p>
                      <a:r>
                        <a:rPr lang="de-DE" altLang="zh-CN" sz="1400" kern="1200" dirty="0" smtClean="0">
                          <a:solidFill>
                            <a:schemeClr val="tx1"/>
                          </a:solidFill>
                          <a:latin typeface="+mn-lt"/>
                          <a:ea typeface="+mn-ea"/>
                          <a:cs typeface="+mn-cs"/>
                        </a:rPr>
                        <a:t>November 2018</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de-DE" altLang="zh-CN" sz="1400" kern="1200" dirty="0" err="1" smtClean="0">
                          <a:solidFill>
                            <a:schemeClr val="tx1"/>
                          </a:solidFill>
                          <a:latin typeface="+mn-lt"/>
                          <a:ea typeface="+mn-ea"/>
                          <a:cs typeface="+mn-cs"/>
                        </a:rPr>
                        <a:t>Hopefully</a:t>
                      </a:r>
                      <a:r>
                        <a:rPr lang="de-DE" altLang="zh-CN" sz="1400" kern="1200" dirty="0" smtClean="0">
                          <a:solidFill>
                            <a:schemeClr val="tx1"/>
                          </a:solidFill>
                          <a:latin typeface="+mn-lt"/>
                          <a:ea typeface="+mn-ea"/>
                          <a:cs typeface="+mn-cs"/>
                        </a:rPr>
                        <a:t> </a:t>
                      </a:r>
                      <a:r>
                        <a:rPr lang="de-DE" altLang="zh-CN" sz="1400" kern="1200" dirty="0" err="1" smtClean="0">
                          <a:solidFill>
                            <a:schemeClr val="tx1"/>
                          </a:solidFill>
                          <a:latin typeface="+mn-lt"/>
                          <a:ea typeface="+mn-ea"/>
                          <a:cs typeface="+mn-cs"/>
                        </a:rPr>
                        <a:t>standard</a:t>
                      </a:r>
                      <a:r>
                        <a:rPr lang="de-DE" altLang="zh-CN" sz="1400" kern="1200" dirty="0" smtClean="0">
                          <a:solidFill>
                            <a:schemeClr val="tx1"/>
                          </a:solidFill>
                          <a:latin typeface="+mn-lt"/>
                          <a:ea typeface="+mn-ea"/>
                          <a:cs typeface="+mn-cs"/>
                        </a:rPr>
                        <a:t> </a:t>
                      </a:r>
                      <a:r>
                        <a:rPr lang="de-DE" altLang="zh-CN" sz="1400" kern="1200" dirty="0" err="1" smtClean="0">
                          <a:solidFill>
                            <a:schemeClr val="tx1"/>
                          </a:solidFill>
                          <a:latin typeface="+mn-lt"/>
                          <a:ea typeface="+mn-ea"/>
                          <a:cs typeface="+mn-cs"/>
                        </a:rPr>
                        <a:t>is</a:t>
                      </a:r>
                      <a:r>
                        <a:rPr lang="de-DE" altLang="zh-CN" sz="1400" kern="1200" dirty="0" smtClean="0">
                          <a:solidFill>
                            <a:schemeClr val="tx1"/>
                          </a:solidFill>
                          <a:latin typeface="+mn-lt"/>
                          <a:ea typeface="+mn-ea"/>
                          <a:cs typeface="+mn-cs"/>
                        </a:rPr>
                        <a:t> </a:t>
                      </a:r>
                      <a:r>
                        <a:rPr lang="en-US" altLang="zh-CN" sz="1400" b="0" kern="1200" dirty="0" smtClean="0">
                          <a:solidFill>
                            <a:schemeClr val="tx1"/>
                          </a:solidFill>
                          <a:latin typeface="+mn-lt"/>
                          <a:ea typeface="+mn-ea"/>
                          <a:cs typeface="+mn-cs"/>
                        </a:rPr>
                        <a:t>published</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de-DE" altLang="zh-CN" sz="1400" b="0" kern="1200" dirty="0" err="1" smtClean="0">
                          <a:solidFill>
                            <a:schemeClr val="tx1"/>
                          </a:solidFill>
                          <a:latin typeface="+mn-lt"/>
                          <a:ea typeface="+mn-ea"/>
                          <a:cs typeface="+mn-cs"/>
                        </a:rPr>
                        <a:t>Have</a:t>
                      </a:r>
                      <a:r>
                        <a:rPr lang="de-DE" altLang="zh-CN" sz="1400" b="0" kern="1200" dirty="0" smtClean="0">
                          <a:solidFill>
                            <a:schemeClr val="tx1"/>
                          </a:solidFill>
                          <a:latin typeface="+mn-lt"/>
                          <a:ea typeface="+mn-ea"/>
                          <a:cs typeface="+mn-cs"/>
                        </a:rPr>
                        <a:t> </a:t>
                      </a:r>
                      <a:r>
                        <a:rPr lang="de-DE" altLang="zh-CN" sz="1400" b="0" kern="1200" dirty="0" err="1" smtClean="0">
                          <a:solidFill>
                            <a:schemeClr val="tx1"/>
                          </a:solidFill>
                          <a:latin typeface="+mn-lt"/>
                          <a:ea typeface="+mn-ea"/>
                          <a:cs typeface="+mn-cs"/>
                        </a:rPr>
                        <a:t>party</a:t>
                      </a:r>
                      <a:endParaRPr lang="en-US" altLang="zh-CN" sz="1400" b="0" kern="1200" dirty="0" smtClean="0">
                        <a:solidFill>
                          <a:schemeClr val="tx1"/>
                        </a:solidFill>
                        <a:latin typeface="+mn-lt"/>
                        <a:ea typeface="+mn-ea"/>
                        <a:cs typeface="+mn-cs"/>
                      </a:endParaRPr>
                    </a:p>
                    <a:p>
                      <a:endParaRPr lang="zh-CN" altLang="en-US" sz="1400" kern="1200" dirty="0">
                        <a:solidFill>
                          <a:schemeClr val="tx1"/>
                        </a:solidFill>
                        <a:latin typeface="+mn-lt"/>
                        <a:ea typeface="+mn-ea"/>
                        <a:cs typeface="+mn-cs"/>
                      </a:endParaRPr>
                    </a:p>
                  </a:txBody>
                  <a:tcPr/>
                </a:tc>
                <a:tc>
                  <a:txBody>
                    <a:bodyPr/>
                    <a:lstStyle/>
                    <a:p>
                      <a:endParaRPr lang="zh-CN" altLang="en-US" sz="1400" kern="1200" dirty="0">
                        <a:solidFill>
                          <a:schemeClr val="tx1"/>
                        </a:solidFill>
                        <a:latin typeface="+mn-lt"/>
                        <a:ea typeface="+mn-ea"/>
                        <a:cs typeface="+mn-cs"/>
                      </a:endParaRPr>
                    </a:p>
                  </a:txBody>
                  <a:tcPr/>
                </a:tc>
                <a:tc>
                  <a:txBody>
                    <a:bodyPr/>
                    <a:lstStyle/>
                    <a:p>
                      <a:endParaRPr lang="zh-CN" altLang="en-US" sz="1400" kern="1200" dirty="0">
                        <a:solidFill>
                          <a:schemeClr val="tx1"/>
                        </a:solidFill>
                        <a:latin typeface="+mn-lt"/>
                        <a:ea typeface="+mn-ea"/>
                        <a:cs typeface="+mn-cs"/>
                      </a:endParaRPr>
                    </a:p>
                  </a:txBody>
                  <a:tcPr/>
                </a:tc>
                <a:tc>
                  <a:txBody>
                    <a:bodyPr/>
                    <a:lstStyle/>
                    <a:p>
                      <a:endParaRPr lang="zh-CN" altLang="en-US" sz="1400" kern="1200" dirty="0">
                        <a:solidFill>
                          <a:schemeClr val="tx1"/>
                        </a:solidFill>
                        <a:latin typeface="+mn-lt"/>
                        <a:ea typeface="+mn-ea"/>
                        <a:cs typeface="+mn-cs"/>
                      </a:endParaRPr>
                    </a:p>
                  </a:txBody>
                  <a:tcPr/>
                </a:tc>
              </a:tr>
            </a:tbl>
          </a:graphicData>
        </a:graphic>
      </p:graphicFrame>
      <p:sp>
        <p:nvSpPr>
          <p:cNvPr id="12" name="Rectangle 4"/>
          <p:cNvSpPr>
            <a:spLocks noGrp="1" noChangeArrowheads="1"/>
          </p:cNvSpPr>
          <p:nvPr>
            <p:ph type="dt" sz="half" idx="4294967295"/>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May 2014</a:t>
            </a:r>
          </a:p>
        </p:txBody>
      </p:sp>
    </p:spTree>
    <p:extLst>
      <p:ext uri="{BB962C8B-B14F-4D97-AF65-F5344CB8AC3E}">
        <p14:creationId xmlns:p14="http://schemas.microsoft.com/office/powerpoint/2010/main" val="1522308028"/>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Design">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623</Words>
  <Application>Microsoft Office PowerPoint</Application>
  <PresentationFormat>Bildschirmpräsentation (4:3)</PresentationFormat>
  <Paragraphs>136</Paragraphs>
  <Slides>8</Slides>
  <Notes>0</Notes>
  <HiddenSlides>0</HiddenSlides>
  <MMClips>0</MMClips>
  <ScaleCrop>false</ScaleCrop>
  <HeadingPairs>
    <vt:vector size="4" baseType="variant">
      <vt:variant>
        <vt:lpstr>Design</vt:lpstr>
      </vt:variant>
      <vt:variant>
        <vt:i4>1</vt:i4>
      </vt:variant>
      <vt:variant>
        <vt:lpstr>Folientitel</vt:lpstr>
      </vt:variant>
      <vt:variant>
        <vt:i4>8</vt:i4>
      </vt:variant>
    </vt:vector>
  </HeadingPairs>
  <TitlesOfParts>
    <vt:vector size="9" baseType="lpstr">
      <vt:lpstr>IEEE-P802_15</vt:lpstr>
      <vt:lpstr>PowerPoint-Präsentation</vt:lpstr>
      <vt:lpstr>TG13 MG OWC March 2017 Closing Plenary Report</vt:lpstr>
      <vt:lpstr>Meetings/Contributions</vt:lpstr>
      <vt:lpstr>PowerPoint-Präsentation</vt:lpstr>
      <vt:lpstr>Next steps</vt:lpstr>
      <vt:lpstr>PowerPoint-Präsentation</vt:lpstr>
      <vt:lpstr>PowerPoint-Präsentation</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subject>IEEE 802.15 &lt;subject&gt;</dc:subject>
  <dc:creator>Thomas Kürner</dc:creator>
  <dc:description>&lt;doc#&gt;</dc:description>
  <cp:lastModifiedBy>Jungnickel, Volker</cp:lastModifiedBy>
  <cp:revision>214</cp:revision>
  <cp:lastPrinted>1998-02-10T13:28:06Z</cp:lastPrinted>
  <dcterms:created xsi:type="dcterms:W3CDTF">2012-11-14T22:04:21Z</dcterms:created>
  <dcterms:modified xsi:type="dcterms:W3CDTF">2017-05-11T08:43:14Z</dcterms:modified>
</cp:coreProperties>
</file>