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4"/>
  </p:notesMasterIdLst>
  <p:handoutMasterIdLst>
    <p:handoutMasterId r:id="rId15"/>
  </p:handoutMasterIdLst>
  <p:sldIdLst>
    <p:sldId id="259" r:id="rId3"/>
    <p:sldId id="258" r:id="rId4"/>
    <p:sldId id="281" r:id="rId5"/>
    <p:sldId id="264" r:id="rId6"/>
    <p:sldId id="285" r:id="rId7"/>
    <p:sldId id="260" r:id="rId8"/>
    <p:sldId id="286" r:id="rId9"/>
    <p:sldId id="270" r:id="rId10"/>
    <p:sldId id="274" r:id="rId11"/>
    <p:sldId id="282" r:id="rId12"/>
    <p:sldId id="269"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00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9" d="100"/>
          <a:sy n="79" d="100"/>
        </p:scale>
        <p:origin x="1306" y="42"/>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1">
        <p:scale>
          <a:sx n="49" d="100"/>
          <a:sy n="49" d="100"/>
        </p:scale>
        <p:origin x="2720" y="3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802.15-17-0079-01-0000</a:t>
            </a:r>
            <a:endParaRPr lang="en-US" alt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January 2017</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Al Petrick, Jones-Petrick and Associates</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5D62A0E-13D5-4779-B34A-C38F68364AE4}"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0854823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802.15-17-0079-01-0000</a:t>
            </a:r>
            <a:endParaRPr lang="en-US" altLang="en-US" dirty="0"/>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January 2017</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z="900" baseline="0"/>
            </a:lvl5pPr>
          </a:lstStyle>
          <a:p>
            <a:pPr lvl="4"/>
            <a:r>
              <a:rPr lang="en-US" altLang="en-US" dirty="0"/>
              <a:t>Al Petrick, Jones-Petrick and Associates</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4E629C1-5BD2-4262-B1A1-99CFE7716E79}"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013085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802.15-17-0079-01-0000</a:t>
            </a:r>
          </a:p>
        </p:txBody>
      </p:sp>
      <p:sp>
        <p:nvSpPr>
          <p:cNvPr id="5" name="Date Placeholder 4"/>
          <p:cNvSpPr>
            <a:spLocks noGrp="1"/>
          </p:cNvSpPr>
          <p:nvPr>
            <p:ph type="dt" idx="11"/>
          </p:nvPr>
        </p:nvSpPr>
        <p:spPr/>
        <p:txBody>
          <a:bodyPr/>
          <a:lstStyle/>
          <a:p>
            <a:r>
              <a:rPr lang="en-US" altLang="en-US"/>
              <a:t>January 2017</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a:t>
            </a:fld>
            <a:endParaRPr lang="en-US" altLang="en-US"/>
          </a:p>
        </p:txBody>
      </p:sp>
    </p:spTree>
    <p:extLst>
      <p:ext uri="{BB962C8B-B14F-4D97-AF65-F5344CB8AC3E}">
        <p14:creationId xmlns:p14="http://schemas.microsoft.com/office/powerpoint/2010/main" val="131567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802.15-17-0079-01-0000</a:t>
            </a:r>
            <a:endParaRPr lang="en-US" altLang="en-US" dirty="0"/>
          </a:p>
        </p:txBody>
      </p:sp>
      <p:sp>
        <p:nvSpPr>
          <p:cNvPr id="5" name="Date Placeholder 4"/>
          <p:cNvSpPr>
            <a:spLocks noGrp="1"/>
          </p:cNvSpPr>
          <p:nvPr>
            <p:ph type="dt" idx="11"/>
          </p:nvPr>
        </p:nvSpPr>
        <p:spPr/>
        <p:txBody>
          <a:bodyPr/>
          <a:lstStyle/>
          <a:p>
            <a:r>
              <a:rPr lang="en-US" altLang="en-US"/>
              <a:t>January 2017</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2</a:t>
            </a:fld>
            <a:endParaRPr lang="en-US" altLang="en-US"/>
          </a:p>
        </p:txBody>
      </p:sp>
    </p:spTree>
    <p:extLst>
      <p:ext uri="{BB962C8B-B14F-4D97-AF65-F5344CB8AC3E}">
        <p14:creationId xmlns:p14="http://schemas.microsoft.com/office/powerpoint/2010/main" val="3821104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3</a:t>
            </a:fld>
            <a:endParaRPr lang="en-US" sz="1200" dirty="0"/>
          </a:p>
        </p:txBody>
      </p:sp>
      <p:sp>
        <p:nvSpPr>
          <p:cNvPr id="31749" name="Rectangle 2"/>
          <p:cNvSpPr>
            <a:spLocks noGrp="1" noRot="1" noChangeAspect="1" noChangeArrowheads="1" noTextEdit="1"/>
          </p:cNvSpPr>
          <p:nvPr>
            <p:ph type="sldImg"/>
          </p:nvPr>
        </p:nvSpPr>
        <p:spPr>
          <a:xfrm>
            <a:off x="1144588" y="688975"/>
            <a:ext cx="4568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12371671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802.11-11/0xxxr0</a:t>
            </a:r>
          </a:p>
        </p:txBody>
      </p:sp>
      <p:sp>
        <p:nvSpPr>
          <p:cNvPr id="5" name="Date Placeholder 4"/>
          <p:cNvSpPr>
            <a:spLocks noGrp="1"/>
          </p:cNvSpPr>
          <p:nvPr>
            <p:ph type="dt" idx="11"/>
          </p:nvPr>
        </p:nvSpPr>
        <p:spPr/>
        <p:txBody>
          <a:bodyPr/>
          <a:lstStyle/>
          <a:p>
            <a:pPr>
              <a:defRPr/>
            </a:pPr>
            <a:r>
              <a:rPr lang="en-US"/>
              <a:t>November 2011</a:t>
            </a:r>
          </a:p>
        </p:txBody>
      </p:sp>
      <p:sp>
        <p:nvSpPr>
          <p:cNvPr id="6" name="Footer Placeholder 5"/>
          <p:cNvSpPr>
            <a:spLocks noGrp="1"/>
          </p:cNvSpPr>
          <p:nvPr>
            <p:ph type="ftr" sz="quarter" idx="12"/>
          </p:nvPr>
        </p:nvSpPr>
        <p:spPr/>
        <p:txBody>
          <a:bodyPr/>
          <a:lstStyle/>
          <a:p>
            <a:pPr lvl="4">
              <a:defRPr/>
            </a:pPr>
            <a:r>
              <a:rPr lang="en-US"/>
              <a:t>Osama Aboul-Magd (Samsung)</a:t>
            </a:r>
          </a:p>
        </p:txBody>
      </p:sp>
      <p:sp>
        <p:nvSpPr>
          <p:cNvPr id="7" name="Slide Number Placeholder 6"/>
          <p:cNvSpPr>
            <a:spLocks noGrp="1"/>
          </p:cNvSpPr>
          <p:nvPr>
            <p:ph type="sldNum" sz="quarter" idx="13"/>
          </p:nvPr>
        </p:nvSpPr>
        <p:spPr/>
        <p:txBody>
          <a:bodyPr/>
          <a:lstStyle/>
          <a:p>
            <a:pPr>
              <a:defRPr/>
            </a:pPr>
            <a:r>
              <a:rPr lang="en-US"/>
              <a:t>Page </a:t>
            </a:r>
            <a:fld id="{8494B09C-02D3-414B-B0EE-19148CC64A93}" type="slidenum">
              <a:rPr lang="en-US" smtClean="0"/>
              <a:pPr>
                <a:defRPr/>
              </a:pPr>
              <a:t>5</a:t>
            </a:fld>
            <a:endParaRPr lang="en-US"/>
          </a:p>
        </p:txBody>
      </p:sp>
    </p:spTree>
    <p:extLst>
      <p:ext uri="{BB962C8B-B14F-4D97-AF65-F5344CB8AC3E}">
        <p14:creationId xmlns:p14="http://schemas.microsoft.com/office/powerpoint/2010/main" val="2488458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802.15-17-0079-01-0000</a:t>
            </a:r>
          </a:p>
        </p:txBody>
      </p:sp>
      <p:sp>
        <p:nvSpPr>
          <p:cNvPr id="5" name="Date Placeholder 4"/>
          <p:cNvSpPr>
            <a:spLocks noGrp="1"/>
          </p:cNvSpPr>
          <p:nvPr>
            <p:ph type="dt" idx="11"/>
          </p:nvPr>
        </p:nvSpPr>
        <p:spPr/>
        <p:txBody>
          <a:bodyPr/>
          <a:lstStyle/>
          <a:p>
            <a:r>
              <a:rPr lang="en-US" altLang="en-US"/>
              <a:t>January 2017</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6</a:t>
            </a:fld>
            <a:endParaRPr lang="en-US" altLang="en-US"/>
          </a:p>
        </p:txBody>
      </p:sp>
    </p:spTree>
    <p:extLst>
      <p:ext uri="{BB962C8B-B14F-4D97-AF65-F5344CB8AC3E}">
        <p14:creationId xmlns:p14="http://schemas.microsoft.com/office/powerpoint/2010/main" val="4209576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802.11-11/0xxxr0</a:t>
            </a:r>
          </a:p>
        </p:txBody>
      </p:sp>
      <p:sp>
        <p:nvSpPr>
          <p:cNvPr id="5" name="Date Placeholder 4"/>
          <p:cNvSpPr>
            <a:spLocks noGrp="1"/>
          </p:cNvSpPr>
          <p:nvPr>
            <p:ph type="dt" idx="11"/>
          </p:nvPr>
        </p:nvSpPr>
        <p:spPr/>
        <p:txBody>
          <a:bodyPr/>
          <a:lstStyle/>
          <a:p>
            <a:pPr>
              <a:defRPr/>
            </a:pPr>
            <a:r>
              <a:rPr lang="en-US"/>
              <a:t>November 2011</a:t>
            </a:r>
          </a:p>
        </p:txBody>
      </p:sp>
      <p:sp>
        <p:nvSpPr>
          <p:cNvPr id="6" name="Footer Placeholder 5"/>
          <p:cNvSpPr>
            <a:spLocks noGrp="1"/>
          </p:cNvSpPr>
          <p:nvPr>
            <p:ph type="ftr" sz="quarter" idx="12"/>
          </p:nvPr>
        </p:nvSpPr>
        <p:spPr/>
        <p:txBody>
          <a:bodyPr/>
          <a:lstStyle/>
          <a:p>
            <a:pPr lvl="4">
              <a:defRPr/>
            </a:pPr>
            <a:r>
              <a:rPr lang="en-US"/>
              <a:t>Osama Aboul-Magd (Samsung)</a:t>
            </a:r>
          </a:p>
        </p:txBody>
      </p:sp>
      <p:sp>
        <p:nvSpPr>
          <p:cNvPr id="7" name="Slide Number Placeholder 6"/>
          <p:cNvSpPr>
            <a:spLocks noGrp="1"/>
          </p:cNvSpPr>
          <p:nvPr>
            <p:ph type="sldNum" sz="quarter" idx="13"/>
          </p:nvPr>
        </p:nvSpPr>
        <p:spPr/>
        <p:txBody>
          <a:bodyPr/>
          <a:lstStyle/>
          <a:p>
            <a:pPr>
              <a:defRPr/>
            </a:pPr>
            <a:r>
              <a:rPr lang="en-US"/>
              <a:t>Page </a:t>
            </a:r>
            <a:fld id="{8494B09C-02D3-414B-B0EE-19148CC64A93}" type="slidenum">
              <a:rPr lang="en-US" smtClean="0"/>
              <a:pPr>
                <a:defRPr/>
              </a:pPr>
              <a:t>7</a:t>
            </a:fld>
            <a:endParaRPr lang="en-US"/>
          </a:p>
        </p:txBody>
      </p:sp>
    </p:spTree>
    <p:extLst>
      <p:ext uri="{BB962C8B-B14F-4D97-AF65-F5344CB8AC3E}">
        <p14:creationId xmlns:p14="http://schemas.microsoft.com/office/powerpoint/2010/main" val="36007535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802.15-17-0079-01-0000</a:t>
            </a:r>
          </a:p>
        </p:txBody>
      </p:sp>
      <p:sp>
        <p:nvSpPr>
          <p:cNvPr id="5" name="Date Placeholder 4"/>
          <p:cNvSpPr>
            <a:spLocks noGrp="1"/>
          </p:cNvSpPr>
          <p:nvPr>
            <p:ph type="dt" idx="11"/>
          </p:nvPr>
        </p:nvSpPr>
        <p:spPr/>
        <p:txBody>
          <a:bodyPr/>
          <a:lstStyle/>
          <a:p>
            <a:r>
              <a:rPr lang="en-US" altLang="en-US"/>
              <a:t>January 2017</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9</a:t>
            </a:fld>
            <a:endParaRPr lang="en-US" altLang="en-US"/>
          </a:p>
        </p:txBody>
      </p:sp>
    </p:spTree>
    <p:extLst>
      <p:ext uri="{BB962C8B-B14F-4D97-AF65-F5344CB8AC3E}">
        <p14:creationId xmlns:p14="http://schemas.microsoft.com/office/powerpoint/2010/main" val="21240113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a:t>Nov 2015</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dirty="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8" name="Footer Placeholder 4"/>
          <p:cNvSpPr>
            <a:spLocks noGrp="1"/>
          </p:cNvSpPr>
          <p:nvPr>
            <p:ph type="ftr" sz="quarter" idx="4"/>
          </p:nvPr>
        </p:nvSpPr>
        <p:spPr>
          <a:xfrm>
            <a:off x="5357813" y="8985250"/>
            <a:ext cx="923925" cy="182563"/>
          </a:xfrm>
          <a:noFill/>
        </p:spPr>
        <p:txBody>
          <a:bodyPr/>
          <a:lstStyle/>
          <a:p>
            <a:pPr lvl="4"/>
            <a:r>
              <a:rPr lang="en-US"/>
              <a:t>Peter Ecclesine (Cisco Systems)</a:t>
            </a:r>
          </a:p>
        </p:txBody>
      </p:sp>
      <p:sp>
        <p:nvSpPr>
          <p:cNvPr id="59399" name="Slide Number Placeholder 5"/>
          <p:cNvSpPr>
            <a:spLocks noGrp="1"/>
          </p:cNvSpPr>
          <p:nvPr>
            <p:ph type="sldNum" sz="quarter" idx="5"/>
          </p:nvPr>
        </p:nvSpPr>
        <p:spPr>
          <a:noFill/>
        </p:spPr>
        <p:txBody>
          <a:bodyPr/>
          <a:lstStyle/>
          <a:p>
            <a:r>
              <a:rPr lang="en-US"/>
              <a:t>Page </a:t>
            </a:r>
            <a:fld id="{617E4734-E93D-4119-AD53-64F2B1E3BFF1}" type="slidenum">
              <a:rPr lang="en-US" smtClean="0"/>
              <a:pPr/>
              <a:t>10</a:t>
            </a:fld>
            <a:endParaRPr lang="en-US"/>
          </a:p>
        </p:txBody>
      </p:sp>
    </p:spTree>
    <p:extLst>
      <p:ext uri="{BB962C8B-B14F-4D97-AF65-F5344CB8AC3E}">
        <p14:creationId xmlns:p14="http://schemas.microsoft.com/office/powerpoint/2010/main" val="957959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7" name="Date Placeholder 6"/>
          <p:cNvSpPr>
            <a:spLocks noGrp="1"/>
          </p:cNvSpPr>
          <p:nvPr>
            <p:ph type="dt" sz="half" idx="10"/>
          </p:nvPr>
        </p:nvSpPr>
        <p:spPr/>
        <p:txBody>
          <a:bodyPr/>
          <a:lstStyle/>
          <a:p>
            <a:r>
              <a:rPr lang="en-US" altLang="en-US"/>
              <a:t>May 2017</a:t>
            </a:r>
            <a:endParaRPr lang="en-US" altLang="en-US" dirty="0"/>
          </a:p>
        </p:txBody>
      </p:sp>
      <p:sp>
        <p:nvSpPr>
          <p:cNvPr id="8" name="Footer Placeholder 7"/>
          <p:cNvSpPr>
            <a:spLocks noGrp="1"/>
          </p:cNvSpPr>
          <p:nvPr>
            <p:ph type="ftr" sz="quarter" idx="11"/>
          </p:nvPr>
        </p:nvSpPr>
        <p:spPr/>
        <p:txBody>
          <a:bodyPr/>
          <a:lstStyle/>
          <a:p>
            <a:r>
              <a:rPr lang="en-US" altLang="en-US"/>
              <a:t>Al Petrick, Jones-Petrick and Associates</a:t>
            </a:r>
          </a:p>
        </p:txBody>
      </p:sp>
      <p:sp>
        <p:nvSpPr>
          <p:cNvPr id="9" name="Slide Number Placeholder 8"/>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959396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May 2017</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CAC5739-B300-4063-A42F-3412D7498337}" type="slidenum">
              <a:rPr lang="en-US" altLang="en-US"/>
              <a:pPr/>
              <a:t>‹#›</a:t>
            </a:fld>
            <a:endParaRPr lang="en-US" altLang="en-US"/>
          </a:p>
        </p:txBody>
      </p:sp>
    </p:spTree>
    <p:extLst>
      <p:ext uri="{BB962C8B-B14F-4D97-AF65-F5344CB8AC3E}">
        <p14:creationId xmlns:p14="http://schemas.microsoft.com/office/powerpoint/2010/main" val="159376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May 2017</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E000CFE-AB2F-4D96-AC7B-59A8F108EB49}" type="slidenum">
              <a:rPr lang="en-US" altLang="en-US"/>
              <a:pPr/>
              <a:t>‹#›</a:t>
            </a:fld>
            <a:endParaRPr lang="en-US" altLang="en-US"/>
          </a:p>
        </p:txBody>
      </p:sp>
    </p:spTree>
    <p:extLst>
      <p:ext uri="{BB962C8B-B14F-4D97-AF65-F5344CB8AC3E}">
        <p14:creationId xmlns:p14="http://schemas.microsoft.com/office/powerpoint/2010/main" val="318835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p:txBody>
          <a:bodyPr/>
          <a:lstStyle>
            <a:lvl1pPr>
              <a:defRPr/>
            </a:lvl1pPr>
          </a:lstStyle>
          <a:p>
            <a:pPr>
              <a:defRPr/>
            </a:pPr>
            <a:r>
              <a:rPr lang="en-US"/>
              <a:t>May 2017</a:t>
            </a:r>
          </a:p>
        </p:txBody>
      </p:sp>
      <p:sp>
        <p:nvSpPr>
          <p:cNvPr id="5" name="Rectangle 5"/>
          <p:cNvSpPr>
            <a:spLocks noGrp="1" noChangeArrowheads="1"/>
          </p:cNvSpPr>
          <p:nvPr>
            <p:ph type="ftr" sz="quarter" idx="11"/>
          </p:nvPr>
        </p:nvSpPr>
        <p:spPr/>
        <p:txBody>
          <a:bodyPr/>
          <a:lstStyle>
            <a:lvl1pPr>
              <a:defRPr/>
            </a:lvl1pPr>
          </a:lstStyle>
          <a:p>
            <a:pPr>
              <a:defRPr/>
            </a:pPr>
            <a:r>
              <a:rPr lang="en-US"/>
              <a:t>Al Petrick, Jones-Petrick and Associates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extLst>
      <p:ext uri="{BB962C8B-B14F-4D97-AF65-F5344CB8AC3E}">
        <p14:creationId xmlns:p14="http://schemas.microsoft.com/office/powerpoint/2010/main" val="3818017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May 2017</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42175565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May 2017</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544275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May 2017</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76264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May 2017</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272400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May 2017</a:t>
            </a:r>
          </a:p>
        </p:txBody>
      </p:sp>
      <p:sp>
        <p:nvSpPr>
          <p:cNvPr id="8" name="Footer Placeholder 7"/>
          <p:cNvSpPr>
            <a:spLocks noGrp="1"/>
          </p:cNvSpPr>
          <p:nvPr>
            <p:ph type="ftr" sz="quarter" idx="11"/>
          </p:nvPr>
        </p:nvSpPr>
        <p:spPr/>
        <p:txBody>
          <a:bodyPr/>
          <a:lstStyle/>
          <a:p>
            <a:r>
              <a:rPr lang="en-US"/>
              <a:t>Al Petrick, Jones-Petrick and Associates</a:t>
            </a:r>
          </a:p>
        </p:txBody>
      </p:sp>
      <p:sp>
        <p:nvSpPr>
          <p:cNvPr id="9" name="Slide Number Placeholder 8"/>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2443000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May 2017</a:t>
            </a:r>
          </a:p>
        </p:txBody>
      </p:sp>
      <p:sp>
        <p:nvSpPr>
          <p:cNvPr id="4" name="Footer Placeholder 3"/>
          <p:cNvSpPr>
            <a:spLocks noGrp="1"/>
          </p:cNvSpPr>
          <p:nvPr>
            <p:ph type="ftr" sz="quarter" idx="11"/>
          </p:nvPr>
        </p:nvSpPr>
        <p:spPr/>
        <p:txBody>
          <a:bodyPr/>
          <a:lstStyle/>
          <a:p>
            <a:r>
              <a:rPr lang="en-US"/>
              <a:t>Al Petrick, Jones-Petrick and Associates</a:t>
            </a:r>
          </a:p>
        </p:txBody>
      </p:sp>
      <p:sp>
        <p:nvSpPr>
          <p:cNvPr id="5" name="Slide Number Placeholder 4"/>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16792554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May 2017</a:t>
            </a:r>
          </a:p>
        </p:txBody>
      </p:sp>
      <p:sp>
        <p:nvSpPr>
          <p:cNvPr id="3" name="Footer Placeholder 2"/>
          <p:cNvSpPr>
            <a:spLocks noGrp="1"/>
          </p:cNvSpPr>
          <p:nvPr>
            <p:ph type="ftr" sz="quarter" idx="11"/>
          </p:nvPr>
        </p:nvSpPr>
        <p:spPr/>
        <p:txBody>
          <a:bodyPr/>
          <a:lstStyle/>
          <a:p>
            <a:r>
              <a:rPr lang="en-US"/>
              <a:t>Al Petrick, Jones-Petrick and Associates</a:t>
            </a:r>
          </a:p>
        </p:txBody>
      </p:sp>
      <p:sp>
        <p:nvSpPr>
          <p:cNvPr id="4" name="Slide Number Placeholder 3"/>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540011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a:t>May 2017</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B5DF06B1-16D6-4ED2-BBDA-2A3165347220}" type="slidenum">
              <a:rPr lang="en-US" altLang="en-US"/>
              <a:pPr/>
              <a:t>‹#›</a:t>
            </a:fld>
            <a:endParaRPr lang="en-US" altLang="en-US"/>
          </a:p>
        </p:txBody>
      </p:sp>
    </p:spTree>
    <p:extLst>
      <p:ext uri="{BB962C8B-B14F-4D97-AF65-F5344CB8AC3E}">
        <p14:creationId xmlns:p14="http://schemas.microsoft.com/office/powerpoint/2010/main" val="2903044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May 2017</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0770519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May 2017</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3319662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May 2017</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467684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May 2017</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09601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May 2017</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92D51DB7-B29D-4ACF-A02C-CE3050D49F56}" type="slidenum">
              <a:rPr lang="en-US" altLang="en-US"/>
              <a:pPr/>
              <a:t>‹#›</a:t>
            </a:fld>
            <a:endParaRPr lang="en-US" altLang="en-US"/>
          </a:p>
        </p:txBody>
      </p:sp>
    </p:spTree>
    <p:extLst>
      <p:ext uri="{BB962C8B-B14F-4D97-AF65-F5344CB8AC3E}">
        <p14:creationId xmlns:p14="http://schemas.microsoft.com/office/powerpoint/2010/main" val="2062120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May 2017</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7520C07B-C2B7-470C-8C72-1373EC9C1C59}" type="slidenum">
              <a:rPr lang="en-US" altLang="en-US"/>
              <a:pPr/>
              <a:t>‹#›</a:t>
            </a:fld>
            <a:endParaRPr lang="en-US" altLang="en-US"/>
          </a:p>
        </p:txBody>
      </p:sp>
    </p:spTree>
    <p:extLst>
      <p:ext uri="{BB962C8B-B14F-4D97-AF65-F5344CB8AC3E}">
        <p14:creationId xmlns:p14="http://schemas.microsoft.com/office/powerpoint/2010/main" val="2955892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May 2017</a:t>
            </a:r>
          </a:p>
        </p:txBody>
      </p:sp>
      <p:sp>
        <p:nvSpPr>
          <p:cNvPr id="8" name="Footer Placeholder 7"/>
          <p:cNvSpPr>
            <a:spLocks noGrp="1"/>
          </p:cNvSpPr>
          <p:nvPr>
            <p:ph type="ftr" sz="quarter" idx="11"/>
          </p:nvPr>
        </p:nvSpPr>
        <p:spPr/>
        <p:txBody>
          <a:bodyPr/>
          <a:lstStyle>
            <a:lvl1pPr>
              <a:defRPr/>
            </a:lvl1pPr>
          </a:lstStyle>
          <a:p>
            <a:r>
              <a:rPr lang="en-US" altLang="en-US"/>
              <a:t>Al Petrick, Jones-Petrick and Associates</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A45B3F6E-5A46-46EA-864E-FF9CF60F362F}" type="slidenum">
              <a:rPr lang="en-US" altLang="en-US"/>
              <a:pPr/>
              <a:t>‹#›</a:t>
            </a:fld>
            <a:endParaRPr lang="en-US" altLang="en-US"/>
          </a:p>
        </p:txBody>
      </p:sp>
    </p:spTree>
    <p:extLst>
      <p:ext uri="{BB962C8B-B14F-4D97-AF65-F5344CB8AC3E}">
        <p14:creationId xmlns:p14="http://schemas.microsoft.com/office/powerpoint/2010/main" val="530415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May 2017</a:t>
            </a:r>
          </a:p>
        </p:txBody>
      </p:sp>
      <p:sp>
        <p:nvSpPr>
          <p:cNvPr id="4" name="Footer Placeholder 3"/>
          <p:cNvSpPr>
            <a:spLocks noGrp="1"/>
          </p:cNvSpPr>
          <p:nvPr>
            <p:ph type="ftr" sz="quarter" idx="11"/>
          </p:nvPr>
        </p:nvSpPr>
        <p:spPr/>
        <p:txBody>
          <a:bodyPr/>
          <a:lstStyle>
            <a:lvl1pPr>
              <a:defRPr/>
            </a:lvl1pPr>
          </a:lstStyle>
          <a:p>
            <a:r>
              <a:rPr lang="en-US" altLang="en-US"/>
              <a:t>Al Petrick, Jones-Petrick and Associates</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2E82B872-AF6F-42CC-99E2-D138C3E89944}" type="slidenum">
              <a:rPr lang="en-US" altLang="en-US"/>
              <a:pPr/>
              <a:t>‹#›</a:t>
            </a:fld>
            <a:endParaRPr lang="en-US" altLang="en-US"/>
          </a:p>
        </p:txBody>
      </p:sp>
    </p:spTree>
    <p:extLst>
      <p:ext uri="{BB962C8B-B14F-4D97-AF65-F5344CB8AC3E}">
        <p14:creationId xmlns:p14="http://schemas.microsoft.com/office/powerpoint/2010/main" val="260306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Click to edit Master title style</a:t>
            </a:r>
          </a:p>
        </p:txBody>
      </p:sp>
      <p:sp>
        <p:nvSpPr>
          <p:cNvPr id="12" name="Date Placeholder 11"/>
          <p:cNvSpPr>
            <a:spLocks noGrp="1"/>
          </p:cNvSpPr>
          <p:nvPr>
            <p:ph type="dt" sz="half" idx="10"/>
          </p:nvPr>
        </p:nvSpPr>
        <p:spPr/>
        <p:txBody>
          <a:bodyPr/>
          <a:lstStyle/>
          <a:p>
            <a:r>
              <a:rPr lang="en-US" altLang="en-US"/>
              <a:t>May 2017</a:t>
            </a:r>
            <a:endParaRPr lang="en-US" altLang="en-US" dirty="0"/>
          </a:p>
        </p:txBody>
      </p:sp>
      <p:sp>
        <p:nvSpPr>
          <p:cNvPr id="13" name="Footer Placeholder 12"/>
          <p:cNvSpPr>
            <a:spLocks noGrp="1"/>
          </p:cNvSpPr>
          <p:nvPr>
            <p:ph type="ftr" sz="quarter" idx="11"/>
          </p:nvPr>
        </p:nvSpPr>
        <p:spPr/>
        <p:txBody>
          <a:bodyPr/>
          <a:lstStyle/>
          <a:p>
            <a:r>
              <a:rPr lang="en-US" altLang="en-US" dirty="0"/>
              <a:t>Al Petrick, Jones-Petrick and Associates</a:t>
            </a:r>
          </a:p>
        </p:txBody>
      </p:sp>
      <p:sp>
        <p:nvSpPr>
          <p:cNvPr id="14" name="Slide Number Placeholder 13"/>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667395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May 2017</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25B9A97E-7636-4BAF-8FAF-25979A93FBE1}" type="slidenum">
              <a:rPr lang="en-US" altLang="en-US"/>
              <a:pPr/>
              <a:t>‹#›</a:t>
            </a:fld>
            <a:endParaRPr lang="en-US" altLang="en-US"/>
          </a:p>
        </p:txBody>
      </p:sp>
    </p:spTree>
    <p:extLst>
      <p:ext uri="{BB962C8B-B14F-4D97-AF65-F5344CB8AC3E}">
        <p14:creationId xmlns:p14="http://schemas.microsoft.com/office/powerpoint/2010/main" val="793362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May 2017</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32C549ED-DC71-48E3-93A2-3FB9CBDE2440}" type="slidenum">
              <a:rPr lang="en-US" altLang="en-US"/>
              <a:pPr/>
              <a:t>‹#›</a:t>
            </a:fld>
            <a:endParaRPr lang="en-US" altLang="en-US"/>
          </a:p>
        </p:txBody>
      </p:sp>
    </p:spTree>
    <p:extLst>
      <p:ext uri="{BB962C8B-B14F-4D97-AF65-F5344CB8AC3E}">
        <p14:creationId xmlns:p14="http://schemas.microsoft.com/office/powerpoint/2010/main" val="151222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733927"/>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May 2017</a:t>
            </a:r>
            <a:endParaRPr lang="en-US" alt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 Petrick, Jones-Petrick and Associates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CEEC833-868B-48A1-88C7-0D2BC9B04936}" type="slidenum">
              <a:rPr lang="en-US" altLang="en-US"/>
              <a:pPr/>
              <a:t>‹#›</a:t>
            </a:fld>
            <a:endParaRPr lang="en-US" altLang="en-US"/>
          </a:p>
        </p:txBody>
      </p:sp>
      <p:sp>
        <p:nvSpPr>
          <p:cNvPr id="1031" name="Rectangle 7"/>
          <p:cNvSpPr>
            <a:spLocks noChangeArrowheads="1"/>
          </p:cNvSpPr>
          <p:nvPr/>
        </p:nvSpPr>
        <p:spPr bwMode="auto">
          <a:xfrm>
            <a:off x="35052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802.15-17-00316-00-0000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May 2017</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4BBBB-A197-4086-9666-D85E45E80926}" type="slidenum">
              <a:rPr lang="en-US" smtClean="0"/>
              <a:t>‹#›</a:t>
            </a:fld>
            <a:endParaRPr lang="en-US"/>
          </a:p>
        </p:txBody>
      </p:sp>
    </p:spTree>
    <p:extLst>
      <p:ext uri="{BB962C8B-B14F-4D97-AF65-F5344CB8AC3E}">
        <p14:creationId xmlns:p14="http://schemas.microsoft.com/office/powerpoint/2010/main" val="3515227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May 2017</a:t>
            </a:r>
            <a:endParaRPr lang="en-US" altLang="en-US" dirty="0"/>
          </a:p>
        </p:txBody>
      </p:sp>
      <p:sp>
        <p:nvSpPr>
          <p:cNvPr id="5" name="Footer Placeholder 2"/>
          <p:cNvSpPr>
            <a:spLocks noGrp="1"/>
          </p:cNvSpPr>
          <p:nvPr>
            <p:ph type="ftr" sz="quarter" idx="11"/>
          </p:nvPr>
        </p:nvSpPr>
        <p:spPr>
          <a:xfrm>
            <a:off x="5486400" y="6475413"/>
            <a:ext cx="3124200" cy="182562"/>
          </a:xfrm>
        </p:spPr>
        <p:txBody>
          <a:bodyPr/>
          <a:lstStyle/>
          <a:p>
            <a:r>
              <a:rPr lang="en-US" altLang="en-US"/>
              <a:t>Al Petrick, Jones-Petrick and Associates</a:t>
            </a:r>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8EF7BD13-37A8-4D0B-9D71-F0FA090EEEB5}" type="slidenum">
              <a:rPr lang="en-US" altLang="en-US"/>
              <a:pPr/>
              <a:t>1</a:t>
            </a:fld>
            <a:endParaRPr lang="en-US" alt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accent2"/>
                </a:solidFill>
              </a:rPr>
              <a:t>NOTE: Update all </a:t>
            </a:r>
            <a:r>
              <a:rPr lang="en-US" altLang="en-US" sz="1400">
                <a:solidFill>
                  <a:srgbClr val="FF0000"/>
                </a:solidFill>
              </a:rPr>
              <a:t>red</a:t>
            </a:r>
            <a:r>
              <a:rPr lang="en-US" altLang="en-US" sz="1400">
                <a:solidFill>
                  <a:schemeClr val="accent2"/>
                </a:solidFill>
              </a:rPr>
              <a:t> fields replacing with your information; they are required. This is a manual update in appropriate</a:t>
            </a:r>
          </a:p>
          <a:p>
            <a:pPr algn="ctr"/>
            <a:r>
              <a:rPr lang="en-US" altLang="en-US" sz="1400">
                <a:solidFill>
                  <a:schemeClr val="accent2"/>
                </a:solidFill>
              </a:rPr>
              <a:t>fields.  All Blue fields are informational and are to be deleted. </a:t>
            </a:r>
            <a:r>
              <a:rPr lang="en-US" altLang="en-US" sz="1400">
                <a:solidFill>
                  <a:schemeClr val="tx2"/>
                </a:solidFill>
              </a:rPr>
              <a:t>Black</a:t>
            </a:r>
            <a:r>
              <a:rPr lang="en-US" altLang="en-US" sz="140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Liaison Report on 802.11 for May 2017</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11, May 2017 </a:t>
            </a:r>
            <a:r>
              <a:rPr lang="en-US" altLang="en-US" sz="1600" dirty="0"/>
              <a:t>]</a:t>
            </a:r>
            <a:r>
              <a:rPr lang="en-US" altLang="en-US" sz="1600" dirty="0">
                <a:solidFill>
                  <a:srgbClr val="FF0000"/>
                </a:solidFill>
              </a:rPr>
              <a:t> </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Al Petrick 802.11</a:t>
            </a:r>
            <a:r>
              <a:rPr lang="en-US" altLang="en-US" sz="1600" dirty="0">
                <a:solidFill>
                  <a:schemeClr val="tx2"/>
                </a:solidFill>
              </a:rPr>
              <a:t>] Company [</a:t>
            </a:r>
            <a:r>
              <a:rPr lang="en-US" altLang="en-US" sz="1600" dirty="0">
                <a:solidFill>
                  <a:srgbClr val="FF0000"/>
                </a:solidFill>
              </a:rPr>
              <a:t>Jones-Petrick and Associates</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Orlando, Florida, 32832</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321-235-3269</a:t>
            </a:r>
            <a:r>
              <a:rPr lang="en-US" altLang="en-US" sz="1600" dirty="0">
                <a:solidFill>
                  <a:schemeClr val="tx2"/>
                </a:solidFill>
              </a:rPr>
              <a:t>], FAX: [], E-Mail:[</a:t>
            </a:r>
            <a:r>
              <a:rPr lang="en-US" altLang="en-US" sz="1600" dirty="0">
                <a:solidFill>
                  <a:srgbClr val="FF0000"/>
                </a:solidFill>
              </a:rPr>
              <a:t>al@jpasoc.com </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Liaison Report on 802.11 for May, 2017</a:t>
            </a:r>
            <a:r>
              <a:rPr lang="en-US" altLang="en-US" sz="1600" dirty="0">
                <a:solidFill>
                  <a:schemeClr val="tx2"/>
                </a:solidFill>
              </a:rPr>
              <a:t>]</a:t>
            </a:r>
          </a:p>
          <a:p>
            <a:pPr>
              <a:spcBef>
                <a:spcPts val="100"/>
              </a:spcBef>
              <a:spcAft>
                <a:spcPts val="100"/>
              </a:spcAft>
            </a:pPr>
            <a:r>
              <a:rPr lang="en-US" alt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dirty="0">
                <a:solidFill>
                  <a:schemeClr val="accent2"/>
                </a:solidFill>
              </a:rPr>
              <a:t>[Note: Contributions that are not responsive to this section of the template, and contributions which do</a:t>
            </a:r>
          </a:p>
          <a:p>
            <a:r>
              <a:rPr lang="en-US" altLang="en-US" dirty="0">
                <a:solidFill>
                  <a:schemeClr val="accent2"/>
                </a:solidFill>
              </a:rPr>
              <a:t>not address the topic under which they are submitted, may be refused or consigned to the “General Contributions” area.]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Liaison Report on 802.11 for May, 2017</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Informative</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a:t>Slide </a:t>
            </a:r>
            <a:fld id="{267CEDAE-0893-43B3-92C5-6D110BF9235A}" type="slidenum">
              <a:rPr lang="en-US" smtClean="0"/>
              <a:pPr/>
              <a:t>10</a:t>
            </a:fld>
            <a:endParaRPr lang="en-US"/>
          </a:p>
        </p:txBody>
      </p:sp>
      <p:sp>
        <p:nvSpPr>
          <p:cNvPr id="29699" name="Rectangle 4"/>
          <p:cNvSpPr>
            <a:spLocks noGrp="1" noChangeArrowheads="1"/>
          </p:cNvSpPr>
          <p:nvPr>
            <p:ph type="title"/>
          </p:nvPr>
        </p:nvSpPr>
        <p:spPr>
          <a:xfrm>
            <a:off x="685800" y="914400"/>
            <a:ext cx="7772400" cy="685800"/>
          </a:xfrm>
        </p:spPr>
        <p:txBody>
          <a:bodyPr/>
          <a:lstStyle/>
          <a:p>
            <a:r>
              <a:rPr lang="en-US" altLang="en-US" b="1" dirty="0"/>
              <a:t>Editor’s Projected Completion of 802.11 Amendments</a:t>
            </a:r>
            <a:endParaRPr lang="en-US" b="1" dirty="0"/>
          </a:p>
        </p:txBody>
      </p:sp>
      <p:sp>
        <p:nvSpPr>
          <p:cNvPr id="29756" name="Footer Placeholder 7"/>
          <p:cNvSpPr>
            <a:spLocks noGrp="1"/>
          </p:cNvSpPr>
          <p:nvPr>
            <p:ph type="ftr" sz="quarter" idx="11"/>
          </p:nvPr>
        </p:nvSpPr>
        <p:spPr>
          <a:noFill/>
        </p:spPr>
        <p:txBody>
          <a:bodyPr/>
          <a:lstStyle/>
          <a:p>
            <a:r>
              <a:rPr lang="en-US"/>
              <a:t>Al Petrick, Jones-Petrick and Associates</a:t>
            </a:r>
          </a:p>
        </p:txBody>
      </p:sp>
      <p:sp>
        <p:nvSpPr>
          <p:cNvPr id="29757" name="Date Placeholder 7"/>
          <p:cNvSpPr>
            <a:spLocks noGrp="1"/>
          </p:cNvSpPr>
          <p:nvPr>
            <p:ph type="dt" sz="quarter" idx="10"/>
          </p:nvPr>
        </p:nvSpPr>
        <p:spPr>
          <a:noFill/>
        </p:spPr>
        <p:txBody>
          <a:bodyPr/>
          <a:lstStyle/>
          <a:p>
            <a:r>
              <a:rPr lang="en-US"/>
              <a:t>May 2017</a:t>
            </a:r>
          </a:p>
        </p:txBody>
      </p:sp>
      <p:sp>
        <p:nvSpPr>
          <p:cNvPr id="9" name="Right Arrow 7"/>
          <p:cNvSpPr/>
          <p:nvPr/>
        </p:nvSpPr>
        <p:spPr bwMode="auto">
          <a:xfrm>
            <a:off x="381000" y="49530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4" name="Picture 3"/>
          <p:cNvPicPr>
            <a:picLocks noChangeAspect="1"/>
          </p:cNvPicPr>
          <p:nvPr/>
        </p:nvPicPr>
        <p:blipFill>
          <a:blip r:embed="rId3"/>
          <a:stretch>
            <a:fillRect/>
          </a:stretch>
        </p:blipFill>
        <p:spPr>
          <a:xfrm>
            <a:off x="838200" y="2319900"/>
            <a:ext cx="7789860" cy="3776100"/>
          </a:xfrm>
          <a:prstGeom prst="rect">
            <a:avLst/>
          </a:prstGeom>
        </p:spPr>
      </p:pic>
    </p:spTree>
    <p:extLst>
      <p:ext uri="{BB962C8B-B14F-4D97-AF65-F5344CB8AC3E}">
        <p14:creationId xmlns:p14="http://schemas.microsoft.com/office/powerpoint/2010/main" val="1524552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00"/>
            <a:ext cx="7772400" cy="1066800"/>
          </a:xfrm>
        </p:spPr>
        <p:txBody>
          <a:bodyPr/>
          <a:lstStyle/>
          <a:p>
            <a:r>
              <a:rPr lang="en-US" sz="6600" b="1" i="1" dirty="0"/>
              <a:t>Thank you !!</a:t>
            </a:r>
          </a:p>
        </p:txBody>
      </p:sp>
      <p:sp>
        <p:nvSpPr>
          <p:cNvPr id="4" name="Date Placeholder 3"/>
          <p:cNvSpPr>
            <a:spLocks noGrp="1"/>
          </p:cNvSpPr>
          <p:nvPr>
            <p:ph type="dt" sz="half" idx="10"/>
          </p:nvPr>
        </p:nvSpPr>
        <p:spPr/>
        <p:txBody>
          <a:bodyPr/>
          <a:lstStyle/>
          <a:p>
            <a:r>
              <a:rPr lang="en-US" altLang="en-US"/>
              <a:t>May 2017</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11</a:t>
            </a:fld>
            <a:endParaRPr lang="en-US" altLang="en-US"/>
          </a:p>
        </p:txBody>
      </p:sp>
    </p:spTree>
    <p:extLst>
      <p:ext uri="{BB962C8B-B14F-4D97-AF65-F5344CB8AC3E}">
        <p14:creationId xmlns:p14="http://schemas.microsoft.com/office/powerpoint/2010/main" val="945709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81000"/>
            <a:ext cx="1600200" cy="212725"/>
          </a:xfrm>
        </p:spPr>
        <p:txBody>
          <a:bodyPr/>
          <a:lstStyle/>
          <a:p>
            <a:r>
              <a:rPr lang="en-US" altLang="en-US"/>
              <a:t>May 2017</a:t>
            </a:r>
            <a:endParaRPr lang="en-US" altLang="en-US" dirty="0"/>
          </a:p>
        </p:txBody>
      </p:sp>
      <p:sp>
        <p:nvSpPr>
          <p:cNvPr id="5" name="Footer Placeholder 4"/>
          <p:cNvSpPr>
            <a:spLocks noGrp="1"/>
          </p:cNvSpPr>
          <p:nvPr>
            <p:ph type="ftr" sz="quarter" idx="11"/>
          </p:nvPr>
        </p:nvSpPr>
        <p:spPr>
          <a:xfrm>
            <a:off x="5486400" y="6475413"/>
            <a:ext cx="3124200" cy="182562"/>
          </a:xfrm>
        </p:spPr>
        <p:txBody>
          <a:bodyPr/>
          <a:lstStyle/>
          <a:p>
            <a:r>
              <a:rPr lang="en-US" altLang="en-US" dirty="0"/>
              <a:t>Al Petrick, Jones-Petrick and Associates</a:t>
            </a:r>
          </a:p>
        </p:txBody>
      </p:sp>
      <p:sp>
        <p:nvSpPr>
          <p:cNvPr id="6" name="Slide Number Placeholder 5"/>
          <p:cNvSpPr>
            <a:spLocks noGrp="1"/>
          </p:cNvSpPr>
          <p:nvPr>
            <p:ph type="sldNum" sz="quarter" idx="12"/>
          </p:nvPr>
        </p:nvSpPr>
        <p:spPr>
          <a:xfrm>
            <a:off x="4344988" y="6475413"/>
            <a:ext cx="530225" cy="182562"/>
          </a:xfrm>
        </p:spPr>
        <p:txBody>
          <a:bodyPr/>
          <a:lstStyle/>
          <a:p>
            <a:r>
              <a:rPr lang="en-US" altLang="en-US"/>
              <a:t>Slide </a:t>
            </a:r>
            <a:fld id="{FE07D50A-DA53-4702-9BB4-908F3F57E57B}" type="slidenum">
              <a:rPr lang="en-US" altLang="en-US"/>
              <a:pPr/>
              <a:t>2</a:t>
            </a:fld>
            <a:endParaRPr lang="en-US" altLang="en-US"/>
          </a:p>
        </p:txBody>
      </p:sp>
      <p:sp>
        <p:nvSpPr>
          <p:cNvPr id="26627" name="Rectangle 3"/>
          <p:cNvSpPr>
            <a:spLocks noGrp="1" noChangeArrowheads="1"/>
          </p:cNvSpPr>
          <p:nvPr>
            <p:ph type="subTitle" idx="1"/>
          </p:nvPr>
        </p:nvSpPr>
        <p:spPr>
          <a:xfrm>
            <a:off x="1219200" y="2133600"/>
            <a:ext cx="6400800" cy="1752600"/>
          </a:xfrm>
        </p:spPr>
        <p:txBody>
          <a:bodyPr/>
          <a:lstStyle/>
          <a:p>
            <a:r>
              <a:rPr lang="en-US" altLang="en-US" sz="3600" b="1" dirty="0"/>
              <a:t>802.11 Liaison Report</a:t>
            </a:r>
            <a:br>
              <a:rPr lang="en-US" altLang="en-US" sz="3600" b="1" dirty="0"/>
            </a:br>
            <a:endParaRPr lang="en-US" altLang="en-US" sz="3600" b="1" dirty="0"/>
          </a:p>
          <a:p>
            <a:r>
              <a:rPr lang="en-GB" sz="2800" dirty="0"/>
              <a:t>Daejeon Convention </a:t>
            </a:r>
            <a:r>
              <a:rPr lang="en-GB" sz="2800" dirty="0" err="1"/>
              <a:t>Center</a:t>
            </a:r>
            <a:r>
              <a:rPr lang="en-GB" sz="2800" dirty="0"/>
              <a:t> </a:t>
            </a:r>
          </a:p>
          <a:p>
            <a:r>
              <a:rPr lang="en-GB" sz="2800" dirty="0"/>
              <a:t>Daejeon, Korea</a:t>
            </a:r>
            <a:br>
              <a:rPr lang="en-GB" sz="2800" dirty="0"/>
            </a:br>
            <a:r>
              <a:rPr lang="en-US" sz="2800" dirty="0"/>
              <a:t>May </a:t>
            </a:r>
            <a:r>
              <a:rPr lang="en-US" altLang="en-US" sz="2800" dirty="0"/>
              <a:t>2017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685800"/>
            <a:ext cx="7772400" cy="649287"/>
          </a:xfrm>
        </p:spPr>
        <p:txBody>
          <a:bodyPr/>
          <a:lstStyle/>
          <a:p>
            <a:r>
              <a:rPr lang="en-US" dirty="0"/>
              <a:t>IEEE 802.11 Standards Pipeline</a:t>
            </a:r>
          </a:p>
        </p:txBody>
      </p:sp>
      <p:sp>
        <p:nvSpPr>
          <p:cNvPr id="52" name="Slide Number Placeholder 4"/>
          <p:cNvSpPr txBox="1">
            <a:spLocks/>
          </p:cNvSpPr>
          <p:nvPr/>
        </p:nvSpPr>
        <p:spPr>
          <a:xfrm>
            <a:off x="8458200" y="6629400"/>
            <a:ext cx="438150" cy="228600"/>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9DB06DC2-A86B-4567-B1B6-4A779827CDB5}" type="slidenum">
              <a:rPr lang="en-US" sz="800" b="1">
                <a:latin typeface="+mj-lt"/>
              </a:rPr>
              <a:pPr marL="0" marR="0" lvl="0" indent="0" algn="l" defTabSz="914400" rtl="0" eaLnBrk="1" fontAlgn="auto" latinLnBrk="0" hangingPunct="1">
                <a:lnSpc>
                  <a:spcPct val="100000"/>
                </a:lnSpc>
                <a:spcBef>
                  <a:spcPts val="0"/>
                </a:spcBef>
                <a:spcAft>
                  <a:spcPts val="0"/>
                </a:spcAft>
                <a:buClrTx/>
                <a:buSzTx/>
                <a:buFontTx/>
                <a:buNone/>
                <a:tabLst/>
                <a:defRPr/>
              </a:pPr>
              <a:t>3</a:t>
            </a:fld>
            <a:endParaRPr lang="en-US" sz="800" b="1" dirty="0">
              <a:latin typeface="+mj-lt"/>
            </a:endParaRPr>
          </a:p>
        </p:txBody>
      </p:sp>
      <p:sp>
        <p:nvSpPr>
          <p:cNvPr id="4" name="Footer Placeholder 3"/>
          <p:cNvSpPr>
            <a:spLocks noGrp="1"/>
          </p:cNvSpPr>
          <p:nvPr>
            <p:ph type="ftr" sz="quarter" idx="11"/>
          </p:nvPr>
        </p:nvSpPr>
        <p:spPr/>
        <p:txBody>
          <a:bodyPr/>
          <a:lstStyle/>
          <a:p>
            <a:pPr>
              <a:defRPr/>
            </a:pPr>
            <a:r>
              <a:rPr lang="en-US"/>
              <a:t>Al Petrick, Jones-Petrick and Associates</a:t>
            </a:r>
          </a:p>
        </p:txBody>
      </p:sp>
      <p:sp>
        <p:nvSpPr>
          <p:cNvPr id="5" name="Date Placeholder 4"/>
          <p:cNvSpPr>
            <a:spLocks noGrp="1"/>
          </p:cNvSpPr>
          <p:nvPr>
            <p:ph type="dt" sz="half" idx="10"/>
          </p:nvPr>
        </p:nvSpPr>
        <p:spPr/>
        <p:txBody>
          <a:bodyPr/>
          <a:lstStyle/>
          <a:p>
            <a:pPr>
              <a:defRPr/>
            </a:pPr>
            <a:r>
              <a:rPr lang="en-US"/>
              <a:t>May 2017</a:t>
            </a:r>
            <a:endParaRPr lang="en-US" dirty="0"/>
          </a:p>
        </p:txBody>
      </p:sp>
      <p:sp>
        <p:nvSpPr>
          <p:cNvPr id="11" name="Slide Number Placeholder 10"/>
          <p:cNvSpPr>
            <a:spLocks noGrp="1"/>
          </p:cNvSpPr>
          <p:nvPr>
            <p:ph type="sldNum" sz="quarter" idx="12"/>
          </p:nvPr>
        </p:nvSpPr>
        <p:spPr/>
        <p:txBody>
          <a:bodyPr/>
          <a:lstStyle/>
          <a:p>
            <a:pPr>
              <a:defRPr/>
            </a:pPr>
            <a:r>
              <a:rPr lang="en-US"/>
              <a:t>Slide </a:t>
            </a:r>
            <a:fld id="{3FBD1F51-5136-477F-A21E-BB3B46CB0CD8}" type="slidenum">
              <a:rPr lang="en-US" smtClean="0"/>
              <a:pPr>
                <a:defRPr/>
              </a:pPr>
              <a:t>3</a:t>
            </a:fld>
            <a:endParaRPr lang="en-US"/>
          </a:p>
        </p:txBody>
      </p:sp>
      <p:grpSp>
        <p:nvGrpSpPr>
          <p:cNvPr id="37" name="Group 36"/>
          <p:cNvGrpSpPr/>
          <p:nvPr/>
        </p:nvGrpSpPr>
        <p:grpSpPr>
          <a:xfrm>
            <a:off x="219407" y="1295400"/>
            <a:ext cx="8695993" cy="4990332"/>
            <a:chOff x="12700" y="1436914"/>
            <a:chExt cx="8695993" cy="4990332"/>
          </a:xfrm>
        </p:grpSpPr>
        <p:sp>
          <p:nvSpPr>
            <p:cNvPr id="38" name="Text Box 3"/>
            <p:cNvSpPr txBox="1">
              <a:spLocks noChangeArrowheads="1"/>
            </p:cNvSpPr>
            <p:nvPr/>
          </p:nvSpPr>
          <p:spPr bwMode="auto">
            <a:xfrm>
              <a:off x="101260" y="5182745"/>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 &amp; PHY</a:t>
              </a:r>
              <a:endParaRPr lang="en-US" sz="2000" b="1" dirty="0">
                <a:latin typeface="Tahoma" pitchFamily="34" charset="0"/>
                <a:ea typeface="ＭＳ Ｐゴシック" charset="-128"/>
                <a:cs typeface="Arial" pitchFamily="34" charset="0"/>
              </a:endParaRPr>
            </a:p>
          </p:txBody>
        </p:sp>
        <p:sp>
          <p:nvSpPr>
            <p:cNvPr id="39" name="Text Box 4"/>
            <p:cNvSpPr txBox="1">
              <a:spLocks noChangeArrowheads="1"/>
            </p:cNvSpPr>
            <p:nvPr/>
          </p:nvSpPr>
          <p:spPr bwMode="auto">
            <a:xfrm>
              <a:off x="5145491" y="5965581"/>
              <a:ext cx="8114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Sponsor</a:t>
              </a:r>
            </a:p>
            <a:p>
              <a:pPr algn="ctr"/>
              <a:r>
                <a:rPr lang="en-US" sz="1200" dirty="0">
                  <a:latin typeface="Tahoma" pitchFamily="34" charset="0"/>
                  <a:ea typeface="ＭＳ Ｐゴシック" charset="-128"/>
                  <a:cs typeface="Arial" pitchFamily="34" charset="0"/>
                </a:rPr>
                <a:t>Ballot</a:t>
              </a:r>
            </a:p>
          </p:txBody>
        </p:sp>
        <p:sp>
          <p:nvSpPr>
            <p:cNvPr id="40" name="AutoShape 5"/>
            <p:cNvSpPr>
              <a:spLocks/>
            </p:cNvSpPr>
            <p:nvPr/>
          </p:nvSpPr>
          <p:spPr bwMode="auto">
            <a:xfrm rot="-5400000">
              <a:off x="419735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41" name="Text Box 6"/>
            <p:cNvSpPr txBox="1">
              <a:spLocks noChangeArrowheads="1"/>
            </p:cNvSpPr>
            <p:nvPr/>
          </p:nvSpPr>
          <p:spPr bwMode="auto">
            <a:xfrm>
              <a:off x="466724" y="1526030"/>
              <a:ext cx="538163"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49" name="Text Box 7"/>
            <p:cNvSpPr txBox="1">
              <a:spLocks noChangeArrowheads="1"/>
            </p:cNvSpPr>
            <p:nvPr/>
          </p:nvSpPr>
          <p:spPr bwMode="auto">
            <a:xfrm>
              <a:off x="1347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50" name="AutoShape 8"/>
            <p:cNvSpPr>
              <a:spLocks/>
            </p:cNvSpPr>
            <p:nvPr/>
          </p:nvSpPr>
          <p:spPr bwMode="auto">
            <a:xfrm rot="-5400000">
              <a:off x="1887537"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4" name="Text Box 13"/>
            <p:cNvSpPr txBox="1">
              <a:spLocks noChangeArrowheads="1"/>
            </p:cNvSpPr>
            <p:nvPr/>
          </p:nvSpPr>
          <p:spPr bwMode="auto">
            <a:xfrm>
              <a:off x="7770616" y="593913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55" name="Text Box 26"/>
            <p:cNvSpPr txBox="1">
              <a:spLocks noChangeArrowheads="1"/>
            </p:cNvSpPr>
            <p:nvPr/>
          </p:nvSpPr>
          <p:spPr bwMode="auto">
            <a:xfrm>
              <a:off x="3808135"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56" name="AutoShape 27"/>
            <p:cNvSpPr>
              <a:spLocks/>
            </p:cNvSpPr>
            <p:nvPr/>
          </p:nvSpPr>
          <p:spPr bwMode="auto">
            <a:xfrm rot="-5400000">
              <a:off x="5403076"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57" name="AutoShape 34"/>
            <p:cNvSpPr>
              <a:spLocks/>
            </p:cNvSpPr>
            <p:nvPr/>
          </p:nvSpPr>
          <p:spPr bwMode="auto">
            <a:xfrm rot="-5400000">
              <a:off x="3017838"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8" name="Text Box 35"/>
            <p:cNvSpPr txBox="1">
              <a:spLocks noChangeArrowheads="1"/>
            </p:cNvSpPr>
            <p:nvPr/>
          </p:nvSpPr>
          <p:spPr bwMode="auto">
            <a:xfrm>
              <a:off x="2484917"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59" name="Text Box 36"/>
            <p:cNvSpPr txBox="1">
              <a:spLocks noChangeArrowheads="1"/>
            </p:cNvSpPr>
            <p:nvPr/>
          </p:nvSpPr>
          <p:spPr bwMode="auto">
            <a:xfrm>
              <a:off x="18417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60" name="AutoShape 37"/>
            <p:cNvSpPr>
              <a:spLocks/>
            </p:cNvSpPr>
            <p:nvPr/>
          </p:nvSpPr>
          <p:spPr bwMode="auto">
            <a:xfrm rot="-5400000">
              <a:off x="64531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61" name="Text Box 38"/>
            <p:cNvSpPr txBox="1">
              <a:spLocks noChangeArrowheads="1"/>
            </p:cNvSpPr>
            <p:nvPr/>
          </p:nvSpPr>
          <p:spPr bwMode="auto">
            <a:xfrm>
              <a:off x="6235303" y="5957522"/>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62" name="AutoShape 47"/>
            <p:cNvSpPr>
              <a:spLocks noChangeArrowheads="1"/>
            </p:cNvSpPr>
            <p:nvPr/>
          </p:nvSpPr>
          <p:spPr bwMode="auto">
            <a:xfrm>
              <a:off x="6308632" y="2990055"/>
              <a:ext cx="990600" cy="53340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a:latin typeface="Tahoma" pitchFamily="34" charset="0"/>
                  <a:ea typeface="ＭＳ Ｐゴシック" charset="-128"/>
                  <a:cs typeface="Arial" charset="0"/>
                </a:rPr>
                <a:t>802.11ai</a:t>
              </a:r>
            </a:p>
            <a:p>
              <a:pPr algn="ctr">
                <a:defRPr/>
              </a:pPr>
              <a:r>
                <a:rPr lang="en-US" sz="1200" b="1" dirty="0">
                  <a:latin typeface="Tahoma" pitchFamily="34" charset="0"/>
                  <a:ea typeface="ＭＳ Ｐゴシック" charset="-128"/>
                  <a:cs typeface="Arial" charset="0"/>
                </a:rPr>
                <a:t>FILS</a:t>
              </a:r>
            </a:p>
          </p:txBody>
        </p:sp>
        <p:sp>
          <p:nvSpPr>
            <p:cNvPr id="63" name="Cloud"/>
            <p:cNvSpPr>
              <a:spLocks noChangeAspect="1" noEditPoints="1" noChangeArrowheads="1"/>
            </p:cNvSpPr>
            <p:nvPr/>
          </p:nvSpPr>
          <p:spPr bwMode="auto">
            <a:xfrm>
              <a:off x="12700" y="218440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a:p>
          </p:txBody>
        </p:sp>
        <p:sp>
          <p:nvSpPr>
            <p:cNvPr id="64" name="AutoShape 46"/>
            <p:cNvSpPr>
              <a:spLocks noChangeArrowheads="1"/>
            </p:cNvSpPr>
            <p:nvPr/>
          </p:nvSpPr>
          <p:spPr bwMode="auto">
            <a:xfrm>
              <a:off x="278606" y="3332161"/>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a:latin typeface="Tahoma" pitchFamily="34" charset="0"/>
                  <a:ea typeface="ＭＳ Ｐゴシック" charset="-128"/>
                  <a:cs typeface="Arial" pitchFamily="34" charset="0"/>
                </a:rPr>
                <a:t>WNG</a:t>
              </a:r>
            </a:p>
          </p:txBody>
        </p:sp>
        <p:sp>
          <p:nvSpPr>
            <p:cNvPr id="65" name="AutoShape 46"/>
            <p:cNvSpPr>
              <a:spLocks noChangeArrowheads="1"/>
            </p:cNvSpPr>
            <p:nvPr/>
          </p:nvSpPr>
          <p:spPr bwMode="auto">
            <a:xfrm>
              <a:off x="4955270" y="2226582"/>
              <a:ext cx="981141"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a:latin typeface="Tahoma" pitchFamily="34" charset="0"/>
                  <a:ea typeface="ＭＳ Ｐゴシック" charset="-128"/>
                  <a:cs typeface="Arial" pitchFamily="34" charset="0"/>
                </a:rPr>
                <a:t>802.11aq</a:t>
              </a:r>
            </a:p>
            <a:p>
              <a:pPr algn="ctr"/>
              <a:r>
                <a:rPr lang="en-US" sz="1200" b="1" dirty="0">
                  <a:latin typeface="Tahoma" pitchFamily="34" charset="0"/>
                  <a:ea typeface="ＭＳ Ｐゴシック" charset="-128"/>
                  <a:cs typeface="Arial" pitchFamily="34" charset="0"/>
                </a:rPr>
                <a:t>PAD</a:t>
              </a:r>
            </a:p>
          </p:txBody>
        </p:sp>
        <p:sp>
          <p:nvSpPr>
            <p:cNvPr id="66" name="AutoShape 46"/>
            <p:cNvSpPr>
              <a:spLocks noChangeArrowheads="1"/>
            </p:cNvSpPr>
            <p:nvPr/>
          </p:nvSpPr>
          <p:spPr bwMode="auto">
            <a:xfrm>
              <a:off x="5005407" y="4978401"/>
              <a:ext cx="990600" cy="533400"/>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200" b="1" dirty="0">
                <a:latin typeface="Tahoma" pitchFamily="34" charset="0"/>
                <a:ea typeface="ＭＳ Ｐゴシック" charset="-128"/>
                <a:cs typeface="Arial" pitchFamily="34" charset="0"/>
              </a:endParaRPr>
            </a:p>
            <a:p>
              <a:pPr algn="ctr"/>
              <a:r>
                <a:rPr lang="en-US" sz="1200" b="1" dirty="0">
                  <a:latin typeface="Tahoma" pitchFamily="34" charset="0"/>
                  <a:ea typeface="ＭＳ Ｐゴシック" charset="-128"/>
                  <a:cs typeface="Arial" pitchFamily="34" charset="0"/>
                </a:rPr>
                <a:t>802.11aj</a:t>
              </a:r>
            </a:p>
            <a:p>
              <a:pPr algn="ctr"/>
              <a:r>
                <a:rPr lang="en-US" sz="1200" b="1" dirty="0">
                  <a:latin typeface="Tahoma" pitchFamily="34" charset="0"/>
                  <a:ea typeface="ＭＳ Ｐゴシック" charset="-128"/>
                  <a:cs typeface="Arial" pitchFamily="34" charset="0"/>
                </a:rPr>
                <a:t>CMMW</a:t>
              </a:r>
            </a:p>
            <a:p>
              <a:pPr algn="ctr"/>
              <a:endParaRPr lang="en-US" sz="1200" b="1" dirty="0">
                <a:latin typeface="Tahoma" pitchFamily="34" charset="0"/>
                <a:ea typeface="ＭＳ Ｐゴシック" charset="-128"/>
                <a:cs typeface="Arial" pitchFamily="34" charset="0"/>
              </a:endParaRPr>
            </a:p>
          </p:txBody>
        </p:sp>
        <p:sp>
          <p:nvSpPr>
            <p:cNvPr id="67" name="AutoShape 46"/>
            <p:cNvSpPr>
              <a:spLocks noChangeArrowheads="1"/>
            </p:cNvSpPr>
            <p:nvPr/>
          </p:nvSpPr>
          <p:spPr bwMode="auto">
            <a:xfrm>
              <a:off x="4946575" y="2914423"/>
              <a:ext cx="992464"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200" b="1" dirty="0">
                  <a:latin typeface="Tahoma" pitchFamily="34" charset="0"/>
                  <a:ea typeface="ＭＳ Ｐゴシック" charset="-128"/>
                  <a:cs typeface="Arial" pitchFamily="34" charset="0"/>
                </a:rPr>
                <a:t>802.11ak</a:t>
              </a:r>
            </a:p>
            <a:p>
              <a:pPr algn="ctr"/>
              <a:r>
                <a:rPr lang="en-US" sz="1200" b="1" dirty="0">
                  <a:latin typeface="Tahoma" pitchFamily="34" charset="0"/>
                  <a:ea typeface="ＭＳ Ｐゴシック" charset="-128"/>
                  <a:cs typeface="Arial" pitchFamily="34" charset="0"/>
                </a:rPr>
                <a:t>GLK</a:t>
              </a:r>
            </a:p>
          </p:txBody>
        </p:sp>
        <p:sp>
          <p:nvSpPr>
            <p:cNvPr id="68" name="AutoShape 46"/>
            <p:cNvSpPr>
              <a:spLocks noChangeArrowheads="1"/>
            </p:cNvSpPr>
            <p:nvPr/>
          </p:nvSpPr>
          <p:spPr bwMode="auto">
            <a:xfrm>
              <a:off x="2680912" y="376555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latin typeface="Tahoma" pitchFamily="34" charset="0"/>
                  <a:ea typeface="ＭＳ Ｐゴシック" charset="-128"/>
                  <a:cs typeface="Arial" pitchFamily="34" charset="0"/>
                </a:rPr>
                <a:t>802.11ax</a:t>
              </a:r>
            </a:p>
            <a:p>
              <a:pPr algn="ctr"/>
              <a:r>
                <a:rPr lang="en-US" sz="1200" b="1" dirty="0">
                  <a:latin typeface="Tahoma" pitchFamily="34" charset="0"/>
                  <a:ea typeface="ＭＳ Ｐゴシック" charset="-128"/>
                  <a:cs typeface="Arial" pitchFamily="34" charset="0"/>
                </a:rPr>
                <a:t>HEW</a:t>
              </a:r>
            </a:p>
          </p:txBody>
        </p:sp>
        <p:sp>
          <p:nvSpPr>
            <p:cNvPr id="69" name="AutoShape 46"/>
            <p:cNvSpPr>
              <a:spLocks noChangeArrowheads="1"/>
            </p:cNvSpPr>
            <p:nvPr/>
          </p:nvSpPr>
          <p:spPr bwMode="auto">
            <a:xfrm>
              <a:off x="2680912" y="437038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b="1" dirty="0">
                  <a:latin typeface="Tahoma" pitchFamily="34" charset="0"/>
                  <a:ea typeface="ＭＳ Ｐゴシック" charset="-128"/>
                  <a:cs typeface="Arial" pitchFamily="34" charset="0"/>
                </a:rPr>
                <a:t>NG60</a:t>
              </a:r>
            </a:p>
          </p:txBody>
        </p:sp>
        <p:sp>
          <p:nvSpPr>
            <p:cNvPr id="70" name="AutoShape 11"/>
            <p:cNvSpPr>
              <a:spLocks noChangeArrowheads="1"/>
            </p:cNvSpPr>
            <p:nvPr/>
          </p:nvSpPr>
          <p:spPr bwMode="auto">
            <a:xfrm>
              <a:off x="7770616" y="143691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latin typeface="Arial" panose="020B0604020202020204" pitchFamily="34" charset="0"/>
                  <a:cs typeface="Arial" panose="020B0604020202020204" pitchFamily="34" charset="0"/>
                </a:rPr>
                <a:t>802.11</a:t>
              </a:r>
            </a:p>
            <a:p>
              <a:pPr algn="ctr" eaLnBrk="0" hangingPunct="0">
                <a:defRPr/>
              </a:pPr>
              <a:r>
                <a:rPr lang="en-US" sz="1400" b="1" dirty="0">
                  <a:latin typeface="Arial" panose="020B0604020202020204" pitchFamily="34" charset="0"/>
                  <a:cs typeface="Arial" panose="020B0604020202020204" pitchFamily="34" charset="0"/>
                </a:rPr>
                <a:t>-2016</a:t>
              </a:r>
            </a:p>
          </p:txBody>
        </p:sp>
        <p:sp>
          <p:nvSpPr>
            <p:cNvPr id="71" name="AutoShape 46"/>
            <p:cNvSpPr>
              <a:spLocks noChangeArrowheads="1"/>
            </p:cNvSpPr>
            <p:nvPr/>
          </p:nvSpPr>
          <p:spPr bwMode="auto">
            <a:xfrm>
              <a:off x="2671470" y="2458281"/>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latin typeface="Tahoma" pitchFamily="34" charset="0"/>
                  <a:ea typeface="ＭＳ Ｐゴシック" charset="-128"/>
                  <a:cs typeface="Arial" pitchFamily="34" charset="0"/>
                </a:rPr>
                <a:t>802.11az</a:t>
              </a:r>
            </a:p>
            <a:p>
              <a:pPr algn="ctr"/>
              <a:r>
                <a:rPr lang="en-US" sz="1200" b="1" dirty="0">
                  <a:latin typeface="Tahoma" pitchFamily="34" charset="0"/>
                  <a:ea typeface="ＭＳ Ｐゴシック" charset="-128"/>
                  <a:cs typeface="Arial" pitchFamily="34" charset="0"/>
                </a:rPr>
                <a:t>NGP</a:t>
              </a:r>
            </a:p>
          </p:txBody>
        </p:sp>
        <p:sp>
          <p:nvSpPr>
            <p:cNvPr id="72" name="AutoShape 46"/>
            <p:cNvSpPr>
              <a:spLocks noChangeArrowheads="1"/>
            </p:cNvSpPr>
            <p:nvPr/>
          </p:nvSpPr>
          <p:spPr bwMode="auto">
            <a:xfrm>
              <a:off x="2657475" y="3097211"/>
              <a:ext cx="987652"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802.11ba</a:t>
              </a:r>
            </a:p>
            <a:p>
              <a:pPr algn="ctr"/>
              <a:r>
                <a:rPr lang="en-US" sz="1100" b="1" dirty="0">
                  <a:latin typeface="Tahoma" pitchFamily="34" charset="0"/>
                  <a:ea typeface="ＭＳ Ｐゴシック" charset="-128"/>
                  <a:cs typeface="Arial" pitchFamily="34" charset="0"/>
                </a:rPr>
                <a:t>WUR</a:t>
              </a:r>
            </a:p>
          </p:txBody>
        </p:sp>
        <p:sp>
          <p:nvSpPr>
            <p:cNvPr id="73" name="AutoShape 49"/>
            <p:cNvSpPr>
              <a:spLocks noChangeArrowheads="1"/>
            </p:cNvSpPr>
            <p:nvPr/>
          </p:nvSpPr>
          <p:spPr bwMode="auto">
            <a:xfrm>
              <a:off x="6299561" y="3749664"/>
              <a:ext cx="970304" cy="5016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a:latin typeface="Tahoma" pitchFamily="34" charset="0"/>
                  <a:ea typeface="ＭＳ Ｐゴシック" charset="-128"/>
                  <a:cs typeface="Arial" charset="0"/>
                </a:rPr>
                <a:t>802.11ah</a:t>
              </a:r>
            </a:p>
            <a:p>
              <a:pPr algn="ctr">
                <a:defRPr/>
              </a:pPr>
              <a:r>
                <a:rPr lang="en-US" sz="1200" b="1" dirty="0">
                  <a:latin typeface="Tahoma" pitchFamily="34" charset="0"/>
                  <a:ea typeface="ＭＳ Ｐゴシック" charset="-128"/>
                  <a:cs typeface="Arial" charset="0"/>
                </a:rPr>
                <a:t>&lt; 1Ghz</a:t>
              </a:r>
            </a:p>
          </p:txBody>
        </p:sp>
        <p:sp>
          <p:nvSpPr>
            <p:cNvPr id="74" name="AutoShape 46"/>
            <p:cNvSpPr>
              <a:spLocks noChangeArrowheads="1"/>
            </p:cNvSpPr>
            <p:nvPr/>
          </p:nvSpPr>
          <p:spPr bwMode="auto">
            <a:xfrm>
              <a:off x="1554049" y="3353592"/>
              <a:ext cx="987652" cy="565150"/>
            </a:xfrm>
            <a:prstGeom prst="cube">
              <a:avLst>
                <a:gd name="adj" fmla="val 10069"/>
              </a:avLst>
            </a:prstGeom>
            <a:solidFill>
              <a:schemeClr val="accent1">
                <a:lumMod val="40000"/>
                <a:lumOff val="60000"/>
              </a:schemeClr>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Light </a:t>
              </a:r>
              <a:r>
                <a:rPr lang="en-US" sz="1100" dirty="0" err="1">
                  <a:latin typeface="Tahoma" pitchFamily="34" charset="0"/>
                  <a:ea typeface="ＭＳ Ｐゴシック" charset="-128"/>
                  <a:cs typeface="Arial" pitchFamily="34" charset="0"/>
                </a:rPr>
                <a:t>Comms</a:t>
              </a:r>
              <a:endParaRPr lang="en-US" sz="1100" dirty="0">
                <a:latin typeface="Tahoma" pitchFamily="34" charset="0"/>
                <a:ea typeface="ＭＳ Ｐゴシック" charset="-128"/>
                <a:cs typeface="Arial" pitchFamily="34" charset="0"/>
              </a:endParaRPr>
            </a:p>
            <a:p>
              <a:pPr algn="ctr"/>
              <a:r>
                <a:rPr lang="en-US" sz="1100" dirty="0">
                  <a:latin typeface="Tahoma" pitchFamily="34" charset="0"/>
                  <a:ea typeface="ＭＳ Ｐゴシック" charset="-128"/>
                  <a:cs typeface="Arial" pitchFamily="34" charset="0"/>
                </a:rPr>
                <a:t> (LC) TIG</a:t>
              </a:r>
            </a:p>
          </p:txBody>
        </p:sp>
        <p:sp>
          <p:nvSpPr>
            <p:cNvPr id="75" name="AutoShape 27"/>
            <p:cNvSpPr>
              <a:spLocks/>
            </p:cNvSpPr>
            <p:nvPr/>
          </p:nvSpPr>
          <p:spPr bwMode="auto">
            <a:xfrm rot="-5400000">
              <a:off x="6706301"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76" name="AutoShape 46"/>
            <p:cNvSpPr>
              <a:spLocks noChangeArrowheads="1"/>
            </p:cNvSpPr>
            <p:nvPr/>
          </p:nvSpPr>
          <p:spPr bwMode="auto">
            <a:xfrm>
              <a:off x="2680912" y="1708168"/>
              <a:ext cx="990600" cy="531774"/>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a:latin typeface="Arial" panose="020B0604020202020204" pitchFamily="34" charset="0"/>
                  <a:cs typeface="Arial" panose="020B0604020202020204" pitchFamily="34" charset="0"/>
                </a:rPr>
                <a:t>REVmd</a:t>
              </a:r>
              <a:endParaRPr lang="en-US" sz="1400"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0161957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533400"/>
            <a:ext cx="8077200" cy="1066800"/>
          </a:xfrm>
        </p:spPr>
        <p:txBody>
          <a:bodyPr/>
          <a:lstStyle/>
          <a:p>
            <a:r>
              <a:rPr lang="en-US" sz="3200" b="1" dirty="0"/>
              <a:t>802.11 Task Groups in Comment Resolution</a:t>
            </a:r>
          </a:p>
        </p:txBody>
      </p:sp>
      <p:sp>
        <p:nvSpPr>
          <p:cNvPr id="4" name="Date Placeholder 3"/>
          <p:cNvSpPr>
            <a:spLocks noGrp="1"/>
          </p:cNvSpPr>
          <p:nvPr>
            <p:ph type="dt" sz="half" idx="10"/>
          </p:nvPr>
        </p:nvSpPr>
        <p:spPr/>
        <p:txBody>
          <a:bodyPr/>
          <a:lstStyle/>
          <a:p>
            <a:r>
              <a:rPr lang="en-US" altLang="en-US"/>
              <a:t>May 2017</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4</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719399714"/>
              </p:ext>
            </p:extLst>
          </p:nvPr>
        </p:nvGraphicFramePr>
        <p:xfrm>
          <a:off x="838201" y="2057400"/>
          <a:ext cx="8077199" cy="2804160"/>
        </p:xfrm>
        <a:graphic>
          <a:graphicData uri="http://schemas.openxmlformats.org/drawingml/2006/table">
            <a:tbl>
              <a:tblPr firstRow="1" bandRow="1">
                <a:tableStyleId>{5C22544A-7EE6-4342-B048-85BDC9FD1C3A}</a:tableStyleId>
              </a:tblPr>
              <a:tblGrid>
                <a:gridCol w="717973">
                  <a:extLst>
                    <a:ext uri="{9D8B030D-6E8A-4147-A177-3AD203B41FA5}">
                      <a16:colId xmlns:a16="http://schemas.microsoft.com/office/drawing/2014/main" val="20000"/>
                    </a:ext>
                  </a:extLst>
                </a:gridCol>
                <a:gridCol w="837636">
                  <a:extLst>
                    <a:ext uri="{9D8B030D-6E8A-4147-A177-3AD203B41FA5}">
                      <a16:colId xmlns:a16="http://schemas.microsoft.com/office/drawing/2014/main" val="20001"/>
                    </a:ext>
                  </a:extLst>
                </a:gridCol>
                <a:gridCol w="658142">
                  <a:extLst>
                    <a:ext uri="{9D8B030D-6E8A-4147-A177-3AD203B41FA5}">
                      <a16:colId xmlns:a16="http://schemas.microsoft.com/office/drawing/2014/main" val="20002"/>
                    </a:ext>
                  </a:extLst>
                </a:gridCol>
                <a:gridCol w="1139048">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gridCol w="2438400">
                  <a:extLst>
                    <a:ext uri="{9D8B030D-6E8A-4147-A177-3AD203B41FA5}">
                      <a16:colId xmlns:a16="http://schemas.microsoft.com/office/drawing/2014/main" val="20005"/>
                    </a:ext>
                  </a:extLst>
                </a:gridCol>
                <a:gridCol w="1295400">
                  <a:extLst>
                    <a:ext uri="{9D8B030D-6E8A-4147-A177-3AD203B41FA5}">
                      <a16:colId xmlns:a16="http://schemas.microsoft.com/office/drawing/2014/main" val="20006"/>
                    </a:ext>
                  </a:extLst>
                </a:gridCol>
              </a:tblGrid>
              <a:tr h="370840">
                <a:tc>
                  <a:txBody>
                    <a:bodyPr/>
                    <a:lstStyle/>
                    <a:p>
                      <a:pPr algn="ctr"/>
                      <a:r>
                        <a:rPr lang="en-US" sz="1400" dirty="0"/>
                        <a:t>Task</a:t>
                      </a:r>
                      <a:r>
                        <a:rPr lang="en-US" sz="1400" baseline="0" dirty="0"/>
                        <a:t> Group</a:t>
                      </a:r>
                      <a:endParaRPr lang="en-US" sz="1400" dirty="0"/>
                    </a:p>
                  </a:txBody>
                  <a:tcPr/>
                </a:tc>
                <a:tc>
                  <a:txBody>
                    <a:bodyPr/>
                    <a:lstStyle/>
                    <a:p>
                      <a:pPr algn="ctr"/>
                      <a:r>
                        <a:rPr lang="en-US" sz="1400" dirty="0"/>
                        <a:t>Ballot</a:t>
                      </a:r>
                    </a:p>
                  </a:txBody>
                  <a:tcPr/>
                </a:tc>
                <a:tc>
                  <a:txBody>
                    <a:bodyPr/>
                    <a:lstStyle/>
                    <a:p>
                      <a:pPr algn="ctr"/>
                      <a:r>
                        <a:rPr lang="en-US" sz="1400" dirty="0"/>
                        <a:t>Draft </a:t>
                      </a:r>
                    </a:p>
                  </a:txBody>
                  <a:tcPr/>
                </a:tc>
                <a:tc>
                  <a:txBody>
                    <a:bodyPr/>
                    <a:lstStyle/>
                    <a:p>
                      <a:pPr algn="ctr"/>
                      <a:r>
                        <a:rPr lang="en-US" sz="1400" dirty="0"/>
                        <a:t>Comments</a:t>
                      </a:r>
                    </a:p>
                  </a:txBody>
                  <a:tcPr/>
                </a:tc>
                <a:tc>
                  <a:txBody>
                    <a:bodyPr/>
                    <a:lstStyle/>
                    <a:p>
                      <a:pPr algn="ctr"/>
                      <a:r>
                        <a:rPr lang="en-US" sz="1400" dirty="0"/>
                        <a:t>Resolved</a:t>
                      </a:r>
                    </a:p>
                  </a:txBody>
                  <a:tcPr/>
                </a:tc>
                <a:tc>
                  <a:txBody>
                    <a:bodyPr/>
                    <a:lstStyle/>
                    <a:p>
                      <a:pPr algn="ctr"/>
                      <a:r>
                        <a:rPr lang="en-US" sz="1400" dirty="0"/>
                        <a:t>Plans</a:t>
                      </a:r>
                    </a:p>
                    <a:p>
                      <a:pPr algn="ctr"/>
                      <a:r>
                        <a:rPr lang="en-US" sz="1400" baseline="0" dirty="0"/>
                        <a:t> July 2017</a:t>
                      </a:r>
                      <a:endParaRPr lang="en-US" sz="1400" dirty="0"/>
                    </a:p>
                  </a:txBody>
                  <a:tcPr/>
                </a:tc>
                <a:tc>
                  <a:txBody>
                    <a:bodyPr/>
                    <a:lstStyle/>
                    <a:p>
                      <a:pPr algn="ctr"/>
                      <a:r>
                        <a:rPr lang="en-US" sz="1400" dirty="0"/>
                        <a:t>Closing</a:t>
                      </a:r>
                      <a:r>
                        <a:rPr lang="en-US" sz="1400" baseline="0" dirty="0"/>
                        <a:t> Report</a:t>
                      </a:r>
                      <a:endParaRPr lang="en-US" sz="1400" dirty="0"/>
                    </a:p>
                  </a:txBody>
                  <a:tcPr/>
                </a:tc>
                <a:extLst>
                  <a:ext uri="{0D108BD9-81ED-4DB2-BD59-A6C34878D82A}">
                    <a16:rowId xmlns:a16="http://schemas.microsoft.com/office/drawing/2014/main" val="10000"/>
                  </a:ext>
                </a:extLst>
              </a:tr>
              <a:tr h="370840">
                <a:tc>
                  <a:txBody>
                    <a:bodyPr/>
                    <a:lstStyle/>
                    <a:p>
                      <a:r>
                        <a:rPr lang="en-US" sz="1400" dirty="0" err="1"/>
                        <a:t>TGax</a:t>
                      </a:r>
                      <a:endParaRPr lang="en-US" sz="1400" dirty="0"/>
                    </a:p>
                  </a:txBody>
                  <a:tcPr/>
                </a:tc>
                <a:tc>
                  <a:txBody>
                    <a:bodyPr/>
                    <a:lstStyle/>
                    <a:p>
                      <a:r>
                        <a:rPr lang="en-US" sz="1400" dirty="0"/>
                        <a:t>LB225</a:t>
                      </a:r>
                    </a:p>
                  </a:txBody>
                  <a:tcPr/>
                </a:tc>
                <a:tc>
                  <a:txBody>
                    <a:bodyPr/>
                    <a:lstStyle/>
                    <a:p>
                      <a:r>
                        <a:rPr lang="en-US" sz="1400" dirty="0"/>
                        <a:t>D1.0</a:t>
                      </a:r>
                    </a:p>
                  </a:txBody>
                  <a:tcPr/>
                </a:tc>
                <a:tc>
                  <a:txBody>
                    <a:bodyPr/>
                    <a:lstStyle/>
                    <a:p>
                      <a:pPr algn="ctr"/>
                      <a:r>
                        <a:rPr lang="en-US" sz="1400" dirty="0"/>
                        <a:t>6,000</a:t>
                      </a:r>
                    </a:p>
                  </a:txBody>
                  <a:tcPr/>
                </a:tc>
                <a:tc>
                  <a:txBody>
                    <a:bodyPr/>
                    <a:lstStyle/>
                    <a:p>
                      <a:pPr algn="ctr"/>
                      <a:r>
                        <a:rPr lang="en-US" sz="1400" baseline="0" dirty="0"/>
                        <a:t>900 </a:t>
                      </a:r>
                      <a:endParaRPr lang="en-US" sz="1400" dirty="0"/>
                    </a:p>
                  </a:txBody>
                  <a:tcPr/>
                </a:tc>
                <a:tc>
                  <a:txBody>
                    <a:bodyPr/>
                    <a:lstStyle/>
                    <a:p>
                      <a:r>
                        <a:rPr lang="en-US" sz="1400" baseline="0" dirty="0"/>
                        <a:t>Continue comment resolution </a:t>
                      </a:r>
                      <a:endParaRPr lang="en-US" sz="1400" dirty="0"/>
                    </a:p>
                  </a:txBody>
                  <a:tcPr/>
                </a:tc>
                <a:tc>
                  <a:txBody>
                    <a:bodyPr/>
                    <a:lstStyle/>
                    <a:p>
                      <a:pPr algn="ctr"/>
                      <a:r>
                        <a:rPr lang="en-US" sz="1400" dirty="0"/>
                        <a:t>17/832r0</a:t>
                      </a:r>
                    </a:p>
                  </a:txBody>
                  <a:tcPr/>
                </a:tc>
                <a:extLst>
                  <a:ext uri="{0D108BD9-81ED-4DB2-BD59-A6C34878D82A}">
                    <a16:rowId xmlns:a16="http://schemas.microsoft.com/office/drawing/2014/main" val="10001"/>
                  </a:ext>
                </a:extLst>
              </a:tr>
              <a:tr h="370840">
                <a:tc>
                  <a:txBody>
                    <a:bodyPr/>
                    <a:lstStyle/>
                    <a:p>
                      <a:r>
                        <a:rPr lang="en-US" sz="1400" dirty="0" err="1"/>
                        <a:t>TGaq</a:t>
                      </a:r>
                      <a:endParaRPr lang="en-US" sz="1400" dirty="0"/>
                    </a:p>
                  </a:txBody>
                  <a:tcPr/>
                </a:tc>
                <a:tc>
                  <a:txBody>
                    <a:bodyPr/>
                    <a:lstStyle/>
                    <a:p>
                      <a:r>
                        <a:rPr lang="en-US" sz="1400" dirty="0"/>
                        <a:t>SB</a:t>
                      </a:r>
                      <a:r>
                        <a:rPr lang="en-US" sz="1400" baseline="0" dirty="0"/>
                        <a:t> #3</a:t>
                      </a:r>
                      <a:endParaRPr lang="en-US" sz="1400" dirty="0"/>
                    </a:p>
                  </a:txBody>
                  <a:tcPr/>
                </a:tc>
                <a:tc>
                  <a:txBody>
                    <a:bodyPr/>
                    <a:lstStyle/>
                    <a:p>
                      <a:r>
                        <a:rPr lang="en-US" sz="1400" dirty="0"/>
                        <a:t>D8.0</a:t>
                      </a:r>
                    </a:p>
                  </a:txBody>
                  <a:tcPr/>
                </a:tc>
                <a:tc>
                  <a:txBody>
                    <a:bodyPr/>
                    <a:lstStyle/>
                    <a:p>
                      <a:pPr algn="ctr"/>
                      <a:r>
                        <a:rPr lang="en-US" sz="1400" dirty="0"/>
                        <a:t>-</a:t>
                      </a:r>
                    </a:p>
                  </a:txBody>
                  <a:tcPr/>
                </a:tc>
                <a:tc>
                  <a:txBody>
                    <a:bodyPr/>
                    <a:lstStyle/>
                    <a:p>
                      <a:pPr algn="ctr"/>
                      <a:r>
                        <a:rPr lang="en-US" sz="1400" dirty="0"/>
                        <a:t>ALL</a:t>
                      </a:r>
                    </a:p>
                  </a:txBody>
                  <a:tcPr/>
                </a:tc>
                <a:tc>
                  <a:txBody>
                    <a:bodyPr/>
                    <a:lstStyle/>
                    <a:p>
                      <a:r>
                        <a:rPr lang="en-US" sz="1400" dirty="0"/>
                        <a:t>- Issue 2</a:t>
                      </a:r>
                      <a:r>
                        <a:rPr lang="en-US" sz="1400" baseline="30000" dirty="0"/>
                        <a:t>nd</a:t>
                      </a:r>
                      <a:r>
                        <a:rPr lang="en-US" sz="1400" dirty="0"/>
                        <a:t> SB </a:t>
                      </a:r>
                      <a:r>
                        <a:rPr lang="en-US" sz="1400" dirty="0" err="1"/>
                        <a:t>recir</a:t>
                      </a:r>
                      <a:r>
                        <a:rPr lang="en-US" sz="1400" dirty="0"/>
                        <a:t> – D9.0</a:t>
                      </a:r>
                    </a:p>
                    <a:p>
                      <a:r>
                        <a:rPr lang="en-US" sz="1400" dirty="0"/>
                        <a:t>- Comment resolution in July</a:t>
                      </a:r>
                    </a:p>
                  </a:txBody>
                  <a:tcPr/>
                </a:tc>
                <a:tc>
                  <a:txBody>
                    <a:bodyPr/>
                    <a:lstStyle/>
                    <a:p>
                      <a:pPr algn="ctr"/>
                      <a:r>
                        <a:rPr lang="en-US" sz="1400" dirty="0"/>
                        <a:t>17/821r0</a:t>
                      </a:r>
                    </a:p>
                  </a:txBody>
                  <a:tcPr/>
                </a:tc>
                <a:extLst>
                  <a:ext uri="{0D108BD9-81ED-4DB2-BD59-A6C34878D82A}">
                    <a16:rowId xmlns:a16="http://schemas.microsoft.com/office/drawing/2014/main" val="10002"/>
                  </a:ext>
                </a:extLst>
              </a:tr>
              <a:tr h="370840">
                <a:tc>
                  <a:txBody>
                    <a:bodyPr/>
                    <a:lstStyle/>
                    <a:p>
                      <a:r>
                        <a:rPr lang="en-US" sz="1400" dirty="0" err="1"/>
                        <a:t>TGaj</a:t>
                      </a:r>
                      <a:endParaRPr lang="en-US" sz="1400" dirty="0"/>
                    </a:p>
                  </a:txBody>
                  <a:tcPr/>
                </a:tc>
                <a:tc>
                  <a:txBody>
                    <a:bodyPr/>
                    <a:lstStyle/>
                    <a:p>
                      <a:r>
                        <a:rPr lang="en-US" sz="1400" dirty="0"/>
                        <a:t>SB1</a:t>
                      </a:r>
                    </a:p>
                  </a:txBody>
                  <a:tcPr/>
                </a:tc>
                <a:tc>
                  <a:txBody>
                    <a:bodyPr/>
                    <a:lstStyle/>
                    <a:p>
                      <a:r>
                        <a:rPr lang="en-US" sz="1400" dirty="0"/>
                        <a:t>D5.0</a:t>
                      </a:r>
                    </a:p>
                  </a:txBody>
                  <a:tcPr/>
                </a:tc>
                <a:tc>
                  <a:txBody>
                    <a:bodyPr/>
                    <a:lstStyle/>
                    <a:p>
                      <a:pPr algn="ctr"/>
                      <a:r>
                        <a:rPr lang="en-US" sz="1400" dirty="0"/>
                        <a:t>74</a:t>
                      </a:r>
                    </a:p>
                  </a:txBody>
                  <a:tcPr/>
                </a:tc>
                <a:tc>
                  <a:txBody>
                    <a:bodyPr/>
                    <a:lstStyle/>
                    <a:p>
                      <a:pPr algn="ctr"/>
                      <a:r>
                        <a:rPr lang="en-US" sz="1400" dirty="0"/>
                        <a:t>74</a:t>
                      </a:r>
                    </a:p>
                  </a:txBody>
                  <a:tcPr/>
                </a:tc>
                <a:tc>
                  <a:txBody>
                    <a:bodyPr/>
                    <a:lstStyle/>
                    <a:p>
                      <a:r>
                        <a:rPr lang="en-US" sz="1400" baseline="0" dirty="0"/>
                        <a:t>- Issue </a:t>
                      </a:r>
                      <a:r>
                        <a:rPr lang="en-US" sz="1400" baseline="0" dirty="0" err="1"/>
                        <a:t>recirc</a:t>
                      </a:r>
                      <a:r>
                        <a:rPr lang="en-US" sz="1400" baseline="0" dirty="0"/>
                        <a:t>- SB on D6.0</a:t>
                      </a:r>
                      <a:br>
                        <a:rPr lang="en-US" sz="1400" baseline="0" dirty="0"/>
                      </a:br>
                      <a:r>
                        <a:rPr lang="en-US" sz="1400" baseline="0" dirty="0"/>
                        <a:t>- Comment resolution in July</a:t>
                      </a:r>
                      <a:endParaRPr lang="en-US" sz="1400" dirty="0"/>
                    </a:p>
                  </a:txBody>
                  <a:tcPr/>
                </a:tc>
                <a:tc>
                  <a:txBody>
                    <a:bodyPr/>
                    <a:lstStyle/>
                    <a:p>
                      <a:pPr algn="ctr"/>
                      <a:r>
                        <a:rPr lang="en-US" sz="1400" dirty="0"/>
                        <a:t>17/824r0</a:t>
                      </a:r>
                    </a:p>
                  </a:txBody>
                  <a:tcPr/>
                </a:tc>
                <a:extLst>
                  <a:ext uri="{0D108BD9-81ED-4DB2-BD59-A6C34878D82A}">
                    <a16:rowId xmlns:a16="http://schemas.microsoft.com/office/drawing/2014/main" val="10003"/>
                  </a:ext>
                </a:extLst>
              </a:tr>
              <a:tr h="370840">
                <a:tc>
                  <a:txBody>
                    <a:bodyPr/>
                    <a:lstStyle/>
                    <a:p>
                      <a:r>
                        <a:rPr lang="en-US" sz="1400" dirty="0" err="1"/>
                        <a:t>TGak</a:t>
                      </a:r>
                      <a:endParaRPr lang="en-US" sz="1400" dirty="0"/>
                    </a:p>
                  </a:txBody>
                  <a:tcPr/>
                </a:tc>
                <a:tc>
                  <a:txBody>
                    <a:bodyPr/>
                    <a:lstStyle/>
                    <a:p>
                      <a:r>
                        <a:rPr lang="en-US" sz="1400" dirty="0"/>
                        <a:t> SB1</a:t>
                      </a:r>
                    </a:p>
                  </a:txBody>
                  <a:tcPr/>
                </a:tc>
                <a:tc>
                  <a:txBody>
                    <a:bodyPr/>
                    <a:lstStyle/>
                    <a:p>
                      <a:r>
                        <a:rPr lang="en-US" sz="1400" dirty="0"/>
                        <a:t>D4.0</a:t>
                      </a:r>
                    </a:p>
                  </a:txBody>
                  <a:tcPr/>
                </a:tc>
                <a:tc>
                  <a:txBody>
                    <a:bodyPr/>
                    <a:lstStyle/>
                    <a:p>
                      <a:pPr algn="ctr"/>
                      <a:r>
                        <a:rPr lang="en-US" sz="1400" dirty="0"/>
                        <a:t>165</a:t>
                      </a:r>
                    </a:p>
                  </a:txBody>
                  <a:tcPr/>
                </a:tc>
                <a:tc>
                  <a:txBody>
                    <a:bodyPr/>
                    <a:lstStyle/>
                    <a:p>
                      <a:pPr algn="ctr"/>
                      <a:r>
                        <a:rPr lang="en-US" sz="1400" dirty="0"/>
                        <a:t>-</a:t>
                      </a:r>
                    </a:p>
                  </a:txBody>
                  <a:tcPr/>
                </a:tc>
                <a:tc>
                  <a:txBody>
                    <a:bodyPr/>
                    <a:lstStyle/>
                    <a:p>
                      <a:pPr marL="285750" indent="-285750">
                        <a:buFontTx/>
                        <a:buChar char="-"/>
                      </a:pPr>
                      <a:r>
                        <a:rPr lang="en-US" sz="1400" dirty="0"/>
                        <a:t>SB1 closed 5/11/2017 </a:t>
                      </a:r>
                    </a:p>
                    <a:p>
                      <a:pPr marL="285750" indent="-285750">
                        <a:buFontTx/>
                        <a:buChar char="-"/>
                      </a:pPr>
                      <a:r>
                        <a:rPr lang="en-US" sz="1400" dirty="0"/>
                        <a:t>81% approved</a:t>
                      </a:r>
                    </a:p>
                    <a:p>
                      <a:r>
                        <a:rPr lang="en-US" sz="1400" dirty="0"/>
                        <a:t>- Comment resolution in July</a:t>
                      </a:r>
                    </a:p>
                  </a:txBody>
                  <a:tcPr/>
                </a:tc>
                <a:tc>
                  <a:txBody>
                    <a:bodyPr/>
                    <a:lstStyle/>
                    <a:p>
                      <a:pPr algn="ctr"/>
                      <a:endParaRPr lang="en-US" sz="1400" dirty="0"/>
                    </a:p>
                  </a:txBody>
                  <a:tcPr/>
                </a:tc>
                <a:extLst>
                  <a:ext uri="{0D108BD9-81ED-4DB2-BD59-A6C34878D82A}">
                    <a16:rowId xmlns:a16="http://schemas.microsoft.com/office/drawing/2014/main" val="10004"/>
                  </a:ext>
                </a:extLst>
              </a:tr>
            </a:tbl>
          </a:graphicData>
        </a:graphic>
      </p:graphicFrame>
      <p:sp>
        <p:nvSpPr>
          <p:cNvPr id="8" name="Right Arrow 7"/>
          <p:cNvSpPr/>
          <p:nvPr/>
        </p:nvSpPr>
        <p:spPr bwMode="auto">
          <a:xfrm>
            <a:off x="304800" y="2743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05998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REVmd</a:t>
            </a:r>
            <a:r>
              <a:rPr lang="en-US" b="1" dirty="0"/>
              <a:t>  (802.11 </a:t>
            </a:r>
            <a:r>
              <a:rPr lang="en-US" b="1" dirty="0" err="1"/>
              <a:t>Maintainence</a:t>
            </a:r>
            <a:r>
              <a:rPr lang="en-US" b="1" dirty="0"/>
              <a:t>) </a:t>
            </a:r>
            <a:endParaRPr lang="en-CA" dirty="0"/>
          </a:p>
        </p:txBody>
      </p:sp>
      <p:sp>
        <p:nvSpPr>
          <p:cNvPr id="3" name="Content Placeholder 2"/>
          <p:cNvSpPr>
            <a:spLocks noGrp="1"/>
          </p:cNvSpPr>
          <p:nvPr>
            <p:ph idx="1"/>
          </p:nvPr>
        </p:nvSpPr>
        <p:spPr>
          <a:xfrm>
            <a:off x="838200" y="1752600"/>
            <a:ext cx="8458200" cy="4572000"/>
          </a:xfrm>
        </p:spPr>
        <p:txBody>
          <a:bodyPr/>
          <a:lstStyle/>
          <a:p>
            <a:r>
              <a:rPr lang="en-US" sz="2000" dirty="0"/>
              <a:t>Held 1st meeting as </a:t>
            </a:r>
            <a:r>
              <a:rPr lang="en-US" sz="2000" dirty="0" err="1"/>
              <a:t>REVmd</a:t>
            </a:r>
            <a:endParaRPr lang="en-US" sz="2000" dirty="0"/>
          </a:p>
          <a:p>
            <a:r>
              <a:rPr lang="en-US" sz="2000" dirty="0"/>
              <a:t>Elected officers</a:t>
            </a:r>
          </a:p>
          <a:p>
            <a:pPr lvl="1"/>
            <a:r>
              <a:rPr lang="en-US" sz="1600" dirty="0"/>
              <a:t>Chair: Dorothy Stanley </a:t>
            </a:r>
          </a:p>
          <a:p>
            <a:pPr lvl="1"/>
            <a:r>
              <a:rPr lang="en-US" sz="1600" dirty="0"/>
              <a:t>Vice Chair: Mark Hamilton, Michael </a:t>
            </a:r>
            <a:r>
              <a:rPr lang="en-US" sz="1600" dirty="0" err="1"/>
              <a:t>Montemurro</a:t>
            </a:r>
            <a:endParaRPr lang="en-US" sz="1600" dirty="0"/>
          </a:p>
          <a:p>
            <a:pPr lvl="1"/>
            <a:r>
              <a:rPr lang="en-US" sz="1600" dirty="0"/>
              <a:t>Secretary: Jon </a:t>
            </a:r>
            <a:r>
              <a:rPr lang="en-US" sz="1600" dirty="0" err="1"/>
              <a:t>Rosdahl</a:t>
            </a:r>
            <a:endParaRPr lang="en-US" sz="1600" dirty="0"/>
          </a:p>
          <a:p>
            <a:pPr lvl="1"/>
            <a:r>
              <a:rPr lang="en-US" sz="1600" dirty="0"/>
              <a:t>Editor: Emily Qi, Sub-editor: Edward Au</a:t>
            </a:r>
          </a:p>
          <a:p>
            <a:r>
              <a:rPr lang="en-CA" sz="2000" dirty="0"/>
              <a:t>Created D0.1 includes 802.11ai</a:t>
            </a:r>
          </a:p>
          <a:p>
            <a:r>
              <a:rPr lang="en-CA" sz="2000" dirty="0"/>
              <a:t>Approved contribution criteria </a:t>
            </a:r>
            <a:r>
              <a:rPr lang="en-US" altLang="en-US" sz="2000" dirty="0"/>
              <a:t>11-17-806r1</a:t>
            </a:r>
            <a:endParaRPr lang="en-US" sz="2000" dirty="0"/>
          </a:p>
          <a:p>
            <a:r>
              <a:rPr lang="en-CA" sz="2000" dirty="0"/>
              <a:t>Approved call for contributions from 3GPP liaison 11-17-0315r0</a:t>
            </a:r>
          </a:p>
          <a:p>
            <a:r>
              <a:rPr lang="en-CA" sz="2000" dirty="0"/>
              <a:t>Discussions on including: </a:t>
            </a:r>
            <a:r>
              <a:rPr lang="en-US" sz="2000" dirty="0"/>
              <a:t>11ai, 11ah, 11ak, 11aq, 11aj (not 11ax, 11ay…)</a:t>
            </a:r>
            <a:endParaRPr lang="en-CA" sz="2000" dirty="0"/>
          </a:p>
          <a:p>
            <a:r>
              <a:rPr lang="en-AU" sz="2000" dirty="0"/>
              <a:t>Closing report: 17/0822r0</a:t>
            </a:r>
          </a:p>
          <a:p>
            <a:pPr marL="0" indent="0">
              <a:buNone/>
            </a:pPr>
            <a:endParaRPr lang="en-CA" sz="2000" dirty="0"/>
          </a:p>
        </p:txBody>
      </p:sp>
      <p:sp>
        <p:nvSpPr>
          <p:cNvPr id="4" name="Date Placeholder 3"/>
          <p:cNvSpPr>
            <a:spLocks noGrp="1"/>
          </p:cNvSpPr>
          <p:nvPr>
            <p:ph type="dt" sz="half" idx="10"/>
          </p:nvPr>
        </p:nvSpPr>
        <p:spPr/>
        <p:txBody>
          <a:bodyPr/>
          <a:lstStyle/>
          <a:p>
            <a:pPr>
              <a:defRPr/>
            </a:pPr>
            <a:r>
              <a:rPr lang="en-US" altLang="zh-CN"/>
              <a:t>May 2017</a:t>
            </a:r>
            <a:endParaRPr lang="en-US" dirty="0"/>
          </a:p>
        </p:txBody>
      </p:sp>
      <p:sp>
        <p:nvSpPr>
          <p:cNvPr id="5" name="Footer Placeholder 4"/>
          <p:cNvSpPr>
            <a:spLocks noGrp="1"/>
          </p:cNvSpPr>
          <p:nvPr>
            <p:ph type="ftr" sz="quarter" idx="11"/>
          </p:nvPr>
        </p:nvSpPr>
        <p:spPr/>
        <p:txBody>
          <a:bodyPr/>
          <a:lstStyle/>
          <a:p>
            <a:pPr>
              <a:defRPr/>
            </a:pPr>
            <a:r>
              <a:rPr lang="en-US"/>
              <a:t>Al Petrick, Jones-Petrick and Associates</a:t>
            </a:r>
          </a:p>
        </p:txBody>
      </p:sp>
      <p:sp>
        <p:nvSpPr>
          <p:cNvPr id="6" name="Slide Number Placeholder 5"/>
          <p:cNvSpPr>
            <a:spLocks noGrp="1"/>
          </p:cNvSpPr>
          <p:nvPr>
            <p:ph type="sldNum" sz="quarter" idx="12"/>
          </p:nvPr>
        </p:nvSpPr>
        <p:spPr/>
        <p:txBody>
          <a:bodyPr/>
          <a:lstStyle/>
          <a:p>
            <a:pPr>
              <a:defRPr/>
            </a:pPr>
            <a:r>
              <a:rPr lang="en-US"/>
              <a:t>Slide </a:t>
            </a:r>
            <a:fld id="{E7E6215C-0148-4EB1-A390-22B113FC486F}" type="slidenum">
              <a:rPr lang="en-US" smtClean="0"/>
              <a:pPr>
                <a:defRPr/>
              </a:pPr>
              <a:t>5</a:t>
            </a:fld>
            <a:endParaRPr lang="en-US"/>
          </a:p>
        </p:txBody>
      </p:sp>
      <p:sp>
        <p:nvSpPr>
          <p:cNvPr id="7" name="Right Arrow 6"/>
          <p:cNvSpPr/>
          <p:nvPr/>
        </p:nvSpPr>
        <p:spPr bwMode="auto">
          <a:xfrm>
            <a:off x="342900" y="5029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921832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772400" cy="762000"/>
          </a:xfrm>
        </p:spPr>
        <p:txBody>
          <a:bodyPr/>
          <a:lstStyle/>
          <a:p>
            <a:r>
              <a:rPr lang="en-US" sz="2800" b="1" dirty="0"/>
              <a:t>802.11WNG  (Wireless Next Generation)</a:t>
            </a:r>
          </a:p>
        </p:txBody>
      </p:sp>
      <p:sp>
        <p:nvSpPr>
          <p:cNvPr id="3" name="Content Placeholder 2"/>
          <p:cNvSpPr>
            <a:spLocks noGrp="1"/>
          </p:cNvSpPr>
          <p:nvPr>
            <p:ph idx="1"/>
          </p:nvPr>
        </p:nvSpPr>
        <p:spPr>
          <a:xfrm>
            <a:off x="304800" y="1676400"/>
            <a:ext cx="8610600" cy="3048000"/>
          </a:xfrm>
        </p:spPr>
        <p:txBody>
          <a:bodyPr/>
          <a:lstStyle/>
          <a:p>
            <a:pPr>
              <a:spcBef>
                <a:spcPts val="0"/>
              </a:spcBef>
            </a:pPr>
            <a:r>
              <a:rPr lang="en-US" altLang="en-US" sz="1800" b="1" dirty="0">
                <a:solidFill>
                  <a:srgbClr val="000099"/>
                </a:solidFill>
              </a:rPr>
              <a:t>Presentations reviewed </a:t>
            </a:r>
            <a:br>
              <a:rPr lang="en-US" altLang="en-US" sz="1600" b="1" dirty="0"/>
            </a:br>
            <a:endParaRPr lang="en-US" altLang="en-US" sz="1600" b="1" dirty="0"/>
          </a:p>
          <a:p>
            <a:pPr marL="857250" lvl="1" indent="-457200">
              <a:spcBef>
                <a:spcPts val="0"/>
              </a:spcBef>
              <a:defRPr/>
            </a:pPr>
            <a:r>
              <a:rPr lang="en-US" sz="1600" dirty="0"/>
              <a:t>“Wi-Fi enhancement for full Coverage at smart home : part-I (coverage investigation)” - </a:t>
            </a:r>
            <a:r>
              <a:rPr lang="en-US" altLang="ko-KR" sz="1600" dirty="0" err="1">
                <a:solidFill>
                  <a:srgbClr val="000000"/>
                </a:solidFill>
                <a:latin typeface="Times New Roman" pitchFamily="18" charset="0"/>
                <a:ea typeface="굴림" charset="-127"/>
                <a:cs typeface="Times New Roman" pitchFamily="18" charset="0"/>
              </a:rPr>
              <a:t>Jinsoo</a:t>
            </a:r>
            <a:r>
              <a:rPr lang="en-US" altLang="ko-KR" sz="1600" dirty="0">
                <a:solidFill>
                  <a:srgbClr val="000000"/>
                </a:solidFill>
                <a:latin typeface="Times New Roman" pitchFamily="18" charset="0"/>
                <a:ea typeface="굴림" charset="-127"/>
                <a:cs typeface="Times New Roman" pitchFamily="18" charset="0"/>
              </a:rPr>
              <a:t> Choi</a:t>
            </a:r>
            <a:r>
              <a:rPr lang="en-US" sz="1600" dirty="0"/>
              <a:t> (LG Electronics)</a:t>
            </a:r>
          </a:p>
          <a:p>
            <a:pPr marL="1200150" lvl="2" indent="-457200">
              <a:spcBef>
                <a:spcPts val="0"/>
              </a:spcBef>
              <a:defRPr/>
            </a:pPr>
            <a:r>
              <a:rPr lang="en-US" sz="1200" dirty="0"/>
              <a:t>https://mentor.ieee.org/802.11/dcn/17/11-17-0784-00-0wng-wi-fi-enhancement-for-full-coverage-at-smart-home-part-i-coverage-investigation.pptx</a:t>
            </a:r>
          </a:p>
          <a:p>
            <a:pPr marL="400050" lvl="1" indent="0">
              <a:spcBef>
                <a:spcPts val="0"/>
              </a:spcBef>
              <a:buNone/>
              <a:defRPr/>
            </a:pPr>
            <a:endParaRPr lang="en-US" sz="1600" dirty="0"/>
          </a:p>
          <a:p>
            <a:pPr marL="857250" lvl="1" indent="-457200">
              <a:spcBef>
                <a:spcPts val="0"/>
              </a:spcBef>
              <a:defRPr/>
            </a:pPr>
            <a:r>
              <a:rPr lang="en-US" sz="1600" dirty="0"/>
              <a:t>"Concurrent multi-band transmission in WLAN“ - Julian Webber (Advanced Telecommunications Research Institute International - ATR)</a:t>
            </a:r>
          </a:p>
          <a:p>
            <a:pPr marL="1200150" lvl="2" indent="-457200">
              <a:spcBef>
                <a:spcPts val="0"/>
              </a:spcBef>
              <a:defRPr/>
            </a:pPr>
            <a:r>
              <a:rPr lang="en-US" altLang="ja-JP" sz="1200" dirty="0">
                <a:cs typeface="Times New Roman" pitchFamily="18" charset="0"/>
              </a:rPr>
              <a:t>https://mentor.ieee.org/802.11/dcn/17/11-17-0767-00-0wng-concurrent-multi-band-transmission-in-wlan.pptx</a:t>
            </a:r>
          </a:p>
          <a:p>
            <a:pPr marL="857250" lvl="1" indent="-457200">
              <a:spcBef>
                <a:spcPts val="0"/>
              </a:spcBef>
              <a:defRPr/>
            </a:pPr>
            <a:r>
              <a:rPr lang="en-US" altLang="ja-JP" sz="1400" dirty="0">
                <a:cs typeface="Times New Roman" pitchFamily="18" charset="0"/>
              </a:rPr>
              <a:t> </a:t>
            </a:r>
          </a:p>
          <a:p>
            <a:pPr marL="857250" lvl="1" indent="-457200">
              <a:spcBef>
                <a:spcPts val="0"/>
              </a:spcBef>
              <a:defRPr/>
            </a:pPr>
            <a:r>
              <a:rPr lang="en-GB" altLang="en-US" sz="1600" dirty="0"/>
              <a:t>Meeting Minutes</a:t>
            </a:r>
          </a:p>
          <a:p>
            <a:pPr marL="1200150" lvl="2" indent="-457200">
              <a:spcBef>
                <a:spcPts val="0"/>
              </a:spcBef>
              <a:defRPr/>
            </a:pPr>
            <a:r>
              <a:rPr lang="en-GB" altLang="en-US" sz="1200" dirty="0">
                <a:cs typeface="Times New Roman" pitchFamily="18" charset="0"/>
              </a:rPr>
              <a:t>https://mentor.ieee.org/802.11/dcn/17/11-17-0800-00-0wng-wireless-next-generation-wng-standing-committee-meeting-minutes-for-may-2017-daejeon-meeting.docx</a:t>
            </a:r>
          </a:p>
          <a:p>
            <a:pPr marL="400050" lvl="1" indent="0">
              <a:spcBef>
                <a:spcPts val="0"/>
              </a:spcBef>
              <a:buNone/>
              <a:defRPr/>
            </a:pPr>
            <a:endParaRPr lang="en-US" sz="1600" dirty="0">
              <a:solidFill>
                <a:srgbClr val="FF0000"/>
              </a:solidFill>
            </a:endParaRPr>
          </a:p>
          <a:p>
            <a:pPr>
              <a:spcBef>
                <a:spcPts val="0"/>
              </a:spcBef>
            </a:pPr>
            <a:r>
              <a:rPr lang="en-US" altLang="en-US" sz="1800" dirty="0"/>
              <a:t>Two </a:t>
            </a:r>
            <a:r>
              <a:rPr lang="en-US" altLang="en-US" sz="1800" dirty="0" err="1"/>
              <a:t>strawpolls</a:t>
            </a:r>
            <a:r>
              <a:rPr lang="en-US" altLang="en-US" sz="1800" dirty="0"/>
              <a:t>, No recommendations for TIGs or SGs</a:t>
            </a:r>
          </a:p>
          <a:p>
            <a:pPr marL="0" indent="0">
              <a:spcBef>
                <a:spcPts val="0"/>
              </a:spcBef>
              <a:buNone/>
            </a:pPr>
            <a:endParaRPr lang="en-US" altLang="en-US" sz="1800" dirty="0"/>
          </a:p>
          <a:p>
            <a:pPr>
              <a:spcBef>
                <a:spcPts val="0"/>
              </a:spcBef>
            </a:pPr>
            <a:r>
              <a:rPr lang="en-US" altLang="en-US" sz="1800" dirty="0"/>
              <a:t>Closing report:17/0798r0</a:t>
            </a:r>
          </a:p>
          <a:p>
            <a:pPr>
              <a:spcBef>
                <a:spcPts val="0"/>
              </a:spcBef>
            </a:pPr>
            <a:endParaRPr lang="en-US" altLang="en-US" sz="1600" dirty="0"/>
          </a:p>
        </p:txBody>
      </p:sp>
      <p:sp>
        <p:nvSpPr>
          <p:cNvPr id="4" name="Date Placeholder 3"/>
          <p:cNvSpPr>
            <a:spLocks noGrp="1"/>
          </p:cNvSpPr>
          <p:nvPr>
            <p:ph type="dt" sz="half" idx="10"/>
          </p:nvPr>
        </p:nvSpPr>
        <p:spPr/>
        <p:txBody>
          <a:bodyPr/>
          <a:lstStyle/>
          <a:p>
            <a:r>
              <a:rPr lang="en-US" altLang="en-US"/>
              <a:t>May 2017</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6</a:t>
            </a:fld>
            <a:endParaRPr lang="en-US" altLang="en-US"/>
          </a:p>
        </p:txBody>
      </p:sp>
      <p:sp>
        <p:nvSpPr>
          <p:cNvPr id="7" name="Right Arrow 6"/>
          <p:cNvSpPr/>
          <p:nvPr/>
        </p:nvSpPr>
        <p:spPr bwMode="auto">
          <a:xfrm>
            <a:off x="114300" y="34290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544979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802.11ax  (HEW) </a:t>
            </a:r>
            <a:endParaRPr lang="en-CA" dirty="0"/>
          </a:p>
        </p:txBody>
      </p:sp>
      <p:sp>
        <p:nvSpPr>
          <p:cNvPr id="3" name="Content Placeholder 2"/>
          <p:cNvSpPr>
            <a:spLocks noGrp="1"/>
          </p:cNvSpPr>
          <p:nvPr>
            <p:ph idx="1"/>
          </p:nvPr>
        </p:nvSpPr>
        <p:spPr>
          <a:xfrm>
            <a:off x="838200" y="1752600"/>
            <a:ext cx="8458200" cy="4572000"/>
          </a:xfrm>
        </p:spPr>
        <p:txBody>
          <a:bodyPr/>
          <a:lstStyle/>
          <a:p>
            <a:r>
              <a:rPr lang="en-CA" sz="2000" dirty="0"/>
              <a:t>Continued with the comment resolution on draft D1.0.</a:t>
            </a:r>
          </a:p>
          <a:p>
            <a:pPr lvl="1"/>
            <a:r>
              <a:rPr lang="en-CA" sz="1800" dirty="0">
                <a:ea typeface="+mn-ea"/>
                <a:cs typeface="+mn-cs"/>
              </a:rPr>
              <a:t>Good progress during the ad hoc meeting and this meeting.</a:t>
            </a:r>
          </a:p>
          <a:p>
            <a:pPr lvl="1"/>
            <a:r>
              <a:rPr lang="en-CA" sz="1800" dirty="0">
                <a:ea typeface="+mn-ea"/>
                <a:cs typeface="+mn-cs"/>
              </a:rPr>
              <a:t>Resolutions of over 900 comments were approved.</a:t>
            </a:r>
          </a:p>
          <a:p>
            <a:pPr lvl="1"/>
            <a:r>
              <a:rPr lang="en-CA" sz="1800" dirty="0">
                <a:ea typeface="+mn-ea"/>
                <a:cs typeface="+mn-cs"/>
              </a:rPr>
              <a:t>The TG Editor is planning to produce draft D1.3 based on resolved comments</a:t>
            </a:r>
          </a:p>
          <a:p>
            <a:r>
              <a:rPr lang="en-CA" sz="2000" dirty="0"/>
              <a:t>Converging on Spatial Reuse issues and CIDs</a:t>
            </a:r>
          </a:p>
          <a:p>
            <a:r>
              <a:rPr lang="en-CA" sz="2000" dirty="0"/>
              <a:t>Discussed the need to produce a reference waveform generator similar to that for HT and VHT – looking for volunteers</a:t>
            </a:r>
          </a:p>
          <a:p>
            <a:r>
              <a:rPr lang="en-CA" sz="2000" dirty="0"/>
              <a:t>Plans for July 2017</a:t>
            </a:r>
          </a:p>
          <a:p>
            <a:pPr lvl="1"/>
            <a:r>
              <a:rPr lang="en-CA" sz="1600" dirty="0"/>
              <a:t>Hold several teleconference calls for comment resolution in June 2017</a:t>
            </a:r>
          </a:p>
          <a:p>
            <a:pPr lvl="1"/>
            <a:r>
              <a:rPr lang="en-CA" sz="1600" dirty="0"/>
              <a:t>Work towards resolving remaining comments. </a:t>
            </a:r>
          </a:p>
          <a:p>
            <a:r>
              <a:rPr lang="en-AU" sz="2000" dirty="0"/>
              <a:t>Closing report: 17/0832r0</a:t>
            </a:r>
          </a:p>
          <a:p>
            <a:endParaRPr lang="en-CA" sz="2000" dirty="0"/>
          </a:p>
        </p:txBody>
      </p:sp>
      <p:sp>
        <p:nvSpPr>
          <p:cNvPr id="4" name="Date Placeholder 3"/>
          <p:cNvSpPr>
            <a:spLocks noGrp="1"/>
          </p:cNvSpPr>
          <p:nvPr>
            <p:ph type="dt" sz="half" idx="10"/>
          </p:nvPr>
        </p:nvSpPr>
        <p:spPr/>
        <p:txBody>
          <a:bodyPr/>
          <a:lstStyle/>
          <a:p>
            <a:pPr>
              <a:defRPr/>
            </a:pPr>
            <a:r>
              <a:rPr lang="en-US" altLang="zh-CN"/>
              <a:t>May 2017</a:t>
            </a:r>
            <a:endParaRPr lang="en-US" dirty="0"/>
          </a:p>
        </p:txBody>
      </p:sp>
      <p:sp>
        <p:nvSpPr>
          <p:cNvPr id="5" name="Footer Placeholder 4"/>
          <p:cNvSpPr>
            <a:spLocks noGrp="1"/>
          </p:cNvSpPr>
          <p:nvPr>
            <p:ph type="ftr" sz="quarter" idx="11"/>
          </p:nvPr>
        </p:nvSpPr>
        <p:spPr/>
        <p:txBody>
          <a:bodyPr/>
          <a:lstStyle/>
          <a:p>
            <a:pPr>
              <a:defRPr/>
            </a:pPr>
            <a:r>
              <a:rPr lang="en-US"/>
              <a:t>Al Petrick, Jones-Petrick and Associates</a:t>
            </a:r>
          </a:p>
        </p:txBody>
      </p:sp>
      <p:sp>
        <p:nvSpPr>
          <p:cNvPr id="6" name="Slide Number Placeholder 5"/>
          <p:cNvSpPr>
            <a:spLocks noGrp="1"/>
          </p:cNvSpPr>
          <p:nvPr>
            <p:ph type="sldNum" sz="quarter" idx="12"/>
          </p:nvPr>
        </p:nvSpPr>
        <p:spPr/>
        <p:txBody>
          <a:bodyPr/>
          <a:lstStyle/>
          <a:p>
            <a:pPr>
              <a:defRPr/>
            </a:pPr>
            <a:r>
              <a:rPr lang="en-US"/>
              <a:t>Slide </a:t>
            </a:r>
            <a:fld id="{E7E6215C-0148-4EB1-A390-22B113FC486F}" type="slidenum">
              <a:rPr lang="en-US" smtClean="0"/>
              <a:pPr>
                <a:defRPr/>
              </a:pPr>
              <a:t>7</a:t>
            </a:fld>
            <a:endParaRPr lang="en-US"/>
          </a:p>
        </p:txBody>
      </p:sp>
      <p:sp>
        <p:nvSpPr>
          <p:cNvPr id="7" name="Right Arrow 6"/>
          <p:cNvSpPr/>
          <p:nvPr/>
        </p:nvSpPr>
        <p:spPr bwMode="auto">
          <a:xfrm>
            <a:off x="533400" y="22860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343872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6800"/>
          </a:xfrm>
        </p:spPr>
        <p:txBody>
          <a:bodyPr/>
          <a:lstStyle/>
          <a:p>
            <a:r>
              <a:rPr lang="en-US" sz="3200" b="1" dirty="0"/>
              <a:t>802.11ba [WUR –(Wake-Up Radio)]</a:t>
            </a:r>
          </a:p>
        </p:txBody>
      </p:sp>
      <p:sp>
        <p:nvSpPr>
          <p:cNvPr id="3" name="Content Placeholder 2"/>
          <p:cNvSpPr>
            <a:spLocks noGrp="1"/>
          </p:cNvSpPr>
          <p:nvPr>
            <p:ph idx="1"/>
          </p:nvPr>
        </p:nvSpPr>
        <p:spPr>
          <a:xfrm>
            <a:off x="950913" y="2133600"/>
            <a:ext cx="7848600" cy="3276600"/>
          </a:xfrm>
        </p:spPr>
        <p:txBody>
          <a:bodyPr/>
          <a:lstStyle/>
          <a:p>
            <a:r>
              <a:rPr lang="en-AU" sz="2400" dirty="0"/>
              <a:t>33 technical presentations – PHY &amp; MAC</a:t>
            </a:r>
          </a:p>
          <a:p>
            <a:r>
              <a:rPr lang="en-US" altLang="en-US" sz="2200" dirty="0"/>
              <a:t>Approved </a:t>
            </a:r>
            <a:r>
              <a:rPr lang="en-US" altLang="en-US" sz="2200" dirty="0" err="1"/>
              <a:t>TGba</a:t>
            </a:r>
            <a:r>
              <a:rPr lang="en-US" altLang="en-US" sz="2200" dirty="0"/>
              <a:t> Spec Framework Document (SFD)</a:t>
            </a:r>
          </a:p>
          <a:p>
            <a:r>
              <a:rPr lang="en-US" altLang="en-US" sz="2200" dirty="0"/>
              <a:t>Reviewed </a:t>
            </a:r>
            <a:r>
              <a:rPr lang="en-US" altLang="en-US" sz="2200" dirty="0" err="1"/>
              <a:t>TGba</a:t>
            </a:r>
            <a:r>
              <a:rPr lang="en-US" altLang="en-US" sz="2200" dirty="0"/>
              <a:t> task group documents</a:t>
            </a:r>
          </a:p>
          <a:p>
            <a:pPr lvl="1"/>
            <a:r>
              <a:rPr lang="en-US" altLang="en-US" sz="2200" dirty="0"/>
              <a:t>Usage model document</a:t>
            </a:r>
          </a:p>
          <a:p>
            <a:pPr lvl="1"/>
            <a:r>
              <a:rPr lang="en-US" altLang="en-US" sz="2200" dirty="0"/>
              <a:t>Simulation Scenarios and Evaluation Methodology Document</a:t>
            </a:r>
          </a:p>
          <a:p>
            <a:r>
              <a:rPr lang="en-US" altLang="en-US" sz="2400" dirty="0"/>
              <a:t>Plans for July 2017</a:t>
            </a:r>
          </a:p>
          <a:p>
            <a:pPr lvl="1"/>
            <a:r>
              <a:rPr lang="en-US" altLang="en-US" sz="2000" dirty="0"/>
              <a:t>Review basic WUR packet transmission and reception</a:t>
            </a:r>
          </a:p>
          <a:p>
            <a:r>
              <a:rPr lang="en-AU" sz="2400" dirty="0"/>
              <a:t>Closing Report: 17/0833r0 </a:t>
            </a:r>
          </a:p>
          <a:p>
            <a:pPr lvl="1"/>
            <a:endParaRPr lang="en-AU" sz="2400" dirty="0"/>
          </a:p>
          <a:p>
            <a:endParaRPr lang="en-AU" sz="2800" dirty="0"/>
          </a:p>
          <a:p>
            <a:pPr marL="0" indent="0">
              <a:buNone/>
            </a:pPr>
            <a:endParaRPr lang="en-AU" sz="2800" b="1" dirty="0"/>
          </a:p>
        </p:txBody>
      </p:sp>
      <p:sp>
        <p:nvSpPr>
          <p:cNvPr id="4" name="Date Placeholder 3"/>
          <p:cNvSpPr>
            <a:spLocks noGrp="1"/>
          </p:cNvSpPr>
          <p:nvPr>
            <p:ph type="dt" sz="half" idx="10"/>
          </p:nvPr>
        </p:nvSpPr>
        <p:spPr/>
        <p:txBody>
          <a:bodyPr/>
          <a:lstStyle/>
          <a:p>
            <a:r>
              <a:rPr lang="en-US" altLang="en-US"/>
              <a:t>May 2017</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8</a:t>
            </a:fld>
            <a:endParaRPr lang="en-US" altLang="en-US"/>
          </a:p>
        </p:txBody>
      </p:sp>
      <p:sp>
        <p:nvSpPr>
          <p:cNvPr id="7" name="Right Arrow 6"/>
          <p:cNvSpPr/>
          <p:nvPr/>
        </p:nvSpPr>
        <p:spPr bwMode="auto">
          <a:xfrm>
            <a:off x="495300" y="22098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4842062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b="1" dirty="0"/>
              <a:t>802.11ay</a:t>
            </a:r>
            <a:br>
              <a:rPr lang="en-US" b="1" dirty="0"/>
            </a:br>
            <a:r>
              <a:rPr lang="en-US" b="1" dirty="0"/>
              <a:t>(Next Generation 60 GHz (20Gb/s) </a:t>
            </a:r>
          </a:p>
        </p:txBody>
      </p:sp>
      <p:sp>
        <p:nvSpPr>
          <p:cNvPr id="3" name="Content Placeholder 2"/>
          <p:cNvSpPr>
            <a:spLocks noGrp="1"/>
          </p:cNvSpPr>
          <p:nvPr>
            <p:ph idx="1"/>
          </p:nvPr>
        </p:nvSpPr>
        <p:spPr>
          <a:xfrm>
            <a:off x="1167169" y="2057400"/>
            <a:ext cx="7467600" cy="3733800"/>
          </a:xfrm>
        </p:spPr>
        <p:txBody>
          <a:bodyPr/>
          <a:lstStyle/>
          <a:p>
            <a:r>
              <a:rPr lang="en-US" altLang="en-US" sz="2400" dirty="0"/>
              <a:t>33 submissions were covered during the meeting covering areas related to:</a:t>
            </a:r>
          </a:p>
          <a:p>
            <a:pPr marL="685800" lvl="2" indent="-342900"/>
            <a:r>
              <a:rPr lang="en-US" altLang="en-US" sz="2000" dirty="0">
                <a:ea typeface="+mn-ea"/>
                <a:cs typeface="+mn-cs"/>
              </a:rPr>
              <a:t>Draft amendment</a:t>
            </a:r>
          </a:p>
          <a:p>
            <a:pPr marL="685800" lvl="2" indent="-342900"/>
            <a:r>
              <a:rPr lang="en-US" altLang="en-US" sz="2000" dirty="0">
                <a:ea typeface="+mn-ea"/>
                <a:cs typeface="+mn-cs"/>
              </a:rPr>
              <a:t>Comment resolution for CC24</a:t>
            </a:r>
          </a:p>
          <a:p>
            <a:r>
              <a:rPr lang="en-US" altLang="en-US" sz="2400" dirty="0"/>
              <a:t>Significant progress was made in the development of draft amendment</a:t>
            </a:r>
          </a:p>
          <a:p>
            <a:pPr lvl="1"/>
            <a:r>
              <a:rPr lang="en-US" altLang="en-US" sz="2000" dirty="0"/>
              <a:t>Comment resolution started on draft D0.3</a:t>
            </a:r>
          </a:p>
          <a:p>
            <a:pPr lvl="1"/>
            <a:r>
              <a:rPr lang="en-US" altLang="en-US" sz="2400" dirty="0">
                <a:ea typeface="+mn-ea"/>
                <a:cs typeface="+mn-cs"/>
              </a:rPr>
              <a:t>105 CIDs are resolved and approved</a:t>
            </a:r>
          </a:p>
          <a:p>
            <a:endParaRPr lang="en-CA" sz="2400" dirty="0"/>
          </a:p>
          <a:p>
            <a:r>
              <a:rPr lang="en-AU" sz="2400" dirty="0"/>
              <a:t>Closing report: 17/0737r0</a:t>
            </a:r>
          </a:p>
          <a:p>
            <a:endParaRPr lang="en-CA" sz="2400" dirty="0"/>
          </a:p>
          <a:p>
            <a:endParaRPr lang="en-US" sz="2400" dirty="0"/>
          </a:p>
        </p:txBody>
      </p:sp>
      <p:sp>
        <p:nvSpPr>
          <p:cNvPr id="4" name="Date Placeholder 3"/>
          <p:cNvSpPr>
            <a:spLocks noGrp="1"/>
          </p:cNvSpPr>
          <p:nvPr>
            <p:ph type="dt" sz="half" idx="10"/>
          </p:nvPr>
        </p:nvSpPr>
        <p:spPr/>
        <p:txBody>
          <a:bodyPr/>
          <a:lstStyle/>
          <a:p>
            <a:r>
              <a:rPr lang="en-US" altLang="en-US"/>
              <a:t>May 2017</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9</a:t>
            </a:fld>
            <a:endParaRPr lang="en-US" altLang="en-US"/>
          </a:p>
        </p:txBody>
      </p:sp>
      <p:sp>
        <p:nvSpPr>
          <p:cNvPr id="7" name="Right Arrow 6"/>
          <p:cNvSpPr/>
          <p:nvPr/>
        </p:nvSpPr>
        <p:spPr bwMode="auto">
          <a:xfrm>
            <a:off x="381000" y="2362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459922064"/>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1407</TotalTime>
  <Words>713</Words>
  <Application>Microsoft Office PowerPoint</Application>
  <PresentationFormat>On-screen Show (4:3)</PresentationFormat>
  <Paragraphs>225</Paragraphs>
  <Slides>11</Slides>
  <Notes>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ＭＳ Ｐゴシック</vt:lpstr>
      <vt:lpstr>Arial</vt:lpstr>
      <vt:lpstr>Calibri</vt:lpstr>
      <vt:lpstr>굴림</vt:lpstr>
      <vt:lpstr>Tahoma</vt:lpstr>
      <vt:lpstr>Times New Roman</vt:lpstr>
      <vt:lpstr>IEEE-P802_15</vt:lpstr>
      <vt:lpstr>Custom Design</vt:lpstr>
      <vt:lpstr>PowerPoint Presentation</vt:lpstr>
      <vt:lpstr>PowerPoint Presentation</vt:lpstr>
      <vt:lpstr>IEEE 802.11 Standards Pipeline</vt:lpstr>
      <vt:lpstr>802.11 Task Groups in Comment Resolution</vt:lpstr>
      <vt:lpstr>REVmd  (802.11 Maintainence) </vt:lpstr>
      <vt:lpstr>802.11WNG  (Wireless Next Generation)</vt:lpstr>
      <vt:lpstr>802.11ax  (HEW) </vt:lpstr>
      <vt:lpstr>802.11ba [WUR –(Wake-Up Radio)]</vt:lpstr>
      <vt:lpstr>802.11ay (Next Generation 60 GHz (20Gb/s) </vt:lpstr>
      <vt:lpstr>Editor’s Projected Completion of 802.11 Amendments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aaa</dc:creator>
  <dc:description>&lt;doc#&gt;</dc:description>
  <cp:lastModifiedBy>Al Petrick</cp:lastModifiedBy>
  <cp:revision>211</cp:revision>
  <cp:lastPrinted>1998-02-10T13:28:06Z</cp:lastPrinted>
  <dcterms:created xsi:type="dcterms:W3CDTF">2016-01-21T14:33:00Z</dcterms:created>
  <dcterms:modified xsi:type="dcterms:W3CDTF">2017-05-11T09:27:24Z</dcterms:modified>
</cp:coreProperties>
</file>