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
  </p:notesMasterIdLst>
  <p:handoutMasterIdLst>
    <p:handoutMasterId r:id="rId9"/>
  </p:handoutMasterIdLst>
  <p:sldIdLst>
    <p:sldId id="259" r:id="rId2"/>
    <p:sldId id="260" r:id="rId3"/>
    <p:sldId id="282" r:id="rId4"/>
    <p:sldId id="283" r:id="rId5"/>
    <p:sldId id="284" r:id="rId6"/>
    <p:sldId id="285"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013" autoAdjust="0"/>
    <p:restoredTop sz="96970" autoAdjust="0"/>
  </p:normalViewPr>
  <p:slideViewPr>
    <p:cSldViewPr>
      <p:cViewPr>
        <p:scale>
          <a:sx n="70" d="100"/>
          <a:sy n="70" d="100"/>
        </p:scale>
        <p:origin x="-1002"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b" anchorCtr="0" compatLnSpc="1">
            <a:prstTxWarp prst="textNoShape">
              <a:avLst/>
            </a:prstTxWarp>
            <a:spAutoFit/>
          </a:bodyPr>
          <a:lstStyle>
            <a:lvl1pPr defTabSz="933450">
              <a:defRPr sz="1400" b="1"/>
            </a:lvl1pPr>
          </a:lstStyle>
          <a:p>
            <a:r>
              <a:rPr lang="en-US" smtClean="0"/>
              <a:t>&lt;month year&gt;</a:t>
            </a:r>
            <a:endParaRPr lang="en-US"/>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AEED6C2F-C191-4342-A3D7-75E675D87217}"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01090048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b" anchorCtr="0" compatLnSpc="1">
            <a:prstTxWarp prst="textNoShape">
              <a:avLst/>
            </a:prstTxWarp>
            <a:spAutoFit/>
          </a:bodyPr>
          <a:lstStyle>
            <a:lvl1pPr defTabSz="933450">
              <a:defRPr sz="1400" b="1"/>
            </a:lvl1pPr>
          </a:lstStyle>
          <a:p>
            <a:r>
              <a:rPr lang="en-US" smtClean="0"/>
              <a:t>&lt;month year&gt;</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F746AB21-732E-A741-9515-6F947B91F97B}"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7451149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F746AB21-732E-A741-9515-6F947B91F97B}" type="slidenum">
              <a:rPr lang="en-US" smtClean="0"/>
              <a:pPr/>
              <a:t>1</a:t>
            </a:fld>
            <a:endParaRPr lang="en-US"/>
          </a:p>
        </p:txBody>
      </p:sp>
    </p:spTree>
    <p:extLst>
      <p:ext uri="{BB962C8B-B14F-4D97-AF65-F5344CB8AC3E}">
        <p14:creationId xmlns:p14="http://schemas.microsoft.com/office/powerpoint/2010/main" val="36426251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67100" y="-119737"/>
            <a:ext cx="2814638"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mr-IN" sz="1400" smtClean="0">
                <a:solidFill>
                  <a:prstClr val="black"/>
                </a:solidFill>
              </a:rPr>
              <a:t>doc.: IEEE 802.15-&lt;doc#&gt;</a:t>
            </a:r>
            <a:endParaRPr lang="en-US" sz="1400" dirty="0">
              <a:solidFill>
                <a:prstClr val="black"/>
              </a:solidFill>
            </a:endParaRPr>
          </a:p>
        </p:txBody>
      </p:sp>
      <p:sp>
        <p:nvSpPr>
          <p:cNvPr id="22530" name="Rectangle 3"/>
          <p:cNvSpPr>
            <a:spLocks noGrp="1" noChangeArrowheads="1"/>
          </p:cNvSpPr>
          <p:nvPr>
            <p:ph type="dt" sz="quarter" idx="1"/>
          </p:nvPr>
        </p:nvSpPr>
        <p:spPr>
          <a:xfrm>
            <a:off x="654050" y="95706"/>
            <a:ext cx="2736850"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solidFill>
                  <a:prstClr val="black"/>
                </a:solidFill>
              </a:rPr>
              <a:t>&lt;month year&gt;</a:t>
            </a:r>
            <a:endParaRPr lang="en-US" sz="1400" dirty="0">
              <a:solidFill>
                <a:prstClr val="black"/>
              </a:solidFill>
            </a:endParaRPr>
          </a:p>
        </p:txBody>
      </p:sp>
      <p:sp>
        <p:nvSpPr>
          <p:cNvPr id="22531" name="Rectangle 7"/>
          <p:cNvSpPr>
            <a:spLocks noGrp="1" noChangeArrowheads="1"/>
          </p:cNvSpPr>
          <p:nvPr>
            <p:ph type="sldNum" sz="quarter" idx="5"/>
          </p:nvPr>
        </p:nvSpPr>
        <p:spPr>
          <a:xfrm>
            <a:off x="2933700" y="8985250"/>
            <a:ext cx="80168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solidFill>
                  <a:prstClr val="black"/>
                </a:solidFill>
              </a:rPr>
              <a:t>Page </a:t>
            </a:r>
            <a:fld id="{A84032E8-A999-9648-AEF3-703B2A99019A}" type="slidenum">
              <a:rPr lang="en-US">
                <a:solidFill>
                  <a:prstClr val="black"/>
                </a:solidFill>
              </a:rPr>
              <a:pPr/>
              <a:t>4</a:t>
            </a:fld>
            <a:endParaRPr lang="en-US" dirty="0">
              <a:solidFill>
                <a:prstClr val="black"/>
              </a:solidFill>
            </a:endParaRPr>
          </a:p>
        </p:txBody>
      </p:sp>
      <p:sp>
        <p:nvSpPr>
          <p:cNvPr id="22532" name="Rectangle 3"/>
          <p:cNvSpPr txBox="1">
            <a:spLocks noGrp="1" noChangeArrowheads="1"/>
          </p:cNvSpPr>
          <p:nvPr/>
        </p:nvSpPr>
        <p:spPr bwMode="auto">
          <a:xfrm>
            <a:off x="654051" y="92489"/>
            <a:ext cx="2736850" cy="218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solidFill>
                  <a:prstClr val="black"/>
                </a:solidFill>
              </a:rPr>
              <a:pPr/>
              <a:t>May 17</a:t>
            </a:fld>
            <a:endParaRPr lang="en-US" sz="1400" b="1" dirty="0">
              <a:solidFill>
                <a:prstClr val="black"/>
              </a:solidFill>
            </a:endParaRPr>
          </a:p>
        </p:txBody>
      </p:sp>
      <p:sp>
        <p:nvSpPr>
          <p:cNvPr id="22533" name="Rectangle 7"/>
          <p:cNvSpPr txBox="1">
            <a:spLocks noGrp="1" noChangeArrowheads="1"/>
          </p:cNvSpPr>
          <p:nvPr/>
        </p:nvSpPr>
        <p:spPr bwMode="auto">
          <a:xfrm>
            <a:off x="2933700" y="8985250"/>
            <a:ext cx="801688" cy="187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solidFill>
                  <a:prstClr val="black"/>
                </a:solidFill>
              </a:rPr>
              <a:t>Page </a:t>
            </a:r>
            <a:fld id="{261516EE-A388-784B-BBAA-6D838802DAB7}" type="slidenum">
              <a:rPr lang="en-US">
                <a:solidFill>
                  <a:prstClr val="black"/>
                </a:solidFill>
              </a:rPr>
              <a:pPr algn="r"/>
              <a:t>4</a:t>
            </a:fld>
            <a:endParaRPr lang="en-US" dirty="0">
              <a:solidFill>
                <a:prstClr val="black"/>
              </a:solidFill>
            </a:endParaRPr>
          </a:p>
        </p:txBody>
      </p:sp>
      <p:sp>
        <p:nvSpPr>
          <p:cNvPr id="22534" name="Rectangle 2"/>
          <p:cNvSpPr>
            <a:spLocks noGrp="1" noRot="1" noChangeAspect="1" noChangeArrowheads="1" noTextEdit="1"/>
          </p:cNvSpPr>
          <p:nvPr>
            <p:ph type="sldImg"/>
          </p:nvPr>
        </p:nvSpPr>
        <p:spPr>
          <a:xfrm>
            <a:off x="1157288" y="700088"/>
            <a:ext cx="4624387" cy="3470275"/>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40" tIns="46371" rIns="92740" bIns="46371"/>
          <a:lstStyle/>
          <a:p>
            <a:pPr defTabSz="914241"/>
            <a:r>
              <a:rPr lang="en-GB" dirty="0" smtClean="0">
                <a:latin typeface="Times New Roman" charset="0"/>
                <a:ea typeface="ＭＳ Ｐゴシック" charset="0"/>
                <a:cs typeface="ＭＳ Ｐゴシック" charset="0"/>
              </a:rPr>
              <a:t>The decomposition was</a:t>
            </a:r>
            <a:r>
              <a:rPr lang="en-GB" baseline="0" dirty="0" smtClean="0">
                <a:latin typeface="Times New Roman" charset="0"/>
                <a:ea typeface="ＭＳ Ｐゴシック" charset="0"/>
                <a:cs typeface="ＭＳ Ｐゴシック" charset="0"/>
              </a:rPr>
              <a:t> derived from the following:</a:t>
            </a:r>
          </a:p>
          <a:p>
            <a:pPr marL="171450" indent="-171450" defTabSz="914241">
              <a:buFontTx/>
              <a:buChar char="-"/>
            </a:pPr>
            <a:r>
              <a:rPr lang="en-GB" baseline="0" dirty="0" smtClean="0">
                <a:latin typeface="Times New Roman" charset="0"/>
                <a:ea typeface="ＭＳ Ｐゴシック" charset="0"/>
                <a:cs typeface="ＭＳ Ｐゴシック" charset="0"/>
              </a:rPr>
              <a:t>The top part (layer 3 interface to protocol modules) was defined in the 802 (architecture) standard</a:t>
            </a:r>
          </a:p>
          <a:p>
            <a:pPr marL="171450" indent="-171450" defTabSz="914241">
              <a:buFontTx/>
              <a:buChar char="-"/>
            </a:pPr>
            <a:r>
              <a:rPr lang="en-GB" baseline="0" dirty="0" smtClean="0">
                <a:latin typeface="Times New Roman" charset="0"/>
                <a:ea typeface="ＭＳ Ｐゴシック" charset="0"/>
                <a:cs typeface="ＭＳ Ｐゴシック" charset="0"/>
              </a:rPr>
              <a:t>The bottom part (protocol modules to the MAC interface) was defined in the 802.15.9 (KMP) recommended practice</a:t>
            </a:r>
          </a:p>
          <a:p>
            <a:pPr marL="171450" indent="-171450" defTabSz="914241">
              <a:buFontTx/>
              <a:buChar char="-"/>
            </a:pPr>
            <a:r>
              <a:rPr lang="en-GB" baseline="0" dirty="0" smtClean="0">
                <a:latin typeface="Times New Roman" charset="0"/>
                <a:ea typeface="ＭＳ Ｐゴシック" charset="0"/>
                <a:cs typeface="ＭＳ Ｐゴシック" charset="0"/>
              </a:rPr>
              <a:t>The MAC and PHY descriptions are defined in the 802.15.4 standard</a:t>
            </a:r>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896414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&lt;May 2017&gt;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7CF4697-C497-4F48-AF29-6F86E5F7EA8D}" type="slidenum">
              <a:rPr lang="en-US"/>
              <a:pPr/>
              <a:t>‹#›</a:t>
            </a:fld>
            <a:endParaRPr lang="en-US"/>
          </a:p>
        </p:txBody>
      </p:sp>
    </p:spTree>
    <p:extLst>
      <p:ext uri="{BB962C8B-B14F-4D97-AF65-F5344CB8AC3E}">
        <p14:creationId xmlns:p14="http://schemas.microsoft.com/office/powerpoint/2010/main" val="3811025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&lt;May 2017&gt;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1A5E76EA-11EF-874D-A7E2-295EC9E07CD8}" type="slidenum">
              <a:rPr lang="en-US"/>
              <a:pPr/>
              <a:t>‹#›</a:t>
            </a:fld>
            <a:endParaRPr lang="en-US"/>
          </a:p>
        </p:txBody>
      </p:sp>
    </p:spTree>
    <p:extLst>
      <p:ext uri="{BB962C8B-B14F-4D97-AF65-F5344CB8AC3E}">
        <p14:creationId xmlns:p14="http://schemas.microsoft.com/office/powerpoint/2010/main" val="41532650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&lt;May 2017&gt;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DA4C098-7FB6-3743-9859-CDE3B893CADB}" type="slidenum">
              <a:rPr lang="en-US"/>
              <a:pPr/>
              <a:t>‹#›</a:t>
            </a:fld>
            <a:endParaRPr lang="en-US"/>
          </a:p>
        </p:txBody>
      </p:sp>
    </p:spTree>
    <p:extLst>
      <p:ext uri="{BB962C8B-B14F-4D97-AF65-F5344CB8AC3E}">
        <p14:creationId xmlns:p14="http://schemas.microsoft.com/office/powerpoint/2010/main" val="218270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&lt;May 2017&gt;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0337B2E-2ECE-C749-8163-8E953C7317DE}" type="slidenum">
              <a:rPr lang="en-US"/>
              <a:pPr/>
              <a:t>‹#›</a:t>
            </a:fld>
            <a:endParaRPr lang="en-US"/>
          </a:p>
        </p:txBody>
      </p:sp>
    </p:spTree>
    <p:extLst>
      <p:ext uri="{BB962C8B-B14F-4D97-AF65-F5344CB8AC3E}">
        <p14:creationId xmlns:p14="http://schemas.microsoft.com/office/powerpoint/2010/main" val="4098264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&lt;May 2017&gt;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846B26F2-1FF0-4243-BE31-1FDC0EC4B2FD}" type="slidenum">
              <a:rPr lang="en-US"/>
              <a:pPr/>
              <a:t>‹#›</a:t>
            </a:fld>
            <a:endParaRPr lang="en-US"/>
          </a:p>
        </p:txBody>
      </p:sp>
    </p:spTree>
    <p:extLst>
      <p:ext uri="{BB962C8B-B14F-4D97-AF65-F5344CB8AC3E}">
        <p14:creationId xmlns:p14="http://schemas.microsoft.com/office/powerpoint/2010/main" val="3038490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&lt;May 2017&gt;</a:t>
            </a:r>
            <a:endParaRPr lang="en-US"/>
          </a:p>
        </p:txBody>
      </p:sp>
      <p:sp>
        <p:nvSpPr>
          <p:cNvPr id="6" name="Footer Placeholder 5"/>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C1EFD3BA-B082-7C4E-8EB0-1DC3704652C2}" type="slidenum">
              <a:rPr lang="en-US"/>
              <a:pPr/>
              <a:t>‹#›</a:t>
            </a:fld>
            <a:endParaRPr lang="en-US"/>
          </a:p>
        </p:txBody>
      </p:sp>
    </p:spTree>
    <p:extLst>
      <p:ext uri="{BB962C8B-B14F-4D97-AF65-F5344CB8AC3E}">
        <p14:creationId xmlns:p14="http://schemas.microsoft.com/office/powerpoint/2010/main" val="6405776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&lt;May 2017&gt;</a:t>
            </a:r>
            <a:endParaRPr lang="en-US"/>
          </a:p>
        </p:txBody>
      </p:sp>
      <p:sp>
        <p:nvSpPr>
          <p:cNvPr id="8" name="Footer Placeholder 7"/>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0D701183-511E-FF48-93A3-C5C0EE78265A}" type="slidenum">
              <a:rPr lang="en-US"/>
              <a:pPr/>
              <a:t>‹#›</a:t>
            </a:fld>
            <a:endParaRPr lang="en-US"/>
          </a:p>
        </p:txBody>
      </p:sp>
    </p:spTree>
    <p:extLst>
      <p:ext uri="{BB962C8B-B14F-4D97-AF65-F5344CB8AC3E}">
        <p14:creationId xmlns:p14="http://schemas.microsoft.com/office/powerpoint/2010/main" val="1132833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&lt;May 2017&gt;</a:t>
            </a:r>
            <a:endParaRPr lang="en-US"/>
          </a:p>
        </p:txBody>
      </p:sp>
      <p:sp>
        <p:nvSpPr>
          <p:cNvPr id="4" name="Footer Placeholder 3"/>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65F23BF8-4CBF-2049-A669-C90FBE300608}" type="slidenum">
              <a:rPr lang="en-US"/>
              <a:pPr/>
              <a:t>‹#›</a:t>
            </a:fld>
            <a:endParaRPr lang="en-US"/>
          </a:p>
        </p:txBody>
      </p:sp>
    </p:spTree>
    <p:extLst>
      <p:ext uri="{BB962C8B-B14F-4D97-AF65-F5344CB8AC3E}">
        <p14:creationId xmlns:p14="http://schemas.microsoft.com/office/powerpoint/2010/main" val="4209406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&lt;May 2017&gt;</a:t>
            </a:r>
            <a:endParaRPr lang="en-US"/>
          </a:p>
        </p:txBody>
      </p:sp>
      <p:sp>
        <p:nvSpPr>
          <p:cNvPr id="3" name="Footer Placeholder 2"/>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60949EC9-91CC-F44E-AFBC-D9AA52244D19}" type="slidenum">
              <a:rPr lang="en-US"/>
              <a:pPr/>
              <a:t>‹#›</a:t>
            </a:fld>
            <a:endParaRPr lang="en-US"/>
          </a:p>
        </p:txBody>
      </p:sp>
    </p:spTree>
    <p:extLst>
      <p:ext uri="{BB962C8B-B14F-4D97-AF65-F5344CB8AC3E}">
        <p14:creationId xmlns:p14="http://schemas.microsoft.com/office/powerpoint/2010/main" val="2434618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&lt;May 2017&gt;</a:t>
            </a:r>
            <a:endParaRPr lang="en-US"/>
          </a:p>
        </p:txBody>
      </p:sp>
      <p:sp>
        <p:nvSpPr>
          <p:cNvPr id="6" name="Footer Placeholder 5"/>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AA4EAD3-E286-8E4D-9D21-2C0331DBFE52}" type="slidenum">
              <a:rPr lang="en-US"/>
              <a:pPr/>
              <a:t>‹#›</a:t>
            </a:fld>
            <a:endParaRPr lang="en-US"/>
          </a:p>
        </p:txBody>
      </p:sp>
    </p:spTree>
    <p:extLst>
      <p:ext uri="{BB962C8B-B14F-4D97-AF65-F5344CB8AC3E}">
        <p14:creationId xmlns:p14="http://schemas.microsoft.com/office/powerpoint/2010/main" val="3186512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&lt;May 2017&gt;</a:t>
            </a:r>
            <a:endParaRPr lang="en-US"/>
          </a:p>
        </p:txBody>
      </p:sp>
      <p:sp>
        <p:nvSpPr>
          <p:cNvPr id="6" name="Footer Placeholder 5"/>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847B1493-2775-484B-AA60-9573222B4F4C}" type="slidenum">
              <a:rPr lang="en-US"/>
              <a:pPr/>
              <a:t>‹#›</a:t>
            </a:fld>
            <a:endParaRPr lang="en-US"/>
          </a:p>
        </p:txBody>
      </p:sp>
    </p:spTree>
    <p:extLst>
      <p:ext uri="{BB962C8B-B14F-4D97-AF65-F5344CB8AC3E}">
        <p14:creationId xmlns:p14="http://schemas.microsoft.com/office/powerpoint/2010/main" val="3613967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endParaRPr lang="en-US"/>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b" anchorCtr="0" compatLnSpc="1">
            <a:prstTxWarp prst="textNoShape">
              <a:avLst/>
            </a:prstTxWarp>
            <a:spAutoFit/>
          </a:bodyPr>
          <a:lstStyle>
            <a:lvl1pPr>
              <a:defRPr sz="1400" b="1"/>
            </a:lvl1pPr>
          </a:lstStyle>
          <a:p>
            <a:r>
              <a:rPr lang="en-US" smtClean="0"/>
              <a:t>&lt;May 2017&gt;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spAutoFit/>
          </a:bodyPr>
          <a:lstStyle>
            <a:lvl1pPr algn="r">
              <a:defRPr/>
            </a:lvl1pPr>
          </a:lstStyle>
          <a:p>
            <a:r>
              <a:rPr lang="en-US" smtClean="0"/>
              <a:t>&lt;Pat Kinney&gt;, &lt;Kinney Consulting&gt;</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dirty="0"/>
              <a:t>Slide </a:t>
            </a:r>
            <a:fld id="{A2BB3581-45F7-BF4B-828C-0B7C879F703B}" type="slidenum">
              <a:rPr lang="en-US"/>
              <a:pPr/>
              <a:t>‹#›</a:t>
            </a:fld>
            <a:endParaRPr lang="en-US" dirty="0"/>
          </a:p>
        </p:txBody>
      </p:sp>
      <p:sp>
        <p:nvSpPr>
          <p:cNvPr id="1031" name="Rectangle 7"/>
          <p:cNvSpPr>
            <a:spLocks noChangeArrowheads="1"/>
          </p:cNvSpPr>
          <p:nvPr/>
        </p:nvSpPr>
        <p:spPr bwMode="auto">
          <a:xfrm>
            <a:off x="5043985" y="392527"/>
            <a:ext cx="3429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nchor="b">
            <a:spAutoFit/>
          </a:bodyPr>
          <a:lstStyle/>
          <a:p>
            <a:pPr marL="60325" lvl="4" indent="0" algn="ctr"/>
            <a:r>
              <a:rPr lang="en-US" sz="1400" b="1" dirty="0"/>
              <a:t>doc.: </a:t>
            </a:r>
            <a:r>
              <a:rPr lang="en-US" sz="1400" b="1" dirty="0" smtClean="0"/>
              <a:t>IEEE</a:t>
            </a:r>
            <a:r>
              <a:rPr lang="en-US" sz="1400" b="1" baseline="0" dirty="0" smtClean="0"/>
              <a:t> </a:t>
            </a:r>
            <a:r>
              <a:rPr lang="en-US" sz="1400" b="1" dirty="0" smtClean="0"/>
              <a:t>802.15</a:t>
            </a:r>
            <a:r>
              <a:rPr lang="en-US" sz="1400" b="1" baseline="0" dirty="0" smtClean="0"/>
              <a:t>  &lt;</a:t>
            </a:r>
            <a:r>
              <a:rPr lang="en-US" sz="1400" b="1" dirty="0" smtClean="0"/>
              <a:t>15-17-0308-00-0012&gt;</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charset="0"/>
          <a:ea typeface="ＭＳ Ｐゴシック" charset="0"/>
        </a:defRPr>
      </a:lvl2pPr>
      <a:lvl3pPr algn="ctr" rtl="0" eaLnBrk="1" fontAlgn="base" hangingPunct="1">
        <a:spcBef>
          <a:spcPct val="0"/>
        </a:spcBef>
        <a:spcAft>
          <a:spcPct val="0"/>
        </a:spcAft>
        <a:defRPr sz="3600">
          <a:solidFill>
            <a:schemeClr val="tx2"/>
          </a:solidFill>
          <a:latin typeface="Times New Roman" charset="0"/>
          <a:ea typeface="ＭＳ Ｐゴシック" charset="0"/>
        </a:defRPr>
      </a:lvl3pPr>
      <a:lvl4pPr algn="ctr" rtl="0" eaLnBrk="1" fontAlgn="base" hangingPunct="1">
        <a:spcBef>
          <a:spcPct val="0"/>
        </a:spcBef>
        <a:spcAft>
          <a:spcPct val="0"/>
        </a:spcAft>
        <a:defRPr sz="3600">
          <a:solidFill>
            <a:schemeClr val="tx2"/>
          </a:solidFill>
          <a:latin typeface="Times New Roman" charset="0"/>
          <a:ea typeface="ＭＳ Ｐゴシック" charset="0"/>
        </a:defRPr>
      </a:lvl4pPr>
      <a:lvl5pPr algn="ctr" rtl="0" eaLnBrk="1" fontAlgn="base" hangingPunct="1">
        <a:spcBef>
          <a:spcPct val="0"/>
        </a:spcBef>
        <a:spcAft>
          <a:spcPct val="0"/>
        </a:spcAft>
        <a:defRPr sz="3600">
          <a:solidFill>
            <a:schemeClr val="tx2"/>
          </a:solidFill>
          <a:latin typeface="Times New Roman" charset="0"/>
          <a:ea typeface="ＭＳ Ｐゴシック" charset="0"/>
        </a:defRPr>
      </a:lvl5pPr>
      <a:lvl6pPr marL="457200" algn="ctr" rtl="0" eaLnBrk="1" fontAlgn="base" hangingPunct="1">
        <a:spcBef>
          <a:spcPct val="0"/>
        </a:spcBef>
        <a:spcAft>
          <a:spcPct val="0"/>
        </a:spcAft>
        <a:defRPr sz="3600">
          <a:solidFill>
            <a:schemeClr val="tx2"/>
          </a:solidFill>
          <a:latin typeface="Times New Roman" charset="0"/>
          <a:ea typeface="ＭＳ Ｐゴシック" charset="0"/>
        </a:defRPr>
      </a:lvl6pPr>
      <a:lvl7pPr marL="914400" algn="ctr" rtl="0" eaLnBrk="1" fontAlgn="base" hangingPunct="1">
        <a:spcBef>
          <a:spcPct val="0"/>
        </a:spcBef>
        <a:spcAft>
          <a:spcPct val="0"/>
        </a:spcAft>
        <a:defRPr sz="3600">
          <a:solidFill>
            <a:schemeClr val="tx2"/>
          </a:solidFill>
          <a:latin typeface="Times New Roman" charset="0"/>
          <a:ea typeface="ＭＳ Ｐゴシック" charset="0"/>
        </a:defRPr>
      </a:lvl7pPr>
      <a:lvl8pPr marL="1371600" algn="ctr" rtl="0" eaLnBrk="1" fontAlgn="base" hangingPunct="1">
        <a:spcBef>
          <a:spcPct val="0"/>
        </a:spcBef>
        <a:spcAft>
          <a:spcPct val="0"/>
        </a:spcAft>
        <a:defRPr sz="3600">
          <a:solidFill>
            <a:schemeClr val="tx2"/>
          </a:solidFill>
          <a:latin typeface="Times New Roman" charset="0"/>
          <a:ea typeface="ＭＳ Ｐゴシック" charset="0"/>
        </a:defRPr>
      </a:lvl8pPr>
      <a:lvl9pPr marL="1828800" algn="ctr" rtl="0" eaLnBrk="1" fontAlgn="base" hangingPunct="1">
        <a:spcBef>
          <a:spcPct val="0"/>
        </a:spcBef>
        <a:spcAft>
          <a:spcPct val="0"/>
        </a:spcAft>
        <a:defRPr sz="3600">
          <a:solidFill>
            <a:schemeClr val="tx2"/>
          </a:solidFill>
          <a:latin typeface="Times New Roman" charset="0"/>
          <a:ea typeface="ＭＳ Ｐゴシック"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085850" indent="-228600" algn="l" rtl="0" eaLnBrk="1" fontAlgn="base" hangingPunct="1">
        <a:spcBef>
          <a:spcPct val="20000"/>
        </a:spcBef>
        <a:spcAft>
          <a:spcPct val="0"/>
        </a:spcAft>
        <a:buChar char="•"/>
        <a:defRPr sz="2400">
          <a:solidFill>
            <a:schemeClr val="tx1"/>
          </a:solidFill>
          <a:latin typeface="+mn-lt"/>
          <a:ea typeface="+mn-ea"/>
        </a:defRPr>
      </a:lvl3pPr>
      <a:lvl4pPr marL="1428750" indent="-228600" algn="l" rtl="0" eaLnBrk="1" fontAlgn="base" hangingPunct="1">
        <a:spcBef>
          <a:spcPct val="20000"/>
        </a:spcBef>
        <a:spcAft>
          <a:spcPct val="0"/>
        </a:spcAft>
        <a:buChar char="–"/>
        <a:defRPr sz="2000">
          <a:solidFill>
            <a:schemeClr val="tx1"/>
          </a:solidFill>
          <a:latin typeface="+mn-lt"/>
          <a:ea typeface="+mn-ea"/>
        </a:defRPr>
      </a:lvl4pPr>
      <a:lvl5pPr marL="1771650" indent="-228600" algn="l" rtl="0" eaLnBrk="1" fontAlgn="base" hangingPunct="1">
        <a:spcBef>
          <a:spcPct val="20000"/>
        </a:spcBef>
        <a:spcAft>
          <a:spcPct val="0"/>
        </a:spcAft>
        <a:buChar char="•"/>
        <a:defRPr sz="2000">
          <a:solidFill>
            <a:schemeClr val="tx1"/>
          </a:solidFill>
          <a:latin typeface="+mn-lt"/>
          <a:ea typeface="+mn-ea"/>
        </a:defRPr>
      </a:lvl5pPr>
      <a:lvl6pPr marL="2228850" indent="-228600" algn="l" rtl="0" eaLnBrk="1" fontAlgn="base" hangingPunct="1">
        <a:spcBef>
          <a:spcPct val="20000"/>
        </a:spcBef>
        <a:spcAft>
          <a:spcPct val="0"/>
        </a:spcAft>
        <a:buChar char="•"/>
        <a:defRPr sz="2000">
          <a:solidFill>
            <a:schemeClr val="tx1"/>
          </a:solidFill>
          <a:latin typeface="+mn-lt"/>
          <a:ea typeface="+mn-ea"/>
        </a:defRPr>
      </a:lvl6pPr>
      <a:lvl7pPr marL="2686050" indent="-228600" algn="l" rtl="0" eaLnBrk="1" fontAlgn="base" hangingPunct="1">
        <a:spcBef>
          <a:spcPct val="20000"/>
        </a:spcBef>
        <a:spcAft>
          <a:spcPct val="0"/>
        </a:spcAft>
        <a:buChar char="•"/>
        <a:defRPr sz="2000">
          <a:solidFill>
            <a:schemeClr val="tx1"/>
          </a:solidFill>
          <a:latin typeface="+mn-lt"/>
          <a:ea typeface="+mn-ea"/>
        </a:defRPr>
      </a:lvl7pPr>
      <a:lvl8pPr marL="3143250" indent="-228600" algn="l" rtl="0" eaLnBrk="1" fontAlgn="base" hangingPunct="1">
        <a:spcBef>
          <a:spcPct val="20000"/>
        </a:spcBef>
        <a:spcAft>
          <a:spcPct val="0"/>
        </a:spcAft>
        <a:buChar char="•"/>
        <a:defRPr sz="2000">
          <a:solidFill>
            <a:schemeClr val="tx1"/>
          </a:solidFill>
          <a:latin typeface="+mn-lt"/>
          <a:ea typeface="+mn-ea"/>
        </a:defRPr>
      </a:lvl8pPr>
      <a:lvl9pPr marL="360045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6.emf"/><Relationship Id="rId3" Type="http://schemas.openxmlformats.org/officeDocument/2006/relationships/image" Target="../media/image1.emf"/><Relationship Id="rId7" Type="http://schemas.openxmlformats.org/officeDocument/2006/relationships/image" Target="../media/image5.emf"/><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4.emf"/><Relationship Id="rId5" Type="http://schemas.openxmlformats.org/officeDocument/2006/relationships/image" Target="../media/image3.emf"/><Relationship Id="rId4" Type="http://schemas.openxmlformats.org/officeDocument/2006/relationships/image" Target="../media/image2.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dirty="0" smtClean="0"/>
              <a:t>&lt;May 2017&gt;</a:t>
            </a:r>
            <a:endParaRPr lang="en-US" dirty="0"/>
          </a:p>
        </p:txBody>
      </p:sp>
      <p:sp>
        <p:nvSpPr>
          <p:cNvPr id="5" name="Footer Placeholder 2"/>
          <p:cNvSpPr>
            <a:spLocks noGrp="1"/>
          </p:cNvSpPr>
          <p:nvPr>
            <p:ph type="ftr" sz="quarter" idx="11"/>
          </p:nvPr>
        </p:nvSpPr>
        <p:spPr/>
        <p:txBody>
          <a:bodyPr/>
          <a:lstStyle/>
          <a:p>
            <a:r>
              <a:rPr lang="en-US" smtClean="0"/>
              <a:t>&lt;Pat Kinney&gt;, &lt;Kinney Consulting&gt;</a:t>
            </a:r>
            <a:endParaRPr lang="en-US" dirty="0"/>
          </a:p>
        </p:txBody>
      </p:sp>
      <p:sp>
        <p:nvSpPr>
          <p:cNvPr id="6" name="Slide Number Placeholder 3"/>
          <p:cNvSpPr>
            <a:spLocks noGrp="1"/>
          </p:cNvSpPr>
          <p:nvPr>
            <p:ph type="sldNum" sz="quarter" idx="12"/>
          </p:nvPr>
        </p:nvSpPr>
        <p:spPr/>
        <p:txBody>
          <a:bodyPr/>
          <a:lstStyle/>
          <a:p>
            <a:r>
              <a:rPr lang="en-US"/>
              <a:t>Slide </a:t>
            </a:r>
            <a:fld id="{81DCEC2F-1CD8-2343-A522-EC795ACB4F85}" type="slidenum">
              <a:rPr lang="en-US"/>
              <a:pPr/>
              <a:t>1</a:t>
            </a:fld>
            <a:endParaRPr lang="en-US"/>
          </a:p>
        </p:txBody>
      </p:sp>
      <p:sp>
        <p:nvSpPr>
          <p:cNvPr id="27651" name="Rectangle 3"/>
          <p:cNvSpPr>
            <a:spLocks noChangeArrowheads="1"/>
          </p:cNvSpPr>
          <p:nvPr/>
        </p:nvSpPr>
        <p:spPr bwMode="auto">
          <a:xfrm>
            <a:off x="152400" y="609600"/>
            <a:ext cx="8991600"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sz="1800" b="1" u="sng" dirty="0">
                <a:solidFill>
                  <a:schemeClr val="tx2"/>
                </a:solidFill>
                <a:effectLst>
                  <a:outerShdw blurRad="38100" dist="38100" dir="2700000" algn="tl">
                    <a:srgbClr val="DDDDDD"/>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a:t>
            </a:r>
            <a:r>
              <a:rPr lang="en-US" sz="1600" dirty="0" smtClean="0">
                <a:solidFill>
                  <a:srgbClr val="FF0000"/>
                </a:solidFill>
              </a:rPr>
              <a:t>802.15.12 </a:t>
            </a:r>
            <a:r>
              <a:rPr lang="mr-IN" sz="1600" dirty="0" smtClean="0">
                <a:solidFill>
                  <a:srgbClr val="FF0000"/>
                </a:solidFill>
              </a:rPr>
              <a:t>–</a:t>
            </a:r>
            <a:r>
              <a:rPr lang="en-US" sz="1600" dirty="0" smtClean="0">
                <a:solidFill>
                  <a:srgbClr val="FF0000"/>
                </a:solidFill>
              </a:rPr>
              <a:t> </a:t>
            </a:r>
            <a:r>
              <a:rPr lang="en-US" sz="1600" dirty="0" smtClean="0">
                <a:solidFill>
                  <a:srgbClr val="FF0000"/>
                </a:solidFill>
              </a:rPr>
              <a:t>Data Plane Thoughts</a:t>
            </a:r>
            <a:r>
              <a:rPr lang="en-US" sz="1600" dirty="0" smtClean="0">
                <a:solidFill>
                  <a:schemeClr val="tx2"/>
                </a:solidFill>
              </a:rPr>
              <a:t>]</a:t>
            </a:r>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a:t>
            </a:r>
            <a:r>
              <a:rPr lang="en-US" sz="1600" dirty="0" smtClean="0">
                <a:solidFill>
                  <a:srgbClr val="FF0000"/>
                </a:solidFill>
              </a:rPr>
              <a:t>10 May </a:t>
            </a:r>
            <a:r>
              <a:rPr lang="en-US" sz="1600" dirty="0" smtClean="0">
                <a:solidFill>
                  <a:srgbClr val="FF0000"/>
                </a:solidFill>
              </a:rPr>
              <a:t>2017</a:t>
            </a:r>
            <a:r>
              <a:rPr lang="en-US" sz="1600" dirty="0" smtClean="0">
                <a:solidFill>
                  <a:schemeClr val="tx2"/>
                </a:solidFill>
              </a:rPr>
              <a:t>]</a:t>
            </a:r>
            <a:r>
              <a:rPr lang="en-US" sz="1600" dirty="0">
                <a:solidFill>
                  <a:schemeClr val="tx2"/>
                </a:solidFill>
              </a:rPr>
              <a:t>	</a:t>
            </a:r>
          </a:p>
          <a:p>
            <a:pPr lvl="0">
              <a:defRPr/>
            </a:pPr>
            <a:r>
              <a:rPr lang="en-US" sz="1600" b="1" dirty="0">
                <a:solidFill>
                  <a:srgbClr val="000000"/>
                </a:solidFill>
                <a:latin typeface="Times New Roman" pitchFamily="18" charset="0"/>
                <a:ea typeface="ＭＳ Ｐゴシック" pitchFamily="-65" charset="-128"/>
              </a:rPr>
              <a:t>Source:</a:t>
            </a:r>
            <a:r>
              <a:rPr lang="en-US" sz="1600" dirty="0">
                <a:solidFill>
                  <a:srgbClr val="000000"/>
                </a:solidFill>
                <a:latin typeface="Times New Roman" pitchFamily="18" charset="0"/>
                <a:ea typeface="ＭＳ Ｐゴシック" pitchFamily="-65" charset="-128"/>
              </a:rPr>
              <a:t> [</a:t>
            </a:r>
            <a:r>
              <a:rPr lang="en-US" sz="1600" dirty="0">
                <a:solidFill>
                  <a:srgbClr val="FF0000"/>
                </a:solidFill>
                <a:latin typeface="Times New Roman" pitchFamily="18" charset="0"/>
                <a:ea typeface="ＭＳ Ｐゴシック" pitchFamily="-65" charset="-128"/>
              </a:rPr>
              <a:t>Charles Perkins</a:t>
            </a:r>
            <a:r>
              <a:rPr lang="en-US" sz="1600" dirty="0">
                <a:solidFill>
                  <a:srgbClr val="000000"/>
                </a:solidFill>
                <a:latin typeface="Times New Roman" pitchFamily="18" charset="0"/>
                <a:ea typeface="ＭＳ Ｐゴシック" pitchFamily="-65" charset="-128"/>
              </a:rPr>
              <a:t>] Company [</a:t>
            </a:r>
            <a:r>
              <a:rPr lang="en-US" sz="1600" dirty="0">
                <a:solidFill>
                  <a:srgbClr val="FF0000"/>
                </a:solidFill>
                <a:latin typeface="Times New Roman" pitchFamily="18" charset="0"/>
                <a:ea typeface="ＭＳ Ｐゴシック" pitchFamily="-65" charset="-128"/>
              </a:rPr>
              <a:t>Futurewei</a:t>
            </a:r>
            <a:r>
              <a:rPr lang="en-US" sz="1600" dirty="0">
                <a:solidFill>
                  <a:srgbClr val="000000"/>
                </a:solidFill>
                <a:latin typeface="Times New Roman" pitchFamily="18" charset="0"/>
                <a:ea typeface="ＭＳ Ｐゴシック" pitchFamily="-65" charset="-128"/>
              </a:rPr>
              <a:t>]</a:t>
            </a:r>
          </a:p>
          <a:p>
            <a:pPr lvl="0">
              <a:defRPr/>
            </a:pPr>
            <a:r>
              <a:rPr lang="en-US" sz="1600" dirty="0">
                <a:solidFill>
                  <a:srgbClr val="000000"/>
                </a:solidFill>
                <a:latin typeface="Times New Roman" pitchFamily="18" charset="0"/>
                <a:ea typeface="ＭＳ Ｐゴシック" pitchFamily="-65" charset="-128"/>
              </a:rPr>
              <a:t>Address [</a:t>
            </a:r>
            <a:r>
              <a:rPr lang="en-US" sz="1600" dirty="0">
                <a:solidFill>
                  <a:srgbClr val="FF0000"/>
                </a:solidFill>
                <a:latin typeface="Times New Roman" pitchFamily="18" charset="0"/>
                <a:ea typeface="ＭＳ Ｐゴシック" pitchFamily="-65" charset="-128"/>
              </a:rPr>
              <a:t>Santa Clara, CA, USA</a:t>
            </a:r>
            <a:r>
              <a:rPr lang="en-US" sz="1600" dirty="0">
                <a:solidFill>
                  <a:srgbClr val="000000"/>
                </a:solidFill>
                <a:latin typeface="Times New Roman" pitchFamily="18" charset="0"/>
                <a:ea typeface="ＭＳ Ｐゴシック" pitchFamily="-65" charset="-128"/>
              </a:rPr>
              <a:t>]</a:t>
            </a:r>
          </a:p>
          <a:p>
            <a:pPr lvl="0">
              <a:defRPr/>
            </a:pPr>
            <a:r>
              <a:rPr lang="en-US" sz="1600" dirty="0">
                <a:solidFill>
                  <a:srgbClr val="000000"/>
                </a:solidFill>
                <a:latin typeface="Times New Roman" pitchFamily="18" charset="0"/>
                <a:ea typeface="ＭＳ Ｐゴシック" pitchFamily="-65" charset="-128"/>
              </a:rPr>
              <a:t>Voice:[</a:t>
            </a:r>
            <a:r>
              <a:rPr lang="en-US" sz="1600" dirty="0">
                <a:solidFill>
                  <a:srgbClr val="FF0000"/>
                </a:solidFill>
                <a:latin typeface="Times New Roman" pitchFamily="18" charset="0"/>
                <a:ea typeface="ＭＳ Ｐゴシック" pitchFamily="-65" charset="-128"/>
              </a:rPr>
              <a:t>+1.408-330-4586</a:t>
            </a:r>
            <a:r>
              <a:rPr lang="en-US" sz="1600" dirty="0">
                <a:solidFill>
                  <a:srgbClr val="000000"/>
                </a:solidFill>
                <a:latin typeface="Times New Roman" pitchFamily="18" charset="0"/>
                <a:ea typeface="ＭＳ Ｐゴシック" pitchFamily="-65" charset="-128"/>
              </a:rPr>
              <a:t>], E-Mail:[</a:t>
            </a:r>
            <a:r>
              <a:rPr lang="en-US" sz="1600" dirty="0">
                <a:solidFill>
                  <a:srgbClr val="FF0000"/>
                </a:solidFill>
                <a:latin typeface="Times New Roman" pitchFamily="18" charset="0"/>
                <a:ea typeface="ＭＳ Ｐゴシック" pitchFamily="-65" charset="-128"/>
              </a:rPr>
              <a:t>charlie.perkins@huawei.com</a:t>
            </a:r>
            <a:r>
              <a:rPr lang="en-US" sz="1600" dirty="0">
                <a:solidFill>
                  <a:srgbClr val="000000"/>
                </a:solidFill>
                <a:latin typeface="Times New Roman" pitchFamily="18" charset="0"/>
                <a:ea typeface="ＭＳ Ｐゴシック" pitchFamily="-65" charset="-128"/>
              </a:rPr>
              <a:t>]</a:t>
            </a:r>
          </a:p>
          <a:p>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a:t>
            </a:r>
            <a:r>
              <a:rPr lang="en-US" sz="1600" dirty="0" smtClean="0">
                <a:solidFill>
                  <a:srgbClr val="FF0000"/>
                </a:solidFill>
              </a:rPr>
              <a:t>Information </a:t>
            </a:r>
            <a:r>
              <a:rPr lang="en-US" sz="1600" dirty="0" smtClean="0">
                <a:solidFill>
                  <a:srgbClr val="FF0000"/>
                </a:solidFill>
              </a:rPr>
              <a:t>on IEEE 802.15.12 for </a:t>
            </a:r>
            <a:r>
              <a:rPr lang="en-US" sz="1600" dirty="0" smtClean="0">
                <a:solidFill>
                  <a:srgbClr val="FF0000"/>
                </a:solidFill>
              </a:rPr>
              <a:t>data plane design</a:t>
            </a:r>
            <a:r>
              <a:rPr lang="en-US" sz="1600" dirty="0" smtClean="0">
                <a:solidFill>
                  <a:schemeClr val="tx2"/>
                </a:solidFill>
              </a:rPr>
              <a:t>]</a:t>
            </a:r>
            <a:r>
              <a:rPr lang="en-US" dirty="0">
                <a:solidFill>
                  <a:schemeClr val="accent2"/>
                </a:solidFill>
              </a:rPr>
              <a:t>	</a:t>
            </a:r>
            <a:endParaRPr lang="en-US" dirty="0">
              <a:solidFill>
                <a:schemeClr val="tx2"/>
              </a:solidFill>
            </a:endParaRPr>
          </a:p>
          <a:p>
            <a:pPr>
              <a:spcBef>
                <a:spcPts val="600"/>
              </a:spcBef>
              <a:spcAft>
                <a:spcPts val="600"/>
              </a:spcAft>
            </a:pPr>
            <a:r>
              <a:rPr lang="en-US" sz="1600" b="1" dirty="0">
                <a:solidFill>
                  <a:schemeClr val="tx2"/>
                </a:solidFill>
              </a:rPr>
              <a:t>Abstract:</a:t>
            </a:r>
            <a:r>
              <a:rPr lang="en-US" sz="1600" dirty="0">
                <a:solidFill>
                  <a:schemeClr val="tx2"/>
                </a:solidFill>
              </a:rPr>
              <a:t>	</a:t>
            </a:r>
            <a:r>
              <a:rPr lang="en-US" sz="1600" dirty="0" smtClean="0">
                <a:solidFill>
                  <a:schemeClr val="tx2"/>
                </a:solidFill>
              </a:rPr>
              <a:t>[</a:t>
            </a:r>
            <a:r>
              <a:rPr lang="en-US" sz="1600" dirty="0" smtClean="0">
                <a:solidFill>
                  <a:srgbClr val="FF0000"/>
                </a:solidFill>
              </a:rPr>
              <a:t>Design Considerations for Data Plane transmission and forwarding in IEEE </a:t>
            </a:r>
            <a:r>
              <a:rPr lang="en-US" sz="1600" dirty="0" smtClean="0">
                <a:solidFill>
                  <a:srgbClr val="FF0000"/>
                </a:solidFill>
              </a:rPr>
              <a:t>802.15.12</a:t>
            </a:r>
            <a:r>
              <a:rPr lang="en-US" sz="1600" dirty="0" smtClean="0">
                <a:solidFill>
                  <a:schemeClr val="tx2"/>
                </a:solidFill>
              </a:rPr>
              <a:t>]</a:t>
            </a:r>
            <a:endParaRPr lang="en-US" sz="1600" dirty="0">
              <a:solidFill>
                <a:schemeClr val="tx2"/>
              </a:solidFill>
            </a:endParaRPr>
          </a:p>
          <a:p>
            <a:pPr>
              <a:spcBef>
                <a:spcPts val="600"/>
              </a:spcBef>
              <a:spcAft>
                <a:spcPts val="600"/>
              </a:spcAft>
            </a:pPr>
            <a:r>
              <a:rPr lang="en-US" sz="1600" b="1" dirty="0">
                <a:solidFill>
                  <a:schemeClr val="tx2"/>
                </a:solidFill>
              </a:rPr>
              <a:t>Purpose:</a:t>
            </a:r>
            <a:r>
              <a:rPr lang="en-US" sz="1600" dirty="0">
                <a:solidFill>
                  <a:schemeClr val="tx2"/>
                </a:solidFill>
              </a:rPr>
              <a:t>	</a:t>
            </a:r>
            <a:r>
              <a:rPr lang="en-US" sz="1600" dirty="0" smtClean="0">
                <a:solidFill>
                  <a:schemeClr val="tx2"/>
                </a:solidFill>
              </a:rPr>
              <a:t>[</a:t>
            </a:r>
            <a:r>
              <a:rPr lang="en-US" sz="1600" dirty="0" smtClean="0">
                <a:solidFill>
                  <a:srgbClr val="FF0000"/>
                </a:solidFill>
              </a:rPr>
              <a:t>For informational purposes only</a:t>
            </a:r>
            <a:r>
              <a:rPr lang="en-US" sz="1600" dirty="0" smtClean="0">
                <a:solidFill>
                  <a:schemeClr val="tx2"/>
                </a:solidFill>
              </a:rPr>
              <a:t>]</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914400"/>
            <a:ext cx="7772400" cy="993775"/>
          </a:xfrm>
        </p:spPr>
        <p:txBody>
          <a:bodyPr/>
          <a:lstStyle/>
          <a:p>
            <a:r>
              <a:rPr lang="en-US" b="1" dirty="0" smtClean="0"/>
              <a:t>802.15.12</a:t>
            </a:r>
            <a:endParaRPr lang="en-US" b="1" dirty="0"/>
          </a:p>
        </p:txBody>
      </p:sp>
      <p:sp>
        <p:nvSpPr>
          <p:cNvPr id="3" name="Subtitle 2"/>
          <p:cNvSpPr>
            <a:spLocks noGrp="1"/>
          </p:cNvSpPr>
          <p:nvPr>
            <p:ph type="subTitle" idx="1"/>
          </p:nvPr>
        </p:nvSpPr>
        <p:spPr>
          <a:xfrm>
            <a:off x="1371600" y="2438400"/>
            <a:ext cx="6400800" cy="2743200"/>
          </a:xfrm>
        </p:spPr>
        <p:txBody>
          <a:bodyPr/>
          <a:lstStyle/>
          <a:p>
            <a:r>
              <a:rPr lang="en-US" dirty="0" smtClean="0"/>
              <a:t>Discussion for Session Focus #1:</a:t>
            </a:r>
          </a:p>
          <a:p>
            <a:endParaRPr lang="en-US" sz="2000" dirty="0" smtClean="0"/>
          </a:p>
          <a:p>
            <a:pPr marL="457200" indent="-457200" algn="l">
              <a:buFont typeface="+mj-lt"/>
              <a:buAutoNum type="arabicPeriod"/>
            </a:pPr>
            <a:r>
              <a:rPr lang="en-US" sz="2000" dirty="0" smtClean="0"/>
              <a:t>Define </a:t>
            </a:r>
            <a:r>
              <a:rPr lang="en-US" sz="2000" dirty="0"/>
              <a:t>all steps required for a higher layer entity to pass a message to the 802.15.12 SAP, have that message transmitted and received and then submitted to the higher layer entity</a:t>
            </a:r>
          </a:p>
          <a:p>
            <a:endParaRPr lang="en-US" dirty="0"/>
          </a:p>
        </p:txBody>
      </p:sp>
      <p:sp>
        <p:nvSpPr>
          <p:cNvPr id="4" name="Date Placeholder 3"/>
          <p:cNvSpPr>
            <a:spLocks noGrp="1"/>
          </p:cNvSpPr>
          <p:nvPr>
            <p:ph type="dt" sz="half" idx="10"/>
          </p:nvPr>
        </p:nvSpPr>
        <p:spPr/>
        <p:txBody>
          <a:bodyPr/>
          <a:lstStyle/>
          <a:p>
            <a:r>
              <a:rPr lang="en-US" smtClean="0"/>
              <a:t>&lt;May 2017&gt;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smtClean="0"/>
              <a:t>Slide </a:t>
            </a:r>
            <a:fld id="{77CF4697-C497-4F48-AF29-6F86E5F7EA8D}" type="slidenum">
              <a:rPr lang="en-US" smtClean="0"/>
              <a:pPr/>
              <a:t>2</a:t>
            </a:fld>
            <a:endParaRPr lang="en-US"/>
          </a:p>
        </p:txBody>
      </p:sp>
    </p:spTree>
    <p:extLst>
      <p:ext uri="{BB962C8B-B14F-4D97-AF65-F5344CB8AC3E}">
        <p14:creationId xmlns:p14="http://schemas.microsoft.com/office/powerpoint/2010/main" val="32665835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153400" cy="609600"/>
          </a:xfrm>
        </p:spPr>
        <p:txBody>
          <a:bodyPr/>
          <a:lstStyle/>
          <a:p>
            <a:r>
              <a:rPr lang="en-US" dirty="0" smtClean="0"/>
              <a:t>6lo packet transmission over 802.15.12 (1)</a:t>
            </a:r>
            <a:endParaRPr lang="en-US" dirty="0"/>
          </a:p>
        </p:txBody>
      </p:sp>
      <p:sp>
        <p:nvSpPr>
          <p:cNvPr id="3" name="Content Placeholder 2"/>
          <p:cNvSpPr>
            <a:spLocks noGrp="1"/>
          </p:cNvSpPr>
          <p:nvPr>
            <p:ph idx="1"/>
          </p:nvPr>
        </p:nvSpPr>
        <p:spPr>
          <a:xfrm>
            <a:off x="685800" y="1371600"/>
            <a:ext cx="7772400" cy="4953000"/>
          </a:xfrm>
        </p:spPr>
        <p:txBody>
          <a:bodyPr/>
          <a:lstStyle/>
          <a:p>
            <a:r>
              <a:rPr lang="en-US" sz="2800" dirty="0" smtClean="0"/>
              <a:t>802.15.12 device driver presents packet to 802.15.12 with EPD=0xA0ED, including the source and destination layer-2 addresses</a:t>
            </a:r>
          </a:p>
          <a:p>
            <a:r>
              <a:rPr lang="en-US" sz="2800" dirty="0" smtClean="0"/>
              <a:t>We </a:t>
            </a:r>
            <a:r>
              <a:rPr lang="en-US" sz="2800" dirty="0"/>
              <a:t>determine the MAC and PHY layer </a:t>
            </a:r>
            <a:r>
              <a:rPr lang="en-US" sz="2800" dirty="0" smtClean="0"/>
              <a:t>using source and destination layer-2 addresses.</a:t>
            </a:r>
          </a:p>
          <a:p>
            <a:r>
              <a:rPr lang="en-US" sz="2800" dirty="0" smtClean="0"/>
              <a:t>We check configuration for MAC &amp; PHY:</a:t>
            </a:r>
          </a:p>
          <a:p>
            <a:pPr lvl="1"/>
            <a:r>
              <a:rPr lang="en-US" sz="2400" dirty="0" smtClean="0"/>
              <a:t>Layer-2 Routing (L2R): add L2R Routing </a:t>
            </a:r>
            <a:r>
              <a:rPr lang="en-US" sz="2400" dirty="0" smtClean="0"/>
              <a:t>IE</a:t>
            </a:r>
          </a:p>
          <a:p>
            <a:pPr lvl="2"/>
            <a:r>
              <a:rPr lang="en-US" sz="2000" dirty="0" smtClean="0"/>
              <a:t>Also, data concatenation!</a:t>
            </a:r>
            <a:endParaRPr lang="en-US" sz="2000" dirty="0" smtClean="0"/>
          </a:p>
          <a:p>
            <a:pPr lvl="1"/>
            <a:r>
              <a:rPr lang="en-US" sz="2400" dirty="0" smtClean="0"/>
              <a:t>6top: check cell transmission schedule parameters</a:t>
            </a:r>
          </a:p>
          <a:p>
            <a:pPr lvl="1"/>
            <a:r>
              <a:rPr lang="en-US" sz="2400" dirty="0" smtClean="0"/>
              <a:t>KMP: add security index, data, …</a:t>
            </a:r>
          </a:p>
          <a:p>
            <a:pPr lvl="1"/>
            <a:r>
              <a:rPr lang="en-US" sz="2400" dirty="0" smtClean="0"/>
              <a:t>…</a:t>
            </a:r>
            <a:endParaRPr lang="en-US" sz="2400" dirty="0"/>
          </a:p>
        </p:txBody>
      </p:sp>
      <p:sp>
        <p:nvSpPr>
          <p:cNvPr id="4" name="Date Placeholder 3"/>
          <p:cNvSpPr>
            <a:spLocks noGrp="1"/>
          </p:cNvSpPr>
          <p:nvPr>
            <p:ph type="dt" sz="half" idx="10"/>
          </p:nvPr>
        </p:nvSpPr>
        <p:spPr>
          <a:xfrm>
            <a:off x="685800" y="378281"/>
            <a:ext cx="1600200" cy="215444"/>
          </a:xfrm>
        </p:spPr>
        <p:txBody>
          <a:bodyPr/>
          <a:lstStyle/>
          <a:p>
            <a:r>
              <a:rPr lang="en-US" smtClean="0">
                <a:solidFill>
                  <a:srgbClr val="000000"/>
                </a:solidFill>
              </a:rPr>
              <a:t>&lt;May 2017&gt;</a:t>
            </a:r>
            <a:endParaRPr lang="en-US" dirty="0">
              <a:solidFill>
                <a:srgbClr val="000000"/>
              </a:solidFill>
            </a:endParaRPr>
          </a:p>
        </p:txBody>
      </p:sp>
      <p:sp>
        <p:nvSpPr>
          <p:cNvPr id="5" name="Footer Placeholder 4"/>
          <p:cNvSpPr>
            <a:spLocks noGrp="1"/>
          </p:cNvSpPr>
          <p:nvPr>
            <p:ph type="ftr" sz="quarter" idx="11"/>
          </p:nvPr>
        </p:nvSpPr>
        <p:spPr/>
        <p:txBody>
          <a:bodyPr/>
          <a:lstStyle/>
          <a:p>
            <a:r>
              <a:rPr lang="en-US" smtClean="0">
                <a:solidFill>
                  <a:srgbClr val="000000"/>
                </a:solidFill>
              </a:rPr>
              <a:t>&lt;Pat Kinney&gt;, &lt;Kinney Consulting&gt;</a:t>
            </a:r>
            <a:endParaRPr lang="en-US">
              <a:solidFill>
                <a:srgbClr val="000000"/>
              </a:solidFill>
            </a:endParaRPr>
          </a:p>
        </p:txBody>
      </p:sp>
      <p:sp>
        <p:nvSpPr>
          <p:cNvPr id="6" name="Slide Number Placeholder 5"/>
          <p:cNvSpPr>
            <a:spLocks noGrp="1"/>
          </p:cNvSpPr>
          <p:nvPr>
            <p:ph type="sldNum" sz="quarter" idx="12"/>
          </p:nvPr>
        </p:nvSpPr>
        <p:spPr/>
        <p:txBody>
          <a:bodyPr/>
          <a:lstStyle/>
          <a:p>
            <a:r>
              <a:rPr lang="en-US" smtClean="0">
                <a:solidFill>
                  <a:srgbClr val="000000"/>
                </a:solidFill>
              </a:rPr>
              <a:t>Slide </a:t>
            </a:r>
            <a:fld id="{70337B2E-2ECE-C749-8163-8E953C7317DE}" type="slidenum">
              <a:rPr lang="en-US" smtClean="0">
                <a:solidFill>
                  <a:srgbClr val="000000"/>
                </a:solidFill>
              </a:rPr>
              <a:pPr/>
              <a:t>3</a:t>
            </a:fld>
            <a:endParaRPr lang="en-US">
              <a:solidFill>
                <a:srgbClr val="000000"/>
              </a:solidFill>
            </a:endParaRPr>
          </a:p>
        </p:txBody>
      </p:sp>
    </p:spTree>
    <p:extLst>
      <p:ext uri="{BB962C8B-B14F-4D97-AF65-F5344CB8AC3E}">
        <p14:creationId xmlns:p14="http://schemas.microsoft.com/office/powerpoint/2010/main" val="1806290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dirty="0">
                <a:solidFill>
                  <a:srgbClr val="000000"/>
                </a:solidFill>
              </a:rPr>
              <a:t>Slide </a:t>
            </a:r>
            <a:fld id="{BA0DF4B4-68B2-BD4D-8ACD-8F59E98544B3}" type="slidenum">
              <a:rPr lang="en-US">
                <a:solidFill>
                  <a:srgbClr val="000000"/>
                </a:solidFill>
              </a:rPr>
              <a:pPr algn="ctr"/>
              <a:t>4</a:t>
            </a:fld>
            <a:endParaRPr lang="en-US" dirty="0">
              <a:solidFill>
                <a:srgbClr val="000000"/>
              </a:solidFill>
            </a:endParaRPr>
          </a:p>
        </p:txBody>
      </p:sp>
      <p:sp>
        <p:nvSpPr>
          <p:cNvPr id="21509" name="Rectangle 2"/>
          <p:cNvSpPr>
            <a:spLocks noGrp="1" noChangeArrowheads="1"/>
          </p:cNvSpPr>
          <p:nvPr>
            <p:ph type="title" idx="4294967295"/>
          </p:nvPr>
        </p:nvSpPr>
        <p:spPr>
          <a:xfrm>
            <a:off x="533400" y="304800"/>
            <a:ext cx="8229600" cy="965200"/>
          </a:xfrm>
        </p:spPr>
        <p:txBody>
          <a:bodyPr/>
          <a:lstStyle/>
          <a:p>
            <a:r>
              <a:rPr lang="en-US" sz="2800" b="1" dirty="0" smtClean="0">
                <a:solidFill>
                  <a:srgbClr val="000000"/>
                </a:solidFill>
                <a:ea typeface="Lucida Grande"/>
                <a:cs typeface="Lucida Grande"/>
              </a:rPr>
              <a:t>PHY and DLL Functional Decomposition - Figure 2</a:t>
            </a:r>
            <a:endParaRPr lang="en-US" sz="2800" b="1" dirty="0">
              <a:ea typeface="ＭＳ Ｐゴシック" charset="0"/>
              <a:cs typeface="ＭＳ Ｐゴシック" charset="0"/>
            </a:endParaRPr>
          </a:p>
        </p:txBody>
      </p:sp>
      <p:sp>
        <p:nvSpPr>
          <p:cNvPr id="2" name="Date Placeholder 1"/>
          <p:cNvSpPr>
            <a:spLocks noGrp="1"/>
          </p:cNvSpPr>
          <p:nvPr>
            <p:ph type="dt" sz="half" idx="10"/>
          </p:nvPr>
        </p:nvSpPr>
        <p:spPr/>
        <p:txBody>
          <a:bodyPr/>
          <a:lstStyle/>
          <a:p>
            <a:r>
              <a:rPr lang="en-US" smtClean="0">
                <a:solidFill>
                  <a:srgbClr val="000000"/>
                </a:solidFill>
              </a:rPr>
              <a:t>&lt;May 2017&gt;</a:t>
            </a:r>
            <a:endParaRPr lang="en-US">
              <a:solidFill>
                <a:srgbClr val="000000"/>
              </a:solidFill>
            </a:endParaRPr>
          </a:p>
        </p:txBody>
      </p:sp>
      <p:sp>
        <p:nvSpPr>
          <p:cNvPr id="3" name="Footer Placeholder 2"/>
          <p:cNvSpPr>
            <a:spLocks noGrp="1"/>
          </p:cNvSpPr>
          <p:nvPr>
            <p:ph type="ftr" sz="quarter" idx="11"/>
          </p:nvPr>
        </p:nvSpPr>
        <p:spPr/>
        <p:txBody>
          <a:bodyPr/>
          <a:lstStyle/>
          <a:p>
            <a:r>
              <a:rPr lang="en-US" smtClean="0">
                <a:solidFill>
                  <a:srgbClr val="000000"/>
                </a:solidFill>
              </a:rPr>
              <a:t>&lt;Pat Kinney&gt;, &lt;Kinney Consulting&gt;</a:t>
            </a:r>
            <a:endParaRPr lang="en-US">
              <a:solidFill>
                <a:srgbClr val="000000"/>
              </a:solidFill>
            </a:endParaRPr>
          </a:p>
        </p:txBody>
      </p:sp>
      <p:sp>
        <p:nvSpPr>
          <p:cNvPr id="4" name="Slide Number Placeholder 3"/>
          <p:cNvSpPr>
            <a:spLocks noGrp="1"/>
          </p:cNvSpPr>
          <p:nvPr>
            <p:ph type="sldNum" sz="quarter" idx="12"/>
          </p:nvPr>
        </p:nvSpPr>
        <p:spPr/>
        <p:txBody>
          <a:bodyPr/>
          <a:lstStyle/>
          <a:p>
            <a:r>
              <a:rPr lang="en-US" smtClean="0">
                <a:solidFill>
                  <a:srgbClr val="000000"/>
                </a:solidFill>
              </a:rPr>
              <a:t>Slide </a:t>
            </a:r>
            <a:fld id="{60949EC9-91CC-F44E-AFBC-D9AA52244D19}" type="slidenum">
              <a:rPr lang="en-US" smtClean="0">
                <a:solidFill>
                  <a:srgbClr val="000000"/>
                </a:solidFill>
              </a:rPr>
              <a:pPr/>
              <a:t>4</a:t>
            </a:fld>
            <a:endParaRPr lang="en-US">
              <a:solidFill>
                <a:srgbClr val="000000"/>
              </a:solidFill>
            </a:endParaRPr>
          </a:p>
        </p:txBody>
      </p:sp>
      <p:grpSp>
        <p:nvGrpSpPr>
          <p:cNvPr id="5" name="Group 5"/>
          <p:cNvGrpSpPr>
            <a:grpSpLocks noChangeAspect="1"/>
          </p:cNvGrpSpPr>
          <p:nvPr/>
        </p:nvGrpSpPr>
        <p:grpSpPr bwMode="auto">
          <a:xfrm>
            <a:off x="611188" y="1066800"/>
            <a:ext cx="8077200" cy="5410200"/>
            <a:chOff x="385" y="672"/>
            <a:chExt cx="5088" cy="3408"/>
          </a:xfrm>
        </p:grpSpPr>
        <p:sp>
          <p:nvSpPr>
            <p:cNvPr id="7" name="AutoShape 4"/>
            <p:cNvSpPr>
              <a:spLocks noChangeAspect="1" noChangeArrowheads="1" noTextEdit="1"/>
            </p:cNvSpPr>
            <p:nvPr/>
          </p:nvSpPr>
          <p:spPr bwMode="auto">
            <a:xfrm>
              <a:off x="385" y="672"/>
              <a:ext cx="5088" cy="34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grpSp>
          <p:nvGrpSpPr>
            <p:cNvPr id="8" name="Group 206"/>
            <p:cNvGrpSpPr>
              <a:grpSpLocks/>
            </p:cNvGrpSpPr>
            <p:nvPr/>
          </p:nvGrpSpPr>
          <p:grpSpPr bwMode="auto">
            <a:xfrm>
              <a:off x="426" y="682"/>
              <a:ext cx="5024" cy="3391"/>
              <a:chOff x="426" y="682"/>
              <a:chExt cx="5024" cy="3391"/>
            </a:xfrm>
          </p:grpSpPr>
          <p:sp>
            <p:nvSpPr>
              <p:cNvPr id="21831" name="Rectangle 6"/>
              <p:cNvSpPr>
                <a:spLocks noChangeArrowheads="1"/>
              </p:cNvSpPr>
              <p:nvPr/>
            </p:nvSpPr>
            <p:spPr bwMode="auto">
              <a:xfrm>
                <a:off x="810" y="1069"/>
                <a:ext cx="4289" cy="449"/>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pic>
            <p:nvPicPr>
              <p:cNvPr id="2055"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5" y="1074"/>
                <a:ext cx="4286" cy="4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832" name="Rectangle 8"/>
              <p:cNvSpPr>
                <a:spLocks noChangeArrowheads="1"/>
              </p:cNvSpPr>
              <p:nvPr/>
            </p:nvSpPr>
            <p:spPr bwMode="auto">
              <a:xfrm>
                <a:off x="810" y="1069"/>
                <a:ext cx="4289" cy="449"/>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833" name="Rectangle 9"/>
              <p:cNvSpPr>
                <a:spLocks noChangeArrowheads="1"/>
              </p:cNvSpPr>
              <p:nvPr/>
            </p:nvSpPr>
            <p:spPr bwMode="auto">
              <a:xfrm>
                <a:off x="815" y="1074"/>
                <a:ext cx="4286" cy="448"/>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834" name="Rectangle 10"/>
              <p:cNvSpPr>
                <a:spLocks noChangeArrowheads="1"/>
              </p:cNvSpPr>
              <p:nvPr/>
            </p:nvSpPr>
            <p:spPr bwMode="auto">
              <a:xfrm>
                <a:off x="1983" y="1250"/>
                <a:ext cx="1324"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1000" b="1" dirty="0" smtClean="0">
                    <a:solidFill>
                      <a:srgbClr val="000000"/>
                    </a:solidFill>
                  </a:rPr>
                  <a:t>Protocol Discrimination Entity </a:t>
                </a:r>
                <a:endParaRPr lang="en-US" altLang="en-US" sz="1800" dirty="0" smtClean="0">
                  <a:solidFill>
                    <a:srgbClr val="000000"/>
                  </a:solidFill>
                </a:endParaRPr>
              </a:p>
            </p:txBody>
          </p:sp>
          <p:sp>
            <p:nvSpPr>
              <p:cNvPr id="21835" name="Rectangle 11"/>
              <p:cNvSpPr>
                <a:spLocks noChangeArrowheads="1"/>
              </p:cNvSpPr>
              <p:nvPr/>
            </p:nvSpPr>
            <p:spPr bwMode="auto">
              <a:xfrm>
                <a:off x="3201" y="1250"/>
                <a:ext cx="75"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1000" b="1" smtClean="0">
                    <a:solidFill>
                      <a:srgbClr val="000000"/>
                    </a:solidFill>
                  </a:rPr>
                  <a:t>(</a:t>
                </a:r>
                <a:endParaRPr lang="en-US" altLang="en-US" sz="1800" smtClean="0">
                  <a:solidFill>
                    <a:srgbClr val="000000"/>
                  </a:solidFill>
                </a:endParaRPr>
              </a:p>
            </p:txBody>
          </p:sp>
          <p:sp>
            <p:nvSpPr>
              <p:cNvPr id="21836" name="Rectangle 12"/>
              <p:cNvSpPr>
                <a:spLocks noChangeArrowheads="1"/>
              </p:cNvSpPr>
              <p:nvPr/>
            </p:nvSpPr>
            <p:spPr bwMode="auto">
              <a:xfrm>
                <a:off x="3232" y="1250"/>
                <a:ext cx="225"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1000" b="1" smtClean="0">
                    <a:solidFill>
                      <a:srgbClr val="000000"/>
                    </a:solidFill>
                  </a:rPr>
                  <a:t>PDE</a:t>
                </a:r>
                <a:endParaRPr lang="en-US" altLang="en-US" sz="1800" smtClean="0">
                  <a:solidFill>
                    <a:srgbClr val="000000"/>
                  </a:solidFill>
                </a:endParaRPr>
              </a:p>
            </p:txBody>
          </p:sp>
          <p:sp>
            <p:nvSpPr>
              <p:cNvPr id="21837" name="Rectangle 13"/>
              <p:cNvSpPr>
                <a:spLocks noChangeArrowheads="1"/>
              </p:cNvSpPr>
              <p:nvPr/>
            </p:nvSpPr>
            <p:spPr bwMode="auto">
              <a:xfrm>
                <a:off x="3400" y="1250"/>
                <a:ext cx="94"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1000" b="1" smtClean="0">
                    <a:solidFill>
                      <a:srgbClr val="000000"/>
                    </a:solidFill>
                  </a:rPr>
                  <a:t>) </a:t>
                </a:r>
                <a:endParaRPr lang="en-US" altLang="en-US" sz="1800" smtClean="0">
                  <a:solidFill>
                    <a:srgbClr val="000000"/>
                  </a:solidFill>
                </a:endParaRPr>
              </a:p>
            </p:txBody>
          </p:sp>
          <p:sp>
            <p:nvSpPr>
              <p:cNvPr id="21838" name="Rectangle 14"/>
              <p:cNvSpPr>
                <a:spLocks noChangeArrowheads="1"/>
              </p:cNvSpPr>
              <p:nvPr/>
            </p:nvSpPr>
            <p:spPr bwMode="auto">
              <a:xfrm>
                <a:off x="3450" y="1250"/>
                <a:ext cx="75"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1000" b="1" smtClean="0">
                    <a:solidFill>
                      <a:srgbClr val="000000"/>
                    </a:solidFill>
                  </a:rPr>
                  <a:t>-</a:t>
                </a:r>
                <a:endParaRPr lang="en-US" altLang="en-US" sz="1800" smtClean="0">
                  <a:solidFill>
                    <a:srgbClr val="000000"/>
                  </a:solidFill>
                </a:endParaRPr>
              </a:p>
            </p:txBody>
          </p:sp>
          <p:sp>
            <p:nvSpPr>
              <p:cNvPr id="21839" name="Rectangle 15"/>
              <p:cNvSpPr>
                <a:spLocks noChangeArrowheads="1"/>
              </p:cNvSpPr>
              <p:nvPr/>
            </p:nvSpPr>
            <p:spPr bwMode="auto">
              <a:xfrm>
                <a:off x="3482" y="1250"/>
                <a:ext cx="487"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1000" b="1" i="1" smtClean="0">
                    <a:solidFill>
                      <a:srgbClr val="000000"/>
                    </a:solidFill>
                  </a:rPr>
                  <a:t>Mandatory</a:t>
                </a:r>
                <a:endParaRPr lang="en-US" altLang="en-US" sz="1800" smtClean="0">
                  <a:solidFill>
                    <a:srgbClr val="000000"/>
                  </a:solidFill>
                </a:endParaRPr>
              </a:p>
            </p:txBody>
          </p:sp>
          <p:sp>
            <p:nvSpPr>
              <p:cNvPr id="21840" name="Rectangle 16"/>
              <p:cNvSpPr>
                <a:spLocks noChangeArrowheads="1"/>
              </p:cNvSpPr>
              <p:nvPr/>
            </p:nvSpPr>
            <p:spPr bwMode="auto">
              <a:xfrm>
                <a:off x="3900" y="1250"/>
                <a:ext cx="75"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1000" b="1" smtClean="0">
                    <a:solidFill>
                      <a:srgbClr val="000000"/>
                    </a:solidFill>
                  </a:rPr>
                  <a:t>-</a:t>
                </a:r>
                <a:endParaRPr lang="en-US" altLang="en-US" sz="1800" smtClean="0">
                  <a:solidFill>
                    <a:srgbClr val="000000"/>
                  </a:solidFill>
                </a:endParaRPr>
              </a:p>
            </p:txBody>
          </p:sp>
          <p:sp>
            <p:nvSpPr>
              <p:cNvPr id="21841" name="Rectangle 17"/>
              <p:cNvSpPr>
                <a:spLocks noChangeArrowheads="1"/>
              </p:cNvSpPr>
              <p:nvPr/>
            </p:nvSpPr>
            <p:spPr bwMode="auto">
              <a:xfrm>
                <a:off x="810" y="3286"/>
                <a:ext cx="4289" cy="787"/>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pic>
            <p:nvPicPr>
              <p:cNvPr id="2066" name="Picture 1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5" y="3286"/>
                <a:ext cx="4286" cy="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842" name="Rectangle 19"/>
              <p:cNvSpPr>
                <a:spLocks noChangeArrowheads="1"/>
              </p:cNvSpPr>
              <p:nvPr/>
            </p:nvSpPr>
            <p:spPr bwMode="auto">
              <a:xfrm>
                <a:off x="810" y="3286"/>
                <a:ext cx="4289" cy="787"/>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843" name="Rectangle 20"/>
              <p:cNvSpPr>
                <a:spLocks noChangeArrowheads="1"/>
              </p:cNvSpPr>
              <p:nvPr/>
            </p:nvSpPr>
            <p:spPr bwMode="auto">
              <a:xfrm>
                <a:off x="815" y="3286"/>
                <a:ext cx="4286" cy="785"/>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844" name="Rectangle 21"/>
              <p:cNvSpPr>
                <a:spLocks noChangeArrowheads="1"/>
              </p:cNvSpPr>
              <p:nvPr/>
            </p:nvSpPr>
            <p:spPr bwMode="auto">
              <a:xfrm>
                <a:off x="810" y="2417"/>
                <a:ext cx="4289" cy="869"/>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pic>
            <p:nvPicPr>
              <p:cNvPr id="2070" name="Picture 2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15" y="2418"/>
                <a:ext cx="4286" cy="8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845" name="Rectangle 23"/>
              <p:cNvSpPr>
                <a:spLocks noChangeArrowheads="1"/>
              </p:cNvSpPr>
              <p:nvPr/>
            </p:nvSpPr>
            <p:spPr bwMode="auto">
              <a:xfrm>
                <a:off x="810" y="2417"/>
                <a:ext cx="4289" cy="869"/>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846" name="Rectangle 24"/>
              <p:cNvSpPr>
                <a:spLocks noChangeArrowheads="1"/>
              </p:cNvSpPr>
              <p:nvPr/>
            </p:nvSpPr>
            <p:spPr bwMode="auto">
              <a:xfrm>
                <a:off x="815" y="2418"/>
                <a:ext cx="4286" cy="868"/>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847" name="Rectangle 25"/>
              <p:cNvSpPr>
                <a:spLocks noChangeArrowheads="1"/>
              </p:cNvSpPr>
              <p:nvPr/>
            </p:nvSpPr>
            <p:spPr bwMode="auto">
              <a:xfrm>
                <a:off x="810" y="2026"/>
                <a:ext cx="4289" cy="396"/>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pic>
            <p:nvPicPr>
              <p:cNvPr id="2074" name="Picture 2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15" y="2026"/>
                <a:ext cx="4286" cy="3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848" name="Rectangle 27"/>
              <p:cNvSpPr>
                <a:spLocks noChangeArrowheads="1"/>
              </p:cNvSpPr>
              <p:nvPr/>
            </p:nvSpPr>
            <p:spPr bwMode="auto">
              <a:xfrm>
                <a:off x="810" y="2026"/>
                <a:ext cx="4289" cy="396"/>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849" name="Rectangle 28"/>
              <p:cNvSpPr>
                <a:spLocks noChangeArrowheads="1"/>
              </p:cNvSpPr>
              <p:nvPr/>
            </p:nvSpPr>
            <p:spPr bwMode="auto">
              <a:xfrm>
                <a:off x="815" y="2026"/>
                <a:ext cx="4286" cy="392"/>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850" name="Rectangle 29"/>
              <p:cNvSpPr>
                <a:spLocks noChangeArrowheads="1"/>
              </p:cNvSpPr>
              <p:nvPr/>
            </p:nvSpPr>
            <p:spPr bwMode="auto">
              <a:xfrm>
                <a:off x="2058" y="2177"/>
                <a:ext cx="1161"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1000" b="1" smtClean="0">
                    <a:solidFill>
                      <a:srgbClr val="000000"/>
                    </a:solidFill>
                  </a:rPr>
                  <a:t>Multiplexed MAC Interface </a:t>
                </a:r>
                <a:endParaRPr lang="en-US" altLang="en-US" sz="1800" smtClean="0">
                  <a:solidFill>
                    <a:srgbClr val="000000"/>
                  </a:solidFill>
                </a:endParaRPr>
              </a:p>
            </p:txBody>
          </p:sp>
          <p:sp>
            <p:nvSpPr>
              <p:cNvPr id="21851" name="Rectangle 30"/>
              <p:cNvSpPr>
                <a:spLocks noChangeArrowheads="1"/>
              </p:cNvSpPr>
              <p:nvPr/>
            </p:nvSpPr>
            <p:spPr bwMode="auto">
              <a:xfrm>
                <a:off x="3120" y="2177"/>
                <a:ext cx="75"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1000" b="1" smtClean="0">
                    <a:solidFill>
                      <a:srgbClr val="000000"/>
                    </a:solidFill>
                  </a:rPr>
                  <a:t>(</a:t>
                </a:r>
                <a:endParaRPr lang="en-US" altLang="en-US" sz="1800" smtClean="0">
                  <a:solidFill>
                    <a:srgbClr val="000000"/>
                  </a:solidFill>
                </a:endParaRPr>
              </a:p>
            </p:txBody>
          </p:sp>
          <p:sp>
            <p:nvSpPr>
              <p:cNvPr id="21852" name="Rectangle 31"/>
              <p:cNvSpPr>
                <a:spLocks noChangeArrowheads="1"/>
              </p:cNvSpPr>
              <p:nvPr/>
            </p:nvSpPr>
            <p:spPr bwMode="auto">
              <a:xfrm>
                <a:off x="3144" y="2177"/>
                <a:ext cx="212"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1000" b="1" smtClean="0">
                    <a:solidFill>
                      <a:srgbClr val="000000"/>
                    </a:solidFill>
                  </a:rPr>
                  <a:t>MMI</a:t>
                </a:r>
                <a:endParaRPr lang="en-US" altLang="en-US" sz="1800" smtClean="0">
                  <a:solidFill>
                    <a:srgbClr val="000000"/>
                  </a:solidFill>
                </a:endParaRPr>
              </a:p>
            </p:txBody>
          </p:sp>
          <p:sp>
            <p:nvSpPr>
              <p:cNvPr id="21853" name="Rectangle 32"/>
              <p:cNvSpPr>
                <a:spLocks noChangeArrowheads="1"/>
              </p:cNvSpPr>
              <p:nvPr/>
            </p:nvSpPr>
            <p:spPr bwMode="auto">
              <a:xfrm>
                <a:off x="3307" y="2177"/>
                <a:ext cx="119"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1000" b="1" smtClean="0">
                    <a:solidFill>
                      <a:srgbClr val="000000"/>
                    </a:solidFill>
                  </a:rPr>
                  <a:t>)  </a:t>
                </a:r>
                <a:endParaRPr lang="en-US" altLang="en-US" sz="1800" smtClean="0">
                  <a:solidFill>
                    <a:srgbClr val="000000"/>
                  </a:solidFill>
                </a:endParaRPr>
              </a:p>
            </p:txBody>
          </p:sp>
          <p:sp>
            <p:nvSpPr>
              <p:cNvPr id="21854" name="Rectangle 33"/>
              <p:cNvSpPr>
                <a:spLocks noChangeArrowheads="1"/>
              </p:cNvSpPr>
              <p:nvPr/>
            </p:nvSpPr>
            <p:spPr bwMode="auto">
              <a:xfrm>
                <a:off x="3382" y="2177"/>
                <a:ext cx="75"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1000" b="1" smtClean="0">
                    <a:solidFill>
                      <a:srgbClr val="000000"/>
                    </a:solidFill>
                  </a:rPr>
                  <a:t>-</a:t>
                </a:r>
                <a:endParaRPr lang="en-US" altLang="en-US" sz="1800" smtClean="0">
                  <a:solidFill>
                    <a:srgbClr val="000000"/>
                  </a:solidFill>
                </a:endParaRPr>
              </a:p>
            </p:txBody>
          </p:sp>
          <p:sp>
            <p:nvSpPr>
              <p:cNvPr id="21855" name="Rectangle 34"/>
              <p:cNvSpPr>
                <a:spLocks noChangeArrowheads="1"/>
              </p:cNvSpPr>
              <p:nvPr/>
            </p:nvSpPr>
            <p:spPr bwMode="auto">
              <a:xfrm>
                <a:off x="3413" y="2177"/>
                <a:ext cx="487"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1000" b="1" i="1" smtClean="0">
                    <a:solidFill>
                      <a:srgbClr val="000000"/>
                    </a:solidFill>
                  </a:rPr>
                  <a:t>Mandatory</a:t>
                </a:r>
                <a:endParaRPr lang="en-US" altLang="en-US" sz="1800" smtClean="0">
                  <a:solidFill>
                    <a:srgbClr val="000000"/>
                  </a:solidFill>
                </a:endParaRPr>
              </a:p>
            </p:txBody>
          </p:sp>
          <p:sp>
            <p:nvSpPr>
              <p:cNvPr id="2048" name="Rectangle 35"/>
              <p:cNvSpPr>
                <a:spLocks noChangeArrowheads="1"/>
              </p:cNvSpPr>
              <p:nvPr/>
            </p:nvSpPr>
            <p:spPr bwMode="auto">
              <a:xfrm>
                <a:off x="3831" y="2177"/>
                <a:ext cx="75"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1000" b="1" smtClean="0">
                    <a:solidFill>
                      <a:srgbClr val="000000"/>
                    </a:solidFill>
                  </a:rPr>
                  <a:t>-</a:t>
                </a:r>
                <a:endParaRPr lang="en-US" altLang="en-US" sz="1800" smtClean="0">
                  <a:solidFill>
                    <a:srgbClr val="000000"/>
                  </a:solidFill>
                </a:endParaRPr>
              </a:p>
            </p:txBody>
          </p:sp>
          <p:sp>
            <p:nvSpPr>
              <p:cNvPr id="2049" name="Freeform 36"/>
              <p:cNvSpPr>
                <a:spLocks/>
              </p:cNvSpPr>
              <p:nvPr/>
            </p:nvSpPr>
            <p:spPr bwMode="auto">
              <a:xfrm>
                <a:off x="1295" y="3230"/>
                <a:ext cx="899" cy="112"/>
              </a:xfrm>
              <a:custGeom>
                <a:avLst/>
                <a:gdLst>
                  <a:gd name="T0" fmla="*/ 2150 w 2304"/>
                  <a:gd name="T1" fmla="*/ 307 h 307"/>
                  <a:gd name="T2" fmla="*/ 2304 w 2304"/>
                  <a:gd name="T3" fmla="*/ 153 h 307"/>
                  <a:gd name="T4" fmla="*/ 2150 w 2304"/>
                  <a:gd name="T5" fmla="*/ 0 h 307"/>
                  <a:gd name="T6" fmla="*/ 2150 w 2304"/>
                  <a:gd name="T7" fmla="*/ 0 h 307"/>
                  <a:gd name="T8" fmla="*/ 154 w 2304"/>
                  <a:gd name="T9" fmla="*/ 0 h 307"/>
                  <a:gd name="T10" fmla="*/ 0 w 2304"/>
                  <a:gd name="T11" fmla="*/ 153 h 307"/>
                  <a:gd name="T12" fmla="*/ 154 w 2304"/>
                  <a:gd name="T13" fmla="*/ 307 h 307"/>
                  <a:gd name="T14" fmla="*/ 2150 w 2304"/>
                  <a:gd name="T15" fmla="*/ 307 h 30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04" h="307">
                    <a:moveTo>
                      <a:pt x="2150" y="307"/>
                    </a:moveTo>
                    <a:cubicBezTo>
                      <a:pt x="2235" y="307"/>
                      <a:pt x="2304" y="238"/>
                      <a:pt x="2304" y="153"/>
                    </a:cubicBezTo>
                    <a:cubicBezTo>
                      <a:pt x="2304" y="69"/>
                      <a:pt x="2235" y="0"/>
                      <a:pt x="2150" y="0"/>
                    </a:cubicBezTo>
                    <a:lnTo>
                      <a:pt x="2150" y="0"/>
                    </a:lnTo>
                    <a:lnTo>
                      <a:pt x="154" y="0"/>
                    </a:lnTo>
                    <a:cubicBezTo>
                      <a:pt x="69" y="0"/>
                      <a:pt x="0" y="69"/>
                      <a:pt x="0" y="153"/>
                    </a:cubicBezTo>
                    <a:cubicBezTo>
                      <a:pt x="0" y="238"/>
                      <a:pt x="69" y="307"/>
                      <a:pt x="154" y="307"/>
                    </a:cubicBezTo>
                    <a:lnTo>
                      <a:pt x="2150" y="307"/>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050" name="Freeform 37"/>
              <p:cNvSpPr>
                <a:spLocks/>
              </p:cNvSpPr>
              <p:nvPr/>
            </p:nvSpPr>
            <p:spPr bwMode="auto">
              <a:xfrm>
                <a:off x="1295" y="3230"/>
                <a:ext cx="899" cy="112"/>
              </a:xfrm>
              <a:custGeom>
                <a:avLst/>
                <a:gdLst>
                  <a:gd name="T0" fmla="*/ 2150 w 2304"/>
                  <a:gd name="T1" fmla="*/ 307 h 307"/>
                  <a:gd name="T2" fmla="*/ 2304 w 2304"/>
                  <a:gd name="T3" fmla="*/ 153 h 307"/>
                  <a:gd name="T4" fmla="*/ 2150 w 2304"/>
                  <a:gd name="T5" fmla="*/ 0 h 307"/>
                  <a:gd name="T6" fmla="*/ 2150 w 2304"/>
                  <a:gd name="T7" fmla="*/ 0 h 307"/>
                  <a:gd name="T8" fmla="*/ 154 w 2304"/>
                  <a:gd name="T9" fmla="*/ 0 h 307"/>
                  <a:gd name="T10" fmla="*/ 0 w 2304"/>
                  <a:gd name="T11" fmla="*/ 153 h 307"/>
                  <a:gd name="T12" fmla="*/ 154 w 2304"/>
                  <a:gd name="T13" fmla="*/ 307 h 307"/>
                  <a:gd name="T14" fmla="*/ 2150 w 2304"/>
                  <a:gd name="T15" fmla="*/ 307 h 30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04" h="307">
                    <a:moveTo>
                      <a:pt x="2150" y="307"/>
                    </a:moveTo>
                    <a:cubicBezTo>
                      <a:pt x="2235" y="307"/>
                      <a:pt x="2304" y="238"/>
                      <a:pt x="2304" y="153"/>
                    </a:cubicBezTo>
                    <a:cubicBezTo>
                      <a:pt x="2304" y="69"/>
                      <a:pt x="2235" y="0"/>
                      <a:pt x="2150" y="0"/>
                    </a:cubicBezTo>
                    <a:lnTo>
                      <a:pt x="2150" y="0"/>
                    </a:lnTo>
                    <a:lnTo>
                      <a:pt x="154" y="0"/>
                    </a:lnTo>
                    <a:cubicBezTo>
                      <a:pt x="69" y="0"/>
                      <a:pt x="0" y="69"/>
                      <a:pt x="0" y="153"/>
                    </a:cubicBezTo>
                    <a:cubicBezTo>
                      <a:pt x="0" y="238"/>
                      <a:pt x="69" y="307"/>
                      <a:pt x="154" y="307"/>
                    </a:cubicBezTo>
                    <a:lnTo>
                      <a:pt x="2150" y="307"/>
                    </a:lnTo>
                    <a:close/>
                  </a:path>
                </a:pathLst>
              </a:custGeom>
              <a:noFill/>
              <a:ln w="31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051" name="Rectangle 38"/>
              <p:cNvSpPr>
                <a:spLocks noChangeArrowheads="1"/>
              </p:cNvSpPr>
              <p:nvPr/>
            </p:nvSpPr>
            <p:spPr bwMode="auto">
              <a:xfrm>
                <a:off x="1559" y="3233"/>
                <a:ext cx="181" cy="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mtClean="0">
                    <a:solidFill>
                      <a:srgbClr val="000000"/>
                    </a:solidFill>
                  </a:rPr>
                  <a:t>PD</a:t>
                </a:r>
                <a:endParaRPr lang="en-US" altLang="en-US" sz="1800" smtClean="0">
                  <a:solidFill>
                    <a:srgbClr val="000000"/>
                  </a:solidFill>
                </a:endParaRPr>
              </a:p>
            </p:txBody>
          </p:sp>
          <p:sp>
            <p:nvSpPr>
              <p:cNvPr id="2052" name="Rectangle 39"/>
              <p:cNvSpPr>
                <a:spLocks noChangeArrowheads="1"/>
              </p:cNvSpPr>
              <p:nvPr/>
            </p:nvSpPr>
            <p:spPr bwMode="auto">
              <a:xfrm>
                <a:off x="1696" y="3233"/>
                <a:ext cx="75" cy="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mtClean="0">
                    <a:solidFill>
                      <a:srgbClr val="000000"/>
                    </a:solidFill>
                  </a:rPr>
                  <a:t>-</a:t>
                </a:r>
                <a:endParaRPr lang="en-US" altLang="en-US" sz="1800" smtClean="0">
                  <a:solidFill>
                    <a:srgbClr val="000000"/>
                  </a:solidFill>
                </a:endParaRPr>
              </a:p>
            </p:txBody>
          </p:sp>
          <p:sp>
            <p:nvSpPr>
              <p:cNvPr id="2053" name="Rectangle 40"/>
              <p:cNvSpPr>
                <a:spLocks noChangeArrowheads="1"/>
              </p:cNvSpPr>
              <p:nvPr/>
            </p:nvSpPr>
            <p:spPr bwMode="auto">
              <a:xfrm>
                <a:off x="1727" y="3233"/>
                <a:ext cx="243" cy="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mtClean="0">
                    <a:solidFill>
                      <a:srgbClr val="000000"/>
                    </a:solidFill>
                  </a:rPr>
                  <a:t>SAP</a:t>
                </a:r>
                <a:endParaRPr lang="en-US" altLang="en-US" sz="1800" smtClean="0">
                  <a:solidFill>
                    <a:srgbClr val="000000"/>
                  </a:solidFill>
                </a:endParaRPr>
              </a:p>
            </p:txBody>
          </p:sp>
          <p:sp>
            <p:nvSpPr>
              <p:cNvPr id="2054" name="Freeform 41"/>
              <p:cNvSpPr>
                <a:spLocks/>
              </p:cNvSpPr>
              <p:nvPr/>
            </p:nvSpPr>
            <p:spPr bwMode="auto">
              <a:xfrm>
                <a:off x="3422" y="3230"/>
                <a:ext cx="899" cy="112"/>
              </a:xfrm>
              <a:custGeom>
                <a:avLst/>
                <a:gdLst>
                  <a:gd name="T0" fmla="*/ 2150 w 2304"/>
                  <a:gd name="T1" fmla="*/ 307 h 307"/>
                  <a:gd name="T2" fmla="*/ 2304 w 2304"/>
                  <a:gd name="T3" fmla="*/ 153 h 307"/>
                  <a:gd name="T4" fmla="*/ 2150 w 2304"/>
                  <a:gd name="T5" fmla="*/ 0 h 307"/>
                  <a:gd name="T6" fmla="*/ 2150 w 2304"/>
                  <a:gd name="T7" fmla="*/ 0 h 307"/>
                  <a:gd name="T8" fmla="*/ 153 w 2304"/>
                  <a:gd name="T9" fmla="*/ 0 h 307"/>
                  <a:gd name="T10" fmla="*/ 0 w 2304"/>
                  <a:gd name="T11" fmla="*/ 153 h 307"/>
                  <a:gd name="T12" fmla="*/ 153 w 2304"/>
                  <a:gd name="T13" fmla="*/ 307 h 307"/>
                  <a:gd name="T14" fmla="*/ 2150 w 2304"/>
                  <a:gd name="T15" fmla="*/ 307 h 30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04" h="307">
                    <a:moveTo>
                      <a:pt x="2150" y="307"/>
                    </a:moveTo>
                    <a:cubicBezTo>
                      <a:pt x="2235" y="307"/>
                      <a:pt x="2304" y="238"/>
                      <a:pt x="2304" y="153"/>
                    </a:cubicBezTo>
                    <a:cubicBezTo>
                      <a:pt x="2304" y="69"/>
                      <a:pt x="2235" y="0"/>
                      <a:pt x="2150" y="0"/>
                    </a:cubicBezTo>
                    <a:lnTo>
                      <a:pt x="2150" y="0"/>
                    </a:lnTo>
                    <a:lnTo>
                      <a:pt x="153" y="0"/>
                    </a:lnTo>
                    <a:cubicBezTo>
                      <a:pt x="69" y="0"/>
                      <a:pt x="0" y="69"/>
                      <a:pt x="0" y="153"/>
                    </a:cubicBezTo>
                    <a:cubicBezTo>
                      <a:pt x="0" y="238"/>
                      <a:pt x="69" y="307"/>
                      <a:pt x="153" y="307"/>
                    </a:cubicBezTo>
                    <a:lnTo>
                      <a:pt x="2150" y="307"/>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056" name="Freeform 42"/>
              <p:cNvSpPr>
                <a:spLocks/>
              </p:cNvSpPr>
              <p:nvPr/>
            </p:nvSpPr>
            <p:spPr bwMode="auto">
              <a:xfrm>
                <a:off x="3422" y="3230"/>
                <a:ext cx="899" cy="112"/>
              </a:xfrm>
              <a:custGeom>
                <a:avLst/>
                <a:gdLst>
                  <a:gd name="T0" fmla="*/ 2150 w 2304"/>
                  <a:gd name="T1" fmla="*/ 307 h 307"/>
                  <a:gd name="T2" fmla="*/ 2304 w 2304"/>
                  <a:gd name="T3" fmla="*/ 153 h 307"/>
                  <a:gd name="T4" fmla="*/ 2150 w 2304"/>
                  <a:gd name="T5" fmla="*/ 0 h 307"/>
                  <a:gd name="T6" fmla="*/ 2150 w 2304"/>
                  <a:gd name="T7" fmla="*/ 0 h 307"/>
                  <a:gd name="T8" fmla="*/ 153 w 2304"/>
                  <a:gd name="T9" fmla="*/ 0 h 307"/>
                  <a:gd name="T10" fmla="*/ 0 w 2304"/>
                  <a:gd name="T11" fmla="*/ 153 h 307"/>
                  <a:gd name="T12" fmla="*/ 153 w 2304"/>
                  <a:gd name="T13" fmla="*/ 307 h 307"/>
                  <a:gd name="T14" fmla="*/ 2150 w 2304"/>
                  <a:gd name="T15" fmla="*/ 307 h 30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04" h="307">
                    <a:moveTo>
                      <a:pt x="2150" y="307"/>
                    </a:moveTo>
                    <a:cubicBezTo>
                      <a:pt x="2235" y="307"/>
                      <a:pt x="2304" y="238"/>
                      <a:pt x="2304" y="153"/>
                    </a:cubicBezTo>
                    <a:cubicBezTo>
                      <a:pt x="2304" y="69"/>
                      <a:pt x="2235" y="0"/>
                      <a:pt x="2150" y="0"/>
                    </a:cubicBezTo>
                    <a:lnTo>
                      <a:pt x="2150" y="0"/>
                    </a:lnTo>
                    <a:lnTo>
                      <a:pt x="153" y="0"/>
                    </a:lnTo>
                    <a:cubicBezTo>
                      <a:pt x="69" y="0"/>
                      <a:pt x="0" y="69"/>
                      <a:pt x="0" y="153"/>
                    </a:cubicBezTo>
                    <a:cubicBezTo>
                      <a:pt x="0" y="238"/>
                      <a:pt x="69" y="307"/>
                      <a:pt x="153" y="307"/>
                    </a:cubicBezTo>
                    <a:lnTo>
                      <a:pt x="2150" y="307"/>
                    </a:lnTo>
                    <a:close/>
                  </a:path>
                </a:pathLst>
              </a:custGeom>
              <a:noFill/>
              <a:ln w="31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057" name="Rectangle 43"/>
              <p:cNvSpPr>
                <a:spLocks noChangeArrowheads="1"/>
              </p:cNvSpPr>
              <p:nvPr/>
            </p:nvSpPr>
            <p:spPr bwMode="auto">
              <a:xfrm>
                <a:off x="3619" y="3233"/>
                <a:ext cx="312" cy="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mtClean="0">
                    <a:solidFill>
                      <a:srgbClr val="000000"/>
                    </a:solidFill>
                  </a:rPr>
                  <a:t>PLME</a:t>
                </a:r>
                <a:endParaRPr lang="en-US" altLang="en-US" sz="1800" smtClean="0">
                  <a:solidFill>
                    <a:srgbClr val="000000"/>
                  </a:solidFill>
                </a:endParaRPr>
              </a:p>
            </p:txBody>
          </p:sp>
          <p:sp>
            <p:nvSpPr>
              <p:cNvPr id="2058" name="Rectangle 44"/>
              <p:cNvSpPr>
                <a:spLocks noChangeArrowheads="1"/>
              </p:cNvSpPr>
              <p:nvPr/>
            </p:nvSpPr>
            <p:spPr bwMode="auto">
              <a:xfrm>
                <a:off x="3894" y="3233"/>
                <a:ext cx="75" cy="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mtClean="0">
                    <a:solidFill>
                      <a:srgbClr val="000000"/>
                    </a:solidFill>
                  </a:rPr>
                  <a:t>-</a:t>
                </a:r>
                <a:endParaRPr lang="en-US" altLang="en-US" sz="1800" smtClean="0">
                  <a:solidFill>
                    <a:srgbClr val="000000"/>
                  </a:solidFill>
                </a:endParaRPr>
              </a:p>
            </p:txBody>
          </p:sp>
          <p:sp>
            <p:nvSpPr>
              <p:cNvPr id="2059" name="Rectangle 45"/>
              <p:cNvSpPr>
                <a:spLocks noChangeArrowheads="1"/>
              </p:cNvSpPr>
              <p:nvPr/>
            </p:nvSpPr>
            <p:spPr bwMode="auto">
              <a:xfrm>
                <a:off x="3925" y="3233"/>
                <a:ext cx="243" cy="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mtClean="0">
                    <a:solidFill>
                      <a:srgbClr val="000000"/>
                    </a:solidFill>
                  </a:rPr>
                  <a:t>SAP</a:t>
                </a:r>
                <a:endParaRPr lang="en-US" altLang="en-US" sz="1800" smtClean="0">
                  <a:solidFill>
                    <a:srgbClr val="000000"/>
                  </a:solidFill>
                </a:endParaRPr>
              </a:p>
            </p:txBody>
          </p:sp>
          <p:sp>
            <p:nvSpPr>
              <p:cNvPr id="2060" name="Rectangle 46"/>
              <p:cNvSpPr>
                <a:spLocks noChangeArrowheads="1"/>
              </p:cNvSpPr>
              <p:nvPr/>
            </p:nvSpPr>
            <p:spPr bwMode="auto">
              <a:xfrm>
                <a:off x="1205" y="1515"/>
                <a:ext cx="449" cy="511"/>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061" name="Rectangle 47"/>
              <p:cNvSpPr>
                <a:spLocks noChangeArrowheads="1"/>
              </p:cNvSpPr>
              <p:nvPr/>
            </p:nvSpPr>
            <p:spPr bwMode="auto">
              <a:xfrm>
                <a:off x="1205" y="1515"/>
                <a:ext cx="449" cy="511"/>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062" name="Rectangle 48"/>
              <p:cNvSpPr>
                <a:spLocks noChangeArrowheads="1"/>
              </p:cNvSpPr>
              <p:nvPr/>
            </p:nvSpPr>
            <p:spPr bwMode="auto">
              <a:xfrm>
                <a:off x="1321" y="1658"/>
                <a:ext cx="268"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Vendor </a:t>
                </a:r>
                <a:endParaRPr lang="en-US" altLang="en-US" sz="1800" smtClean="0">
                  <a:solidFill>
                    <a:srgbClr val="000000"/>
                  </a:solidFill>
                </a:endParaRPr>
              </a:p>
            </p:txBody>
          </p:sp>
          <p:sp>
            <p:nvSpPr>
              <p:cNvPr id="2063" name="Rectangle 49"/>
              <p:cNvSpPr>
                <a:spLocks noChangeArrowheads="1"/>
              </p:cNvSpPr>
              <p:nvPr/>
            </p:nvSpPr>
            <p:spPr bwMode="auto">
              <a:xfrm>
                <a:off x="1315" y="1728"/>
                <a:ext cx="268"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Specific</a:t>
                </a:r>
                <a:endParaRPr lang="en-US" altLang="en-US" sz="1800" smtClean="0">
                  <a:solidFill>
                    <a:srgbClr val="000000"/>
                  </a:solidFill>
                </a:endParaRPr>
              </a:p>
            </p:txBody>
          </p:sp>
          <p:sp>
            <p:nvSpPr>
              <p:cNvPr id="2064" name="Rectangle 50"/>
              <p:cNvSpPr>
                <a:spLocks noChangeArrowheads="1"/>
              </p:cNvSpPr>
              <p:nvPr/>
            </p:nvSpPr>
            <p:spPr bwMode="auto">
              <a:xfrm>
                <a:off x="1284" y="1804"/>
                <a:ext cx="56"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a:t>
                </a:r>
                <a:endParaRPr lang="en-US" altLang="en-US" sz="1800" smtClean="0">
                  <a:solidFill>
                    <a:srgbClr val="000000"/>
                  </a:solidFill>
                </a:endParaRPr>
              </a:p>
            </p:txBody>
          </p:sp>
          <p:sp>
            <p:nvSpPr>
              <p:cNvPr id="2065" name="Rectangle 51"/>
              <p:cNvSpPr>
                <a:spLocks noChangeArrowheads="1"/>
              </p:cNvSpPr>
              <p:nvPr/>
            </p:nvSpPr>
            <p:spPr bwMode="auto">
              <a:xfrm>
                <a:off x="1303" y="1804"/>
                <a:ext cx="287" cy="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i="1" smtClean="0">
                    <a:solidFill>
                      <a:srgbClr val="000000"/>
                    </a:solidFill>
                  </a:rPr>
                  <a:t>Optional</a:t>
                </a:r>
                <a:endParaRPr lang="en-US" altLang="en-US" sz="1800" smtClean="0">
                  <a:solidFill>
                    <a:srgbClr val="000000"/>
                  </a:solidFill>
                </a:endParaRPr>
              </a:p>
            </p:txBody>
          </p:sp>
          <p:sp>
            <p:nvSpPr>
              <p:cNvPr id="2067" name="Rectangle 52"/>
              <p:cNvSpPr>
                <a:spLocks noChangeArrowheads="1"/>
              </p:cNvSpPr>
              <p:nvPr/>
            </p:nvSpPr>
            <p:spPr bwMode="auto">
              <a:xfrm>
                <a:off x="1552" y="1804"/>
                <a:ext cx="56"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a:t>
                </a:r>
                <a:endParaRPr lang="en-US" altLang="en-US" sz="1800" smtClean="0">
                  <a:solidFill>
                    <a:srgbClr val="000000"/>
                  </a:solidFill>
                </a:endParaRPr>
              </a:p>
            </p:txBody>
          </p:sp>
          <p:sp>
            <p:nvSpPr>
              <p:cNvPr id="2068" name="Freeform 53"/>
              <p:cNvSpPr>
                <a:spLocks/>
              </p:cNvSpPr>
              <p:nvPr/>
            </p:nvSpPr>
            <p:spPr bwMode="auto">
              <a:xfrm>
                <a:off x="531" y="1074"/>
                <a:ext cx="284" cy="1344"/>
              </a:xfrm>
              <a:custGeom>
                <a:avLst/>
                <a:gdLst>
                  <a:gd name="T0" fmla="*/ 729 w 729"/>
                  <a:gd name="T1" fmla="*/ 3687 h 3687"/>
                  <a:gd name="T2" fmla="*/ 384 w 729"/>
                  <a:gd name="T3" fmla="*/ 3687 h 3687"/>
                  <a:gd name="T4" fmla="*/ 192 w 729"/>
                  <a:gd name="T5" fmla="*/ 3495 h 3687"/>
                  <a:gd name="T6" fmla="*/ 192 w 729"/>
                  <a:gd name="T7" fmla="*/ 3495 h 3687"/>
                  <a:gd name="T8" fmla="*/ 192 w 729"/>
                  <a:gd name="T9" fmla="*/ 3495 h 3687"/>
                  <a:gd name="T10" fmla="*/ 192 w 729"/>
                  <a:gd name="T11" fmla="*/ 2035 h 3687"/>
                  <a:gd name="T12" fmla="*/ 0 w 729"/>
                  <a:gd name="T13" fmla="*/ 1843 h 3687"/>
                  <a:gd name="T14" fmla="*/ 0 w 729"/>
                  <a:gd name="T15" fmla="*/ 1843 h 3687"/>
                  <a:gd name="T16" fmla="*/ 192 w 729"/>
                  <a:gd name="T17" fmla="*/ 1651 h 3687"/>
                  <a:gd name="T18" fmla="*/ 192 w 729"/>
                  <a:gd name="T19" fmla="*/ 1651 h 3687"/>
                  <a:gd name="T20" fmla="*/ 192 w 729"/>
                  <a:gd name="T21" fmla="*/ 1651 h 3687"/>
                  <a:gd name="T22" fmla="*/ 192 w 729"/>
                  <a:gd name="T23" fmla="*/ 192 h 3687"/>
                  <a:gd name="T24" fmla="*/ 384 w 729"/>
                  <a:gd name="T25" fmla="*/ 0 h 3687"/>
                  <a:gd name="T26" fmla="*/ 384 w 729"/>
                  <a:gd name="T27" fmla="*/ 0 h 3687"/>
                  <a:gd name="T28" fmla="*/ 384 w 729"/>
                  <a:gd name="T29" fmla="*/ 0 h 3687"/>
                  <a:gd name="T30" fmla="*/ 729 w 729"/>
                  <a:gd name="T31" fmla="*/ 0 h 3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729" h="3687">
                    <a:moveTo>
                      <a:pt x="729" y="3687"/>
                    </a:moveTo>
                    <a:lnTo>
                      <a:pt x="384" y="3687"/>
                    </a:lnTo>
                    <a:cubicBezTo>
                      <a:pt x="278" y="3687"/>
                      <a:pt x="192" y="3601"/>
                      <a:pt x="192" y="3495"/>
                    </a:cubicBezTo>
                    <a:cubicBezTo>
                      <a:pt x="192" y="3495"/>
                      <a:pt x="192" y="3495"/>
                      <a:pt x="192" y="3495"/>
                    </a:cubicBezTo>
                    <a:lnTo>
                      <a:pt x="192" y="3495"/>
                    </a:lnTo>
                    <a:lnTo>
                      <a:pt x="192" y="2035"/>
                    </a:lnTo>
                    <a:cubicBezTo>
                      <a:pt x="192" y="1929"/>
                      <a:pt x="106" y="1843"/>
                      <a:pt x="0" y="1843"/>
                    </a:cubicBezTo>
                    <a:cubicBezTo>
                      <a:pt x="0" y="1843"/>
                      <a:pt x="0" y="1843"/>
                      <a:pt x="0" y="1843"/>
                    </a:cubicBezTo>
                    <a:cubicBezTo>
                      <a:pt x="106" y="1843"/>
                      <a:pt x="192" y="1757"/>
                      <a:pt x="192" y="1651"/>
                    </a:cubicBezTo>
                    <a:cubicBezTo>
                      <a:pt x="192" y="1651"/>
                      <a:pt x="192" y="1651"/>
                      <a:pt x="192" y="1651"/>
                    </a:cubicBezTo>
                    <a:lnTo>
                      <a:pt x="192" y="1651"/>
                    </a:lnTo>
                    <a:lnTo>
                      <a:pt x="192" y="192"/>
                    </a:lnTo>
                    <a:cubicBezTo>
                      <a:pt x="192" y="86"/>
                      <a:pt x="278" y="0"/>
                      <a:pt x="384" y="0"/>
                    </a:cubicBezTo>
                    <a:cubicBezTo>
                      <a:pt x="384" y="0"/>
                      <a:pt x="384" y="0"/>
                      <a:pt x="384" y="0"/>
                    </a:cubicBezTo>
                    <a:lnTo>
                      <a:pt x="384" y="0"/>
                    </a:lnTo>
                    <a:lnTo>
                      <a:pt x="729" y="0"/>
                    </a:lnTo>
                  </a:path>
                </a:pathLst>
              </a:custGeom>
              <a:noFill/>
              <a:ln w="31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069" name="Rectangle 54"/>
              <p:cNvSpPr>
                <a:spLocks noChangeArrowheads="1"/>
              </p:cNvSpPr>
              <p:nvPr/>
            </p:nvSpPr>
            <p:spPr bwMode="auto">
              <a:xfrm rot="16200000">
                <a:off x="447" y="1929"/>
                <a:ext cx="69"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1000" b="1" smtClean="0">
                    <a:solidFill>
                      <a:srgbClr val="000000"/>
                    </a:solidFill>
                  </a:rPr>
                  <a:t>I</a:t>
                </a:r>
                <a:endParaRPr lang="en-US" altLang="en-US" sz="1800" smtClean="0">
                  <a:solidFill>
                    <a:srgbClr val="000000"/>
                  </a:solidFill>
                </a:endParaRPr>
              </a:p>
            </p:txBody>
          </p:sp>
          <p:sp>
            <p:nvSpPr>
              <p:cNvPr id="2071" name="Rectangle 55"/>
              <p:cNvSpPr>
                <a:spLocks noChangeArrowheads="1"/>
              </p:cNvSpPr>
              <p:nvPr/>
            </p:nvSpPr>
            <p:spPr bwMode="auto">
              <a:xfrm rot="16200000">
                <a:off x="432" y="1890"/>
                <a:ext cx="100"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1000" b="1" smtClean="0">
                    <a:solidFill>
                      <a:srgbClr val="000000"/>
                    </a:solidFill>
                  </a:rPr>
                  <a:t>E</a:t>
                </a:r>
                <a:endParaRPr lang="en-US" altLang="en-US" sz="1800" smtClean="0">
                  <a:solidFill>
                    <a:srgbClr val="000000"/>
                  </a:solidFill>
                </a:endParaRPr>
              </a:p>
            </p:txBody>
          </p:sp>
          <p:sp>
            <p:nvSpPr>
              <p:cNvPr id="2072" name="Rectangle 56"/>
              <p:cNvSpPr>
                <a:spLocks noChangeArrowheads="1"/>
              </p:cNvSpPr>
              <p:nvPr/>
            </p:nvSpPr>
            <p:spPr bwMode="auto">
              <a:xfrm rot="16200000">
                <a:off x="432" y="1838"/>
                <a:ext cx="100"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1000" b="1" smtClean="0">
                    <a:solidFill>
                      <a:srgbClr val="000000"/>
                    </a:solidFill>
                  </a:rPr>
                  <a:t>E</a:t>
                </a:r>
                <a:endParaRPr lang="en-US" altLang="en-US" sz="1800" smtClean="0">
                  <a:solidFill>
                    <a:srgbClr val="000000"/>
                  </a:solidFill>
                </a:endParaRPr>
              </a:p>
            </p:txBody>
          </p:sp>
          <p:sp>
            <p:nvSpPr>
              <p:cNvPr id="2073" name="Rectangle 57"/>
              <p:cNvSpPr>
                <a:spLocks noChangeArrowheads="1"/>
              </p:cNvSpPr>
              <p:nvPr/>
            </p:nvSpPr>
            <p:spPr bwMode="auto">
              <a:xfrm rot="16200000">
                <a:off x="432" y="1785"/>
                <a:ext cx="100"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1000" b="1" smtClean="0">
                    <a:solidFill>
                      <a:srgbClr val="000000"/>
                    </a:solidFill>
                  </a:rPr>
                  <a:t>E</a:t>
                </a:r>
                <a:endParaRPr lang="en-US" altLang="en-US" sz="1800" smtClean="0">
                  <a:solidFill>
                    <a:srgbClr val="000000"/>
                  </a:solidFill>
                </a:endParaRPr>
              </a:p>
            </p:txBody>
          </p:sp>
          <p:sp>
            <p:nvSpPr>
              <p:cNvPr id="2075" name="Rectangle 58"/>
              <p:cNvSpPr>
                <a:spLocks noChangeArrowheads="1"/>
              </p:cNvSpPr>
              <p:nvPr/>
            </p:nvSpPr>
            <p:spPr bwMode="auto">
              <a:xfrm rot="16200000">
                <a:off x="447" y="1748"/>
                <a:ext cx="69"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1000" b="1" smtClean="0">
                    <a:solidFill>
                      <a:srgbClr val="000000"/>
                    </a:solidFill>
                  </a:rPr>
                  <a:t> </a:t>
                </a:r>
                <a:endParaRPr lang="en-US" altLang="en-US" sz="1800" smtClean="0">
                  <a:solidFill>
                    <a:srgbClr val="000000"/>
                  </a:solidFill>
                </a:endParaRPr>
              </a:p>
            </p:txBody>
          </p:sp>
          <p:sp>
            <p:nvSpPr>
              <p:cNvPr id="2076" name="Rectangle 59"/>
              <p:cNvSpPr>
                <a:spLocks noChangeArrowheads="1"/>
              </p:cNvSpPr>
              <p:nvPr/>
            </p:nvSpPr>
            <p:spPr bwMode="auto">
              <a:xfrm rot="16200000">
                <a:off x="435" y="1718"/>
                <a:ext cx="94"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1000" b="1" smtClean="0">
                    <a:solidFill>
                      <a:srgbClr val="000000"/>
                    </a:solidFill>
                  </a:rPr>
                  <a:t>8</a:t>
                </a:r>
                <a:endParaRPr lang="en-US" altLang="en-US" sz="1800" smtClean="0">
                  <a:solidFill>
                    <a:srgbClr val="000000"/>
                  </a:solidFill>
                </a:endParaRPr>
              </a:p>
            </p:txBody>
          </p:sp>
          <p:sp>
            <p:nvSpPr>
              <p:cNvPr id="2077" name="Rectangle 60"/>
              <p:cNvSpPr>
                <a:spLocks noChangeArrowheads="1"/>
              </p:cNvSpPr>
              <p:nvPr/>
            </p:nvSpPr>
            <p:spPr bwMode="auto">
              <a:xfrm rot="16200000">
                <a:off x="435" y="1672"/>
                <a:ext cx="94"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1000" b="1" smtClean="0">
                    <a:solidFill>
                      <a:srgbClr val="000000"/>
                    </a:solidFill>
                  </a:rPr>
                  <a:t>0</a:t>
                </a:r>
                <a:endParaRPr lang="en-US" altLang="en-US" sz="1800" smtClean="0">
                  <a:solidFill>
                    <a:srgbClr val="000000"/>
                  </a:solidFill>
                </a:endParaRPr>
              </a:p>
            </p:txBody>
          </p:sp>
          <p:sp>
            <p:nvSpPr>
              <p:cNvPr id="2078" name="Rectangle 61"/>
              <p:cNvSpPr>
                <a:spLocks noChangeArrowheads="1"/>
              </p:cNvSpPr>
              <p:nvPr/>
            </p:nvSpPr>
            <p:spPr bwMode="auto">
              <a:xfrm rot="16200000">
                <a:off x="435" y="1631"/>
                <a:ext cx="94"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1000" b="1" smtClean="0">
                    <a:solidFill>
                      <a:srgbClr val="000000"/>
                    </a:solidFill>
                  </a:rPr>
                  <a:t>2</a:t>
                </a:r>
                <a:endParaRPr lang="en-US" altLang="en-US" sz="1800" smtClean="0">
                  <a:solidFill>
                    <a:srgbClr val="000000"/>
                  </a:solidFill>
                </a:endParaRPr>
              </a:p>
            </p:txBody>
          </p:sp>
          <p:sp>
            <p:nvSpPr>
              <p:cNvPr id="2079" name="Rectangle 62"/>
              <p:cNvSpPr>
                <a:spLocks noChangeArrowheads="1"/>
              </p:cNvSpPr>
              <p:nvPr/>
            </p:nvSpPr>
            <p:spPr bwMode="auto">
              <a:xfrm rot="16200000">
                <a:off x="447" y="1596"/>
                <a:ext cx="69"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1000" b="1" smtClean="0">
                    <a:solidFill>
                      <a:srgbClr val="000000"/>
                    </a:solidFill>
                  </a:rPr>
                  <a:t>.</a:t>
                </a:r>
                <a:endParaRPr lang="en-US" altLang="en-US" sz="1800" smtClean="0">
                  <a:solidFill>
                    <a:srgbClr val="000000"/>
                  </a:solidFill>
                </a:endParaRPr>
              </a:p>
            </p:txBody>
          </p:sp>
          <p:sp>
            <p:nvSpPr>
              <p:cNvPr id="21856" name="Rectangle 63"/>
              <p:cNvSpPr>
                <a:spLocks noChangeArrowheads="1"/>
              </p:cNvSpPr>
              <p:nvPr/>
            </p:nvSpPr>
            <p:spPr bwMode="auto">
              <a:xfrm rot="16200000">
                <a:off x="435" y="1567"/>
                <a:ext cx="94"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1000" b="1" smtClean="0">
                    <a:solidFill>
                      <a:srgbClr val="000000"/>
                    </a:solidFill>
                  </a:rPr>
                  <a:t>1</a:t>
                </a:r>
                <a:endParaRPr lang="en-US" altLang="en-US" sz="1800" smtClean="0">
                  <a:solidFill>
                    <a:srgbClr val="000000"/>
                  </a:solidFill>
                </a:endParaRPr>
              </a:p>
            </p:txBody>
          </p:sp>
          <p:sp>
            <p:nvSpPr>
              <p:cNvPr id="21857" name="Rectangle 64"/>
              <p:cNvSpPr>
                <a:spLocks noChangeArrowheads="1"/>
              </p:cNvSpPr>
              <p:nvPr/>
            </p:nvSpPr>
            <p:spPr bwMode="auto">
              <a:xfrm rot="16200000">
                <a:off x="435" y="1520"/>
                <a:ext cx="94"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1000" b="1" smtClean="0">
                    <a:solidFill>
                      <a:srgbClr val="000000"/>
                    </a:solidFill>
                  </a:rPr>
                  <a:t>5</a:t>
                </a:r>
                <a:endParaRPr lang="en-US" altLang="en-US" sz="1800" smtClean="0">
                  <a:solidFill>
                    <a:srgbClr val="000000"/>
                  </a:solidFill>
                </a:endParaRPr>
              </a:p>
            </p:txBody>
          </p:sp>
          <p:sp>
            <p:nvSpPr>
              <p:cNvPr id="21858" name="Rectangle 65"/>
              <p:cNvSpPr>
                <a:spLocks noChangeArrowheads="1"/>
              </p:cNvSpPr>
              <p:nvPr/>
            </p:nvSpPr>
            <p:spPr bwMode="auto">
              <a:xfrm rot="16200000">
                <a:off x="447" y="1491"/>
                <a:ext cx="69"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1000" b="1" smtClean="0">
                    <a:solidFill>
                      <a:srgbClr val="000000"/>
                    </a:solidFill>
                  </a:rPr>
                  <a:t>.</a:t>
                </a:r>
                <a:endParaRPr lang="en-US" altLang="en-US" sz="1800" smtClean="0">
                  <a:solidFill>
                    <a:srgbClr val="000000"/>
                  </a:solidFill>
                </a:endParaRPr>
              </a:p>
            </p:txBody>
          </p:sp>
          <p:sp>
            <p:nvSpPr>
              <p:cNvPr id="21859" name="Rectangle 66"/>
              <p:cNvSpPr>
                <a:spLocks noChangeArrowheads="1"/>
              </p:cNvSpPr>
              <p:nvPr/>
            </p:nvSpPr>
            <p:spPr bwMode="auto">
              <a:xfrm rot="16200000">
                <a:off x="435" y="1456"/>
                <a:ext cx="94"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1000" b="1" smtClean="0">
                    <a:solidFill>
                      <a:srgbClr val="000000"/>
                    </a:solidFill>
                  </a:rPr>
                  <a:t>1</a:t>
                </a:r>
                <a:endParaRPr lang="en-US" altLang="en-US" sz="1800" smtClean="0">
                  <a:solidFill>
                    <a:srgbClr val="000000"/>
                  </a:solidFill>
                </a:endParaRPr>
              </a:p>
            </p:txBody>
          </p:sp>
          <p:sp>
            <p:nvSpPr>
              <p:cNvPr id="21860" name="Rectangle 67"/>
              <p:cNvSpPr>
                <a:spLocks noChangeArrowheads="1"/>
              </p:cNvSpPr>
              <p:nvPr/>
            </p:nvSpPr>
            <p:spPr bwMode="auto">
              <a:xfrm rot="16200000">
                <a:off x="435" y="1415"/>
                <a:ext cx="94"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1000" b="1" smtClean="0">
                    <a:solidFill>
                      <a:srgbClr val="000000"/>
                    </a:solidFill>
                  </a:rPr>
                  <a:t>2</a:t>
                </a:r>
                <a:endParaRPr lang="en-US" altLang="en-US" sz="1800" smtClean="0">
                  <a:solidFill>
                    <a:srgbClr val="000000"/>
                  </a:solidFill>
                </a:endParaRPr>
              </a:p>
            </p:txBody>
          </p:sp>
          <p:sp>
            <p:nvSpPr>
              <p:cNvPr id="21861" name="Freeform 68"/>
              <p:cNvSpPr>
                <a:spLocks/>
              </p:cNvSpPr>
              <p:nvPr/>
            </p:nvSpPr>
            <p:spPr bwMode="auto">
              <a:xfrm>
                <a:off x="545" y="2418"/>
                <a:ext cx="300" cy="1653"/>
              </a:xfrm>
              <a:custGeom>
                <a:avLst/>
                <a:gdLst>
                  <a:gd name="T0" fmla="*/ 768 w 768"/>
                  <a:gd name="T1" fmla="*/ 4531 h 4531"/>
                  <a:gd name="T2" fmla="*/ 307 w 768"/>
                  <a:gd name="T3" fmla="*/ 4531 h 4531"/>
                  <a:gd name="T4" fmla="*/ 154 w 768"/>
                  <a:gd name="T5" fmla="*/ 4377 h 4531"/>
                  <a:gd name="T6" fmla="*/ 154 w 768"/>
                  <a:gd name="T7" fmla="*/ 4377 h 4531"/>
                  <a:gd name="T8" fmla="*/ 154 w 768"/>
                  <a:gd name="T9" fmla="*/ 4377 h 4531"/>
                  <a:gd name="T10" fmla="*/ 154 w 768"/>
                  <a:gd name="T11" fmla="*/ 2534 h 4531"/>
                  <a:gd name="T12" fmla="*/ 0 w 768"/>
                  <a:gd name="T13" fmla="*/ 2380 h 4531"/>
                  <a:gd name="T14" fmla="*/ 0 w 768"/>
                  <a:gd name="T15" fmla="*/ 2380 h 4531"/>
                  <a:gd name="T16" fmla="*/ 154 w 768"/>
                  <a:gd name="T17" fmla="*/ 2227 h 4531"/>
                  <a:gd name="T18" fmla="*/ 154 w 768"/>
                  <a:gd name="T19" fmla="*/ 2227 h 4531"/>
                  <a:gd name="T20" fmla="*/ 154 w 768"/>
                  <a:gd name="T21" fmla="*/ 153 h 4531"/>
                  <a:gd name="T22" fmla="*/ 307 w 768"/>
                  <a:gd name="T23" fmla="*/ 0 h 4531"/>
                  <a:gd name="T24" fmla="*/ 307 w 768"/>
                  <a:gd name="T25" fmla="*/ 0 h 4531"/>
                  <a:gd name="T26" fmla="*/ 307 w 768"/>
                  <a:gd name="T27" fmla="*/ 0 h 4531"/>
                  <a:gd name="T28" fmla="*/ 768 w 768"/>
                  <a:gd name="T29" fmla="*/ 0 h 45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68" h="4531">
                    <a:moveTo>
                      <a:pt x="768" y="4531"/>
                    </a:moveTo>
                    <a:lnTo>
                      <a:pt x="307" y="4531"/>
                    </a:lnTo>
                    <a:cubicBezTo>
                      <a:pt x="222" y="4531"/>
                      <a:pt x="154" y="4462"/>
                      <a:pt x="154" y="4377"/>
                    </a:cubicBezTo>
                    <a:cubicBezTo>
                      <a:pt x="154" y="4377"/>
                      <a:pt x="154" y="4377"/>
                      <a:pt x="154" y="4377"/>
                    </a:cubicBezTo>
                    <a:lnTo>
                      <a:pt x="154" y="4377"/>
                    </a:lnTo>
                    <a:lnTo>
                      <a:pt x="154" y="2534"/>
                    </a:lnTo>
                    <a:cubicBezTo>
                      <a:pt x="154" y="2449"/>
                      <a:pt x="85" y="2380"/>
                      <a:pt x="0" y="2380"/>
                    </a:cubicBezTo>
                    <a:cubicBezTo>
                      <a:pt x="0" y="2380"/>
                      <a:pt x="0" y="2380"/>
                      <a:pt x="0" y="2380"/>
                    </a:cubicBezTo>
                    <a:cubicBezTo>
                      <a:pt x="85" y="2380"/>
                      <a:pt x="154" y="2312"/>
                      <a:pt x="154" y="2227"/>
                    </a:cubicBezTo>
                    <a:cubicBezTo>
                      <a:pt x="154" y="2227"/>
                      <a:pt x="154" y="2227"/>
                      <a:pt x="154" y="2227"/>
                    </a:cubicBezTo>
                    <a:lnTo>
                      <a:pt x="154" y="153"/>
                    </a:lnTo>
                    <a:cubicBezTo>
                      <a:pt x="154" y="68"/>
                      <a:pt x="222" y="0"/>
                      <a:pt x="307" y="0"/>
                    </a:cubicBezTo>
                    <a:cubicBezTo>
                      <a:pt x="307" y="0"/>
                      <a:pt x="307" y="0"/>
                      <a:pt x="307" y="0"/>
                    </a:cubicBezTo>
                    <a:lnTo>
                      <a:pt x="307" y="0"/>
                    </a:lnTo>
                    <a:lnTo>
                      <a:pt x="768" y="0"/>
                    </a:lnTo>
                  </a:path>
                </a:pathLst>
              </a:custGeom>
              <a:noFill/>
              <a:ln w="31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862" name="Rectangle 69"/>
              <p:cNvSpPr>
                <a:spLocks noChangeArrowheads="1"/>
              </p:cNvSpPr>
              <p:nvPr/>
            </p:nvSpPr>
            <p:spPr bwMode="auto">
              <a:xfrm rot="16200000">
                <a:off x="472" y="3428"/>
                <a:ext cx="69"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1000" b="1" smtClean="0">
                    <a:solidFill>
                      <a:srgbClr val="000000"/>
                    </a:solidFill>
                  </a:rPr>
                  <a:t>I</a:t>
                </a:r>
                <a:endParaRPr lang="en-US" altLang="en-US" sz="1800" smtClean="0">
                  <a:solidFill>
                    <a:srgbClr val="000000"/>
                  </a:solidFill>
                </a:endParaRPr>
              </a:p>
            </p:txBody>
          </p:sp>
          <p:sp>
            <p:nvSpPr>
              <p:cNvPr id="21863" name="Rectangle 70"/>
              <p:cNvSpPr>
                <a:spLocks noChangeArrowheads="1"/>
              </p:cNvSpPr>
              <p:nvPr/>
            </p:nvSpPr>
            <p:spPr bwMode="auto">
              <a:xfrm rot="16200000">
                <a:off x="457" y="3390"/>
                <a:ext cx="100"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1000" b="1" smtClean="0">
                    <a:solidFill>
                      <a:srgbClr val="000000"/>
                    </a:solidFill>
                  </a:rPr>
                  <a:t>E</a:t>
                </a:r>
                <a:endParaRPr lang="en-US" altLang="en-US" sz="1800" smtClean="0">
                  <a:solidFill>
                    <a:srgbClr val="000000"/>
                  </a:solidFill>
                </a:endParaRPr>
              </a:p>
            </p:txBody>
          </p:sp>
          <p:sp>
            <p:nvSpPr>
              <p:cNvPr id="21864" name="Rectangle 71"/>
              <p:cNvSpPr>
                <a:spLocks noChangeArrowheads="1"/>
              </p:cNvSpPr>
              <p:nvPr/>
            </p:nvSpPr>
            <p:spPr bwMode="auto">
              <a:xfrm rot="16200000">
                <a:off x="457" y="3337"/>
                <a:ext cx="100"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1000" b="1" smtClean="0">
                    <a:solidFill>
                      <a:srgbClr val="000000"/>
                    </a:solidFill>
                  </a:rPr>
                  <a:t>E</a:t>
                </a:r>
                <a:endParaRPr lang="en-US" altLang="en-US" sz="1800" smtClean="0">
                  <a:solidFill>
                    <a:srgbClr val="000000"/>
                  </a:solidFill>
                </a:endParaRPr>
              </a:p>
            </p:txBody>
          </p:sp>
          <p:sp>
            <p:nvSpPr>
              <p:cNvPr id="21865" name="Rectangle 72"/>
              <p:cNvSpPr>
                <a:spLocks noChangeArrowheads="1"/>
              </p:cNvSpPr>
              <p:nvPr/>
            </p:nvSpPr>
            <p:spPr bwMode="auto">
              <a:xfrm rot="16200000">
                <a:off x="457" y="3285"/>
                <a:ext cx="100"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1000" b="1" smtClean="0">
                    <a:solidFill>
                      <a:srgbClr val="000000"/>
                    </a:solidFill>
                  </a:rPr>
                  <a:t>E</a:t>
                </a:r>
                <a:endParaRPr lang="en-US" altLang="en-US" sz="1800" smtClean="0">
                  <a:solidFill>
                    <a:srgbClr val="000000"/>
                  </a:solidFill>
                </a:endParaRPr>
              </a:p>
            </p:txBody>
          </p:sp>
          <p:sp>
            <p:nvSpPr>
              <p:cNvPr id="21866" name="Rectangle 73"/>
              <p:cNvSpPr>
                <a:spLocks noChangeArrowheads="1"/>
              </p:cNvSpPr>
              <p:nvPr/>
            </p:nvSpPr>
            <p:spPr bwMode="auto">
              <a:xfrm rot="16200000">
                <a:off x="472" y="3253"/>
                <a:ext cx="69"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1000" b="1" smtClean="0">
                    <a:solidFill>
                      <a:srgbClr val="000000"/>
                    </a:solidFill>
                  </a:rPr>
                  <a:t> </a:t>
                </a:r>
                <a:endParaRPr lang="en-US" altLang="en-US" sz="1800" smtClean="0">
                  <a:solidFill>
                    <a:srgbClr val="000000"/>
                  </a:solidFill>
                </a:endParaRPr>
              </a:p>
            </p:txBody>
          </p:sp>
          <p:sp>
            <p:nvSpPr>
              <p:cNvPr id="21867" name="Rectangle 74"/>
              <p:cNvSpPr>
                <a:spLocks noChangeArrowheads="1"/>
              </p:cNvSpPr>
              <p:nvPr/>
            </p:nvSpPr>
            <p:spPr bwMode="auto">
              <a:xfrm rot="16200000">
                <a:off x="460" y="3218"/>
                <a:ext cx="94"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1000" b="1" smtClean="0">
                    <a:solidFill>
                      <a:srgbClr val="000000"/>
                    </a:solidFill>
                  </a:rPr>
                  <a:t>8</a:t>
                </a:r>
                <a:endParaRPr lang="en-US" altLang="en-US" sz="1800" smtClean="0">
                  <a:solidFill>
                    <a:srgbClr val="000000"/>
                  </a:solidFill>
                </a:endParaRPr>
              </a:p>
            </p:txBody>
          </p:sp>
          <p:sp>
            <p:nvSpPr>
              <p:cNvPr id="21868" name="Rectangle 75"/>
              <p:cNvSpPr>
                <a:spLocks noChangeArrowheads="1"/>
              </p:cNvSpPr>
              <p:nvPr/>
            </p:nvSpPr>
            <p:spPr bwMode="auto">
              <a:xfrm rot="16200000">
                <a:off x="460" y="3171"/>
                <a:ext cx="94"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1000" b="1" smtClean="0">
                    <a:solidFill>
                      <a:srgbClr val="000000"/>
                    </a:solidFill>
                  </a:rPr>
                  <a:t>0</a:t>
                </a:r>
                <a:endParaRPr lang="en-US" altLang="en-US" sz="1800" smtClean="0">
                  <a:solidFill>
                    <a:srgbClr val="000000"/>
                  </a:solidFill>
                </a:endParaRPr>
              </a:p>
            </p:txBody>
          </p:sp>
          <p:sp>
            <p:nvSpPr>
              <p:cNvPr id="21869" name="Rectangle 76"/>
              <p:cNvSpPr>
                <a:spLocks noChangeArrowheads="1"/>
              </p:cNvSpPr>
              <p:nvPr/>
            </p:nvSpPr>
            <p:spPr bwMode="auto">
              <a:xfrm rot="16200000">
                <a:off x="460" y="3130"/>
                <a:ext cx="94"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1000" b="1" smtClean="0">
                    <a:solidFill>
                      <a:srgbClr val="000000"/>
                    </a:solidFill>
                  </a:rPr>
                  <a:t>2</a:t>
                </a:r>
                <a:endParaRPr lang="en-US" altLang="en-US" sz="1800" smtClean="0">
                  <a:solidFill>
                    <a:srgbClr val="000000"/>
                  </a:solidFill>
                </a:endParaRPr>
              </a:p>
            </p:txBody>
          </p:sp>
          <p:sp>
            <p:nvSpPr>
              <p:cNvPr id="21870" name="Rectangle 77"/>
              <p:cNvSpPr>
                <a:spLocks noChangeArrowheads="1"/>
              </p:cNvSpPr>
              <p:nvPr/>
            </p:nvSpPr>
            <p:spPr bwMode="auto">
              <a:xfrm rot="16200000">
                <a:off x="472" y="3101"/>
                <a:ext cx="69"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1000" b="1" smtClean="0">
                    <a:solidFill>
                      <a:srgbClr val="000000"/>
                    </a:solidFill>
                  </a:rPr>
                  <a:t>.</a:t>
                </a:r>
                <a:endParaRPr lang="en-US" altLang="en-US" sz="1800" smtClean="0">
                  <a:solidFill>
                    <a:srgbClr val="000000"/>
                  </a:solidFill>
                </a:endParaRPr>
              </a:p>
            </p:txBody>
          </p:sp>
          <p:sp>
            <p:nvSpPr>
              <p:cNvPr id="21871" name="Rectangle 78"/>
              <p:cNvSpPr>
                <a:spLocks noChangeArrowheads="1"/>
              </p:cNvSpPr>
              <p:nvPr/>
            </p:nvSpPr>
            <p:spPr bwMode="auto">
              <a:xfrm rot="16200000">
                <a:off x="460" y="3066"/>
                <a:ext cx="94"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1000" b="1" smtClean="0">
                    <a:solidFill>
                      <a:srgbClr val="000000"/>
                    </a:solidFill>
                  </a:rPr>
                  <a:t>1</a:t>
                </a:r>
                <a:endParaRPr lang="en-US" altLang="en-US" sz="1800" smtClean="0">
                  <a:solidFill>
                    <a:srgbClr val="000000"/>
                  </a:solidFill>
                </a:endParaRPr>
              </a:p>
            </p:txBody>
          </p:sp>
          <p:sp>
            <p:nvSpPr>
              <p:cNvPr id="21872" name="Rectangle 79"/>
              <p:cNvSpPr>
                <a:spLocks noChangeArrowheads="1"/>
              </p:cNvSpPr>
              <p:nvPr/>
            </p:nvSpPr>
            <p:spPr bwMode="auto">
              <a:xfrm rot="16200000">
                <a:off x="460" y="3025"/>
                <a:ext cx="94"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1000" b="1" smtClean="0">
                    <a:solidFill>
                      <a:srgbClr val="000000"/>
                    </a:solidFill>
                  </a:rPr>
                  <a:t>5</a:t>
                </a:r>
                <a:endParaRPr lang="en-US" altLang="en-US" sz="1800" smtClean="0">
                  <a:solidFill>
                    <a:srgbClr val="000000"/>
                  </a:solidFill>
                </a:endParaRPr>
              </a:p>
            </p:txBody>
          </p:sp>
          <p:sp>
            <p:nvSpPr>
              <p:cNvPr id="21873" name="Rectangle 80"/>
              <p:cNvSpPr>
                <a:spLocks noChangeArrowheads="1"/>
              </p:cNvSpPr>
              <p:nvPr/>
            </p:nvSpPr>
            <p:spPr bwMode="auto">
              <a:xfrm rot="16200000">
                <a:off x="472" y="2991"/>
                <a:ext cx="69"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1000" b="1" smtClean="0">
                    <a:solidFill>
                      <a:srgbClr val="000000"/>
                    </a:solidFill>
                  </a:rPr>
                  <a:t>.</a:t>
                </a:r>
                <a:endParaRPr lang="en-US" altLang="en-US" sz="1800" smtClean="0">
                  <a:solidFill>
                    <a:srgbClr val="000000"/>
                  </a:solidFill>
                </a:endParaRPr>
              </a:p>
            </p:txBody>
          </p:sp>
          <p:sp>
            <p:nvSpPr>
              <p:cNvPr id="21874" name="Rectangle 81"/>
              <p:cNvSpPr>
                <a:spLocks noChangeArrowheads="1"/>
              </p:cNvSpPr>
              <p:nvPr/>
            </p:nvSpPr>
            <p:spPr bwMode="auto">
              <a:xfrm rot="16200000">
                <a:off x="460" y="2955"/>
                <a:ext cx="94"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1000" b="1" smtClean="0">
                    <a:solidFill>
                      <a:srgbClr val="000000"/>
                    </a:solidFill>
                  </a:rPr>
                  <a:t>4</a:t>
                </a:r>
                <a:endParaRPr lang="en-US" altLang="en-US" sz="1800" smtClean="0">
                  <a:solidFill>
                    <a:srgbClr val="000000"/>
                  </a:solidFill>
                </a:endParaRPr>
              </a:p>
            </p:txBody>
          </p:sp>
          <p:sp>
            <p:nvSpPr>
              <p:cNvPr id="21875" name="Freeform 82"/>
              <p:cNvSpPr>
                <a:spLocks/>
              </p:cNvSpPr>
              <p:nvPr/>
            </p:nvSpPr>
            <p:spPr bwMode="auto">
              <a:xfrm>
                <a:off x="5069" y="1074"/>
                <a:ext cx="240" cy="2212"/>
              </a:xfrm>
              <a:custGeom>
                <a:avLst/>
                <a:gdLst>
                  <a:gd name="T0" fmla="*/ 0 w 614"/>
                  <a:gd name="T1" fmla="*/ 0 h 6067"/>
                  <a:gd name="T2" fmla="*/ 230 w 614"/>
                  <a:gd name="T3" fmla="*/ 0 h 6067"/>
                  <a:gd name="T4" fmla="*/ 422 w 614"/>
                  <a:gd name="T5" fmla="*/ 192 h 6067"/>
                  <a:gd name="T6" fmla="*/ 422 w 614"/>
                  <a:gd name="T7" fmla="*/ 192 h 6067"/>
                  <a:gd name="T8" fmla="*/ 422 w 614"/>
                  <a:gd name="T9" fmla="*/ 192 h 6067"/>
                  <a:gd name="T10" fmla="*/ 422 w 614"/>
                  <a:gd name="T11" fmla="*/ 2842 h 6067"/>
                  <a:gd name="T12" fmla="*/ 614 w 614"/>
                  <a:gd name="T13" fmla="*/ 3034 h 6067"/>
                  <a:gd name="T14" fmla="*/ 614 w 614"/>
                  <a:gd name="T15" fmla="*/ 3034 h 6067"/>
                  <a:gd name="T16" fmla="*/ 422 w 614"/>
                  <a:gd name="T17" fmla="*/ 3226 h 6067"/>
                  <a:gd name="T18" fmla="*/ 422 w 614"/>
                  <a:gd name="T19" fmla="*/ 3226 h 6067"/>
                  <a:gd name="T20" fmla="*/ 422 w 614"/>
                  <a:gd name="T21" fmla="*/ 5875 h 6067"/>
                  <a:gd name="T22" fmla="*/ 230 w 614"/>
                  <a:gd name="T23" fmla="*/ 6067 h 6067"/>
                  <a:gd name="T24" fmla="*/ 230 w 614"/>
                  <a:gd name="T25" fmla="*/ 6067 h 6067"/>
                  <a:gd name="T26" fmla="*/ 230 w 614"/>
                  <a:gd name="T27" fmla="*/ 6067 h 6067"/>
                  <a:gd name="T28" fmla="*/ 0 w 614"/>
                  <a:gd name="T29" fmla="*/ 6067 h 60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14" h="6067">
                    <a:moveTo>
                      <a:pt x="0" y="0"/>
                    </a:moveTo>
                    <a:lnTo>
                      <a:pt x="230" y="0"/>
                    </a:lnTo>
                    <a:cubicBezTo>
                      <a:pt x="336" y="0"/>
                      <a:pt x="422" y="86"/>
                      <a:pt x="422" y="192"/>
                    </a:cubicBezTo>
                    <a:cubicBezTo>
                      <a:pt x="422" y="192"/>
                      <a:pt x="422" y="192"/>
                      <a:pt x="422" y="192"/>
                    </a:cubicBezTo>
                    <a:lnTo>
                      <a:pt x="422" y="192"/>
                    </a:lnTo>
                    <a:lnTo>
                      <a:pt x="422" y="2842"/>
                    </a:lnTo>
                    <a:cubicBezTo>
                      <a:pt x="422" y="2948"/>
                      <a:pt x="508" y="3034"/>
                      <a:pt x="614" y="3034"/>
                    </a:cubicBezTo>
                    <a:cubicBezTo>
                      <a:pt x="614" y="3034"/>
                      <a:pt x="614" y="3034"/>
                      <a:pt x="614" y="3034"/>
                    </a:cubicBezTo>
                    <a:cubicBezTo>
                      <a:pt x="508" y="3034"/>
                      <a:pt x="422" y="3120"/>
                      <a:pt x="422" y="3226"/>
                    </a:cubicBezTo>
                    <a:cubicBezTo>
                      <a:pt x="422" y="3226"/>
                      <a:pt x="422" y="3226"/>
                      <a:pt x="422" y="3226"/>
                    </a:cubicBezTo>
                    <a:lnTo>
                      <a:pt x="422" y="5875"/>
                    </a:lnTo>
                    <a:cubicBezTo>
                      <a:pt x="422" y="5981"/>
                      <a:pt x="336" y="6067"/>
                      <a:pt x="230" y="6067"/>
                    </a:cubicBezTo>
                    <a:cubicBezTo>
                      <a:pt x="230" y="6067"/>
                      <a:pt x="230" y="6067"/>
                      <a:pt x="230" y="6067"/>
                    </a:cubicBezTo>
                    <a:lnTo>
                      <a:pt x="230" y="6067"/>
                    </a:lnTo>
                    <a:lnTo>
                      <a:pt x="0" y="6067"/>
                    </a:lnTo>
                  </a:path>
                </a:pathLst>
              </a:custGeom>
              <a:noFill/>
              <a:ln w="31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876" name="Freeform 83"/>
              <p:cNvSpPr>
                <a:spLocks/>
              </p:cNvSpPr>
              <p:nvPr/>
            </p:nvSpPr>
            <p:spPr bwMode="auto">
              <a:xfrm>
                <a:off x="5071" y="3286"/>
                <a:ext cx="239" cy="785"/>
              </a:xfrm>
              <a:custGeom>
                <a:avLst/>
                <a:gdLst>
                  <a:gd name="T0" fmla="*/ 0 w 614"/>
                  <a:gd name="T1" fmla="*/ 0 h 2151"/>
                  <a:gd name="T2" fmla="*/ 230 w 614"/>
                  <a:gd name="T3" fmla="*/ 0 h 2151"/>
                  <a:gd name="T4" fmla="*/ 422 w 614"/>
                  <a:gd name="T5" fmla="*/ 192 h 2151"/>
                  <a:gd name="T6" fmla="*/ 422 w 614"/>
                  <a:gd name="T7" fmla="*/ 192 h 2151"/>
                  <a:gd name="T8" fmla="*/ 422 w 614"/>
                  <a:gd name="T9" fmla="*/ 884 h 2151"/>
                  <a:gd name="T10" fmla="*/ 614 w 614"/>
                  <a:gd name="T11" fmla="*/ 1076 h 2151"/>
                  <a:gd name="T12" fmla="*/ 614 w 614"/>
                  <a:gd name="T13" fmla="*/ 1076 h 2151"/>
                  <a:gd name="T14" fmla="*/ 422 w 614"/>
                  <a:gd name="T15" fmla="*/ 1268 h 2151"/>
                  <a:gd name="T16" fmla="*/ 422 w 614"/>
                  <a:gd name="T17" fmla="*/ 1268 h 2151"/>
                  <a:gd name="T18" fmla="*/ 422 w 614"/>
                  <a:gd name="T19" fmla="*/ 1959 h 2151"/>
                  <a:gd name="T20" fmla="*/ 230 w 614"/>
                  <a:gd name="T21" fmla="*/ 2151 h 2151"/>
                  <a:gd name="T22" fmla="*/ 230 w 614"/>
                  <a:gd name="T23" fmla="*/ 2151 h 2151"/>
                  <a:gd name="T24" fmla="*/ 0 w 614"/>
                  <a:gd name="T25" fmla="*/ 2151 h 2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14" h="2151">
                    <a:moveTo>
                      <a:pt x="0" y="0"/>
                    </a:moveTo>
                    <a:lnTo>
                      <a:pt x="230" y="0"/>
                    </a:lnTo>
                    <a:cubicBezTo>
                      <a:pt x="336" y="0"/>
                      <a:pt x="422" y="86"/>
                      <a:pt x="422" y="192"/>
                    </a:cubicBezTo>
                    <a:cubicBezTo>
                      <a:pt x="422" y="192"/>
                      <a:pt x="422" y="192"/>
                      <a:pt x="422" y="192"/>
                    </a:cubicBezTo>
                    <a:lnTo>
                      <a:pt x="422" y="884"/>
                    </a:lnTo>
                    <a:cubicBezTo>
                      <a:pt x="422" y="990"/>
                      <a:pt x="508" y="1076"/>
                      <a:pt x="614" y="1076"/>
                    </a:cubicBezTo>
                    <a:cubicBezTo>
                      <a:pt x="614" y="1076"/>
                      <a:pt x="614" y="1076"/>
                      <a:pt x="614" y="1076"/>
                    </a:cubicBezTo>
                    <a:cubicBezTo>
                      <a:pt x="508" y="1076"/>
                      <a:pt x="422" y="1162"/>
                      <a:pt x="422" y="1268"/>
                    </a:cubicBezTo>
                    <a:cubicBezTo>
                      <a:pt x="422" y="1268"/>
                      <a:pt x="422" y="1268"/>
                      <a:pt x="422" y="1268"/>
                    </a:cubicBezTo>
                    <a:lnTo>
                      <a:pt x="422" y="1959"/>
                    </a:lnTo>
                    <a:cubicBezTo>
                      <a:pt x="422" y="2065"/>
                      <a:pt x="336" y="2151"/>
                      <a:pt x="230" y="2151"/>
                    </a:cubicBezTo>
                    <a:cubicBezTo>
                      <a:pt x="230" y="2151"/>
                      <a:pt x="230" y="2151"/>
                      <a:pt x="230" y="2151"/>
                    </a:cubicBezTo>
                    <a:lnTo>
                      <a:pt x="0" y="2151"/>
                    </a:lnTo>
                  </a:path>
                </a:pathLst>
              </a:custGeom>
              <a:noFill/>
              <a:ln w="31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877" name="Rectangle 84"/>
              <p:cNvSpPr>
                <a:spLocks noChangeArrowheads="1"/>
              </p:cNvSpPr>
              <p:nvPr/>
            </p:nvSpPr>
            <p:spPr bwMode="auto">
              <a:xfrm rot="5400000">
                <a:off x="5374" y="2025"/>
                <a:ext cx="69"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L</a:t>
                </a:r>
                <a:endParaRPr lang="en-US" altLang="en-US" sz="1800" smtClean="0">
                  <a:solidFill>
                    <a:srgbClr val="000000"/>
                  </a:solidFill>
                </a:endParaRPr>
              </a:p>
            </p:txBody>
          </p:sp>
          <p:sp>
            <p:nvSpPr>
              <p:cNvPr id="21878" name="Rectangle 85"/>
              <p:cNvSpPr>
                <a:spLocks noChangeArrowheads="1"/>
              </p:cNvSpPr>
              <p:nvPr/>
            </p:nvSpPr>
            <p:spPr bwMode="auto">
              <a:xfrm rot="5400000">
                <a:off x="5374" y="2060"/>
                <a:ext cx="69"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a</a:t>
                </a:r>
                <a:endParaRPr lang="en-US" altLang="en-US" sz="1800" smtClean="0">
                  <a:solidFill>
                    <a:srgbClr val="000000"/>
                  </a:solidFill>
                </a:endParaRPr>
              </a:p>
            </p:txBody>
          </p:sp>
          <p:sp>
            <p:nvSpPr>
              <p:cNvPr id="21879" name="Rectangle 86"/>
              <p:cNvSpPr>
                <a:spLocks noChangeArrowheads="1"/>
              </p:cNvSpPr>
              <p:nvPr/>
            </p:nvSpPr>
            <p:spPr bwMode="auto">
              <a:xfrm rot="5400000">
                <a:off x="5378" y="2091"/>
                <a:ext cx="62"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y</a:t>
                </a:r>
                <a:endParaRPr lang="en-US" altLang="en-US" sz="1800" smtClean="0">
                  <a:solidFill>
                    <a:srgbClr val="000000"/>
                  </a:solidFill>
                </a:endParaRPr>
              </a:p>
            </p:txBody>
          </p:sp>
          <p:sp>
            <p:nvSpPr>
              <p:cNvPr id="21880" name="Rectangle 87"/>
              <p:cNvSpPr>
                <a:spLocks noChangeArrowheads="1"/>
              </p:cNvSpPr>
              <p:nvPr/>
            </p:nvSpPr>
            <p:spPr bwMode="auto">
              <a:xfrm rot="5400000">
                <a:off x="5374" y="2130"/>
                <a:ext cx="69"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e</a:t>
                </a:r>
                <a:endParaRPr lang="en-US" altLang="en-US" sz="1800" smtClean="0">
                  <a:solidFill>
                    <a:srgbClr val="000000"/>
                  </a:solidFill>
                </a:endParaRPr>
              </a:p>
            </p:txBody>
          </p:sp>
          <p:sp>
            <p:nvSpPr>
              <p:cNvPr id="21881" name="Rectangle 88"/>
              <p:cNvSpPr>
                <a:spLocks noChangeArrowheads="1"/>
              </p:cNvSpPr>
              <p:nvPr/>
            </p:nvSpPr>
            <p:spPr bwMode="auto">
              <a:xfrm rot="5400000">
                <a:off x="5381" y="2158"/>
                <a:ext cx="56"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r</a:t>
                </a:r>
                <a:endParaRPr lang="en-US" altLang="en-US" sz="1800" smtClean="0">
                  <a:solidFill>
                    <a:srgbClr val="000000"/>
                  </a:solidFill>
                </a:endParaRPr>
              </a:p>
            </p:txBody>
          </p:sp>
          <p:sp>
            <p:nvSpPr>
              <p:cNvPr id="21882" name="Rectangle 89"/>
              <p:cNvSpPr>
                <a:spLocks noChangeArrowheads="1"/>
              </p:cNvSpPr>
              <p:nvPr/>
            </p:nvSpPr>
            <p:spPr bwMode="auto">
              <a:xfrm rot="5400000">
                <a:off x="5384" y="2173"/>
                <a:ext cx="50"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 </a:t>
                </a:r>
                <a:endParaRPr lang="en-US" altLang="en-US" sz="1800" smtClean="0">
                  <a:solidFill>
                    <a:srgbClr val="000000"/>
                  </a:solidFill>
                </a:endParaRPr>
              </a:p>
            </p:txBody>
          </p:sp>
          <p:sp>
            <p:nvSpPr>
              <p:cNvPr id="21883" name="Rectangle 90"/>
              <p:cNvSpPr>
                <a:spLocks noChangeArrowheads="1"/>
              </p:cNvSpPr>
              <p:nvPr/>
            </p:nvSpPr>
            <p:spPr bwMode="auto">
              <a:xfrm rot="5400000">
                <a:off x="5374" y="2200"/>
                <a:ext cx="69"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2</a:t>
                </a:r>
                <a:endParaRPr lang="en-US" altLang="en-US" sz="1800" smtClean="0">
                  <a:solidFill>
                    <a:srgbClr val="000000"/>
                  </a:solidFill>
                </a:endParaRPr>
              </a:p>
            </p:txBody>
          </p:sp>
          <p:sp>
            <p:nvSpPr>
              <p:cNvPr id="21884" name="Rectangle 91"/>
              <p:cNvSpPr>
                <a:spLocks noChangeArrowheads="1"/>
              </p:cNvSpPr>
              <p:nvPr/>
            </p:nvSpPr>
            <p:spPr bwMode="auto">
              <a:xfrm rot="5400000">
                <a:off x="5299" y="3496"/>
                <a:ext cx="69"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L</a:t>
                </a:r>
                <a:endParaRPr lang="en-US" altLang="en-US" sz="1800" smtClean="0">
                  <a:solidFill>
                    <a:srgbClr val="000000"/>
                  </a:solidFill>
                </a:endParaRPr>
              </a:p>
            </p:txBody>
          </p:sp>
          <p:sp>
            <p:nvSpPr>
              <p:cNvPr id="21885" name="Rectangle 92"/>
              <p:cNvSpPr>
                <a:spLocks noChangeArrowheads="1"/>
              </p:cNvSpPr>
              <p:nvPr/>
            </p:nvSpPr>
            <p:spPr bwMode="auto">
              <a:xfrm rot="5400000">
                <a:off x="5299" y="3531"/>
                <a:ext cx="69"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a</a:t>
                </a:r>
                <a:endParaRPr lang="en-US" altLang="en-US" sz="1800" smtClean="0">
                  <a:solidFill>
                    <a:srgbClr val="000000"/>
                  </a:solidFill>
                </a:endParaRPr>
              </a:p>
            </p:txBody>
          </p:sp>
          <p:sp>
            <p:nvSpPr>
              <p:cNvPr id="21886" name="Rectangle 93"/>
              <p:cNvSpPr>
                <a:spLocks noChangeArrowheads="1"/>
              </p:cNvSpPr>
              <p:nvPr/>
            </p:nvSpPr>
            <p:spPr bwMode="auto">
              <a:xfrm rot="5400000">
                <a:off x="5303" y="3562"/>
                <a:ext cx="62"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y</a:t>
                </a:r>
                <a:endParaRPr lang="en-US" altLang="en-US" sz="1800" smtClean="0">
                  <a:solidFill>
                    <a:srgbClr val="000000"/>
                  </a:solidFill>
                </a:endParaRPr>
              </a:p>
            </p:txBody>
          </p:sp>
          <p:sp>
            <p:nvSpPr>
              <p:cNvPr id="21887" name="Rectangle 94"/>
              <p:cNvSpPr>
                <a:spLocks noChangeArrowheads="1"/>
              </p:cNvSpPr>
              <p:nvPr/>
            </p:nvSpPr>
            <p:spPr bwMode="auto">
              <a:xfrm rot="5400000">
                <a:off x="5299" y="3601"/>
                <a:ext cx="69"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e</a:t>
                </a:r>
                <a:endParaRPr lang="en-US" altLang="en-US" sz="1800" smtClean="0">
                  <a:solidFill>
                    <a:srgbClr val="000000"/>
                  </a:solidFill>
                </a:endParaRPr>
              </a:p>
            </p:txBody>
          </p:sp>
          <p:sp>
            <p:nvSpPr>
              <p:cNvPr id="21888" name="Rectangle 95"/>
              <p:cNvSpPr>
                <a:spLocks noChangeArrowheads="1"/>
              </p:cNvSpPr>
              <p:nvPr/>
            </p:nvSpPr>
            <p:spPr bwMode="auto">
              <a:xfrm rot="5400000">
                <a:off x="5306" y="3629"/>
                <a:ext cx="56"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r</a:t>
                </a:r>
                <a:endParaRPr lang="en-US" altLang="en-US" sz="1800" smtClean="0">
                  <a:solidFill>
                    <a:srgbClr val="000000"/>
                  </a:solidFill>
                </a:endParaRPr>
              </a:p>
            </p:txBody>
          </p:sp>
          <p:sp>
            <p:nvSpPr>
              <p:cNvPr id="21889" name="Rectangle 96"/>
              <p:cNvSpPr>
                <a:spLocks noChangeArrowheads="1"/>
              </p:cNvSpPr>
              <p:nvPr/>
            </p:nvSpPr>
            <p:spPr bwMode="auto">
              <a:xfrm rot="5400000">
                <a:off x="5309" y="3643"/>
                <a:ext cx="50"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 </a:t>
                </a:r>
                <a:endParaRPr lang="en-US" altLang="en-US" sz="1800" smtClean="0">
                  <a:solidFill>
                    <a:srgbClr val="000000"/>
                  </a:solidFill>
                </a:endParaRPr>
              </a:p>
            </p:txBody>
          </p:sp>
          <p:sp>
            <p:nvSpPr>
              <p:cNvPr id="21890" name="Rectangle 97"/>
              <p:cNvSpPr>
                <a:spLocks noChangeArrowheads="1"/>
              </p:cNvSpPr>
              <p:nvPr/>
            </p:nvSpPr>
            <p:spPr bwMode="auto">
              <a:xfrm rot="5400000">
                <a:off x="5299" y="3671"/>
                <a:ext cx="69"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1</a:t>
                </a:r>
                <a:endParaRPr lang="en-US" altLang="en-US" sz="1800" smtClean="0">
                  <a:solidFill>
                    <a:srgbClr val="000000"/>
                  </a:solidFill>
                </a:endParaRPr>
              </a:p>
            </p:txBody>
          </p:sp>
          <p:sp>
            <p:nvSpPr>
              <p:cNvPr id="21891" name="Rectangle 98"/>
              <p:cNvSpPr>
                <a:spLocks noChangeArrowheads="1"/>
              </p:cNvSpPr>
              <p:nvPr/>
            </p:nvSpPr>
            <p:spPr bwMode="auto">
              <a:xfrm>
                <a:off x="815" y="682"/>
                <a:ext cx="1318" cy="39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892" name="Rectangle 99"/>
              <p:cNvSpPr>
                <a:spLocks noChangeArrowheads="1"/>
              </p:cNvSpPr>
              <p:nvPr/>
            </p:nvSpPr>
            <p:spPr bwMode="auto">
              <a:xfrm>
                <a:off x="815" y="682"/>
                <a:ext cx="1318" cy="392"/>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893" name="Rectangle 100"/>
              <p:cNvSpPr>
                <a:spLocks noChangeArrowheads="1"/>
              </p:cNvSpPr>
              <p:nvPr/>
            </p:nvSpPr>
            <p:spPr bwMode="auto">
              <a:xfrm>
                <a:off x="822" y="712"/>
                <a:ext cx="468" cy="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1800" smtClean="0">
                    <a:solidFill>
                      <a:srgbClr val="000000"/>
                    </a:solidFill>
                  </a:rPr>
                  <a:t>    IPv</a:t>
                </a:r>
              </a:p>
            </p:txBody>
          </p:sp>
          <p:sp>
            <p:nvSpPr>
              <p:cNvPr id="21894" name="Rectangle 101"/>
              <p:cNvSpPr>
                <a:spLocks noChangeArrowheads="1"/>
              </p:cNvSpPr>
              <p:nvPr/>
            </p:nvSpPr>
            <p:spPr bwMode="auto">
              <a:xfrm>
                <a:off x="1209" y="712"/>
                <a:ext cx="200" cy="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1800" smtClean="0">
                    <a:solidFill>
                      <a:srgbClr val="000000"/>
                    </a:solidFill>
                  </a:rPr>
                  <a:t>6 </a:t>
                </a:r>
              </a:p>
            </p:txBody>
          </p:sp>
          <p:sp>
            <p:nvSpPr>
              <p:cNvPr id="21895" name="Rectangle 102"/>
              <p:cNvSpPr>
                <a:spLocks noChangeArrowheads="1"/>
              </p:cNvSpPr>
              <p:nvPr/>
            </p:nvSpPr>
            <p:spPr bwMode="auto">
              <a:xfrm>
                <a:off x="1334" y="712"/>
                <a:ext cx="643" cy="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1800" smtClean="0">
                    <a:solidFill>
                      <a:srgbClr val="000000"/>
                    </a:solidFill>
                  </a:rPr>
                  <a:t>Network</a:t>
                </a:r>
              </a:p>
            </p:txBody>
          </p:sp>
          <p:sp>
            <p:nvSpPr>
              <p:cNvPr id="21896" name="Rectangle 103"/>
              <p:cNvSpPr>
                <a:spLocks noChangeArrowheads="1"/>
              </p:cNvSpPr>
              <p:nvPr/>
            </p:nvSpPr>
            <p:spPr bwMode="auto">
              <a:xfrm>
                <a:off x="1490" y="935"/>
                <a:ext cx="212"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1000" b="1" smtClean="0">
                    <a:solidFill>
                      <a:srgbClr val="000000"/>
                    </a:solidFill>
                    <a:latin typeface="Times New Roman" pitchFamily="18" charset="0"/>
                  </a:rPr>
                  <a:t>EPD</a:t>
                </a:r>
                <a:endParaRPr lang="en-US" altLang="en-US" sz="1800" smtClean="0">
                  <a:solidFill>
                    <a:srgbClr val="000000"/>
                  </a:solidFill>
                </a:endParaRPr>
              </a:p>
            </p:txBody>
          </p:sp>
          <p:sp>
            <p:nvSpPr>
              <p:cNvPr id="21897" name="Rectangle 104"/>
              <p:cNvSpPr>
                <a:spLocks noChangeArrowheads="1"/>
              </p:cNvSpPr>
              <p:nvPr/>
            </p:nvSpPr>
            <p:spPr bwMode="auto">
              <a:xfrm>
                <a:off x="1659" y="935"/>
                <a:ext cx="87"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1000" b="1" smtClean="0">
                    <a:solidFill>
                      <a:srgbClr val="000000"/>
                    </a:solidFill>
                    <a:latin typeface="Times New Roman" pitchFamily="18" charset="0"/>
                  </a:rPr>
                  <a:t>=</a:t>
                </a:r>
                <a:endParaRPr lang="en-US" altLang="en-US" sz="1800" smtClean="0">
                  <a:solidFill>
                    <a:srgbClr val="000000"/>
                  </a:solidFill>
                </a:endParaRPr>
              </a:p>
            </p:txBody>
          </p:sp>
          <p:sp>
            <p:nvSpPr>
              <p:cNvPr id="21898" name="Rectangle 105"/>
              <p:cNvSpPr>
                <a:spLocks noChangeArrowheads="1"/>
              </p:cNvSpPr>
              <p:nvPr/>
            </p:nvSpPr>
            <p:spPr bwMode="auto">
              <a:xfrm>
                <a:off x="1709" y="935"/>
                <a:ext cx="81"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1000" b="1" smtClean="0">
                    <a:solidFill>
                      <a:srgbClr val="000000"/>
                    </a:solidFill>
                    <a:latin typeface="Times New Roman" pitchFamily="18" charset="0"/>
                  </a:rPr>
                  <a:t>0</a:t>
                </a:r>
                <a:endParaRPr lang="en-US" altLang="en-US" sz="1800" smtClean="0">
                  <a:solidFill>
                    <a:srgbClr val="000000"/>
                  </a:solidFill>
                </a:endParaRPr>
              </a:p>
            </p:txBody>
          </p:sp>
          <p:sp>
            <p:nvSpPr>
              <p:cNvPr id="21899" name="Rectangle 106"/>
              <p:cNvSpPr>
                <a:spLocks noChangeArrowheads="1"/>
              </p:cNvSpPr>
              <p:nvPr/>
            </p:nvSpPr>
            <p:spPr bwMode="auto">
              <a:xfrm>
                <a:off x="1746" y="935"/>
                <a:ext cx="81"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1000" b="1" smtClean="0">
                    <a:solidFill>
                      <a:srgbClr val="000000"/>
                    </a:solidFill>
                    <a:latin typeface="Times New Roman" pitchFamily="18" charset="0"/>
                  </a:rPr>
                  <a:t>x</a:t>
                </a:r>
                <a:endParaRPr lang="en-US" altLang="en-US" sz="1800" smtClean="0">
                  <a:solidFill>
                    <a:srgbClr val="000000"/>
                  </a:solidFill>
                </a:endParaRPr>
              </a:p>
            </p:txBody>
          </p:sp>
          <p:sp>
            <p:nvSpPr>
              <p:cNvPr id="21900" name="Rectangle 107"/>
              <p:cNvSpPr>
                <a:spLocks noChangeArrowheads="1"/>
              </p:cNvSpPr>
              <p:nvPr/>
            </p:nvSpPr>
            <p:spPr bwMode="auto">
              <a:xfrm>
                <a:off x="1790" y="935"/>
                <a:ext cx="125"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1000" b="1" smtClean="0">
                    <a:solidFill>
                      <a:srgbClr val="000000"/>
                    </a:solidFill>
                    <a:latin typeface="Times New Roman" pitchFamily="18" charset="0"/>
                  </a:rPr>
                  <a:t>86</a:t>
                </a:r>
                <a:endParaRPr lang="en-US" altLang="en-US" sz="1800" smtClean="0">
                  <a:solidFill>
                    <a:srgbClr val="000000"/>
                  </a:solidFill>
                </a:endParaRPr>
              </a:p>
            </p:txBody>
          </p:sp>
          <p:sp>
            <p:nvSpPr>
              <p:cNvPr id="21901" name="Rectangle 108"/>
              <p:cNvSpPr>
                <a:spLocks noChangeArrowheads="1"/>
              </p:cNvSpPr>
              <p:nvPr/>
            </p:nvSpPr>
            <p:spPr bwMode="auto">
              <a:xfrm>
                <a:off x="1871" y="935"/>
                <a:ext cx="162"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1000" b="1" smtClean="0">
                    <a:solidFill>
                      <a:srgbClr val="000000"/>
                    </a:solidFill>
                    <a:latin typeface="Times New Roman" pitchFamily="18" charset="0"/>
                  </a:rPr>
                  <a:t>DD</a:t>
                </a:r>
                <a:endParaRPr lang="en-US" altLang="en-US" sz="1800" smtClean="0">
                  <a:solidFill>
                    <a:srgbClr val="000000"/>
                  </a:solidFill>
                </a:endParaRPr>
              </a:p>
            </p:txBody>
          </p:sp>
          <p:sp>
            <p:nvSpPr>
              <p:cNvPr id="21902" name="Freeform 109"/>
              <p:cNvSpPr>
                <a:spLocks/>
              </p:cNvSpPr>
              <p:nvPr/>
            </p:nvSpPr>
            <p:spPr bwMode="auto">
              <a:xfrm>
                <a:off x="5071" y="682"/>
                <a:ext cx="239" cy="392"/>
              </a:xfrm>
              <a:custGeom>
                <a:avLst/>
                <a:gdLst>
                  <a:gd name="T0" fmla="*/ 0 w 614"/>
                  <a:gd name="T1" fmla="*/ 0 h 1075"/>
                  <a:gd name="T2" fmla="*/ 230 w 614"/>
                  <a:gd name="T3" fmla="*/ 0 h 1075"/>
                  <a:gd name="T4" fmla="*/ 422 w 614"/>
                  <a:gd name="T5" fmla="*/ 192 h 1075"/>
                  <a:gd name="T6" fmla="*/ 422 w 614"/>
                  <a:gd name="T7" fmla="*/ 192 h 1075"/>
                  <a:gd name="T8" fmla="*/ 422 w 614"/>
                  <a:gd name="T9" fmla="*/ 192 h 1075"/>
                  <a:gd name="T10" fmla="*/ 422 w 614"/>
                  <a:gd name="T11" fmla="*/ 346 h 1075"/>
                  <a:gd name="T12" fmla="*/ 614 w 614"/>
                  <a:gd name="T13" fmla="*/ 538 h 1075"/>
                  <a:gd name="T14" fmla="*/ 614 w 614"/>
                  <a:gd name="T15" fmla="*/ 538 h 1075"/>
                  <a:gd name="T16" fmla="*/ 422 w 614"/>
                  <a:gd name="T17" fmla="*/ 730 h 1075"/>
                  <a:gd name="T18" fmla="*/ 422 w 614"/>
                  <a:gd name="T19" fmla="*/ 730 h 1075"/>
                  <a:gd name="T20" fmla="*/ 422 w 614"/>
                  <a:gd name="T21" fmla="*/ 730 h 1075"/>
                  <a:gd name="T22" fmla="*/ 422 w 614"/>
                  <a:gd name="T23" fmla="*/ 883 h 1075"/>
                  <a:gd name="T24" fmla="*/ 230 w 614"/>
                  <a:gd name="T25" fmla="*/ 1075 h 1075"/>
                  <a:gd name="T26" fmla="*/ 230 w 614"/>
                  <a:gd name="T27" fmla="*/ 1075 h 1075"/>
                  <a:gd name="T28" fmla="*/ 0 w 614"/>
                  <a:gd name="T29" fmla="*/ 1075 h 10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14" h="1075">
                    <a:moveTo>
                      <a:pt x="0" y="0"/>
                    </a:moveTo>
                    <a:lnTo>
                      <a:pt x="230" y="0"/>
                    </a:lnTo>
                    <a:cubicBezTo>
                      <a:pt x="336" y="0"/>
                      <a:pt x="422" y="86"/>
                      <a:pt x="422" y="192"/>
                    </a:cubicBezTo>
                    <a:cubicBezTo>
                      <a:pt x="422" y="192"/>
                      <a:pt x="422" y="192"/>
                      <a:pt x="422" y="192"/>
                    </a:cubicBezTo>
                    <a:lnTo>
                      <a:pt x="422" y="192"/>
                    </a:lnTo>
                    <a:lnTo>
                      <a:pt x="422" y="346"/>
                    </a:lnTo>
                    <a:cubicBezTo>
                      <a:pt x="422" y="452"/>
                      <a:pt x="508" y="538"/>
                      <a:pt x="614" y="538"/>
                    </a:cubicBezTo>
                    <a:cubicBezTo>
                      <a:pt x="614" y="538"/>
                      <a:pt x="614" y="538"/>
                      <a:pt x="614" y="538"/>
                    </a:cubicBezTo>
                    <a:cubicBezTo>
                      <a:pt x="508" y="538"/>
                      <a:pt x="422" y="624"/>
                      <a:pt x="422" y="730"/>
                    </a:cubicBezTo>
                    <a:cubicBezTo>
                      <a:pt x="422" y="730"/>
                      <a:pt x="422" y="730"/>
                      <a:pt x="422" y="730"/>
                    </a:cubicBezTo>
                    <a:lnTo>
                      <a:pt x="422" y="730"/>
                    </a:lnTo>
                    <a:lnTo>
                      <a:pt x="422" y="883"/>
                    </a:lnTo>
                    <a:cubicBezTo>
                      <a:pt x="422" y="989"/>
                      <a:pt x="336" y="1075"/>
                      <a:pt x="230" y="1075"/>
                    </a:cubicBezTo>
                    <a:cubicBezTo>
                      <a:pt x="230" y="1075"/>
                      <a:pt x="230" y="1075"/>
                      <a:pt x="230" y="1075"/>
                    </a:cubicBezTo>
                    <a:lnTo>
                      <a:pt x="0" y="1075"/>
                    </a:lnTo>
                  </a:path>
                </a:pathLst>
              </a:custGeom>
              <a:noFill/>
              <a:ln w="31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903" name="Rectangle 110"/>
              <p:cNvSpPr>
                <a:spLocks noChangeArrowheads="1"/>
              </p:cNvSpPr>
              <p:nvPr/>
            </p:nvSpPr>
            <p:spPr bwMode="auto">
              <a:xfrm rot="5400000">
                <a:off x="5330" y="713"/>
                <a:ext cx="69"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L</a:t>
                </a:r>
                <a:endParaRPr lang="en-US" altLang="en-US" sz="1800" smtClean="0">
                  <a:solidFill>
                    <a:srgbClr val="000000"/>
                  </a:solidFill>
                </a:endParaRPr>
              </a:p>
            </p:txBody>
          </p:sp>
          <p:sp>
            <p:nvSpPr>
              <p:cNvPr id="21904" name="Rectangle 111"/>
              <p:cNvSpPr>
                <a:spLocks noChangeArrowheads="1"/>
              </p:cNvSpPr>
              <p:nvPr/>
            </p:nvSpPr>
            <p:spPr bwMode="auto">
              <a:xfrm rot="5400000">
                <a:off x="5330" y="748"/>
                <a:ext cx="69"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a</a:t>
                </a:r>
                <a:endParaRPr lang="en-US" altLang="en-US" sz="1800" smtClean="0">
                  <a:solidFill>
                    <a:srgbClr val="000000"/>
                  </a:solidFill>
                </a:endParaRPr>
              </a:p>
            </p:txBody>
          </p:sp>
          <p:sp>
            <p:nvSpPr>
              <p:cNvPr id="21905" name="Rectangle 112"/>
              <p:cNvSpPr>
                <a:spLocks noChangeArrowheads="1"/>
              </p:cNvSpPr>
              <p:nvPr/>
            </p:nvSpPr>
            <p:spPr bwMode="auto">
              <a:xfrm rot="5400000">
                <a:off x="5334" y="773"/>
                <a:ext cx="62"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y</a:t>
                </a:r>
                <a:endParaRPr lang="en-US" altLang="en-US" sz="1800" smtClean="0">
                  <a:solidFill>
                    <a:srgbClr val="000000"/>
                  </a:solidFill>
                </a:endParaRPr>
              </a:p>
            </p:txBody>
          </p:sp>
          <p:sp>
            <p:nvSpPr>
              <p:cNvPr id="21906" name="Rectangle 113"/>
              <p:cNvSpPr>
                <a:spLocks noChangeArrowheads="1"/>
              </p:cNvSpPr>
              <p:nvPr/>
            </p:nvSpPr>
            <p:spPr bwMode="auto">
              <a:xfrm rot="5400000">
                <a:off x="5330" y="812"/>
                <a:ext cx="69"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e</a:t>
                </a:r>
                <a:endParaRPr lang="en-US" altLang="en-US" sz="1800" smtClean="0">
                  <a:solidFill>
                    <a:srgbClr val="000000"/>
                  </a:solidFill>
                </a:endParaRPr>
              </a:p>
            </p:txBody>
          </p:sp>
          <p:sp>
            <p:nvSpPr>
              <p:cNvPr id="21907" name="Rectangle 114"/>
              <p:cNvSpPr>
                <a:spLocks noChangeArrowheads="1"/>
              </p:cNvSpPr>
              <p:nvPr/>
            </p:nvSpPr>
            <p:spPr bwMode="auto">
              <a:xfrm rot="5400000">
                <a:off x="5337" y="840"/>
                <a:ext cx="56"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r</a:t>
                </a:r>
                <a:endParaRPr lang="en-US" altLang="en-US" sz="1800" smtClean="0">
                  <a:solidFill>
                    <a:srgbClr val="000000"/>
                  </a:solidFill>
                </a:endParaRPr>
              </a:p>
            </p:txBody>
          </p:sp>
          <p:sp>
            <p:nvSpPr>
              <p:cNvPr id="21908" name="Rectangle 115"/>
              <p:cNvSpPr>
                <a:spLocks noChangeArrowheads="1"/>
              </p:cNvSpPr>
              <p:nvPr/>
            </p:nvSpPr>
            <p:spPr bwMode="auto">
              <a:xfrm rot="5400000">
                <a:off x="5340" y="854"/>
                <a:ext cx="50"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 </a:t>
                </a:r>
                <a:endParaRPr lang="en-US" altLang="en-US" sz="1800" smtClean="0">
                  <a:solidFill>
                    <a:srgbClr val="000000"/>
                  </a:solidFill>
                </a:endParaRPr>
              </a:p>
            </p:txBody>
          </p:sp>
          <p:sp>
            <p:nvSpPr>
              <p:cNvPr id="21909" name="Rectangle 116"/>
              <p:cNvSpPr>
                <a:spLocks noChangeArrowheads="1"/>
              </p:cNvSpPr>
              <p:nvPr/>
            </p:nvSpPr>
            <p:spPr bwMode="auto">
              <a:xfrm rot="5400000">
                <a:off x="5330" y="882"/>
                <a:ext cx="69"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3</a:t>
                </a:r>
                <a:endParaRPr lang="en-US" altLang="en-US" sz="1800" smtClean="0">
                  <a:solidFill>
                    <a:srgbClr val="000000"/>
                  </a:solidFill>
                </a:endParaRPr>
              </a:p>
            </p:txBody>
          </p:sp>
          <p:sp>
            <p:nvSpPr>
              <p:cNvPr id="21910" name="Rectangle 117"/>
              <p:cNvSpPr>
                <a:spLocks noChangeArrowheads="1"/>
              </p:cNvSpPr>
              <p:nvPr/>
            </p:nvSpPr>
            <p:spPr bwMode="auto">
              <a:xfrm rot="5400000">
                <a:off x="5340" y="907"/>
                <a:ext cx="50"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 </a:t>
                </a:r>
                <a:endParaRPr lang="en-US" altLang="en-US" sz="1800" smtClean="0">
                  <a:solidFill>
                    <a:srgbClr val="000000"/>
                  </a:solidFill>
                </a:endParaRPr>
              </a:p>
            </p:txBody>
          </p:sp>
          <p:sp>
            <p:nvSpPr>
              <p:cNvPr id="21911" name="Rectangle 118"/>
              <p:cNvSpPr>
                <a:spLocks noChangeArrowheads="1"/>
              </p:cNvSpPr>
              <p:nvPr/>
            </p:nvSpPr>
            <p:spPr bwMode="auto">
              <a:xfrm rot="5400000">
                <a:off x="5330" y="934"/>
                <a:ext cx="69"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a</a:t>
                </a:r>
                <a:endParaRPr lang="en-US" altLang="en-US" sz="1800" smtClean="0">
                  <a:solidFill>
                    <a:srgbClr val="000000"/>
                  </a:solidFill>
                </a:endParaRPr>
              </a:p>
            </p:txBody>
          </p:sp>
          <p:sp>
            <p:nvSpPr>
              <p:cNvPr id="21912" name="Rectangle 119"/>
              <p:cNvSpPr>
                <a:spLocks noChangeArrowheads="1"/>
              </p:cNvSpPr>
              <p:nvPr/>
            </p:nvSpPr>
            <p:spPr bwMode="auto">
              <a:xfrm rot="5400000">
                <a:off x="5330" y="969"/>
                <a:ext cx="69"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n</a:t>
                </a:r>
                <a:endParaRPr lang="en-US" altLang="en-US" sz="1800" smtClean="0">
                  <a:solidFill>
                    <a:srgbClr val="000000"/>
                  </a:solidFill>
                </a:endParaRPr>
              </a:p>
            </p:txBody>
          </p:sp>
          <p:sp>
            <p:nvSpPr>
              <p:cNvPr id="21913" name="Rectangle 120"/>
              <p:cNvSpPr>
                <a:spLocks noChangeArrowheads="1"/>
              </p:cNvSpPr>
              <p:nvPr/>
            </p:nvSpPr>
            <p:spPr bwMode="auto">
              <a:xfrm rot="5400000">
                <a:off x="5330" y="1004"/>
                <a:ext cx="69"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d</a:t>
                </a:r>
                <a:endParaRPr lang="en-US" altLang="en-US" sz="1800" smtClean="0">
                  <a:solidFill>
                    <a:srgbClr val="000000"/>
                  </a:solidFill>
                </a:endParaRPr>
              </a:p>
            </p:txBody>
          </p:sp>
          <p:sp>
            <p:nvSpPr>
              <p:cNvPr id="21914" name="Rectangle 121"/>
              <p:cNvSpPr>
                <a:spLocks noChangeArrowheads="1"/>
              </p:cNvSpPr>
              <p:nvPr/>
            </p:nvSpPr>
            <p:spPr bwMode="auto">
              <a:xfrm rot="5400000">
                <a:off x="5340" y="1029"/>
                <a:ext cx="50"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 </a:t>
                </a:r>
                <a:endParaRPr lang="en-US" altLang="en-US" sz="1800" smtClean="0">
                  <a:solidFill>
                    <a:srgbClr val="000000"/>
                  </a:solidFill>
                </a:endParaRPr>
              </a:p>
            </p:txBody>
          </p:sp>
          <p:sp>
            <p:nvSpPr>
              <p:cNvPr id="21915" name="Rectangle 122"/>
              <p:cNvSpPr>
                <a:spLocks noChangeArrowheads="1"/>
              </p:cNvSpPr>
              <p:nvPr/>
            </p:nvSpPr>
            <p:spPr bwMode="auto">
              <a:xfrm rot="5400000">
                <a:off x="5330" y="1057"/>
                <a:ext cx="69"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a</a:t>
                </a:r>
                <a:endParaRPr lang="en-US" altLang="en-US" sz="1800" smtClean="0">
                  <a:solidFill>
                    <a:srgbClr val="000000"/>
                  </a:solidFill>
                </a:endParaRPr>
              </a:p>
            </p:txBody>
          </p:sp>
          <p:sp>
            <p:nvSpPr>
              <p:cNvPr id="21916" name="Rectangle 123"/>
              <p:cNvSpPr>
                <a:spLocks noChangeArrowheads="1"/>
              </p:cNvSpPr>
              <p:nvPr/>
            </p:nvSpPr>
            <p:spPr bwMode="auto">
              <a:xfrm rot="5400000">
                <a:off x="5330" y="1092"/>
                <a:ext cx="69"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b</a:t>
                </a:r>
                <a:endParaRPr lang="en-US" altLang="en-US" sz="1800" smtClean="0">
                  <a:solidFill>
                    <a:srgbClr val="000000"/>
                  </a:solidFill>
                </a:endParaRPr>
              </a:p>
            </p:txBody>
          </p:sp>
          <p:sp>
            <p:nvSpPr>
              <p:cNvPr id="21917" name="Rectangle 124"/>
              <p:cNvSpPr>
                <a:spLocks noChangeArrowheads="1"/>
              </p:cNvSpPr>
              <p:nvPr/>
            </p:nvSpPr>
            <p:spPr bwMode="auto">
              <a:xfrm rot="5400000">
                <a:off x="5330" y="1127"/>
                <a:ext cx="69"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o</a:t>
                </a:r>
                <a:endParaRPr lang="en-US" altLang="en-US" sz="1800" smtClean="0">
                  <a:solidFill>
                    <a:srgbClr val="000000"/>
                  </a:solidFill>
                </a:endParaRPr>
              </a:p>
            </p:txBody>
          </p:sp>
          <p:sp>
            <p:nvSpPr>
              <p:cNvPr id="21918" name="Rectangle 125"/>
              <p:cNvSpPr>
                <a:spLocks noChangeArrowheads="1"/>
              </p:cNvSpPr>
              <p:nvPr/>
            </p:nvSpPr>
            <p:spPr bwMode="auto">
              <a:xfrm rot="5400000">
                <a:off x="5334" y="1158"/>
                <a:ext cx="62"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v</a:t>
                </a:r>
                <a:endParaRPr lang="en-US" altLang="en-US" sz="1800" smtClean="0">
                  <a:solidFill>
                    <a:srgbClr val="000000"/>
                  </a:solidFill>
                </a:endParaRPr>
              </a:p>
            </p:txBody>
          </p:sp>
          <p:sp>
            <p:nvSpPr>
              <p:cNvPr id="21919" name="Rectangle 126"/>
              <p:cNvSpPr>
                <a:spLocks noChangeArrowheads="1"/>
              </p:cNvSpPr>
              <p:nvPr/>
            </p:nvSpPr>
            <p:spPr bwMode="auto">
              <a:xfrm rot="5400000">
                <a:off x="5330" y="1191"/>
                <a:ext cx="69"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e</a:t>
                </a:r>
                <a:endParaRPr lang="en-US" altLang="en-US" sz="1800" smtClean="0">
                  <a:solidFill>
                    <a:srgbClr val="000000"/>
                  </a:solidFill>
                </a:endParaRPr>
              </a:p>
            </p:txBody>
          </p:sp>
          <p:sp>
            <p:nvSpPr>
              <p:cNvPr id="21920" name="Rectangle 127"/>
              <p:cNvSpPr>
                <a:spLocks noChangeArrowheads="1"/>
              </p:cNvSpPr>
              <p:nvPr/>
            </p:nvSpPr>
            <p:spPr bwMode="auto">
              <a:xfrm>
                <a:off x="2104" y="682"/>
                <a:ext cx="1408" cy="39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921" name="Rectangle 128"/>
              <p:cNvSpPr>
                <a:spLocks noChangeArrowheads="1"/>
              </p:cNvSpPr>
              <p:nvPr/>
            </p:nvSpPr>
            <p:spPr bwMode="auto">
              <a:xfrm>
                <a:off x="2104" y="682"/>
                <a:ext cx="1408" cy="392"/>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922" name="Rectangle 129"/>
              <p:cNvSpPr>
                <a:spLocks noChangeArrowheads="1"/>
              </p:cNvSpPr>
              <p:nvPr/>
            </p:nvSpPr>
            <p:spPr bwMode="auto">
              <a:xfrm>
                <a:off x="2289" y="712"/>
                <a:ext cx="1155" cy="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1800" smtClean="0">
                    <a:solidFill>
                      <a:srgbClr val="000000"/>
                    </a:solidFill>
                  </a:rPr>
                  <a:t>Other Networks</a:t>
                </a:r>
              </a:p>
            </p:txBody>
          </p:sp>
          <p:sp>
            <p:nvSpPr>
              <p:cNvPr id="21923" name="Freeform 130"/>
              <p:cNvSpPr>
                <a:spLocks/>
              </p:cNvSpPr>
              <p:nvPr/>
            </p:nvSpPr>
            <p:spPr bwMode="auto">
              <a:xfrm>
                <a:off x="2418" y="1018"/>
                <a:ext cx="615" cy="112"/>
              </a:xfrm>
              <a:custGeom>
                <a:avLst/>
                <a:gdLst>
                  <a:gd name="T0" fmla="*/ 1421 w 1574"/>
                  <a:gd name="T1" fmla="*/ 307 h 307"/>
                  <a:gd name="T2" fmla="*/ 1574 w 1574"/>
                  <a:gd name="T3" fmla="*/ 153 h 307"/>
                  <a:gd name="T4" fmla="*/ 1421 w 1574"/>
                  <a:gd name="T5" fmla="*/ 0 h 307"/>
                  <a:gd name="T6" fmla="*/ 1421 w 1574"/>
                  <a:gd name="T7" fmla="*/ 0 h 307"/>
                  <a:gd name="T8" fmla="*/ 154 w 1574"/>
                  <a:gd name="T9" fmla="*/ 0 h 307"/>
                  <a:gd name="T10" fmla="*/ 0 w 1574"/>
                  <a:gd name="T11" fmla="*/ 153 h 307"/>
                  <a:gd name="T12" fmla="*/ 154 w 1574"/>
                  <a:gd name="T13" fmla="*/ 307 h 307"/>
                  <a:gd name="T14" fmla="*/ 154 w 1574"/>
                  <a:gd name="T15" fmla="*/ 307 h 307"/>
                  <a:gd name="T16" fmla="*/ 1421 w 1574"/>
                  <a:gd name="T17" fmla="*/ 307 h 3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74" h="307">
                    <a:moveTo>
                      <a:pt x="1421" y="307"/>
                    </a:moveTo>
                    <a:cubicBezTo>
                      <a:pt x="1506" y="307"/>
                      <a:pt x="1574" y="238"/>
                      <a:pt x="1574" y="153"/>
                    </a:cubicBezTo>
                    <a:cubicBezTo>
                      <a:pt x="1574" y="68"/>
                      <a:pt x="1506" y="0"/>
                      <a:pt x="1421" y="0"/>
                    </a:cubicBezTo>
                    <a:lnTo>
                      <a:pt x="1421" y="0"/>
                    </a:lnTo>
                    <a:lnTo>
                      <a:pt x="154" y="0"/>
                    </a:lnTo>
                    <a:cubicBezTo>
                      <a:pt x="69" y="0"/>
                      <a:pt x="0" y="68"/>
                      <a:pt x="0" y="153"/>
                    </a:cubicBezTo>
                    <a:cubicBezTo>
                      <a:pt x="0" y="238"/>
                      <a:pt x="69" y="307"/>
                      <a:pt x="154" y="307"/>
                    </a:cubicBezTo>
                    <a:lnTo>
                      <a:pt x="154" y="307"/>
                    </a:lnTo>
                    <a:lnTo>
                      <a:pt x="1421" y="307"/>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924" name="Freeform 131"/>
              <p:cNvSpPr>
                <a:spLocks/>
              </p:cNvSpPr>
              <p:nvPr/>
            </p:nvSpPr>
            <p:spPr bwMode="auto">
              <a:xfrm>
                <a:off x="2418" y="1018"/>
                <a:ext cx="614" cy="112"/>
              </a:xfrm>
              <a:custGeom>
                <a:avLst/>
                <a:gdLst>
                  <a:gd name="T0" fmla="*/ 1421 w 1574"/>
                  <a:gd name="T1" fmla="*/ 307 h 307"/>
                  <a:gd name="T2" fmla="*/ 1574 w 1574"/>
                  <a:gd name="T3" fmla="*/ 153 h 307"/>
                  <a:gd name="T4" fmla="*/ 1421 w 1574"/>
                  <a:gd name="T5" fmla="*/ 0 h 307"/>
                  <a:gd name="T6" fmla="*/ 1421 w 1574"/>
                  <a:gd name="T7" fmla="*/ 0 h 307"/>
                  <a:gd name="T8" fmla="*/ 154 w 1574"/>
                  <a:gd name="T9" fmla="*/ 0 h 307"/>
                  <a:gd name="T10" fmla="*/ 0 w 1574"/>
                  <a:gd name="T11" fmla="*/ 153 h 307"/>
                  <a:gd name="T12" fmla="*/ 154 w 1574"/>
                  <a:gd name="T13" fmla="*/ 307 h 307"/>
                  <a:gd name="T14" fmla="*/ 154 w 1574"/>
                  <a:gd name="T15" fmla="*/ 307 h 307"/>
                  <a:gd name="T16" fmla="*/ 1421 w 1574"/>
                  <a:gd name="T17" fmla="*/ 307 h 3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74" h="307">
                    <a:moveTo>
                      <a:pt x="1421" y="307"/>
                    </a:moveTo>
                    <a:cubicBezTo>
                      <a:pt x="1506" y="307"/>
                      <a:pt x="1574" y="238"/>
                      <a:pt x="1574" y="153"/>
                    </a:cubicBezTo>
                    <a:cubicBezTo>
                      <a:pt x="1574" y="68"/>
                      <a:pt x="1506" y="0"/>
                      <a:pt x="1421" y="0"/>
                    </a:cubicBezTo>
                    <a:lnTo>
                      <a:pt x="1421" y="0"/>
                    </a:lnTo>
                    <a:lnTo>
                      <a:pt x="154" y="0"/>
                    </a:lnTo>
                    <a:cubicBezTo>
                      <a:pt x="69" y="0"/>
                      <a:pt x="0" y="68"/>
                      <a:pt x="0" y="153"/>
                    </a:cubicBezTo>
                    <a:cubicBezTo>
                      <a:pt x="0" y="238"/>
                      <a:pt x="69" y="307"/>
                      <a:pt x="154" y="307"/>
                    </a:cubicBezTo>
                    <a:lnTo>
                      <a:pt x="154" y="307"/>
                    </a:lnTo>
                    <a:lnTo>
                      <a:pt x="1421" y="307"/>
                    </a:lnTo>
                    <a:close/>
                  </a:path>
                </a:pathLst>
              </a:custGeom>
              <a:noFill/>
              <a:ln w="31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925" name="Rectangle 132"/>
              <p:cNvSpPr>
                <a:spLocks noChangeArrowheads="1"/>
              </p:cNvSpPr>
              <p:nvPr/>
            </p:nvSpPr>
            <p:spPr bwMode="auto">
              <a:xfrm>
                <a:off x="2495" y="1022"/>
                <a:ext cx="275" cy="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mtClean="0">
                    <a:solidFill>
                      <a:srgbClr val="000000"/>
                    </a:solidFill>
                  </a:rPr>
                  <a:t>NWK</a:t>
                </a:r>
                <a:endParaRPr lang="en-US" altLang="en-US" sz="1800" smtClean="0">
                  <a:solidFill>
                    <a:srgbClr val="000000"/>
                  </a:solidFill>
                </a:endParaRPr>
              </a:p>
            </p:txBody>
          </p:sp>
          <p:sp>
            <p:nvSpPr>
              <p:cNvPr id="21926" name="Rectangle 133"/>
              <p:cNvSpPr>
                <a:spLocks noChangeArrowheads="1"/>
              </p:cNvSpPr>
              <p:nvPr/>
            </p:nvSpPr>
            <p:spPr bwMode="auto">
              <a:xfrm>
                <a:off x="2726" y="1022"/>
                <a:ext cx="75" cy="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mtClean="0">
                    <a:solidFill>
                      <a:srgbClr val="000000"/>
                    </a:solidFill>
                  </a:rPr>
                  <a:t>-</a:t>
                </a:r>
                <a:endParaRPr lang="en-US" altLang="en-US" sz="1800" smtClean="0">
                  <a:solidFill>
                    <a:srgbClr val="000000"/>
                  </a:solidFill>
                </a:endParaRPr>
              </a:p>
            </p:txBody>
          </p:sp>
          <p:sp>
            <p:nvSpPr>
              <p:cNvPr id="21927" name="Rectangle 134"/>
              <p:cNvSpPr>
                <a:spLocks noChangeArrowheads="1"/>
              </p:cNvSpPr>
              <p:nvPr/>
            </p:nvSpPr>
            <p:spPr bwMode="auto">
              <a:xfrm>
                <a:off x="2757" y="1022"/>
                <a:ext cx="243" cy="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mtClean="0">
                    <a:solidFill>
                      <a:srgbClr val="000000"/>
                    </a:solidFill>
                  </a:rPr>
                  <a:t>SAP</a:t>
                </a:r>
                <a:endParaRPr lang="en-US" altLang="en-US" sz="1800" smtClean="0">
                  <a:solidFill>
                    <a:srgbClr val="000000"/>
                  </a:solidFill>
                </a:endParaRPr>
              </a:p>
            </p:txBody>
          </p:sp>
          <p:sp>
            <p:nvSpPr>
              <p:cNvPr id="21928" name="Freeform 135"/>
              <p:cNvSpPr>
                <a:spLocks/>
              </p:cNvSpPr>
              <p:nvPr/>
            </p:nvSpPr>
            <p:spPr bwMode="auto">
              <a:xfrm>
                <a:off x="1250" y="1482"/>
                <a:ext cx="329" cy="65"/>
              </a:xfrm>
              <a:custGeom>
                <a:avLst/>
                <a:gdLst>
                  <a:gd name="T0" fmla="*/ 755 w 845"/>
                  <a:gd name="T1" fmla="*/ 178 h 178"/>
                  <a:gd name="T2" fmla="*/ 845 w 845"/>
                  <a:gd name="T3" fmla="*/ 89 h 178"/>
                  <a:gd name="T4" fmla="*/ 755 w 845"/>
                  <a:gd name="T5" fmla="*/ 0 h 178"/>
                  <a:gd name="T6" fmla="*/ 89 w 845"/>
                  <a:gd name="T7" fmla="*/ 0 h 178"/>
                  <a:gd name="T8" fmla="*/ 0 w 845"/>
                  <a:gd name="T9" fmla="*/ 89 h 178"/>
                  <a:gd name="T10" fmla="*/ 89 w 845"/>
                  <a:gd name="T11" fmla="*/ 178 h 178"/>
                  <a:gd name="T12" fmla="*/ 89 w 845"/>
                  <a:gd name="T13" fmla="*/ 178 h 178"/>
                  <a:gd name="T14" fmla="*/ 755 w 845"/>
                  <a:gd name="T15" fmla="*/ 178 h 17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5" h="178">
                    <a:moveTo>
                      <a:pt x="755" y="178"/>
                    </a:moveTo>
                    <a:cubicBezTo>
                      <a:pt x="805" y="178"/>
                      <a:pt x="845" y="138"/>
                      <a:pt x="845" y="89"/>
                    </a:cubicBezTo>
                    <a:cubicBezTo>
                      <a:pt x="845" y="40"/>
                      <a:pt x="805" y="0"/>
                      <a:pt x="755" y="0"/>
                    </a:cubicBezTo>
                    <a:lnTo>
                      <a:pt x="89" y="0"/>
                    </a:lnTo>
                    <a:cubicBezTo>
                      <a:pt x="40" y="0"/>
                      <a:pt x="0" y="40"/>
                      <a:pt x="0" y="89"/>
                    </a:cubicBezTo>
                    <a:cubicBezTo>
                      <a:pt x="0" y="138"/>
                      <a:pt x="40" y="178"/>
                      <a:pt x="89" y="178"/>
                    </a:cubicBezTo>
                    <a:lnTo>
                      <a:pt x="89" y="178"/>
                    </a:lnTo>
                    <a:lnTo>
                      <a:pt x="755" y="178"/>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929" name="Freeform 136"/>
              <p:cNvSpPr>
                <a:spLocks/>
              </p:cNvSpPr>
              <p:nvPr/>
            </p:nvSpPr>
            <p:spPr bwMode="auto">
              <a:xfrm>
                <a:off x="1250" y="1482"/>
                <a:ext cx="329" cy="65"/>
              </a:xfrm>
              <a:custGeom>
                <a:avLst/>
                <a:gdLst>
                  <a:gd name="T0" fmla="*/ 755 w 845"/>
                  <a:gd name="T1" fmla="*/ 178 h 178"/>
                  <a:gd name="T2" fmla="*/ 845 w 845"/>
                  <a:gd name="T3" fmla="*/ 89 h 178"/>
                  <a:gd name="T4" fmla="*/ 755 w 845"/>
                  <a:gd name="T5" fmla="*/ 0 h 178"/>
                  <a:gd name="T6" fmla="*/ 89 w 845"/>
                  <a:gd name="T7" fmla="*/ 0 h 178"/>
                  <a:gd name="T8" fmla="*/ 0 w 845"/>
                  <a:gd name="T9" fmla="*/ 89 h 178"/>
                  <a:gd name="T10" fmla="*/ 89 w 845"/>
                  <a:gd name="T11" fmla="*/ 178 h 178"/>
                  <a:gd name="T12" fmla="*/ 89 w 845"/>
                  <a:gd name="T13" fmla="*/ 178 h 178"/>
                  <a:gd name="T14" fmla="*/ 755 w 845"/>
                  <a:gd name="T15" fmla="*/ 178 h 17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5" h="178">
                    <a:moveTo>
                      <a:pt x="755" y="178"/>
                    </a:moveTo>
                    <a:cubicBezTo>
                      <a:pt x="805" y="178"/>
                      <a:pt x="845" y="138"/>
                      <a:pt x="845" y="89"/>
                    </a:cubicBezTo>
                    <a:cubicBezTo>
                      <a:pt x="845" y="40"/>
                      <a:pt x="805" y="0"/>
                      <a:pt x="755" y="0"/>
                    </a:cubicBezTo>
                    <a:lnTo>
                      <a:pt x="89" y="0"/>
                    </a:lnTo>
                    <a:cubicBezTo>
                      <a:pt x="40" y="0"/>
                      <a:pt x="0" y="40"/>
                      <a:pt x="0" y="89"/>
                    </a:cubicBezTo>
                    <a:cubicBezTo>
                      <a:pt x="0" y="138"/>
                      <a:pt x="40" y="178"/>
                      <a:pt x="89" y="178"/>
                    </a:cubicBezTo>
                    <a:lnTo>
                      <a:pt x="89" y="178"/>
                    </a:lnTo>
                    <a:lnTo>
                      <a:pt x="755" y="178"/>
                    </a:lnTo>
                    <a:close/>
                  </a:path>
                </a:pathLst>
              </a:custGeom>
              <a:noFill/>
              <a:ln w="31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930" name="Rectangle 137"/>
              <p:cNvSpPr>
                <a:spLocks noChangeArrowheads="1"/>
              </p:cNvSpPr>
              <p:nvPr/>
            </p:nvSpPr>
            <p:spPr bwMode="auto">
              <a:xfrm>
                <a:off x="1303" y="1489"/>
                <a:ext cx="131"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600" smtClean="0">
                    <a:solidFill>
                      <a:srgbClr val="000000"/>
                    </a:solidFill>
                  </a:rPr>
                  <a:t>VSH</a:t>
                </a:r>
                <a:endParaRPr lang="en-US" altLang="en-US" sz="1800" smtClean="0">
                  <a:solidFill>
                    <a:srgbClr val="000000"/>
                  </a:solidFill>
                </a:endParaRPr>
              </a:p>
            </p:txBody>
          </p:sp>
          <p:sp>
            <p:nvSpPr>
              <p:cNvPr id="21931" name="Rectangle 138"/>
              <p:cNvSpPr>
                <a:spLocks noChangeArrowheads="1"/>
              </p:cNvSpPr>
              <p:nvPr/>
            </p:nvSpPr>
            <p:spPr bwMode="auto">
              <a:xfrm>
                <a:off x="1409" y="1489"/>
                <a:ext cx="44"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600" smtClean="0">
                    <a:solidFill>
                      <a:srgbClr val="000000"/>
                    </a:solidFill>
                  </a:rPr>
                  <a:t>-</a:t>
                </a:r>
                <a:endParaRPr lang="en-US" altLang="en-US" sz="1800" smtClean="0">
                  <a:solidFill>
                    <a:srgbClr val="000000"/>
                  </a:solidFill>
                </a:endParaRPr>
              </a:p>
            </p:txBody>
          </p:sp>
          <p:sp>
            <p:nvSpPr>
              <p:cNvPr id="21932" name="Rectangle 139"/>
              <p:cNvSpPr>
                <a:spLocks noChangeArrowheads="1"/>
              </p:cNvSpPr>
              <p:nvPr/>
            </p:nvSpPr>
            <p:spPr bwMode="auto">
              <a:xfrm>
                <a:off x="1421" y="1489"/>
                <a:ext cx="125"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600" smtClean="0">
                    <a:solidFill>
                      <a:srgbClr val="000000"/>
                    </a:solidFill>
                  </a:rPr>
                  <a:t>SAP</a:t>
                </a:r>
                <a:endParaRPr lang="en-US" altLang="en-US" sz="1800" smtClean="0">
                  <a:solidFill>
                    <a:srgbClr val="000000"/>
                  </a:solidFill>
                </a:endParaRPr>
              </a:p>
            </p:txBody>
          </p:sp>
          <p:sp>
            <p:nvSpPr>
              <p:cNvPr id="21933" name="Rectangle 140"/>
              <p:cNvSpPr>
                <a:spLocks noChangeArrowheads="1"/>
              </p:cNvSpPr>
              <p:nvPr/>
            </p:nvSpPr>
            <p:spPr bwMode="auto">
              <a:xfrm>
                <a:off x="3512" y="682"/>
                <a:ext cx="1589" cy="39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934" name="Rectangle 141"/>
              <p:cNvSpPr>
                <a:spLocks noChangeArrowheads="1"/>
              </p:cNvSpPr>
              <p:nvPr/>
            </p:nvSpPr>
            <p:spPr bwMode="auto">
              <a:xfrm>
                <a:off x="3512" y="682"/>
                <a:ext cx="1589" cy="392"/>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935" name="Rectangle 142"/>
              <p:cNvSpPr>
                <a:spLocks noChangeArrowheads="1"/>
              </p:cNvSpPr>
              <p:nvPr/>
            </p:nvSpPr>
            <p:spPr bwMode="auto">
              <a:xfrm>
                <a:off x="3900" y="712"/>
                <a:ext cx="912" cy="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1800" smtClean="0">
                    <a:solidFill>
                      <a:srgbClr val="000000"/>
                    </a:solidFill>
                  </a:rPr>
                  <a:t>Applications</a:t>
                </a:r>
              </a:p>
            </p:txBody>
          </p:sp>
          <p:sp>
            <p:nvSpPr>
              <p:cNvPr id="21936" name="Freeform 143"/>
              <p:cNvSpPr>
                <a:spLocks/>
              </p:cNvSpPr>
              <p:nvPr/>
            </p:nvSpPr>
            <p:spPr bwMode="auto">
              <a:xfrm>
                <a:off x="4052" y="1012"/>
                <a:ext cx="599" cy="118"/>
              </a:xfrm>
              <a:custGeom>
                <a:avLst/>
                <a:gdLst>
                  <a:gd name="T0" fmla="*/ 1374 w 1536"/>
                  <a:gd name="T1" fmla="*/ 323 h 323"/>
                  <a:gd name="T2" fmla="*/ 1536 w 1536"/>
                  <a:gd name="T3" fmla="*/ 162 h 323"/>
                  <a:gd name="T4" fmla="*/ 1374 w 1536"/>
                  <a:gd name="T5" fmla="*/ 0 h 323"/>
                  <a:gd name="T6" fmla="*/ 1374 w 1536"/>
                  <a:gd name="T7" fmla="*/ 0 h 323"/>
                  <a:gd name="T8" fmla="*/ 161 w 1536"/>
                  <a:gd name="T9" fmla="*/ 0 h 323"/>
                  <a:gd name="T10" fmla="*/ 0 w 1536"/>
                  <a:gd name="T11" fmla="*/ 162 h 323"/>
                  <a:gd name="T12" fmla="*/ 161 w 1536"/>
                  <a:gd name="T13" fmla="*/ 323 h 323"/>
                  <a:gd name="T14" fmla="*/ 1374 w 1536"/>
                  <a:gd name="T15" fmla="*/ 323 h 32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36" h="323">
                    <a:moveTo>
                      <a:pt x="1374" y="323"/>
                    </a:moveTo>
                    <a:cubicBezTo>
                      <a:pt x="1463" y="323"/>
                      <a:pt x="1536" y="251"/>
                      <a:pt x="1536" y="162"/>
                    </a:cubicBezTo>
                    <a:cubicBezTo>
                      <a:pt x="1536" y="72"/>
                      <a:pt x="1463" y="0"/>
                      <a:pt x="1374" y="0"/>
                    </a:cubicBezTo>
                    <a:lnTo>
                      <a:pt x="1374" y="0"/>
                    </a:lnTo>
                    <a:lnTo>
                      <a:pt x="161" y="0"/>
                    </a:lnTo>
                    <a:cubicBezTo>
                      <a:pt x="72" y="0"/>
                      <a:pt x="0" y="72"/>
                      <a:pt x="0" y="162"/>
                    </a:cubicBezTo>
                    <a:cubicBezTo>
                      <a:pt x="0" y="251"/>
                      <a:pt x="72" y="323"/>
                      <a:pt x="161" y="323"/>
                    </a:cubicBezTo>
                    <a:lnTo>
                      <a:pt x="1374" y="323"/>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937" name="Freeform 144"/>
              <p:cNvSpPr>
                <a:spLocks/>
              </p:cNvSpPr>
              <p:nvPr/>
            </p:nvSpPr>
            <p:spPr bwMode="auto">
              <a:xfrm>
                <a:off x="4052" y="1012"/>
                <a:ext cx="599" cy="118"/>
              </a:xfrm>
              <a:custGeom>
                <a:avLst/>
                <a:gdLst>
                  <a:gd name="T0" fmla="*/ 1374 w 1536"/>
                  <a:gd name="T1" fmla="*/ 323 h 323"/>
                  <a:gd name="T2" fmla="*/ 1536 w 1536"/>
                  <a:gd name="T3" fmla="*/ 162 h 323"/>
                  <a:gd name="T4" fmla="*/ 1374 w 1536"/>
                  <a:gd name="T5" fmla="*/ 0 h 323"/>
                  <a:gd name="T6" fmla="*/ 1374 w 1536"/>
                  <a:gd name="T7" fmla="*/ 0 h 323"/>
                  <a:gd name="T8" fmla="*/ 161 w 1536"/>
                  <a:gd name="T9" fmla="*/ 0 h 323"/>
                  <a:gd name="T10" fmla="*/ 0 w 1536"/>
                  <a:gd name="T11" fmla="*/ 162 h 323"/>
                  <a:gd name="T12" fmla="*/ 161 w 1536"/>
                  <a:gd name="T13" fmla="*/ 323 h 323"/>
                  <a:gd name="T14" fmla="*/ 1374 w 1536"/>
                  <a:gd name="T15" fmla="*/ 323 h 32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36" h="323">
                    <a:moveTo>
                      <a:pt x="1374" y="323"/>
                    </a:moveTo>
                    <a:cubicBezTo>
                      <a:pt x="1463" y="323"/>
                      <a:pt x="1536" y="251"/>
                      <a:pt x="1536" y="162"/>
                    </a:cubicBezTo>
                    <a:cubicBezTo>
                      <a:pt x="1536" y="72"/>
                      <a:pt x="1463" y="0"/>
                      <a:pt x="1374" y="0"/>
                    </a:cubicBezTo>
                    <a:lnTo>
                      <a:pt x="1374" y="0"/>
                    </a:lnTo>
                    <a:lnTo>
                      <a:pt x="161" y="0"/>
                    </a:lnTo>
                    <a:cubicBezTo>
                      <a:pt x="72" y="0"/>
                      <a:pt x="0" y="72"/>
                      <a:pt x="0" y="162"/>
                    </a:cubicBezTo>
                    <a:cubicBezTo>
                      <a:pt x="0" y="251"/>
                      <a:pt x="72" y="323"/>
                      <a:pt x="161" y="323"/>
                    </a:cubicBezTo>
                    <a:lnTo>
                      <a:pt x="1374" y="323"/>
                    </a:lnTo>
                    <a:close/>
                  </a:path>
                </a:pathLst>
              </a:custGeom>
              <a:noFill/>
              <a:ln w="31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938" name="Rectangle 145"/>
              <p:cNvSpPr>
                <a:spLocks noChangeArrowheads="1"/>
              </p:cNvSpPr>
              <p:nvPr/>
            </p:nvSpPr>
            <p:spPr bwMode="auto">
              <a:xfrm>
                <a:off x="4143" y="1016"/>
                <a:ext cx="219" cy="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mtClean="0">
                    <a:solidFill>
                      <a:srgbClr val="000000"/>
                    </a:solidFill>
                  </a:rPr>
                  <a:t>App</a:t>
                </a:r>
                <a:endParaRPr lang="en-US" altLang="en-US" sz="1800" smtClean="0">
                  <a:solidFill>
                    <a:srgbClr val="000000"/>
                  </a:solidFill>
                </a:endParaRPr>
              </a:p>
            </p:txBody>
          </p:sp>
          <p:sp>
            <p:nvSpPr>
              <p:cNvPr id="21939" name="Rectangle 146"/>
              <p:cNvSpPr>
                <a:spLocks noChangeArrowheads="1"/>
              </p:cNvSpPr>
              <p:nvPr/>
            </p:nvSpPr>
            <p:spPr bwMode="auto">
              <a:xfrm>
                <a:off x="4324" y="1016"/>
                <a:ext cx="75" cy="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mtClean="0">
                    <a:solidFill>
                      <a:srgbClr val="000000"/>
                    </a:solidFill>
                  </a:rPr>
                  <a:t>-</a:t>
                </a:r>
                <a:endParaRPr lang="en-US" altLang="en-US" sz="1800" smtClean="0">
                  <a:solidFill>
                    <a:srgbClr val="000000"/>
                  </a:solidFill>
                </a:endParaRPr>
              </a:p>
            </p:txBody>
          </p:sp>
          <p:sp>
            <p:nvSpPr>
              <p:cNvPr id="21940" name="Rectangle 147"/>
              <p:cNvSpPr>
                <a:spLocks noChangeArrowheads="1"/>
              </p:cNvSpPr>
              <p:nvPr/>
            </p:nvSpPr>
            <p:spPr bwMode="auto">
              <a:xfrm>
                <a:off x="4356" y="1016"/>
                <a:ext cx="243" cy="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mtClean="0">
                    <a:solidFill>
                      <a:srgbClr val="000000"/>
                    </a:solidFill>
                  </a:rPr>
                  <a:t>SAP</a:t>
                </a:r>
                <a:endParaRPr lang="en-US" altLang="en-US" sz="1800" smtClean="0">
                  <a:solidFill>
                    <a:srgbClr val="000000"/>
                  </a:solidFill>
                </a:endParaRPr>
              </a:p>
            </p:txBody>
          </p:sp>
          <p:sp>
            <p:nvSpPr>
              <p:cNvPr id="21941" name="Rectangle 148"/>
              <p:cNvSpPr>
                <a:spLocks noChangeArrowheads="1"/>
              </p:cNvSpPr>
              <p:nvPr/>
            </p:nvSpPr>
            <p:spPr bwMode="auto">
              <a:xfrm>
                <a:off x="3789" y="1515"/>
                <a:ext cx="442" cy="511"/>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942" name="Rectangle 149"/>
              <p:cNvSpPr>
                <a:spLocks noChangeArrowheads="1"/>
              </p:cNvSpPr>
              <p:nvPr/>
            </p:nvSpPr>
            <p:spPr bwMode="auto">
              <a:xfrm>
                <a:off x="3789" y="1515"/>
                <a:ext cx="442" cy="511"/>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943" name="Rectangle 150"/>
              <p:cNvSpPr>
                <a:spLocks noChangeArrowheads="1"/>
              </p:cNvSpPr>
              <p:nvPr/>
            </p:nvSpPr>
            <p:spPr bwMode="auto">
              <a:xfrm>
                <a:off x="3806" y="1542"/>
                <a:ext cx="175" cy="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b="1" smtClean="0">
                    <a:solidFill>
                      <a:srgbClr val="000000"/>
                    </a:solidFill>
                  </a:rPr>
                  <a:t>EPD</a:t>
                </a:r>
                <a:endParaRPr lang="en-US" altLang="en-US" sz="1800" smtClean="0">
                  <a:solidFill>
                    <a:srgbClr val="000000"/>
                  </a:solidFill>
                </a:endParaRPr>
              </a:p>
            </p:txBody>
          </p:sp>
          <p:sp>
            <p:nvSpPr>
              <p:cNvPr id="21944" name="Rectangle 151"/>
              <p:cNvSpPr>
                <a:spLocks noChangeArrowheads="1"/>
              </p:cNvSpPr>
              <p:nvPr/>
            </p:nvSpPr>
            <p:spPr bwMode="auto">
              <a:xfrm>
                <a:off x="3944" y="1542"/>
                <a:ext cx="69" cy="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b="1" smtClean="0">
                    <a:solidFill>
                      <a:srgbClr val="000000"/>
                    </a:solidFill>
                  </a:rPr>
                  <a:t>=</a:t>
                </a:r>
                <a:endParaRPr lang="en-US" altLang="en-US" sz="1800" smtClean="0">
                  <a:solidFill>
                    <a:srgbClr val="000000"/>
                  </a:solidFill>
                </a:endParaRPr>
              </a:p>
            </p:txBody>
          </p:sp>
          <p:sp>
            <p:nvSpPr>
              <p:cNvPr id="21945" name="Rectangle 152"/>
              <p:cNvSpPr>
                <a:spLocks noChangeArrowheads="1"/>
              </p:cNvSpPr>
              <p:nvPr/>
            </p:nvSpPr>
            <p:spPr bwMode="auto">
              <a:xfrm>
                <a:off x="3981" y="1542"/>
                <a:ext cx="69" cy="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b="1" smtClean="0">
                    <a:solidFill>
                      <a:srgbClr val="000000"/>
                    </a:solidFill>
                  </a:rPr>
                  <a:t>0</a:t>
                </a:r>
                <a:endParaRPr lang="en-US" altLang="en-US" sz="1800" smtClean="0">
                  <a:solidFill>
                    <a:srgbClr val="000000"/>
                  </a:solidFill>
                </a:endParaRPr>
              </a:p>
            </p:txBody>
          </p:sp>
          <p:sp>
            <p:nvSpPr>
              <p:cNvPr id="21946" name="Rectangle 153"/>
              <p:cNvSpPr>
                <a:spLocks noChangeArrowheads="1"/>
              </p:cNvSpPr>
              <p:nvPr/>
            </p:nvSpPr>
            <p:spPr bwMode="auto">
              <a:xfrm>
                <a:off x="4019" y="1542"/>
                <a:ext cx="69" cy="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b="1" smtClean="0">
                    <a:solidFill>
                      <a:srgbClr val="000000"/>
                    </a:solidFill>
                  </a:rPr>
                  <a:t>x</a:t>
                </a:r>
                <a:endParaRPr lang="en-US" altLang="en-US" sz="1800" smtClean="0">
                  <a:solidFill>
                    <a:srgbClr val="000000"/>
                  </a:solidFill>
                </a:endParaRPr>
              </a:p>
            </p:txBody>
          </p:sp>
          <p:sp>
            <p:nvSpPr>
              <p:cNvPr id="21947" name="Rectangle 154"/>
              <p:cNvSpPr>
                <a:spLocks noChangeArrowheads="1"/>
              </p:cNvSpPr>
              <p:nvPr/>
            </p:nvSpPr>
            <p:spPr bwMode="auto">
              <a:xfrm>
                <a:off x="4056" y="1542"/>
                <a:ext cx="144" cy="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b="1" smtClean="0">
                    <a:solidFill>
                      <a:srgbClr val="000000"/>
                    </a:solidFill>
                  </a:rPr>
                  <a:t>888</a:t>
                </a:r>
                <a:endParaRPr lang="en-US" altLang="en-US" sz="1800" smtClean="0">
                  <a:solidFill>
                    <a:srgbClr val="000000"/>
                  </a:solidFill>
                </a:endParaRPr>
              </a:p>
            </p:txBody>
          </p:sp>
          <p:sp>
            <p:nvSpPr>
              <p:cNvPr id="21948" name="Rectangle 155"/>
              <p:cNvSpPr>
                <a:spLocks noChangeArrowheads="1"/>
              </p:cNvSpPr>
              <p:nvPr/>
            </p:nvSpPr>
            <p:spPr bwMode="auto">
              <a:xfrm>
                <a:off x="4168" y="1542"/>
                <a:ext cx="75" cy="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b="1" smtClean="0">
                    <a:solidFill>
                      <a:srgbClr val="000000"/>
                    </a:solidFill>
                  </a:rPr>
                  <a:t>E</a:t>
                </a:r>
                <a:endParaRPr lang="en-US" altLang="en-US" sz="1800" smtClean="0">
                  <a:solidFill>
                    <a:srgbClr val="000000"/>
                  </a:solidFill>
                </a:endParaRPr>
              </a:p>
            </p:txBody>
          </p:sp>
          <p:sp>
            <p:nvSpPr>
              <p:cNvPr id="21949" name="Rectangle 156"/>
              <p:cNvSpPr>
                <a:spLocks noChangeArrowheads="1"/>
              </p:cNvSpPr>
              <p:nvPr/>
            </p:nvSpPr>
            <p:spPr bwMode="auto">
              <a:xfrm>
                <a:off x="3906" y="1693"/>
                <a:ext cx="144"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802</a:t>
                </a:r>
                <a:endParaRPr lang="en-US" altLang="en-US" sz="1800" smtClean="0">
                  <a:solidFill>
                    <a:srgbClr val="000000"/>
                  </a:solidFill>
                </a:endParaRPr>
              </a:p>
            </p:txBody>
          </p:sp>
          <p:sp>
            <p:nvSpPr>
              <p:cNvPr id="21950" name="Rectangle 157"/>
              <p:cNvSpPr>
                <a:spLocks noChangeArrowheads="1"/>
              </p:cNvSpPr>
              <p:nvPr/>
            </p:nvSpPr>
            <p:spPr bwMode="auto">
              <a:xfrm>
                <a:off x="4019" y="1693"/>
                <a:ext cx="50"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a:t>
                </a:r>
                <a:endParaRPr lang="en-US" altLang="en-US" sz="1800" smtClean="0">
                  <a:solidFill>
                    <a:srgbClr val="000000"/>
                  </a:solidFill>
                </a:endParaRPr>
              </a:p>
            </p:txBody>
          </p:sp>
          <p:sp>
            <p:nvSpPr>
              <p:cNvPr id="21951" name="Rectangle 158"/>
              <p:cNvSpPr>
                <a:spLocks noChangeArrowheads="1"/>
              </p:cNvSpPr>
              <p:nvPr/>
            </p:nvSpPr>
            <p:spPr bwMode="auto">
              <a:xfrm>
                <a:off x="4037" y="1693"/>
                <a:ext cx="69"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1</a:t>
                </a:r>
                <a:endParaRPr lang="en-US" altLang="en-US" sz="1800" smtClean="0">
                  <a:solidFill>
                    <a:srgbClr val="000000"/>
                  </a:solidFill>
                </a:endParaRPr>
              </a:p>
            </p:txBody>
          </p:sp>
          <p:sp>
            <p:nvSpPr>
              <p:cNvPr id="21952" name="Rectangle 159"/>
              <p:cNvSpPr>
                <a:spLocks noChangeArrowheads="1"/>
              </p:cNvSpPr>
              <p:nvPr/>
            </p:nvSpPr>
            <p:spPr bwMode="auto">
              <a:xfrm>
                <a:off x="4068" y="1693"/>
                <a:ext cx="75"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X</a:t>
                </a:r>
                <a:endParaRPr lang="en-US" altLang="en-US" sz="1800" smtClean="0">
                  <a:solidFill>
                    <a:srgbClr val="000000"/>
                  </a:solidFill>
                </a:endParaRPr>
              </a:p>
            </p:txBody>
          </p:sp>
          <p:sp>
            <p:nvSpPr>
              <p:cNvPr id="21953" name="Rectangle 160"/>
              <p:cNvSpPr>
                <a:spLocks noChangeArrowheads="1"/>
              </p:cNvSpPr>
              <p:nvPr/>
            </p:nvSpPr>
            <p:spPr bwMode="auto">
              <a:xfrm>
                <a:off x="3862" y="1769"/>
                <a:ext cx="56"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a:t>
                </a:r>
                <a:endParaRPr lang="en-US" altLang="en-US" sz="1800" smtClean="0">
                  <a:solidFill>
                    <a:srgbClr val="000000"/>
                  </a:solidFill>
                </a:endParaRPr>
              </a:p>
            </p:txBody>
          </p:sp>
          <p:sp>
            <p:nvSpPr>
              <p:cNvPr id="21954" name="Rectangle 161"/>
              <p:cNvSpPr>
                <a:spLocks noChangeArrowheads="1"/>
              </p:cNvSpPr>
              <p:nvPr/>
            </p:nvSpPr>
            <p:spPr bwMode="auto">
              <a:xfrm>
                <a:off x="3887" y="1769"/>
                <a:ext cx="287" cy="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i="1" smtClean="0">
                    <a:solidFill>
                      <a:srgbClr val="000000"/>
                    </a:solidFill>
                  </a:rPr>
                  <a:t>Optional</a:t>
                </a:r>
                <a:endParaRPr lang="en-US" altLang="en-US" sz="1800" smtClean="0">
                  <a:solidFill>
                    <a:srgbClr val="000000"/>
                  </a:solidFill>
                </a:endParaRPr>
              </a:p>
            </p:txBody>
          </p:sp>
          <p:sp>
            <p:nvSpPr>
              <p:cNvPr id="21955" name="Rectangle 162"/>
              <p:cNvSpPr>
                <a:spLocks noChangeArrowheads="1"/>
              </p:cNvSpPr>
              <p:nvPr/>
            </p:nvSpPr>
            <p:spPr bwMode="auto">
              <a:xfrm>
                <a:off x="4137" y="1769"/>
                <a:ext cx="56"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a:t>
                </a:r>
                <a:endParaRPr lang="en-US" altLang="en-US" sz="1800" smtClean="0">
                  <a:solidFill>
                    <a:srgbClr val="000000"/>
                  </a:solidFill>
                </a:endParaRPr>
              </a:p>
            </p:txBody>
          </p:sp>
          <p:sp>
            <p:nvSpPr>
              <p:cNvPr id="21956" name="Rectangle 163"/>
              <p:cNvSpPr>
                <a:spLocks noChangeArrowheads="1"/>
              </p:cNvSpPr>
              <p:nvPr/>
            </p:nvSpPr>
            <p:spPr bwMode="auto">
              <a:xfrm>
                <a:off x="2501" y="1515"/>
                <a:ext cx="419" cy="511"/>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957" name="Rectangle 164"/>
              <p:cNvSpPr>
                <a:spLocks noChangeArrowheads="1"/>
              </p:cNvSpPr>
              <p:nvPr/>
            </p:nvSpPr>
            <p:spPr bwMode="auto">
              <a:xfrm>
                <a:off x="2501" y="1515"/>
                <a:ext cx="419" cy="511"/>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958" name="Rectangle 165"/>
              <p:cNvSpPr>
                <a:spLocks noChangeArrowheads="1"/>
              </p:cNvSpPr>
              <p:nvPr/>
            </p:nvSpPr>
            <p:spPr bwMode="auto">
              <a:xfrm>
                <a:off x="2645" y="1693"/>
                <a:ext cx="69"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6</a:t>
                </a:r>
                <a:endParaRPr lang="en-US" altLang="en-US" sz="1800" smtClean="0">
                  <a:solidFill>
                    <a:srgbClr val="000000"/>
                  </a:solidFill>
                </a:endParaRPr>
              </a:p>
            </p:txBody>
          </p:sp>
          <p:sp>
            <p:nvSpPr>
              <p:cNvPr id="21959" name="Rectangle 166"/>
              <p:cNvSpPr>
                <a:spLocks noChangeArrowheads="1"/>
              </p:cNvSpPr>
              <p:nvPr/>
            </p:nvSpPr>
            <p:spPr bwMode="auto">
              <a:xfrm>
                <a:off x="2682" y="1693"/>
                <a:ext cx="144"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top </a:t>
                </a:r>
                <a:endParaRPr lang="en-US" altLang="en-US" sz="1800" smtClean="0">
                  <a:solidFill>
                    <a:srgbClr val="000000"/>
                  </a:solidFill>
                </a:endParaRPr>
              </a:p>
            </p:txBody>
          </p:sp>
          <p:sp>
            <p:nvSpPr>
              <p:cNvPr id="21960" name="Rectangle 167"/>
              <p:cNvSpPr>
                <a:spLocks noChangeArrowheads="1"/>
              </p:cNvSpPr>
              <p:nvPr/>
            </p:nvSpPr>
            <p:spPr bwMode="auto">
              <a:xfrm>
                <a:off x="2564" y="1769"/>
                <a:ext cx="56"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a:t>
                </a:r>
                <a:endParaRPr lang="en-US" altLang="en-US" sz="1800" smtClean="0">
                  <a:solidFill>
                    <a:srgbClr val="000000"/>
                  </a:solidFill>
                </a:endParaRPr>
              </a:p>
            </p:txBody>
          </p:sp>
          <p:sp>
            <p:nvSpPr>
              <p:cNvPr id="21961" name="Rectangle 168"/>
              <p:cNvSpPr>
                <a:spLocks noChangeArrowheads="1"/>
              </p:cNvSpPr>
              <p:nvPr/>
            </p:nvSpPr>
            <p:spPr bwMode="auto">
              <a:xfrm>
                <a:off x="2589" y="1769"/>
                <a:ext cx="287" cy="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i="1" smtClean="0">
                    <a:solidFill>
                      <a:srgbClr val="000000"/>
                    </a:solidFill>
                  </a:rPr>
                  <a:t>Optional</a:t>
                </a:r>
                <a:endParaRPr lang="en-US" altLang="en-US" sz="1800" smtClean="0">
                  <a:solidFill>
                    <a:srgbClr val="000000"/>
                  </a:solidFill>
                </a:endParaRPr>
              </a:p>
            </p:txBody>
          </p:sp>
          <p:sp>
            <p:nvSpPr>
              <p:cNvPr id="21962" name="Rectangle 169"/>
              <p:cNvSpPr>
                <a:spLocks noChangeArrowheads="1"/>
              </p:cNvSpPr>
              <p:nvPr/>
            </p:nvSpPr>
            <p:spPr bwMode="auto">
              <a:xfrm>
                <a:off x="2832" y="1769"/>
                <a:ext cx="56"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a:t>
                </a:r>
                <a:endParaRPr lang="en-US" altLang="en-US" sz="1800" smtClean="0">
                  <a:solidFill>
                    <a:srgbClr val="000000"/>
                  </a:solidFill>
                </a:endParaRPr>
              </a:p>
            </p:txBody>
          </p:sp>
          <p:sp>
            <p:nvSpPr>
              <p:cNvPr id="21963" name="Rectangle 170"/>
              <p:cNvSpPr>
                <a:spLocks noChangeArrowheads="1"/>
              </p:cNvSpPr>
              <p:nvPr/>
            </p:nvSpPr>
            <p:spPr bwMode="auto">
              <a:xfrm>
                <a:off x="2081" y="1515"/>
                <a:ext cx="420" cy="511"/>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964" name="Rectangle 171"/>
              <p:cNvSpPr>
                <a:spLocks noChangeArrowheads="1"/>
              </p:cNvSpPr>
              <p:nvPr/>
            </p:nvSpPr>
            <p:spPr bwMode="auto">
              <a:xfrm>
                <a:off x="2081" y="1515"/>
                <a:ext cx="420" cy="511"/>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965" name="Rectangle 172"/>
              <p:cNvSpPr>
                <a:spLocks noChangeArrowheads="1"/>
              </p:cNvSpPr>
              <p:nvPr/>
            </p:nvSpPr>
            <p:spPr bwMode="auto">
              <a:xfrm>
                <a:off x="2183" y="1693"/>
                <a:ext cx="187"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Rsvd</a:t>
                </a:r>
                <a:endParaRPr lang="en-US" altLang="en-US" sz="1800" smtClean="0">
                  <a:solidFill>
                    <a:srgbClr val="000000"/>
                  </a:solidFill>
                </a:endParaRPr>
              </a:p>
            </p:txBody>
          </p:sp>
          <p:sp>
            <p:nvSpPr>
              <p:cNvPr id="21966" name="Rectangle 173"/>
              <p:cNvSpPr>
                <a:spLocks noChangeArrowheads="1"/>
              </p:cNvSpPr>
              <p:nvPr/>
            </p:nvSpPr>
            <p:spPr bwMode="auto">
              <a:xfrm>
                <a:off x="2339" y="1693"/>
                <a:ext cx="56"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a:t>
                </a:r>
                <a:endParaRPr lang="en-US" altLang="en-US" sz="1800" smtClean="0">
                  <a:solidFill>
                    <a:srgbClr val="000000"/>
                  </a:solidFill>
                </a:endParaRPr>
              </a:p>
            </p:txBody>
          </p:sp>
          <p:sp>
            <p:nvSpPr>
              <p:cNvPr id="21967" name="Rectangle 174"/>
              <p:cNvSpPr>
                <a:spLocks noChangeArrowheads="1"/>
              </p:cNvSpPr>
              <p:nvPr/>
            </p:nvSpPr>
            <p:spPr bwMode="auto">
              <a:xfrm>
                <a:off x="2358" y="1693"/>
                <a:ext cx="69"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2</a:t>
                </a:r>
                <a:endParaRPr lang="en-US" altLang="en-US" sz="1800" smtClean="0">
                  <a:solidFill>
                    <a:srgbClr val="000000"/>
                  </a:solidFill>
                </a:endParaRPr>
              </a:p>
            </p:txBody>
          </p:sp>
          <p:sp>
            <p:nvSpPr>
              <p:cNvPr id="21968" name="Rectangle 175"/>
              <p:cNvSpPr>
                <a:spLocks noChangeArrowheads="1"/>
              </p:cNvSpPr>
              <p:nvPr/>
            </p:nvSpPr>
            <p:spPr bwMode="auto">
              <a:xfrm>
                <a:off x="2146" y="1769"/>
                <a:ext cx="56"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a:t>
                </a:r>
                <a:endParaRPr lang="en-US" altLang="en-US" sz="1800" smtClean="0">
                  <a:solidFill>
                    <a:srgbClr val="000000"/>
                  </a:solidFill>
                </a:endParaRPr>
              </a:p>
            </p:txBody>
          </p:sp>
          <p:sp>
            <p:nvSpPr>
              <p:cNvPr id="21969" name="Rectangle 176"/>
              <p:cNvSpPr>
                <a:spLocks noChangeArrowheads="1"/>
              </p:cNvSpPr>
              <p:nvPr/>
            </p:nvSpPr>
            <p:spPr bwMode="auto">
              <a:xfrm>
                <a:off x="2164" y="1769"/>
                <a:ext cx="287" cy="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i="1" smtClean="0">
                    <a:solidFill>
                      <a:srgbClr val="000000"/>
                    </a:solidFill>
                  </a:rPr>
                  <a:t>Optional</a:t>
                </a:r>
                <a:endParaRPr lang="en-US" altLang="en-US" sz="1800" smtClean="0">
                  <a:solidFill>
                    <a:srgbClr val="000000"/>
                  </a:solidFill>
                </a:endParaRPr>
              </a:p>
            </p:txBody>
          </p:sp>
          <p:sp>
            <p:nvSpPr>
              <p:cNvPr id="21970" name="Rectangle 177"/>
              <p:cNvSpPr>
                <a:spLocks noChangeArrowheads="1"/>
              </p:cNvSpPr>
              <p:nvPr/>
            </p:nvSpPr>
            <p:spPr bwMode="auto">
              <a:xfrm>
                <a:off x="2414" y="1769"/>
                <a:ext cx="56"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a:t>
                </a:r>
                <a:endParaRPr lang="en-US" altLang="en-US" sz="1800" smtClean="0">
                  <a:solidFill>
                    <a:srgbClr val="000000"/>
                  </a:solidFill>
                </a:endParaRPr>
              </a:p>
            </p:txBody>
          </p:sp>
          <p:sp>
            <p:nvSpPr>
              <p:cNvPr id="21971" name="Rectangle 178"/>
              <p:cNvSpPr>
                <a:spLocks noChangeArrowheads="1"/>
              </p:cNvSpPr>
              <p:nvPr/>
            </p:nvSpPr>
            <p:spPr bwMode="auto">
              <a:xfrm>
                <a:off x="815" y="1074"/>
                <a:ext cx="599" cy="280"/>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972" name="Rectangle 179"/>
              <p:cNvSpPr>
                <a:spLocks noChangeArrowheads="1"/>
              </p:cNvSpPr>
              <p:nvPr/>
            </p:nvSpPr>
            <p:spPr bwMode="auto">
              <a:xfrm>
                <a:off x="815" y="1074"/>
                <a:ext cx="599" cy="280"/>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973" name="Rectangle 180"/>
              <p:cNvSpPr>
                <a:spLocks noChangeArrowheads="1"/>
              </p:cNvSpPr>
              <p:nvPr/>
            </p:nvSpPr>
            <p:spPr bwMode="auto">
              <a:xfrm>
                <a:off x="959" y="1139"/>
                <a:ext cx="69"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6</a:t>
                </a:r>
                <a:endParaRPr lang="en-US" altLang="en-US" sz="1800" smtClean="0">
                  <a:solidFill>
                    <a:srgbClr val="000000"/>
                  </a:solidFill>
                </a:endParaRPr>
              </a:p>
            </p:txBody>
          </p:sp>
          <p:sp>
            <p:nvSpPr>
              <p:cNvPr id="21974" name="Rectangle 181"/>
              <p:cNvSpPr>
                <a:spLocks noChangeArrowheads="1"/>
              </p:cNvSpPr>
              <p:nvPr/>
            </p:nvSpPr>
            <p:spPr bwMode="auto">
              <a:xfrm>
                <a:off x="997" y="1139"/>
                <a:ext cx="312"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LoWPAN</a:t>
                </a:r>
                <a:endParaRPr lang="en-US" altLang="en-US" sz="1800" smtClean="0">
                  <a:solidFill>
                    <a:srgbClr val="000000"/>
                  </a:solidFill>
                </a:endParaRPr>
              </a:p>
            </p:txBody>
          </p:sp>
          <p:sp>
            <p:nvSpPr>
              <p:cNvPr id="21975" name="Rectangle 182"/>
              <p:cNvSpPr>
                <a:spLocks noChangeArrowheads="1"/>
              </p:cNvSpPr>
              <p:nvPr/>
            </p:nvSpPr>
            <p:spPr bwMode="auto">
              <a:xfrm>
                <a:off x="966" y="1209"/>
                <a:ext cx="56"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a:t>
                </a:r>
                <a:endParaRPr lang="en-US" altLang="en-US" sz="1800" smtClean="0">
                  <a:solidFill>
                    <a:srgbClr val="000000"/>
                  </a:solidFill>
                </a:endParaRPr>
              </a:p>
            </p:txBody>
          </p:sp>
          <p:sp>
            <p:nvSpPr>
              <p:cNvPr id="21976" name="Rectangle 183"/>
              <p:cNvSpPr>
                <a:spLocks noChangeArrowheads="1"/>
              </p:cNvSpPr>
              <p:nvPr/>
            </p:nvSpPr>
            <p:spPr bwMode="auto">
              <a:xfrm>
                <a:off x="991" y="1209"/>
                <a:ext cx="287" cy="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i="1" smtClean="0">
                    <a:solidFill>
                      <a:srgbClr val="000000"/>
                    </a:solidFill>
                  </a:rPr>
                  <a:t>Optional</a:t>
                </a:r>
                <a:endParaRPr lang="en-US" altLang="en-US" sz="1800" smtClean="0">
                  <a:solidFill>
                    <a:srgbClr val="000000"/>
                  </a:solidFill>
                </a:endParaRPr>
              </a:p>
            </p:txBody>
          </p:sp>
          <p:sp>
            <p:nvSpPr>
              <p:cNvPr id="21977" name="Rectangle 184"/>
              <p:cNvSpPr>
                <a:spLocks noChangeArrowheads="1"/>
              </p:cNvSpPr>
              <p:nvPr/>
            </p:nvSpPr>
            <p:spPr bwMode="auto">
              <a:xfrm>
                <a:off x="1240" y="1209"/>
                <a:ext cx="56"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a:t>
                </a:r>
                <a:endParaRPr lang="en-US" altLang="en-US" sz="1800" smtClean="0">
                  <a:solidFill>
                    <a:srgbClr val="000000"/>
                  </a:solidFill>
                </a:endParaRPr>
              </a:p>
            </p:txBody>
          </p:sp>
          <p:sp>
            <p:nvSpPr>
              <p:cNvPr id="21978" name="Rectangle 185"/>
              <p:cNvSpPr>
                <a:spLocks noChangeArrowheads="1"/>
              </p:cNvSpPr>
              <p:nvPr/>
            </p:nvSpPr>
            <p:spPr bwMode="auto">
              <a:xfrm>
                <a:off x="1654" y="1515"/>
                <a:ext cx="427" cy="511"/>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979" name="Rectangle 186"/>
              <p:cNvSpPr>
                <a:spLocks noChangeArrowheads="1"/>
              </p:cNvSpPr>
              <p:nvPr/>
            </p:nvSpPr>
            <p:spPr bwMode="auto">
              <a:xfrm>
                <a:off x="1654" y="1515"/>
                <a:ext cx="427" cy="511"/>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980" name="Rectangle 187"/>
              <p:cNvSpPr>
                <a:spLocks noChangeArrowheads="1"/>
              </p:cNvSpPr>
              <p:nvPr/>
            </p:nvSpPr>
            <p:spPr bwMode="auto">
              <a:xfrm>
                <a:off x="1765" y="1693"/>
                <a:ext cx="187"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Rsvd</a:t>
                </a:r>
                <a:endParaRPr lang="en-US" altLang="en-US" sz="1800" smtClean="0">
                  <a:solidFill>
                    <a:srgbClr val="000000"/>
                  </a:solidFill>
                </a:endParaRPr>
              </a:p>
            </p:txBody>
          </p:sp>
          <p:sp>
            <p:nvSpPr>
              <p:cNvPr id="21981" name="Rectangle 188"/>
              <p:cNvSpPr>
                <a:spLocks noChangeArrowheads="1"/>
              </p:cNvSpPr>
              <p:nvPr/>
            </p:nvSpPr>
            <p:spPr bwMode="auto">
              <a:xfrm>
                <a:off x="1915" y="1693"/>
                <a:ext cx="56"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a:t>
                </a:r>
                <a:endParaRPr lang="en-US" altLang="en-US" sz="1800" smtClean="0">
                  <a:solidFill>
                    <a:srgbClr val="000000"/>
                  </a:solidFill>
                </a:endParaRPr>
              </a:p>
            </p:txBody>
          </p:sp>
          <p:sp>
            <p:nvSpPr>
              <p:cNvPr id="21982" name="Rectangle 189"/>
              <p:cNvSpPr>
                <a:spLocks noChangeArrowheads="1"/>
              </p:cNvSpPr>
              <p:nvPr/>
            </p:nvSpPr>
            <p:spPr bwMode="auto">
              <a:xfrm>
                <a:off x="1933" y="1693"/>
                <a:ext cx="69"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1</a:t>
                </a:r>
                <a:endParaRPr lang="en-US" altLang="en-US" sz="1800" smtClean="0">
                  <a:solidFill>
                    <a:srgbClr val="000000"/>
                  </a:solidFill>
                </a:endParaRPr>
              </a:p>
            </p:txBody>
          </p:sp>
          <p:sp>
            <p:nvSpPr>
              <p:cNvPr id="21983" name="Rectangle 190"/>
              <p:cNvSpPr>
                <a:spLocks noChangeArrowheads="1"/>
              </p:cNvSpPr>
              <p:nvPr/>
            </p:nvSpPr>
            <p:spPr bwMode="auto">
              <a:xfrm>
                <a:off x="1721" y="1769"/>
                <a:ext cx="56"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a:t>
                </a:r>
                <a:endParaRPr lang="en-US" altLang="en-US" sz="1800" smtClean="0">
                  <a:solidFill>
                    <a:srgbClr val="000000"/>
                  </a:solidFill>
                </a:endParaRPr>
              </a:p>
            </p:txBody>
          </p:sp>
          <p:sp>
            <p:nvSpPr>
              <p:cNvPr id="21984" name="Rectangle 191"/>
              <p:cNvSpPr>
                <a:spLocks noChangeArrowheads="1"/>
              </p:cNvSpPr>
              <p:nvPr/>
            </p:nvSpPr>
            <p:spPr bwMode="auto">
              <a:xfrm>
                <a:off x="1746" y="1769"/>
                <a:ext cx="287" cy="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i="1" smtClean="0">
                    <a:solidFill>
                      <a:srgbClr val="000000"/>
                    </a:solidFill>
                  </a:rPr>
                  <a:t>Optional</a:t>
                </a:r>
                <a:endParaRPr lang="en-US" altLang="en-US" sz="1800" smtClean="0">
                  <a:solidFill>
                    <a:srgbClr val="000000"/>
                  </a:solidFill>
                </a:endParaRPr>
              </a:p>
            </p:txBody>
          </p:sp>
          <p:sp>
            <p:nvSpPr>
              <p:cNvPr id="21985" name="Rectangle 192"/>
              <p:cNvSpPr>
                <a:spLocks noChangeArrowheads="1"/>
              </p:cNvSpPr>
              <p:nvPr/>
            </p:nvSpPr>
            <p:spPr bwMode="auto">
              <a:xfrm>
                <a:off x="1989" y="1769"/>
                <a:ext cx="56"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a:t>
                </a:r>
                <a:endParaRPr lang="en-US" altLang="en-US" sz="1800" smtClean="0">
                  <a:solidFill>
                    <a:srgbClr val="000000"/>
                  </a:solidFill>
                </a:endParaRPr>
              </a:p>
            </p:txBody>
          </p:sp>
          <p:sp>
            <p:nvSpPr>
              <p:cNvPr id="21986" name="Rectangle 193"/>
              <p:cNvSpPr>
                <a:spLocks noChangeArrowheads="1"/>
              </p:cNvSpPr>
              <p:nvPr/>
            </p:nvSpPr>
            <p:spPr bwMode="auto">
              <a:xfrm>
                <a:off x="2920" y="1515"/>
                <a:ext cx="450" cy="511"/>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987" name="Rectangle 194"/>
              <p:cNvSpPr>
                <a:spLocks noChangeArrowheads="1"/>
              </p:cNvSpPr>
              <p:nvPr/>
            </p:nvSpPr>
            <p:spPr bwMode="auto">
              <a:xfrm>
                <a:off x="2920" y="1515"/>
                <a:ext cx="450" cy="511"/>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988" name="Rectangle 195"/>
              <p:cNvSpPr>
                <a:spLocks noChangeArrowheads="1"/>
              </p:cNvSpPr>
              <p:nvPr/>
            </p:nvSpPr>
            <p:spPr bwMode="auto">
              <a:xfrm>
                <a:off x="2951" y="1658"/>
                <a:ext cx="450"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Management </a:t>
                </a:r>
                <a:endParaRPr lang="en-US" altLang="en-US" sz="1800" smtClean="0">
                  <a:solidFill>
                    <a:srgbClr val="000000"/>
                  </a:solidFill>
                </a:endParaRPr>
              </a:p>
            </p:txBody>
          </p:sp>
          <p:sp>
            <p:nvSpPr>
              <p:cNvPr id="21989" name="Rectangle 196"/>
              <p:cNvSpPr>
                <a:spLocks noChangeArrowheads="1"/>
              </p:cNvSpPr>
              <p:nvPr/>
            </p:nvSpPr>
            <p:spPr bwMode="auto">
              <a:xfrm>
                <a:off x="3007" y="1728"/>
                <a:ext cx="318"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Protocols</a:t>
                </a:r>
                <a:endParaRPr lang="en-US" altLang="en-US" sz="1800" smtClean="0">
                  <a:solidFill>
                    <a:srgbClr val="000000"/>
                  </a:solidFill>
                </a:endParaRPr>
              </a:p>
            </p:txBody>
          </p:sp>
          <p:sp>
            <p:nvSpPr>
              <p:cNvPr id="21990" name="Rectangle 197"/>
              <p:cNvSpPr>
                <a:spLocks noChangeArrowheads="1"/>
              </p:cNvSpPr>
              <p:nvPr/>
            </p:nvSpPr>
            <p:spPr bwMode="auto">
              <a:xfrm>
                <a:off x="2963" y="1804"/>
                <a:ext cx="56"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a:t>
                </a:r>
                <a:endParaRPr lang="en-US" altLang="en-US" sz="1800" smtClean="0">
                  <a:solidFill>
                    <a:srgbClr val="000000"/>
                  </a:solidFill>
                </a:endParaRPr>
              </a:p>
            </p:txBody>
          </p:sp>
          <p:sp>
            <p:nvSpPr>
              <p:cNvPr id="21991" name="Rectangle 198"/>
              <p:cNvSpPr>
                <a:spLocks noChangeArrowheads="1"/>
              </p:cNvSpPr>
              <p:nvPr/>
            </p:nvSpPr>
            <p:spPr bwMode="auto">
              <a:xfrm>
                <a:off x="2988" y="1804"/>
                <a:ext cx="356" cy="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i="1" smtClean="0">
                    <a:solidFill>
                      <a:srgbClr val="000000"/>
                    </a:solidFill>
                  </a:rPr>
                  <a:t>Mandatory</a:t>
                </a:r>
                <a:endParaRPr lang="en-US" altLang="en-US" sz="1800" smtClean="0">
                  <a:solidFill>
                    <a:srgbClr val="000000"/>
                  </a:solidFill>
                </a:endParaRPr>
              </a:p>
            </p:txBody>
          </p:sp>
          <p:sp>
            <p:nvSpPr>
              <p:cNvPr id="21992" name="Rectangle 199"/>
              <p:cNvSpPr>
                <a:spLocks noChangeArrowheads="1"/>
              </p:cNvSpPr>
              <p:nvPr/>
            </p:nvSpPr>
            <p:spPr bwMode="auto">
              <a:xfrm>
                <a:off x="3301" y="1804"/>
                <a:ext cx="56"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a:t>
                </a:r>
                <a:endParaRPr lang="en-US" altLang="en-US" sz="1800" smtClean="0">
                  <a:solidFill>
                    <a:srgbClr val="000000"/>
                  </a:solidFill>
                </a:endParaRPr>
              </a:p>
            </p:txBody>
          </p:sp>
          <p:sp>
            <p:nvSpPr>
              <p:cNvPr id="21993" name="Freeform 200"/>
              <p:cNvSpPr>
                <a:spLocks/>
              </p:cNvSpPr>
              <p:nvPr/>
            </p:nvSpPr>
            <p:spPr bwMode="auto">
              <a:xfrm>
                <a:off x="1474" y="1029"/>
                <a:ext cx="540" cy="101"/>
              </a:xfrm>
              <a:custGeom>
                <a:avLst/>
                <a:gdLst>
                  <a:gd name="T0" fmla="*/ 1244 w 1382"/>
                  <a:gd name="T1" fmla="*/ 277 h 277"/>
                  <a:gd name="T2" fmla="*/ 1382 w 1382"/>
                  <a:gd name="T3" fmla="*/ 139 h 277"/>
                  <a:gd name="T4" fmla="*/ 1244 w 1382"/>
                  <a:gd name="T5" fmla="*/ 0 h 277"/>
                  <a:gd name="T6" fmla="*/ 1244 w 1382"/>
                  <a:gd name="T7" fmla="*/ 0 h 277"/>
                  <a:gd name="T8" fmla="*/ 138 w 1382"/>
                  <a:gd name="T9" fmla="*/ 0 h 277"/>
                  <a:gd name="T10" fmla="*/ 0 w 1382"/>
                  <a:gd name="T11" fmla="*/ 139 h 277"/>
                  <a:gd name="T12" fmla="*/ 138 w 1382"/>
                  <a:gd name="T13" fmla="*/ 277 h 277"/>
                  <a:gd name="T14" fmla="*/ 138 w 1382"/>
                  <a:gd name="T15" fmla="*/ 277 h 277"/>
                  <a:gd name="T16" fmla="*/ 1244 w 1382"/>
                  <a:gd name="T17" fmla="*/ 277 h 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82" h="277">
                    <a:moveTo>
                      <a:pt x="1244" y="277"/>
                    </a:moveTo>
                    <a:cubicBezTo>
                      <a:pt x="1320" y="277"/>
                      <a:pt x="1382" y="215"/>
                      <a:pt x="1382" y="139"/>
                    </a:cubicBezTo>
                    <a:cubicBezTo>
                      <a:pt x="1382" y="62"/>
                      <a:pt x="1320" y="0"/>
                      <a:pt x="1244" y="0"/>
                    </a:cubicBezTo>
                    <a:lnTo>
                      <a:pt x="1244" y="0"/>
                    </a:lnTo>
                    <a:lnTo>
                      <a:pt x="138" y="0"/>
                    </a:lnTo>
                    <a:cubicBezTo>
                      <a:pt x="62" y="0"/>
                      <a:pt x="0" y="62"/>
                      <a:pt x="0" y="139"/>
                    </a:cubicBezTo>
                    <a:cubicBezTo>
                      <a:pt x="0" y="215"/>
                      <a:pt x="62" y="277"/>
                      <a:pt x="138" y="277"/>
                    </a:cubicBezTo>
                    <a:lnTo>
                      <a:pt x="138" y="277"/>
                    </a:lnTo>
                    <a:lnTo>
                      <a:pt x="1244" y="277"/>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994" name="Freeform 201"/>
              <p:cNvSpPr>
                <a:spLocks/>
              </p:cNvSpPr>
              <p:nvPr/>
            </p:nvSpPr>
            <p:spPr bwMode="auto">
              <a:xfrm>
                <a:off x="1474" y="1029"/>
                <a:ext cx="540" cy="101"/>
              </a:xfrm>
              <a:custGeom>
                <a:avLst/>
                <a:gdLst>
                  <a:gd name="T0" fmla="*/ 1244 w 1382"/>
                  <a:gd name="T1" fmla="*/ 277 h 277"/>
                  <a:gd name="T2" fmla="*/ 1382 w 1382"/>
                  <a:gd name="T3" fmla="*/ 139 h 277"/>
                  <a:gd name="T4" fmla="*/ 1244 w 1382"/>
                  <a:gd name="T5" fmla="*/ 0 h 277"/>
                  <a:gd name="T6" fmla="*/ 1244 w 1382"/>
                  <a:gd name="T7" fmla="*/ 0 h 277"/>
                  <a:gd name="T8" fmla="*/ 138 w 1382"/>
                  <a:gd name="T9" fmla="*/ 0 h 277"/>
                  <a:gd name="T10" fmla="*/ 0 w 1382"/>
                  <a:gd name="T11" fmla="*/ 139 h 277"/>
                  <a:gd name="T12" fmla="*/ 138 w 1382"/>
                  <a:gd name="T13" fmla="*/ 277 h 277"/>
                  <a:gd name="T14" fmla="*/ 138 w 1382"/>
                  <a:gd name="T15" fmla="*/ 277 h 277"/>
                  <a:gd name="T16" fmla="*/ 1244 w 1382"/>
                  <a:gd name="T17" fmla="*/ 277 h 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82" h="277">
                    <a:moveTo>
                      <a:pt x="1244" y="277"/>
                    </a:moveTo>
                    <a:cubicBezTo>
                      <a:pt x="1320" y="277"/>
                      <a:pt x="1382" y="215"/>
                      <a:pt x="1382" y="139"/>
                    </a:cubicBezTo>
                    <a:cubicBezTo>
                      <a:pt x="1382" y="62"/>
                      <a:pt x="1320" y="0"/>
                      <a:pt x="1244" y="0"/>
                    </a:cubicBezTo>
                    <a:lnTo>
                      <a:pt x="1244" y="0"/>
                    </a:lnTo>
                    <a:lnTo>
                      <a:pt x="138" y="0"/>
                    </a:lnTo>
                    <a:cubicBezTo>
                      <a:pt x="62" y="0"/>
                      <a:pt x="0" y="62"/>
                      <a:pt x="0" y="139"/>
                    </a:cubicBezTo>
                    <a:cubicBezTo>
                      <a:pt x="0" y="215"/>
                      <a:pt x="62" y="277"/>
                      <a:pt x="138" y="277"/>
                    </a:cubicBezTo>
                    <a:lnTo>
                      <a:pt x="138" y="277"/>
                    </a:lnTo>
                    <a:lnTo>
                      <a:pt x="1244" y="277"/>
                    </a:lnTo>
                    <a:close/>
                  </a:path>
                </a:pathLst>
              </a:custGeom>
              <a:noFill/>
              <a:ln w="31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995" name="Rectangle 202"/>
              <p:cNvSpPr>
                <a:spLocks noChangeArrowheads="1"/>
              </p:cNvSpPr>
              <p:nvPr/>
            </p:nvSpPr>
            <p:spPr bwMode="auto">
              <a:xfrm>
                <a:off x="1528" y="1028"/>
                <a:ext cx="187" cy="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mtClean="0">
                    <a:solidFill>
                      <a:srgbClr val="000000"/>
                    </a:solidFill>
                  </a:rPr>
                  <a:t>IPv</a:t>
                </a:r>
                <a:endParaRPr lang="en-US" altLang="en-US" sz="1800" smtClean="0">
                  <a:solidFill>
                    <a:srgbClr val="000000"/>
                  </a:solidFill>
                </a:endParaRPr>
              </a:p>
            </p:txBody>
          </p:sp>
          <p:sp>
            <p:nvSpPr>
              <p:cNvPr id="21996" name="Rectangle 203"/>
              <p:cNvSpPr>
                <a:spLocks noChangeArrowheads="1"/>
              </p:cNvSpPr>
              <p:nvPr/>
            </p:nvSpPr>
            <p:spPr bwMode="auto">
              <a:xfrm>
                <a:off x="1671" y="1028"/>
                <a:ext cx="100" cy="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mtClean="0">
                    <a:solidFill>
                      <a:srgbClr val="000000"/>
                    </a:solidFill>
                  </a:rPr>
                  <a:t>6</a:t>
                </a:r>
                <a:endParaRPr lang="en-US" altLang="en-US" sz="1800" smtClean="0">
                  <a:solidFill>
                    <a:srgbClr val="000000"/>
                  </a:solidFill>
                </a:endParaRPr>
              </a:p>
            </p:txBody>
          </p:sp>
          <p:sp>
            <p:nvSpPr>
              <p:cNvPr id="21997" name="Rectangle 204"/>
              <p:cNvSpPr>
                <a:spLocks noChangeArrowheads="1"/>
              </p:cNvSpPr>
              <p:nvPr/>
            </p:nvSpPr>
            <p:spPr bwMode="auto">
              <a:xfrm>
                <a:off x="1727" y="1028"/>
                <a:ext cx="75" cy="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mtClean="0">
                    <a:solidFill>
                      <a:srgbClr val="000000"/>
                    </a:solidFill>
                  </a:rPr>
                  <a:t>-</a:t>
                </a:r>
                <a:endParaRPr lang="en-US" altLang="en-US" sz="1800" smtClean="0">
                  <a:solidFill>
                    <a:srgbClr val="000000"/>
                  </a:solidFill>
                </a:endParaRPr>
              </a:p>
            </p:txBody>
          </p:sp>
          <p:sp>
            <p:nvSpPr>
              <p:cNvPr id="21998" name="Rectangle 205"/>
              <p:cNvSpPr>
                <a:spLocks noChangeArrowheads="1"/>
              </p:cNvSpPr>
              <p:nvPr/>
            </p:nvSpPr>
            <p:spPr bwMode="auto">
              <a:xfrm>
                <a:off x="1758" y="1028"/>
                <a:ext cx="243" cy="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mtClean="0">
                    <a:solidFill>
                      <a:srgbClr val="000000"/>
                    </a:solidFill>
                  </a:rPr>
                  <a:t>SAP</a:t>
                </a:r>
                <a:endParaRPr lang="en-US" altLang="en-US" sz="1800" smtClean="0">
                  <a:solidFill>
                    <a:srgbClr val="000000"/>
                  </a:solidFill>
                </a:endParaRPr>
              </a:p>
            </p:txBody>
          </p:sp>
        </p:grpSp>
        <p:grpSp>
          <p:nvGrpSpPr>
            <p:cNvPr id="9" name="Group 407"/>
            <p:cNvGrpSpPr>
              <a:grpSpLocks/>
            </p:cNvGrpSpPr>
            <p:nvPr/>
          </p:nvGrpSpPr>
          <p:grpSpPr bwMode="auto">
            <a:xfrm>
              <a:off x="851" y="1025"/>
              <a:ext cx="4159" cy="2947"/>
              <a:chOff x="851" y="1025"/>
              <a:chExt cx="4159" cy="2947"/>
            </a:xfrm>
          </p:grpSpPr>
          <p:sp>
            <p:nvSpPr>
              <p:cNvPr id="21631" name="Freeform 207"/>
              <p:cNvSpPr>
                <a:spLocks/>
              </p:cNvSpPr>
              <p:nvPr/>
            </p:nvSpPr>
            <p:spPr bwMode="auto">
              <a:xfrm>
                <a:off x="1675" y="1482"/>
                <a:ext cx="378" cy="64"/>
              </a:xfrm>
              <a:custGeom>
                <a:avLst/>
                <a:gdLst>
                  <a:gd name="T0" fmla="*/ 880 w 968"/>
                  <a:gd name="T1" fmla="*/ 176 h 176"/>
                  <a:gd name="T2" fmla="*/ 968 w 968"/>
                  <a:gd name="T3" fmla="*/ 88 h 176"/>
                  <a:gd name="T4" fmla="*/ 880 w 968"/>
                  <a:gd name="T5" fmla="*/ 0 h 176"/>
                  <a:gd name="T6" fmla="*/ 880 w 968"/>
                  <a:gd name="T7" fmla="*/ 0 h 176"/>
                  <a:gd name="T8" fmla="*/ 89 w 968"/>
                  <a:gd name="T9" fmla="*/ 0 h 176"/>
                  <a:gd name="T10" fmla="*/ 0 w 968"/>
                  <a:gd name="T11" fmla="*/ 88 h 176"/>
                  <a:gd name="T12" fmla="*/ 89 w 968"/>
                  <a:gd name="T13" fmla="*/ 176 h 176"/>
                  <a:gd name="T14" fmla="*/ 89 w 968"/>
                  <a:gd name="T15" fmla="*/ 176 h 176"/>
                  <a:gd name="T16" fmla="*/ 880 w 968"/>
                  <a:gd name="T17" fmla="*/ 176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68" h="176">
                    <a:moveTo>
                      <a:pt x="880" y="176"/>
                    </a:moveTo>
                    <a:cubicBezTo>
                      <a:pt x="929" y="176"/>
                      <a:pt x="968" y="137"/>
                      <a:pt x="968" y="88"/>
                    </a:cubicBezTo>
                    <a:cubicBezTo>
                      <a:pt x="968" y="39"/>
                      <a:pt x="929" y="0"/>
                      <a:pt x="880" y="0"/>
                    </a:cubicBezTo>
                    <a:lnTo>
                      <a:pt x="880" y="0"/>
                    </a:lnTo>
                    <a:lnTo>
                      <a:pt x="89" y="0"/>
                    </a:lnTo>
                    <a:cubicBezTo>
                      <a:pt x="40" y="0"/>
                      <a:pt x="0" y="39"/>
                      <a:pt x="0" y="88"/>
                    </a:cubicBezTo>
                    <a:cubicBezTo>
                      <a:pt x="0" y="137"/>
                      <a:pt x="40" y="176"/>
                      <a:pt x="89" y="176"/>
                    </a:cubicBezTo>
                    <a:lnTo>
                      <a:pt x="89" y="176"/>
                    </a:lnTo>
                    <a:lnTo>
                      <a:pt x="880" y="176"/>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632" name="Freeform 208"/>
              <p:cNvSpPr>
                <a:spLocks/>
              </p:cNvSpPr>
              <p:nvPr/>
            </p:nvSpPr>
            <p:spPr bwMode="auto">
              <a:xfrm>
                <a:off x="1675" y="1482"/>
                <a:ext cx="378" cy="64"/>
              </a:xfrm>
              <a:custGeom>
                <a:avLst/>
                <a:gdLst>
                  <a:gd name="T0" fmla="*/ 880 w 968"/>
                  <a:gd name="T1" fmla="*/ 176 h 176"/>
                  <a:gd name="T2" fmla="*/ 968 w 968"/>
                  <a:gd name="T3" fmla="*/ 88 h 176"/>
                  <a:gd name="T4" fmla="*/ 880 w 968"/>
                  <a:gd name="T5" fmla="*/ 0 h 176"/>
                  <a:gd name="T6" fmla="*/ 880 w 968"/>
                  <a:gd name="T7" fmla="*/ 0 h 176"/>
                  <a:gd name="T8" fmla="*/ 89 w 968"/>
                  <a:gd name="T9" fmla="*/ 0 h 176"/>
                  <a:gd name="T10" fmla="*/ 0 w 968"/>
                  <a:gd name="T11" fmla="*/ 88 h 176"/>
                  <a:gd name="T12" fmla="*/ 89 w 968"/>
                  <a:gd name="T13" fmla="*/ 176 h 176"/>
                  <a:gd name="T14" fmla="*/ 89 w 968"/>
                  <a:gd name="T15" fmla="*/ 176 h 176"/>
                  <a:gd name="T16" fmla="*/ 880 w 968"/>
                  <a:gd name="T17" fmla="*/ 176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68" h="176">
                    <a:moveTo>
                      <a:pt x="880" y="176"/>
                    </a:moveTo>
                    <a:cubicBezTo>
                      <a:pt x="929" y="176"/>
                      <a:pt x="968" y="137"/>
                      <a:pt x="968" y="88"/>
                    </a:cubicBezTo>
                    <a:cubicBezTo>
                      <a:pt x="968" y="39"/>
                      <a:pt x="929" y="0"/>
                      <a:pt x="880" y="0"/>
                    </a:cubicBezTo>
                    <a:lnTo>
                      <a:pt x="880" y="0"/>
                    </a:lnTo>
                    <a:lnTo>
                      <a:pt x="89" y="0"/>
                    </a:lnTo>
                    <a:cubicBezTo>
                      <a:pt x="40" y="0"/>
                      <a:pt x="0" y="39"/>
                      <a:pt x="0" y="88"/>
                    </a:cubicBezTo>
                    <a:cubicBezTo>
                      <a:pt x="0" y="137"/>
                      <a:pt x="40" y="176"/>
                      <a:pt x="89" y="176"/>
                    </a:cubicBezTo>
                    <a:lnTo>
                      <a:pt x="89" y="176"/>
                    </a:lnTo>
                    <a:lnTo>
                      <a:pt x="880" y="176"/>
                    </a:lnTo>
                    <a:close/>
                  </a:path>
                </a:pathLst>
              </a:custGeom>
              <a:noFill/>
              <a:ln w="31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633" name="Rectangle 209"/>
              <p:cNvSpPr>
                <a:spLocks noChangeArrowheads="1"/>
              </p:cNvSpPr>
              <p:nvPr/>
            </p:nvSpPr>
            <p:spPr bwMode="auto">
              <a:xfrm>
                <a:off x="1734" y="1489"/>
                <a:ext cx="112"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600" smtClean="0">
                    <a:solidFill>
                      <a:srgbClr val="000000"/>
                    </a:solidFill>
                  </a:rPr>
                  <a:t>Rsv</a:t>
                </a:r>
                <a:endParaRPr lang="en-US" altLang="en-US" sz="1800" smtClean="0">
                  <a:solidFill>
                    <a:srgbClr val="000000"/>
                  </a:solidFill>
                </a:endParaRPr>
              </a:p>
            </p:txBody>
          </p:sp>
          <p:sp>
            <p:nvSpPr>
              <p:cNvPr id="21634" name="Rectangle 210"/>
              <p:cNvSpPr>
                <a:spLocks noChangeArrowheads="1"/>
              </p:cNvSpPr>
              <p:nvPr/>
            </p:nvSpPr>
            <p:spPr bwMode="auto">
              <a:xfrm>
                <a:off x="1815" y="1489"/>
                <a:ext cx="50"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600" smtClean="0">
                    <a:solidFill>
                      <a:srgbClr val="000000"/>
                    </a:solidFill>
                  </a:rPr>
                  <a:t>1</a:t>
                </a:r>
                <a:endParaRPr lang="en-US" altLang="en-US" sz="1800" smtClean="0">
                  <a:solidFill>
                    <a:srgbClr val="000000"/>
                  </a:solidFill>
                </a:endParaRPr>
              </a:p>
            </p:txBody>
          </p:sp>
          <p:sp>
            <p:nvSpPr>
              <p:cNvPr id="21635" name="Rectangle 211"/>
              <p:cNvSpPr>
                <a:spLocks noChangeArrowheads="1"/>
              </p:cNvSpPr>
              <p:nvPr/>
            </p:nvSpPr>
            <p:spPr bwMode="auto">
              <a:xfrm>
                <a:off x="1846" y="1489"/>
                <a:ext cx="62"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600" smtClean="0">
                    <a:solidFill>
                      <a:srgbClr val="000000"/>
                    </a:solidFill>
                  </a:rPr>
                  <a:t>H</a:t>
                </a:r>
                <a:endParaRPr lang="en-US" altLang="en-US" sz="1800" smtClean="0">
                  <a:solidFill>
                    <a:srgbClr val="000000"/>
                  </a:solidFill>
                </a:endParaRPr>
              </a:p>
            </p:txBody>
          </p:sp>
          <p:sp>
            <p:nvSpPr>
              <p:cNvPr id="21636" name="Rectangle 212"/>
              <p:cNvSpPr>
                <a:spLocks noChangeArrowheads="1"/>
              </p:cNvSpPr>
              <p:nvPr/>
            </p:nvSpPr>
            <p:spPr bwMode="auto">
              <a:xfrm>
                <a:off x="1883" y="1489"/>
                <a:ext cx="44"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600" smtClean="0">
                    <a:solidFill>
                      <a:srgbClr val="000000"/>
                    </a:solidFill>
                  </a:rPr>
                  <a:t>-</a:t>
                </a:r>
                <a:endParaRPr lang="en-US" altLang="en-US" sz="1800" smtClean="0">
                  <a:solidFill>
                    <a:srgbClr val="000000"/>
                  </a:solidFill>
                </a:endParaRPr>
              </a:p>
            </p:txBody>
          </p:sp>
          <p:sp>
            <p:nvSpPr>
              <p:cNvPr id="21637" name="Rectangle 213"/>
              <p:cNvSpPr>
                <a:spLocks noChangeArrowheads="1"/>
              </p:cNvSpPr>
              <p:nvPr/>
            </p:nvSpPr>
            <p:spPr bwMode="auto">
              <a:xfrm>
                <a:off x="1896" y="1489"/>
                <a:ext cx="125"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600" smtClean="0">
                    <a:solidFill>
                      <a:srgbClr val="000000"/>
                    </a:solidFill>
                  </a:rPr>
                  <a:t>SAP</a:t>
                </a:r>
                <a:endParaRPr lang="en-US" altLang="en-US" sz="1800" smtClean="0">
                  <a:solidFill>
                    <a:srgbClr val="000000"/>
                  </a:solidFill>
                </a:endParaRPr>
              </a:p>
            </p:txBody>
          </p:sp>
          <p:sp>
            <p:nvSpPr>
              <p:cNvPr id="21638" name="Freeform 214"/>
              <p:cNvSpPr>
                <a:spLocks/>
              </p:cNvSpPr>
              <p:nvPr/>
            </p:nvSpPr>
            <p:spPr bwMode="auto">
              <a:xfrm>
                <a:off x="2104" y="1480"/>
                <a:ext cx="359" cy="69"/>
              </a:xfrm>
              <a:custGeom>
                <a:avLst/>
                <a:gdLst>
                  <a:gd name="T0" fmla="*/ 826 w 921"/>
                  <a:gd name="T1" fmla="*/ 190 h 190"/>
                  <a:gd name="T2" fmla="*/ 921 w 921"/>
                  <a:gd name="T3" fmla="*/ 95 h 190"/>
                  <a:gd name="T4" fmla="*/ 826 w 921"/>
                  <a:gd name="T5" fmla="*/ 0 h 190"/>
                  <a:gd name="T6" fmla="*/ 826 w 921"/>
                  <a:gd name="T7" fmla="*/ 0 h 190"/>
                  <a:gd name="T8" fmla="*/ 95 w 921"/>
                  <a:gd name="T9" fmla="*/ 0 h 190"/>
                  <a:gd name="T10" fmla="*/ 0 w 921"/>
                  <a:gd name="T11" fmla="*/ 95 h 190"/>
                  <a:gd name="T12" fmla="*/ 95 w 921"/>
                  <a:gd name="T13" fmla="*/ 190 h 190"/>
                  <a:gd name="T14" fmla="*/ 826 w 921"/>
                  <a:gd name="T15" fmla="*/ 190 h 19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21" h="190">
                    <a:moveTo>
                      <a:pt x="826" y="190"/>
                    </a:moveTo>
                    <a:cubicBezTo>
                      <a:pt x="879" y="190"/>
                      <a:pt x="921" y="148"/>
                      <a:pt x="921" y="95"/>
                    </a:cubicBezTo>
                    <a:cubicBezTo>
                      <a:pt x="921" y="42"/>
                      <a:pt x="879" y="0"/>
                      <a:pt x="826" y="0"/>
                    </a:cubicBezTo>
                    <a:lnTo>
                      <a:pt x="826" y="0"/>
                    </a:lnTo>
                    <a:lnTo>
                      <a:pt x="95" y="0"/>
                    </a:lnTo>
                    <a:cubicBezTo>
                      <a:pt x="42" y="0"/>
                      <a:pt x="0" y="42"/>
                      <a:pt x="0" y="95"/>
                    </a:cubicBezTo>
                    <a:cubicBezTo>
                      <a:pt x="0" y="148"/>
                      <a:pt x="42" y="190"/>
                      <a:pt x="95" y="190"/>
                    </a:cubicBezTo>
                    <a:lnTo>
                      <a:pt x="826" y="190"/>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639" name="Freeform 215"/>
              <p:cNvSpPr>
                <a:spLocks/>
              </p:cNvSpPr>
              <p:nvPr/>
            </p:nvSpPr>
            <p:spPr bwMode="auto">
              <a:xfrm>
                <a:off x="2104" y="1480"/>
                <a:ext cx="359" cy="69"/>
              </a:xfrm>
              <a:custGeom>
                <a:avLst/>
                <a:gdLst>
                  <a:gd name="T0" fmla="*/ 826 w 921"/>
                  <a:gd name="T1" fmla="*/ 190 h 190"/>
                  <a:gd name="T2" fmla="*/ 921 w 921"/>
                  <a:gd name="T3" fmla="*/ 95 h 190"/>
                  <a:gd name="T4" fmla="*/ 826 w 921"/>
                  <a:gd name="T5" fmla="*/ 0 h 190"/>
                  <a:gd name="T6" fmla="*/ 826 w 921"/>
                  <a:gd name="T7" fmla="*/ 0 h 190"/>
                  <a:gd name="T8" fmla="*/ 95 w 921"/>
                  <a:gd name="T9" fmla="*/ 0 h 190"/>
                  <a:gd name="T10" fmla="*/ 0 w 921"/>
                  <a:gd name="T11" fmla="*/ 95 h 190"/>
                  <a:gd name="T12" fmla="*/ 95 w 921"/>
                  <a:gd name="T13" fmla="*/ 190 h 190"/>
                  <a:gd name="T14" fmla="*/ 826 w 921"/>
                  <a:gd name="T15" fmla="*/ 190 h 19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21" h="190">
                    <a:moveTo>
                      <a:pt x="826" y="190"/>
                    </a:moveTo>
                    <a:cubicBezTo>
                      <a:pt x="879" y="190"/>
                      <a:pt x="921" y="148"/>
                      <a:pt x="921" y="95"/>
                    </a:cubicBezTo>
                    <a:cubicBezTo>
                      <a:pt x="921" y="42"/>
                      <a:pt x="879" y="0"/>
                      <a:pt x="826" y="0"/>
                    </a:cubicBezTo>
                    <a:lnTo>
                      <a:pt x="826" y="0"/>
                    </a:lnTo>
                    <a:lnTo>
                      <a:pt x="95" y="0"/>
                    </a:lnTo>
                    <a:cubicBezTo>
                      <a:pt x="42" y="0"/>
                      <a:pt x="0" y="42"/>
                      <a:pt x="0" y="95"/>
                    </a:cubicBezTo>
                    <a:cubicBezTo>
                      <a:pt x="0" y="148"/>
                      <a:pt x="42" y="190"/>
                      <a:pt x="95" y="190"/>
                    </a:cubicBezTo>
                    <a:lnTo>
                      <a:pt x="826" y="190"/>
                    </a:lnTo>
                    <a:close/>
                  </a:path>
                </a:pathLst>
              </a:custGeom>
              <a:noFill/>
              <a:ln w="31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640" name="Rectangle 216"/>
              <p:cNvSpPr>
                <a:spLocks noChangeArrowheads="1"/>
              </p:cNvSpPr>
              <p:nvPr/>
            </p:nvSpPr>
            <p:spPr bwMode="auto">
              <a:xfrm>
                <a:off x="2152" y="1489"/>
                <a:ext cx="112"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600" smtClean="0">
                    <a:solidFill>
                      <a:srgbClr val="000000"/>
                    </a:solidFill>
                  </a:rPr>
                  <a:t>Rsv</a:t>
                </a:r>
                <a:endParaRPr lang="en-US" altLang="en-US" sz="1800" smtClean="0">
                  <a:solidFill>
                    <a:srgbClr val="000000"/>
                  </a:solidFill>
                </a:endParaRPr>
              </a:p>
            </p:txBody>
          </p:sp>
          <p:sp>
            <p:nvSpPr>
              <p:cNvPr id="21641" name="Rectangle 217"/>
              <p:cNvSpPr>
                <a:spLocks noChangeArrowheads="1"/>
              </p:cNvSpPr>
              <p:nvPr/>
            </p:nvSpPr>
            <p:spPr bwMode="auto">
              <a:xfrm>
                <a:off x="2233" y="1489"/>
                <a:ext cx="50"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600" smtClean="0">
                    <a:solidFill>
                      <a:srgbClr val="000000"/>
                    </a:solidFill>
                  </a:rPr>
                  <a:t>2</a:t>
                </a:r>
                <a:endParaRPr lang="en-US" altLang="en-US" sz="1800" smtClean="0">
                  <a:solidFill>
                    <a:srgbClr val="000000"/>
                  </a:solidFill>
                </a:endParaRPr>
              </a:p>
            </p:txBody>
          </p:sp>
          <p:sp>
            <p:nvSpPr>
              <p:cNvPr id="21642" name="Rectangle 218"/>
              <p:cNvSpPr>
                <a:spLocks noChangeArrowheads="1"/>
              </p:cNvSpPr>
              <p:nvPr/>
            </p:nvSpPr>
            <p:spPr bwMode="auto">
              <a:xfrm>
                <a:off x="2264" y="1489"/>
                <a:ext cx="62"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600" smtClean="0">
                    <a:solidFill>
                      <a:srgbClr val="000000"/>
                    </a:solidFill>
                  </a:rPr>
                  <a:t>H</a:t>
                </a:r>
                <a:endParaRPr lang="en-US" altLang="en-US" sz="1800" smtClean="0">
                  <a:solidFill>
                    <a:srgbClr val="000000"/>
                  </a:solidFill>
                </a:endParaRPr>
              </a:p>
            </p:txBody>
          </p:sp>
          <p:sp>
            <p:nvSpPr>
              <p:cNvPr id="21643" name="Rectangle 219"/>
              <p:cNvSpPr>
                <a:spLocks noChangeArrowheads="1"/>
              </p:cNvSpPr>
              <p:nvPr/>
            </p:nvSpPr>
            <p:spPr bwMode="auto">
              <a:xfrm>
                <a:off x="2302" y="1489"/>
                <a:ext cx="44"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600" smtClean="0">
                    <a:solidFill>
                      <a:srgbClr val="000000"/>
                    </a:solidFill>
                  </a:rPr>
                  <a:t>-</a:t>
                </a:r>
                <a:endParaRPr lang="en-US" altLang="en-US" sz="1800" smtClean="0">
                  <a:solidFill>
                    <a:srgbClr val="000000"/>
                  </a:solidFill>
                </a:endParaRPr>
              </a:p>
            </p:txBody>
          </p:sp>
          <p:sp>
            <p:nvSpPr>
              <p:cNvPr id="21644" name="Rectangle 220"/>
              <p:cNvSpPr>
                <a:spLocks noChangeArrowheads="1"/>
              </p:cNvSpPr>
              <p:nvPr/>
            </p:nvSpPr>
            <p:spPr bwMode="auto">
              <a:xfrm>
                <a:off x="2314" y="1489"/>
                <a:ext cx="125"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600" smtClean="0">
                    <a:solidFill>
                      <a:srgbClr val="000000"/>
                    </a:solidFill>
                  </a:rPr>
                  <a:t>SAP</a:t>
                </a:r>
                <a:endParaRPr lang="en-US" altLang="en-US" sz="1800" smtClean="0">
                  <a:solidFill>
                    <a:srgbClr val="000000"/>
                  </a:solidFill>
                </a:endParaRPr>
              </a:p>
            </p:txBody>
          </p:sp>
          <p:sp>
            <p:nvSpPr>
              <p:cNvPr id="21645" name="Freeform 221"/>
              <p:cNvSpPr>
                <a:spLocks/>
              </p:cNvSpPr>
              <p:nvPr/>
            </p:nvSpPr>
            <p:spPr bwMode="auto">
              <a:xfrm>
                <a:off x="2553" y="1474"/>
                <a:ext cx="330" cy="81"/>
              </a:xfrm>
              <a:custGeom>
                <a:avLst/>
                <a:gdLst>
                  <a:gd name="T0" fmla="*/ 734 w 844"/>
                  <a:gd name="T1" fmla="*/ 222 h 222"/>
                  <a:gd name="T2" fmla="*/ 844 w 844"/>
                  <a:gd name="T3" fmla="*/ 111 h 222"/>
                  <a:gd name="T4" fmla="*/ 734 w 844"/>
                  <a:gd name="T5" fmla="*/ 0 h 222"/>
                  <a:gd name="T6" fmla="*/ 110 w 844"/>
                  <a:gd name="T7" fmla="*/ 0 h 222"/>
                  <a:gd name="T8" fmla="*/ 0 w 844"/>
                  <a:gd name="T9" fmla="*/ 111 h 222"/>
                  <a:gd name="T10" fmla="*/ 110 w 844"/>
                  <a:gd name="T11" fmla="*/ 222 h 222"/>
                  <a:gd name="T12" fmla="*/ 110 w 844"/>
                  <a:gd name="T13" fmla="*/ 222 h 222"/>
                  <a:gd name="T14" fmla="*/ 734 w 844"/>
                  <a:gd name="T15" fmla="*/ 222 h 2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4" h="222">
                    <a:moveTo>
                      <a:pt x="734" y="222"/>
                    </a:moveTo>
                    <a:cubicBezTo>
                      <a:pt x="795" y="222"/>
                      <a:pt x="844" y="172"/>
                      <a:pt x="844" y="111"/>
                    </a:cubicBezTo>
                    <a:cubicBezTo>
                      <a:pt x="844" y="50"/>
                      <a:pt x="795" y="0"/>
                      <a:pt x="734" y="0"/>
                    </a:cubicBezTo>
                    <a:lnTo>
                      <a:pt x="110" y="0"/>
                    </a:lnTo>
                    <a:cubicBezTo>
                      <a:pt x="49" y="0"/>
                      <a:pt x="0" y="50"/>
                      <a:pt x="0" y="111"/>
                    </a:cubicBezTo>
                    <a:cubicBezTo>
                      <a:pt x="0" y="172"/>
                      <a:pt x="49" y="222"/>
                      <a:pt x="110" y="222"/>
                    </a:cubicBezTo>
                    <a:lnTo>
                      <a:pt x="110" y="222"/>
                    </a:lnTo>
                    <a:lnTo>
                      <a:pt x="734" y="222"/>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646" name="Freeform 222"/>
              <p:cNvSpPr>
                <a:spLocks/>
              </p:cNvSpPr>
              <p:nvPr/>
            </p:nvSpPr>
            <p:spPr bwMode="auto">
              <a:xfrm>
                <a:off x="2553" y="1474"/>
                <a:ext cx="330" cy="81"/>
              </a:xfrm>
              <a:custGeom>
                <a:avLst/>
                <a:gdLst>
                  <a:gd name="T0" fmla="*/ 734 w 844"/>
                  <a:gd name="T1" fmla="*/ 222 h 222"/>
                  <a:gd name="T2" fmla="*/ 844 w 844"/>
                  <a:gd name="T3" fmla="*/ 111 h 222"/>
                  <a:gd name="T4" fmla="*/ 734 w 844"/>
                  <a:gd name="T5" fmla="*/ 0 h 222"/>
                  <a:gd name="T6" fmla="*/ 110 w 844"/>
                  <a:gd name="T7" fmla="*/ 0 h 222"/>
                  <a:gd name="T8" fmla="*/ 0 w 844"/>
                  <a:gd name="T9" fmla="*/ 111 h 222"/>
                  <a:gd name="T10" fmla="*/ 110 w 844"/>
                  <a:gd name="T11" fmla="*/ 222 h 222"/>
                  <a:gd name="T12" fmla="*/ 110 w 844"/>
                  <a:gd name="T13" fmla="*/ 222 h 222"/>
                  <a:gd name="T14" fmla="*/ 734 w 844"/>
                  <a:gd name="T15" fmla="*/ 222 h 2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4" h="222">
                    <a:moveTo>
                      <a:pt x="734" y="222"/>
                    </a:moveTo>
                    <a:cubicBezTo>
                      <a:pt x="795" y="222"/>
                      <a:pt x="844" y="172"/>
                      <a:pt x="844" y="111"/>
                    </a:cubicBezTo>
                    <a:cubicBezTo>
                      <a:pt x="844" y="50"/>
                      <a:pt x="795" y="0"/>
                      <a:pt x="734" y="0"/>
                    </a:cubicBezTo>
                    <a:lnTo>
                      <a:pt x="110" y="0"/>
                    </a:lnTo>
                    <a:cubicBezTo>
                      <a:pt x="49" y="0"/>
                      <a:pt x="0" y="50"/>
                      <a:pt x="0" y="111"/>
                    </a:cubicBezTo>
                    <a:cubicBezTo>
                      <a:pt x="0" y="172"/>
                      <a:pt x="49" y="222"/>
                      <a:pt x="110" y="222"/>
                    </a:cubicBezTo>
                    <a:lnTo>
                      <a:pt x="110" y="222"/>
                    </a:lnTo>
                    <a:lnTo>
                      <a:pt x="734" y="222"/>
                    </a:lnTo>
                    <a:close/>
                  </a:path>
                </a:pathLst>
              </a:custGeom>
              <a:noFill/>
              <a:ln w="31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647" name="Rectangle 223"/>
              <p:cNvSpPr>
                <a:spLocks noChangeArrowheads="1"/>
              </p:cNvSpPr>
              <p:nvPr/>
            </p:nvSpPr>
            <p:spPr bwMode="auto">
              <a:xfrm>
                <a:off x="2620" y="1489"/>
                <a:ext cx="50"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600" smtClean="0">
                    <a:solidFill>
                      <a:srgbClr val="000000"/>
                    </a:solidFill>
                  </a:rPr>
                  <a:t>6</a:t>
                </a:r>
                <a:endParaRPr lang="en-US" altLang="en-US" sz="1800" smtClean="0">
                  <a:solidFill>
                    <a:srgbClr val="000000"/>
                  </a:solidFill>
                </a:endParaRPr>
              </a:p>
            </p:txBody>
          </p:sp>
          <p:sp>
            <p:nvSpPr>
              <p:cNvPr id="21648" name="Rectangle 224"/>
              <p:cNvSpPr>
                <a:spLocks noChangeArrowheads="1"/>
              </p:cNvSpPr>
              <p:nvPr/>
            </p:nvSpPr>
            <p:spPr bwMode="auto">
              <a:xfrm>
                <a:off x="2651" y="1489"/>
                <a:ext cx="75"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600" smtClean="0">
                    <a:solidFill>
                      <a:srgbClr val="000000"/>
                    </a:solidFill>
                  </a:rPr>
                  <a:t>tH</a:t>
                </a:r>
                <a:endParaRPr lang="en-US" altLang="en-US" sz="1800" smtClean="0">
                  <a:solidFill>
                    <a:srgbClr val="000000"/>
                  </a:solidFill>
                </a:endParaRPr>
              </a:p>
            </p:txBody>
          </p:sp>
          <p:sp>
            <p:nvSpPr>
              <p:cNvPr id="21649" name="Rectangle 225"/>
              <p:cNvSpPr>
                <a:spLocks noChangeArrowheads="1"/>
              </p:cNvSpPr>
              <p:nvPr/>
            </p:nvSpPr>
            <p:spPr bwMode="auto">
              <a:xfrm>
                <a:off x="2701" y="1489"/>
                <a:ext cx="44"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600" smtClean="0">
                    <a:solidFill>
                      <a:srgbClr val="000000"/>
                    </a:solidFill>
                  </a:rPr>
                  <a:t>-</a:t>
                </a:r>
                <a:endParaRPr lang="en-US" altLang="en-US" sz="1800" smtClean="0">
                  <a:solidFill>
                    <a:srgbClr val="000000"/>
                  </a:solidFill>
                </a:endParaRPr>
              </a:p>
            </p:txBody>
          </p:sp>
          <p:sp>
            <p:nvSpPr>
              <p:cNvPr id="21650" name="Rectangle 226"/>
              <p:cNvSpPr>
                <a:spLocks noChangeArrowheads="1"/>
              </p:cNvSpPr>
              <p:nvPr/>
            </p:nvSpPr>
            <p:spPr bwMode="auto">
              <a:xfrm>
                <a:off x="2714" y="1489"/>
                <a:ext cx="125"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600" smtClean="0">
                    <a:solidFill>
                      <a:srgbClr val="000000"/>
                    </a:solidFill>
                  </a:rPr>
                  <a:t>SAP</a:t>
                </a:r>
                <a:endParaRPr lang="en-US" altLang="en-US" sz="1800" smtClean="0">
                  <a:solidFill>
                    <a:srgbClr val="000000"/>
                  </a:solidFill>
                </a:endParaRPr>
              </a:p>
            </p:txBody>
          </p:sp>
          <p:sp>
            <p:nvSpPr>
              <p:cNvPr id="21651" name="Freeform 227"/>
              <p:cNvSpPr>
                <a:spLocks/>
              </p:cNvSpPr>
              <p:nvPr/>
            </p:nvSpPr>
            <p:spPr bwMode="auto">
              <a:xfrm>
                <a:off x="2973" y="1478"/>
                <a:ext cx="344" cy="73"/>
              </a:xfrm>
              <a:custGeom>
                <a:avLst/>
                <a:gdLst>
                  <a:gd name="T0" fmla="*/ 783 w 883"/>
                  <a:gd name="T1" fmla="*/ 200 h 200"/>
                  <a:gd name="T2" fmla="*/ 883 w 883"/>
                  <a:gd name="T3" fmla="*/ 100 h 200"/>
                  <a:gd name="T4" fmla="*/ 783 w 883"/>
                  <a:gd name="T5" fmla="*/ 0 h 200"/>
                  <a:gd name="T6" fmla="*/ 100 w 883"/>
                  <a:gd name="T7" fmla="*/ 0 h 200"/>
                  <a:gd name="T8" fmla="*/ 0 w 883"/>
                  <a:gd name="T9" fmla="*/ 100 h 200"/>
                  <a:gd name="T10" fmla="*/ 100 w 883"/>
                  <a:gd name="T11" fmla="*/ 200 h 200"/>
                  <a:gd name="T12" fmla="*/ 100 w 883"/>
                  <a:gd name="T13" fmla="*/ 200 h 200"/>
                  <a:gd name="T14" fmla="*/ 783 w 883"/>
                  <a:gd name="T15" fmla="*/ 200 h 20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83" h="200">
                    <a:moveTo>
                      <a:pt x="783" y="200"/>
                    </a:moveTo>
                    <a:cubicBezTo>
                      <a:pt x="838" y="200"/>
                      <a:pt x="883" y="155"/>
                      <a:pt x="883" y="100"/>
                    </a:cubicBezTo>
                    <a:cubicBezTo>
                      <a:pt x="883" y="45"/>
                      <a:pt x="838" y="0"/>
                      <a:pt x="783" y="0"/>
                    </a:cubicBezTo>
                    <a:lnTo>
                      <a:pt x="100" y="0"/>
                    </a:lnTo>
                    <a:cubicBezTo>
                      <a:pt x="45" y="0"/>
                      <a:pt x="0" y="45"/>
                      <a:pt x="0" y="100"/>
                    </a:cubicBezTo>
                    <a:cubicBezTo>
                      <a:pt x="0" y="155"/>
                      <a:pt x="45" y="200"/>
                      <a:pt x="100" y="200"/>
                    </a:cubicBezTo>
                    <a:lnTo>
                      <a:pt x="100" y="200"/>
                    </a:lnTo>
                    <a:lnTo>
                      <a:pt x="783" y="200"/>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652" name="Freeform 228"/>
              <p:cNvSpPr>
                <a:spLocks/>
              </p:cNvSpPr>
              <p:nvPr/>
            </p:nvSpPr>
            <p:spPr bwMode="auto">
              <a:xfrm>
                <a:off x="2973" y="1478"/>
                <a:ext cx="344" cy="73"/>
              </a:xfrm>
              <a:custGeom>
                <a:avLst/>
                <a:gdLst>
                  <a:gd name="T0" fmla="*/ 783 w 883"/>
                  <a:gd name="T1" fmla="*/ 200 h 200"/>
                  <a:gd name="T2" fmla="*/ 883 w 883"/>
                  <a:gd name="T3" fmla="*/ 100 h 200"/>
                  <a:gd name="T4" fmla="*/ 783 w 883"/>
                  <a:gd name="T5" fmla="*/ 0 h 200"/>
                  <a:gd name="T6" fmla="*/ 100 w 883"/>
                  <a:gd name="T7" fmla="*/ 0 h 200"/>
                  <a:gd name="T8" fmla="*/ 0 w 883"/>
                  <a:gd name="T9" fmla="*/ 100 h 200"/>
                  <a:gd name="T10" fmla="*/ 100 w 883"/>
                  <a:gd name="T11" fmla="*/ 200 h 200"/>
                  <a:gd name="T12" fmla="*/ 100 w 883"/>
                  <a:gd name="T13" fmla="*/ 200 h 200"/>
                  <a:gd name="T14" fmla="*/ 783 w 883"/>
                  <a:gd name="T15" fmla="*/ 200 h 20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83" h="200">
                    <a:moveTo>
                      <a:pt x="783" y="200"/>
                    </a:moveTo>
                    <a:cubicBezTo>
                      <a:pt x="838" y="200"/>
                      <a:pt x="883" y="155"/>
                      <a:pt x="883" y="100"/>
                    </a:cubicBezTo>
                    <a:cubicBezTo>
                      <a:pt x="883" y="45"/>
                      <a:pt x="838" y="0"/>
                      <a:pt x="783" y="0"/>
                    </a:cubicBezTo>
                    <a:lnTo>
                      <a:pt x="100" y="0"/>
                    </a:lnTo>
                    <a:cubicBezTo>
                      <a:pt x="45" y="0"/>
                      <a:pt x="0" y="45"/>
                      <a:pt x="0" y="100"/>
                    </a:cubicBezTo>
                    <a:cubicBezTo>
                      <a:pt x="0" y="155"/>
                      <a:pt x="45" y="200"/>
                      <a:pt x="100" y="200"/>
                    </a:cubicBezTo>
                    <a:lnTo>
                      <a:pt x="100" y="200"/>
                    </a:lnTo>
                    <a:lnTo>
                      <a:pt x="783" y="200"/>
                    </a:lnTo>
                    <a:close/>
                  </a:path>
                </a:pathLst>
              </a:custGeom>
              <a:noFill/>
              <a:ln w="31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653" name="Rectangle 229"/>
              <p:cNvSpPr>
                <a:spLocks noChangeArrowheads="1"/>
              </p:cNvSpPr>
              <p:nvPr/>
            </p:nvSpPr>
            <p:spPr bwMode="auto">
              <a:xfrm>
                <a:off x="3032" y="1489"/>
                <a:ext cx="137"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600" smtClean="0">
                    <a:solidFill>
                      <a:srgbClr val="000000"/>
                    </a:solidFill>
                  </a:rPr>
                  <a:t>MPH</a:t>
                </a:r>
                <a:endParaRPr lang="en-US" altLang="en-US" sz="1800" smtClean="0">
                  <a:solidFill>
                    <a:srgbClr val="000000"/>
                  </a:solidFill>
                </a:endParaRPr>
              </a:p>
            </p:txBody>
          </p:sp>
          <p:sp>
            <p:nvSpPr>
              <p:cNvPr id="21654" name="Rectangle 230"/>
              <p:cNvSpPr>
                <a:spLocks noChangeArrowheads="1"/>
              </p:cNvSpPr>
              <p:nvPr/>
            </p:nvSpPr>
            <p:spPr bwMode="auto">
              <a:xfrm>
                <a:off x="3144" y="1489"/>
                <a:ext cx="44"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600" smtClean="0">
                    <a:solidFill>
                      <a:srgbClr val="000000"/>
                    </a:solidFill>
                  </a:rPr>
                  <a:t>-</a:t>
                </a:r>
                <a:endParaRPr lang="en-US" altLang="en-US" sz="1800" smtClean="0">
                  <a:solidFill>
                    <a:srgbClr val="000000"/>
                  </a:solidFill>
                </a:endParaRPr>
              </a:p>
            </p:txBody>
          </p:sp>
          <p:sp>
            <p:nvSpPr>
              <p:cNvPr id="21655" name="Rectangle 231"/>
              <p:cNvSpPr>
                <a:spLocks noChangeArrowheads="1"/>
              </p:cNvSpPr>
              <p:nvPr/>
            </p:nvSpPr>
            <p:spPr bwMode="auto">
              <a:xfrm>
                <a:off x="3157" y="1489"/>
                <a:ext cx="125"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600" smtClean="0">
                    <a:solidFill>
                      <a:srgbClr val="000000"/>
                    </a:solidFill>
                  </a:rPr>
                  <a:t>SAP</a:t>
                </a:r>
                <a:endParaRPr lang="en-US" altLang="en-US" sz="1800" smtClean="0">
                  <a:solidFill>
                    <a:srgbClr val="000000"/>
                  </a:solidFill>
                </a:endParaRPr>
              </a:p>
            </p:txBody>
          </p:sp>
          <p:sp>
            <p:nvSpPr>
              <p:cNvPr id="21656" name="Freeform 232"/>
              <p:cNvSpPr>
                <a:spLocks/>
              </p:cNvSpPr>
              <p:nvPr/>
            </p:nvSpPr>
            <p:spPr bwMode="auto">
              <a:xfrm>
                <a:off x="3857" y="1483"/>
                <a:ext cx="345" cy="63"/>
              </a:xfrm>
              <a:custGeom>
                <a:avLst/>
                <a:gdLst>
                  <a:gd name="T0" fmla="*/ 796 w 884"/>
                  <a:gd name="T1" fmla="*/ 174 h 174"/>
                  <a:gd name="T2" fmla="*/ 884 w 884"/>
                  <a:gd name="T3" fmla="*/ 87 h 174"/>
                  <a:gd name="T4" fmla="*/ 796 w 884"/>
                  <a:gd name="T5" fmla="*/ 0 h 174"/>
                  <a:gd name="T6" fmla="*/ 88 w 884"/>
                  <a:gd name="T7" fmla="*/ 0 h 174"/>
                  <a:gd name="T8" fmla="*/ 0 w 884"/>
                  <a:gd name="T9" fmla="*/ 87 h 174"/>
                  <a:gd name="T10" fmla="*/ 88 w 884"/>
                  <a:gd name="T11" fmla="*/ 174 h 174"/>
                  <a:gd name="T12" fmla="*/ 796 w 884"/>
                  <a:gd name="T13" fmla="*/ 174 h 174"/>
                </a:gdLst>
                <a:ahLst/>
                <a:cxnLst>
                  <a:cxn ang="0">
                    <a:pos x="T0" y="T1"/>
                  </a:cxn>
                  <a:cxn ang="0">
                    <a:pos x="T2" y="T3"/>
                  </a:cxn>
                  <a:cxn ang="0">
                    <a:pos x="T4" y="T5"/>
                  </a:cxn>
                  <a:cxn ang="0">
                    <a:pos x="T6" y="T7"/>
                  </a:cxn>
                  <a:cxn ang="0">
                    <a:pos x="T8" y="T9"/>
                  </a:cxn>
                  <a:cxn ang="0">
                    <a:pos x="T10" y="T11"/>
                  </a:cxn>
                  <a:cxn ang="0">
                    <a:pos x="T12" y="T13"/>
                  </a:cxn>
                </a:cxnLst>
                <a:rect l="0" t="0" r="r" b="b"/>
                <a:pathLst>
                  <a:path w="884" h="174">
                    <a:moveTo>
                      <a:pt x="796" y="174"/>
                    </a:moveTo>
                    <a:cubicBezTo>
                      <a:pt x="845" y="174"/>
                      <a:pt x="884" y="135"/>
                      <a:pt x="884" y="87"/>
                    </a:cubicBezTo>
                    <a:cubicBezTo>
                      <a:pt x="884" y="39"/>
                      <a:pt x="845" y="0"/>
                      <a:pt x="796" y="0"/>
                    </a:cubicBezTo>
                    <a:lnTo>
                      <a:pt x="88" y="0"/>
                    </a:lnTo>
                    <a:cubicBezTo>
                      <a:pt x="40" y="0"/>
                      <a:pt x="0" y="39"/>
                      <a:pt x="0" y="87"/>
                    </a:cubicBezTo>
                    <a:cubicBezTo>
                      <a:pt x="0" y="135"/>
                      <a:pt x="40" y="174"/>
                      <a:pt x="88" y="174"/>
                    </a:cubicBezTo>
                    <a:lnTo>
                      <a:pt x="796" y="174"/>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657" name="Freeform 233"/>
              <p:cNvSpPr>
                <a:spLocks/>
              </p:cNvSpPr>
              <p:nvPr/>
            </p:nvSpPr>
            <p:spPr bwMode="auto">
              <a:xfrm>
                <a:off x="3857" y="1483"/>
                <a:ext cx="345" cy="63"/>
              </a:xfrm>
              <a:custGeom>
                <a:avLst/>
                <a:gdLst>
                  <a:gd name="T0" fmla="*/ 796 w 884"/>
                  <a:gd name="T1" fmla="*/ 174 h 174"/>
                  <a:gd name="T2" fmla="*/ 884 w 884"/>
                  <a:gd name="T3" fmla="*/ 87 h 174"/>
                  <a:gd name="T4" fmla="*/ 796 w 884"/>
                  <a:gd name="T5" fmla="*/ 0 h 174"/>
                  <a:gd name="T6" fmla="*/ 88 w 884"/>
                  <a:gd name="T7" fmla="*/ 0 h 174"/>
                  <a:gd name="T8" fmla="*/ 0 w 884"/>
                  <a:gd name="T9" fmla="*/ 87 h 174"/>
                  <a:gd name="T10" fmla="*/ 88 w 884"/>
                  <a:gd name="T11" fmla="*/ 174 h 174"/>
                  <a:gd name="T12" fmla="*/ 796 w 884"/>
                  <a:gd name="T13" fmla="*/ 174 h 174"/>
                </a:gdLst>
                <a:ahLst/>
                <a:cxnLst>
                  <a:cxn ang="0">
                    <a:pos x="T0" y="T1"/>
                  </a:cxn>
                  <a:cxn ang="0">
                    <a:pos x="T2" y="T3"/>
                  </a:cxn>
                  <a:cxn ang="0">
                    <a:pos x="T4" y="T5"/>
                  </a:cxn>
                  <a:cxn ang="0">
                    <a:pos x="T6" y="T7"/>
                  </a:cxn>
                  <a:cxn ang="0">
                    <a:pos x="T8" y="T9"/>
                  </a:cxn>
                  <a:cxn ang="0">
                    <a:pos x="T10" y="T11"/>
                  </a:cxn>
                  <a:cxn ang="0">
                    <a:pos x="T12" y="T13"/>
                  </a:cxn>
                </a:cxnLst>
                <a:rect l="0" t="0" r="r" b="b"/>
                <a:pathLst>
                  <a:path w="884" h="174">
                    <a:moveTo>
                      <a:pt x="796" y="174"/>
                    </a:moveTo>
                    <a:cubicBezTo>
                      <a:pt x="845" y="174"/>
                      <a:pt x="884" y="135"/>
                      <a:pt x="884" y="87"/>
                    </a:cubicBezTo>
                    <a:cubicBezTo>
                      <a:pt x="884" y="39"/>
                      <a:pt x="845" y="0"/>
                      <a:pt x="796" y="0"/>
                    </a:cubicBezTo>
                    <a:lnTo>
                      <a:pt x="88" y="0"/>
                    </a:lnTo>
                    <a:cubicBezTo>
                      <a:pt x="40" y="0"/>
                      <a:pt x="0" y="39"/>
                      <a:pt x="0" y="87"/>
                    </a:cubicBezTo>
                    <a:cubicBezTo>
                      <a:pt x="0" y="135"/>
                      <a:pt x="40" y="174"/>
                      <a:pt x="88" y="174"/>
                    </a:cubicBezTo>
                    <a:lnTo>
                      <a:pt x="796" y="174"/>
                    </a:lnTo>
                    <a:close/>
                  </a:path>
                </a:pathLst>
              </a:custGeom>
              <a:noFill/>
              <a:ln w="31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658" name="Rectangle 234"/>
              <p:cNvSpPr>
                <a:spLocks noChangeArrowheads="1"/>
              </p:cNvSpPr>
              <p:nvPr/>
            </p:nvSpPr>
            <p:spPr bwMode="auto">
              <a:xfrm>
                <a:off x="3912" y="1489"/>
                <a:ext cx="37"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600" smtClean="0">
                    <a:solidFill>
                      <a:srgbClr val="000000"/>
                    </a:solidFill>
                  </a:rPr>
                  <a:t>.</a:t>
                </a:r>
                <a:endParaRPr lang="en-US" altLang="en-US" sz="1800" smtClean="0">
                  <a:solidFill>
                    <a:srgbClr val="000000"/>
                  </a:solidFill>
                </a:endParaRPr>
              </a:p>
            </p:txBody>
          </p:sp>
          <p:sp>
            <p:nvSpPr>
              <p:cNvPr id="21659" name="Rectangle 235"/>
              <p:cNvSpPr>
                <a:spLocks noChangeArrowheads="1"/>
              </p:cNvSpPr>
              <p:nvPr/>
            </p:nvSpPr>
            <p:spPr bwMode="auto">
              <a:xfrm>
                <a:off x="3931" y="1489"/>
                <a:ext cx="50"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600" smtClean="0">
                    <a:solidFill>
                      <a:srgbClr val="000000"/>
                    </a:solidFill>
                  </a:rPr>
                  <a:t>1</a:t>
                </a:r>
                <a:endParaRPr lang="en-US" altLang="en-US" sz="1800" smtClean="0">
                  <a:solidFill>
                    <a:srgbClr val="000000"/>
                  </a:solidFill>
                </a:endParaRPr>
              </a:p>
            </p:txBody>
          </p:sp>
          <p:sp>
            <p:nvSpPr>
              <p:cNvPr id="21660" name="Rectangle 236"/>
              <p:cNvSpPr>
                <a:spLocks noChangeArrowheads="1"/>
              </p:cNvSpPr>
              <p:nvPr/>
            </p:nvSpPr>
            <p:spPr bwMode="auto">
              <a:xfrm>
                <a:off x="3956" y="1489"/>
                <a:ext cx="94"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600" smtClean="0">
                    <a:solidFill>
                      <a:srgbClr val="000000"/>
                    </a:solidFill>
                  </a:rPr>
                  <a:t>XH</a:t>
                </a:r>
                <a:endParaRPr lang="en-US" altLang="en-US" sz="1800" smtClean="0">
                  <a:solidFill>
                    <a:srgbClr val="000000"/>
                  </a:solidFill>
                </a:endParaRPr>
              </a:p>
            </p:txBody>
          </p:sp>
          <p:sp>
            <p:nvSpPr>
              <p:cNvPr id="21661" name="Rectangle 237"/>
              <p:cNvSpPr>
                <a:spLocks noChangeArrowheads="1"/>
              </p:cNvSpPr>
              <p:nvPr/>
            </p:nvSpPr>
            <p:spPr bwMode="auto">
              <a:xfrm>
                <a:off x="4025" y="1489"/>
                <a:ext cx="44"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600" smtClean="0">
                    <a:solidFill>
                      <a:srgbClr val="000000"/>
                    </a:solidFill>
                  </a:rPr>
                  <a:t>-</a:t>
                </a:r>
                <a:endParaRPr lang="en-US" altLang="en-US" sz="1800" smtClean="0">
                  <a:solidFill>
                    <a:srgbClr val="000000"/>
                  </a:solidFill>
                </a:endParaRPr>
              </a:p>
            </p:txBody>
          </p:sp>
          <p:sp>
            <p:nvSpPr>
              <p:cNvPr id="21662" name="Rectangle 238"/>
              <p:cNvSpPr>
                <a:spLocks noChangeArrowheads="1"/>
              </p:cNvSpPr>
              <p:nvPr/>
            </p:nvSpPr>
            <p:spPr bwMode="auto">
              <a:xfrm>
                <a:off x="4043" y="1489"/>
                <a:ext cx="125"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600" smtClean="0">
                    <a:solidFill>
                      <a:srgbClr val="000000"/>
                    </a:solidFill>
                  </a:rPr>
                  <a:t>SAP</a:t>
                </a:r>
                <a:endParaRPr lang="en-US" altLang="en-US" sz="1800" smtClean="0">
                  <a:solidFill>
                    <a:srgbClr val="000000"/>
                  </a:solidFill>
                </a:endParaRPr>
              </a:p>
            </p:txBody>
          </p:sp>
          <p:sp>
            <p:nvSpPr>
              <p:cNvPr id="21663" name="Freeform 239"/>
              <p:cNvSpPr>
                <a:spLocks/>
              </p:cNvSpPr>
              <p:nvPr/>
            </p:nvSpPr>
            <p:spPr bwMode="auto">
              <a:xfrm>
                <a:off x="851" y="1025"/>
                <a:ext cx="527" cy="98"/>
              </a:xfrm>
              <a:custGeom>
                <a:avLst/>
                <a:gdLst>
                  <a:gd name="T0" fmla="*/ 1218 w 1352"/>
                  <a:gd name="T1" fmla="*/ 269 h 269"/>
                  <a:gd name="T2" fmla="*/ 1352 w 1352"/>
                  <a:gd name="T3" fmla="*/ 134 h 269"/>
                  <a:gd name="T4" fmla="*/ 1218 w 1352"/>
                  <a:gd name="T5" fmla="*/ 0 h 269"/>
                  <a:gd name="T6" fmla="*/ 135 w 1352"/>
                  <a:gd name="T7" fmla="*/ 0 h 269"/>
                  <a:gd name="T8" fmla="*/ 0 w 1352"/>
                  <a:gd name="T9" fmla="*/ 134 h 269"/>
                  <a:gd name="T10" fmla="*/ 135 w 1352"/>
                  <a:gd name="T11" fmla="*/ 269 h 269"/>
                  <a:gd name="T12" fmla="*/ 135 w 1352"/>
                  <a:gd name="T13" fmla="*/ 269 h 269"/>
                  <a:gd name="T14" fmla="*/ 1218 w 1352"/>
                  <a:gd name="T15" fmla="*/ 269 h 26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52" h="269">
                    <a:moveTo>
                      <a:pt x="1218" y="269"/>
                    </a:moveTo>
                    <a:cubicBezTo>
                      <a:pt x="1292" y="269"/>
                      <a:pt x="1352" y="208"/>
                      <a:pt x="1352" y="134"/>
                    </a:cubicBezTo>
                    <a:cubicBezTo>
                      <a:pt x="1352" y="60"/>
                      <a:pt x="1292" y="0"/>
                      <a:pt x="1218" y="0"/>
                    </a:cubicBezTo>
                    <a:lnTo>
                      <a:pt x="135" y="0"/>
                    </a:lnTo>
                    <a:cubicBezTo>
                      <a:pt x="61" y="0"/>
                      <a:pt x="0" y="60"/>
                      <a:pt x="0" y="134"/>
                    </a:cubicBezTo>
                    <a:cubicBezTo>
                      <a:pt x="0" y="208"/>
                      <a:pt x="61" y="269"/>
                      <a:pt x="135" y="269"/>
                    </a:cubicBezTo>
                    <a:lnTo>
                      <a:pt x="135" y="269"/>
                    </a:lnTo>
                    <a:lnTo>
                      <a:pt x="1218" y="269"/>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664" name="Freeform 240"/>
              <p:cNvSpPr>
                <a:spLocks/>
              </p:cNvSpPr>
              <p:nvPr/>
            </p:nvSpPr>
            <p:spPr bwMode="auto">
              <a:xfrm>
                <a:off x="851" y="1025"/>
                <a:ext cx="527" cy="98"/>
              </a:xfrm>
              <a:custGeom>
                <a:avLst/>
                <a:gdLst>
                  <a:gd name="T0" fmla="*/ 1218 w 1352"/>
                  <a:gd name="T1" fmla="*/ 269 h 269"/>
                  <a:gd name="T2" fmla="*/ 1352 w 1352"/>
                  <a:gd name="T3" fmla="*/ 134 h 269"/>
                  <a:gd name="T4" fmla="*/ 1218 w 1352"/>
                  <a:gd name="T5" fmla="*/ 0 h 269"/>
                  <a:gd name="T6" fmla="*/ 135 w 1352"/>
                  <a:gd name="T7" fmla="*/ 0 h 269"/>
                  <a:gd name="T8" fmla="*/ 0 w 1352"/>
                  <a:gd name="T9" fmla="*/ 134 h 269"/>
                  <a:gd name="T10" fmla="*/ 135 w 1352"/>
                  <a:gd name="T11" fmla="*/ 269 h 269"/>
                  <a:gd name="T12" fmla="*/ 135 w 1352"/>
                  <a:gd name="T13" fmla="*/ 269 h 269"/>
                  <a:gd name="T14" fmla="*/ 1218 w 1352"/>
                  <a:gd name="T15" fmla="*/ 269 h 26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52" h="269">
                    <a:moveTo>
                      <a:pt x="1218" y="269"/>
                    </a:moveTo>
                    <a:cubicBezTo>
                      <a:pt x="1292" y="269"/>
                      <a:pt x="1352" y="208"/>
                      <a:pt x="1352" y="134"/>
                    </a:cubicBezTo>
                    <a:cubicBezTo>
                      <a:pt x="1352" y="60"/>
                      <a:pt x="1292" y="0"/>
                      <a:pt x="1218" y="0"/>
                    </a:cubicBezTo>
                    <a:lnTo>
                      <a:pt x="135" y="0"/>
                    </a:lnTo>
                    <a:cubicBezTo>
                      <a:pt x="61" y="0"/>
                      <a:pt x="0" y="60"/>
                      <a:pt x="0" y="134"/>
                    </a:cubicBezTo>
                    <a:cubicBezTo>
                      <a:pt x="0" y="208"/>
                      <a:pt x="61" y="269"/>
                      <a:pt x="135" y="269"/>
                    </a:cubicBezTo>
                    <a:lnTo>
                      <a:pt x="135" y="269"/>
                    </a:lnTo>
                    <a:lnTo>
                      <a:pt x="1218" y="269"/>
                    </a:lnTo>
                    <a:close/>
                  </a:path>
                </a:pathLst>
              </a:custGeom>
              <a:noFill/>
              <a:ln w="31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665" name="Rectangle 241"/>
              <p:cNvSpPr>
                <a:spLocks noChangeArrowheads="1"/>
              </p:cNvSpPr>
              <p:nvPr/>
            </p:nvSpPr>
            <p:spPr bwMode="auto">
              <a:xfrm>
                <a:off x="909" y="1028"/>
                <a:ext cx="87"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1000" smtClean="0">
                    <a:solidFill>
                      <a:srgbClr val="000000"/>
                    </a:solidFill>
                  </a:rPr>
                  <a:t>6</a:t>
                </a:r>
                <a:endParaRPr lang="en-US" altLang="en-US" sz="1800" smtClean="0">
                  <a:solidFill>
                    <a:srgbClr val="000000"/>
                  </a:solidFill>
                </a:endParaRPr>
              </a:p>
            </p:txBody>
          </p:sp>
          <p:sp>
            <p:nvSpPr>
              <p:cNvPr id="21666" name="Rectangle 242"/>
              <p:cNvSpPr>
                <a:spLocks noChangeArrowheads="1"/>
              </p:cNvSpPr>
              <p:nvPr/>
            </p:nvSpPr>
            <p:spPr bwMode="auto">
              <a:xfrm>
                <a:off x="953" y="1028"/>
                <a:ext cx="219"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1000" smtClean="0">
                    <a:solidFill>
                      <a:srgbClr val="000000"/>
                    </a:solidFill>
                  </a:rPr>
                  <a:t>LON</a:t>
                </a:r>
                <a:endParaRPr lang="en-US" altLang="en-US" sz="1800" smtClean="0">
                  <a:solidFill>
                    <a:srgbClr val="000000"/>
                  </a:solidFill>
                </a:endParaRPr>
              </a:p>
            </p:txBody>
          </p:sp>
          <p:sp>
            <p:nvSpPr>
              <p:cNvPr id="21667" name="Rectangle 243"/>
              <p:cNvSpPr>
                <a:spLocks noChangeArrowheads="1"/>
              </p:cNvSpPr>
              <p:nvPr/>
            </p:nvSpPr>
            <p:spPr bwMode="auto">
              <a:xfrm>
                <a:off x="1128" y="1028"/>
                <a:ext cx="69"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1000" smtClean="0">
                    <a:solidFill>
                      <a:srgbClr val="000000"/>
                    </a:solidFill>
                  </a:rPr>
                  <a:t>-</a:t>
                </a:r>
                <a:endParaRPr lang="en-US" altLang="en-US" sz="1800" smtClean="0">
                  <a:solidFill>
                    <a:srgbClr val="000000"/>
                  </a:solidFill>
                </a:endParaRPr>
              </a:p>
            </p:txBody>
          </p:sp>
          <p:sp>
            <p:nvSpPr>
              <p:cNvPr id="21668" name="Rectangle 244"/>
              <p:cNvSpPr>
                <a:spLocks noChangeArrowheads="1"/>
              </p:cNvSpPr>
              <p:nvPr/>
            </p:nvSpPr>
            <p:spPr bwMode="auto">
              <a:xfrm>
                <a:off x="1153" y="1028"/>
                <a:ext cx="212"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1000" smtClean="0">
                    <a:solidFill>
                      <a:srgbClr val="000000"/>
                    </a:solidFill>
                  </a:rPr>
                  <a:t>SAP</a:t>
                </a:r>
                <a:endParaRPr lang="en-US" altLang="en-US" sz="1800" smtClean="0">
                  <a:solidFill>
                    <a:srgbClr val="000000"/>
                  </a:solidFill>
                </a:endParaRPr>
              </a:p>
            </p:txBody>
          </p:sp>
          <p:sp>
            <p:nvSpPr>
              <p:cNvPr id="21669" name="Rectangle 245"/>
              <p:cNvSpPr>
                <a:spLocks noChangeArrowheads="1"/>
              </p:cNvSpPr>
              <p:nvPr/>
            </p:nvSpPr>
            <p:spPr bwMode="auto">
              <a:xfrm>
                <a:off x="3370" y="1515"/>
                <a:ext cx="419" cy="511"/>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670" name="Rectangle 246"/>
              <p:cNvSpPr>
                <a:spLocks noChangeArrowheads="1"/>
              </p:cNvSpPr>
              <p:nvPr/>
            </p:nvSpPr>
            <p:spPr bwMode="auto">
              <a:xfrm>
                <a:off x="3370" y="1515"/>
                <a:ext cx="419" cy="511"/>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671" name="Rectangle 247"/>
              <p:cNvSpPr>
                <a:spLocks noChangeArrowheads="1"/>
              </p:cNvSpPr>
              <p:nvPr/>
            </p:nvSpPr>
            <p:spPr bwMode="auto">
              <a:xfrm>
                <a:off x="3513" y="1583"/>
                <a:ext cx="162"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RLS</a:t>
                </a:r>
                <a:endParaRPr lang="en-US" altLang="en-US" sz="1800" smtClean="0">
                  <a:solidFill>
                    <a:srgbClr val="000000"/>
                  </a:solidFill>
                </a:endParaRPr>
              </a:p>
            </p:txBody>
          </p:sp>
          <p:sp>
            <p:nvSpPr>
              <p:cNvPr id="21672" name="Rectangle 248"/>
              <p:cNvSpPr>
                <a:spLocks noChangeArrowheads="1"/>
              </p:cNvSpPr>
              <p:nvPr/>
            </p:nvSpPr>
            <p:spPr bwMode="auto">
              <a:xfrm>
                <a:off x="3413" y="1658"/>
                <a:ext cx="56"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a:t>
                </a:r>
                <a:endParaRPr lang="en-US" altLang="en-US" sz="1800" smtClean="0">
                  <a:solidFill>
                    <a:srgbClr val="000000"/>
                  </a:solidFill>
                </a:endParaRPr>
              </a:p>
            </p:txBody>
          </p:sp>
          <p:sp>
            <p:nvSpPr>
              <p:cNvPr id="21673" name="Rectangle 249"/>
              <p:cNvSpPr>
                <a:spLocks noChangeArrowheads="1"/>
              </p:cNvSpPr>
              <p:nvPr/>
            </p:nvSpPr>
            <p:spPr bwMode="auto">
              <a:xfrm>
                <a:off x="3438" y="1658"/>
                <a:ext cx="306"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Ranging </a:t>
                </a:r>
                <a:endParaRPr lang="en-US" altLang="en-US" sz="1800" smtClean="0">
                  <a:solidFill>
                    <a:srgbClr val="000000"/>
                  </a:solidFill>
                </a:endParaRPr>
              </a:p>
            </p:txBody>
          </p:sp>
          <p:sp>
            <p:nvSpPr>
              <p:cNvPr id="21674" name="Rectangle 250"/>
              <p:cNvSpPr>
                <a:spLocks noChangeArrowheads="1"/>
              </p:cNvSpPr>
              <p:nvPr/>
            </p:nvSpPr>
            <p:spPr bwMode="auto">
              <a:xfrm>
                <a:off x="3700" y="1658"/>
                <a:ext cx="94"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&amp; </a:t>
                </a:r>
                <a:endParaRPr lang="en-US" altLang="en-US" sz="1800" smtClean="0">
                  <a:solidFill>
                    <a:srgbClr val="000000"/>
                  </a:solidFill>
                </a:endParaRPr>
              </a:p>
            </p:txBody>
          </p:sp>
          <p:sp>
            <p:nvSpPr>
              <p:cNvPr id="21675" name="Rectangle 251"/>
              <p:cNvSpPr>
                <a:spLocks noChangeArrowheads="1"/>
              </p:cNvSpPr>
              <p:nvPr/>
            </p:nvSpPr>
            <p:spPr bwMode="auto">
              <a:xfrm>
                <a:off x="3450" y="1728"/>
                <a:ext cx="306"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Location </a:t>
                </a:r>
                <a:endParaRPr lang="en-US" altLang="en-US" sz="1800" smtClean="0">
                  <a:solidFill>
                    <a:srgbClr val="000000"/>
                  </a:solidFill>
                </a:endParaRPr>
              </a:p>
            </p:txBody>
          </p:sp>
          <p:sp>
            <p:nvSpPr>
              <p:cNvPr id="21676" name="Rectangle 252"/>
              <p:cNvSpPr>
                <a:spLocks noChangeArrowheads="1"/>
              </p:cNvSpPr>
              <p:nvPr/>
            </p:nvSpPr>
            <p:spPr bwMode="auto">
              <a:xfrm>
                <a:off x="3450" y="1804"/>
                <a:ext cx="268"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Support</a:t>
                </a:r>
                <a:endParaRPr lang="en-US" altLang="en-US" sz="1800" smtClean="0">
                  <a:solidFill>
                    <a:srgbClr val="000000"/>
                  </a:solidFill>
                </a:endParaRPr>
              </a:p>
            </p:txBody>
          </p:sp>
          <p:sp>
            <p:nvSpPr>
              <p:cNvPr id="21677" name="Rectangle 253"/>
              <p:cNvSpPr>
                <a:spLocks noChangeArrowheads="1"/>
              </p:cNvSpPr>
              <p:nvPr/>
            </p:nvSpPr>
            <p:spPr bwMode="auto">
              <a:xfrm>
                <a:off x="3688" y="1804"/>
                <a:ext cx="56"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a:t>
                </a:r>
                <a:endParaRPr lang="en-US" altLang="en-US" sz="1800" smtClean="0">
                  <a:solidFill>
                    <a:srgbClr val="000000"/>
                  </a:solidFill>
                </a:endParaRPr>
              </a:p>
            </p:txBody>
          </p:sp>
          <p:sp>
            <p:nvSpPr>
              <p:cNvPr id="21678" name="Rectangle 254"/>
              <p:cNvSpPr>
                <a:spLocks noChangeArrowheads="1"/>
              </p:cNvSpPr>
              <p:nvPr/>
            </p:nvSpPr>
            <p:spPr bwMode="auto">
              <a:xfrm>
                <a:off x="3432" y="1880"/>
                <a:ext cx="56"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a:t>
                </a:r>
                <a:endParaRPr lang="en-US" altLang="en-US" sz="1800" smtClean="0">
                  <a:solidFill>
                    <a:srgbClr val="000000"/>
                  </a:solidFill>
                </a:endParaRPr>
              </a:p>
            </p:txBody>
          </p:sp>
          <p:sp>
            <p:nvSpPr>
              <p:cNvPr id="21679" name="Rectangle 255"/>
              <p:cNvSpPr>
                <a:spLocks noChangeArrowheads="1"/>
              </p:cNvSpPr>
              <p:nvPr/>
            </p:nvSpPr>
            <p:spPr bwMode="auto">
              <a:xfrm>
                <a:off x="3457" y="1880"/>
                <a:ext cx="287" cy="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i="1" smtClean="0">
                    <a:solidFill>
                      <a:srgbClr val="000000"/>
                    </a:solidFill>
                  </a:rPr>
                  <a:t>Optional</a:t>
                </a:r>
                <a:endParaRPr lang="en-US" altLang="en-US" sz="1800" smtClean="0">
                  <a:solidFill>
                    <a:srgbClr val="000000"/>
                  </a:solidFill>
                </a:endParaRPr>
              </a:p>
            </p:txBody>
          </p:sp>
          <p:sp>
            <p:nvSpPr>
              <p:cNvPr id="21680" name="Rectangle 256"/>
              <p:cNvSpPr>
                <a:spLocks noChangeArrowheads="1"/>
              </p:cNvSpPr>
              <p:nvPr/>
            </p:nvSpPr>
            <p:spPr bwMode="auto">
              <a:xfrm>
                <a:off x="3706" y="1880"/>
                <a:ext cx="56"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a:t>
                </a:r>
                <a:endParaRPr lang="en-US" altLang="en-US" sz="1800" smtClean="0">
                  <a:solidFill>
                    <a:srgbClr val="000000"/>
                  </a:solidFill>
                </a:endParaRPr>
              </a:p>
            </p:txBody>
          </p:sp>
          <p:sp>
            <p:nvSpPr>
              <p:cNvPr id="21681" name="Freeform 257"/>
              <p:cNvSpPr>
                <a:spLocks/>
              </p:cNvSpPr>
              <p:nvPr/>
            </p:nvSpPr>
            <p:spPr bwMode="auto">
              <a:xfrm>
                <a:off x="3388" y="1482"/>
                <a:ext cx="359" cy="65"/>
              </a:xfrm>
              <a:custGeom>
                <a:avLst/>
                <a:gdLst>
                  <a:gd name="T0" fmla="*/ 832 w 921"/>
                  <a:gd name="T1" fmla="*/ 178 h 178"/>
                  <a:gd name="T2" fmla="*/ 921 w 921"/>
                  <a:gd name="T3" fmla="*/ 89 h 178"/>
                  <a:gd name="T4" fmla="*/ 832 w 921"/>
                  <a:gd name="T5" fmla="*/ 0 h 178"/>
                  <a:gd name="T6" fmla="*/ 832 w 921"/>
                  <a:gd name="T7" fmla="*/ 0 h 178"/>
                  <a:gd name="T8" fmla="*/ 88 w 921"/>
                  <a:gd name="T9" fmla="*/ 0 h 178"/>
                  <a:gd name="T10" fmla="*/ 0 w 921"/>
                  <a:gd name="T11" fmla="*/ 89 h 178"/>
                  <a:gd name="T12" fmla="*/ 88 w 921"/>
                  <a:gd name="T13" fmla="*/ 178 h 178"/>
                  <a:gd name="T14" fmla="*/ 88 w 921"/>
                  <a:gd name="T15" fmla="*/ 178 h 178"/>
                  <a:gd name="T16" fmla="*/ 832 w 921"/>
                  <a:gd name="T17" fmla="*/ 178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21" h="178">
                    <a:moveTo>
                      <a:pt x="832" y="178"/>
                    </a:moveTo>
                    <a:cubicBezTo>
                      <a:pt x="881" y="178"/>
                      <a:pt x="921" y="138"/>
                      <a:pt x="921" y="89"/>
                    </a:cubicBezTo>
                    <a:cubicBezTo>
                      <a:pt x="921" y="40"/>
                      <a:pt x="881" y="0"/>
                      <a:pt x="832" y="0"/>
                    </a:cubicBezTo>
                    <a:lnTo>
                      <a:pt x="832" y="0"/>
                    </a:lnTo>
                    <a:lnTo>
                      <a:pt x="88" y="0"/>
                    </a:lnTo>
                    <a:cubicBezTo>
                      <a:pt x="39" y="0"/>
                      <a:pt x="0" y="40"/>
                      <a:pt x="0" y="89"/>
                    </a:cubicBezTo>
                    <a:cubicBezTo>
                      <a:pt x="0" y="138"/>
                      <a:pt x="39" y="178"/>
                      <a:pt x="88" y="178"/>
                    </a:cubicBezTo>
                    <a:lnTo>
                      <a:pt x="88" y="178"/>
                    </a:lnTo>
                    <a:lnTo>
                      <a:pt x="832" y="178"/>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682" name="Freeform 258"/>
              <p:cNvSpPr>
                <a:spLocks/>
              </p:cNvSpPr>
              <p:nvPr/>
            </p:nvSpPr>
            <p:spPr bwMode="auto">
              <a:xfrm>
                <a:off x="3388" y="1482"/>
                <a:ext cx="359" cy="65"/>
              </a:xfrm>
              <a:custGeom>
                <a:avLst/>
                <a:gdLst>
                  <a:gd name="T0" fmla="*/ 832 w 921"/>
                  <a:gd name="T1" fmla="*/ 178 h 178"/>
                  <a:gd name="T2" fmla="*/ 921 w 921"/>
                  <a:gd name="T3" fmla="*/ 89 h 178"/>
                  <a:gd name="T4" fmla="*/ 832 w 921"/>
                  <a:gd name="T5" fmla="*/ 0 h 178"/>
                  <a:gd name="T6" fmla="*/ 832 w 921"/>
                  <a:gd name="T7" fmla="*/ 0 h 178"/>
                  <a:gd name="T8" fmla="*/ 88 w 921"/>
                  <a:gd name="T9" fmla="*/ 0 h 178"/>
                  <a:gd name="T10" fmla="*/ 0 w 921"/>
                  <a:gd name="T11" fmla="*/ 89 h 178"/>
                  <a:gd name="T12" fmla="*/ 88 w 921"/>
                  <a:gd name="T13" fmla="*/ 178 h 178"/>
                  <a:gd name="T14" fmla="*/ 88 w 921"/>
                  <a:gd name="T15" fmla="*/ 178 h 178"/>
                  <a:gd name="T16" fmla="*/ 832 w 921"/>
                  <a:gd name="T17" fmla="*/ 178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21" h="178">
                    <a:moveTo>
                      <a:pt x="832" y="178"/>
                    </a:moveTo>
                    <a:cubicBezTo>
                      <a:pt x="881" y="178"/>
                      <a:pt x="921" y="138"/>
                      <a:pt x="921" y="89"/>
                    </a:cubicBezTo>
                    <a:cubicBezTo>
                      <a:pt x="921" y="40"/>
                      <a:pt x="881" y="0"/>
                      <a:pt x="832" y="0"/>
                    </a:cubicBezTo>
                    <a:lnTo>
                      <a:pt x="832" y="0"/>
                    </a:lnTo>
                    <a:lnTo>
                      <a:pt x="88" y="0"/>
                    </a:lnTo>
                    <a:cubicBezTo>
                      <a:pt x="39" y="0"/>
                      <a:pt x="0" y="40"/>
                      <a:pt x="0" y="89"/>
                    </a:cubicBezTo>
                    <a:cubicBezTo>
                      <a:pt x="0" y="138"/>
                      <a:pt x="39" y="178"/>
                      <a:pt x="88" y="178"/>
                    </a:cubicBezTo>
                    <a:lnTo>
                      <a:pt x="88" y="178"/>
                    </a:lnTo>
                    <a:lnTo>
                      <a:pt x="832" y="178"/>
                    </a:lnTo>
                    <a:close/>
                  </a:path>
                </a:pathLst>
              </a:custGeom>
              <a:noFill/>
              <a:ln w="31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683" name="Rectangle 259"/>
              <p:cNvSpPr>
                <a:spLocks noChangeArrowheads="1"/>
              </p:cNvSpPr>
              <p:nvPr/>
            </p:nvSpPr>
            <p:spPr bwMode="auto">
              <a:xfrm>
                <a:off x="3444" y="1489"/>
                <a:ext cx="156"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600" smtClean="0">
                    <a:solidFill>
                      <a:srgbClr val="000000"/>
                    </a:solidFill>
                  </a:rPr>
                  <a:t>RLSH</a:t>
                </a:r>
                <a:endParaRPr lang="en-US" altLang="en-US" sz="1800" smtClean="0">
                  <a:solidFill>
                    <a:srgbClr val="000000"/>
                  </a:solidFill>
                </a:endParaRPr>
              </a:p>
            </p:txBody>
          </p:sp>
          <p:sp>
            <p:nvSpPr>
              <p:cNvPr id="21684" name="Rectangle 260"/>
              <p:cNvSpPr>
                <a:spLocks noChangeArrowheads="1"/>
              </p:cNvSpPr>
              <p:nvPr/>
            </p:nvSpPr>
            <p:spPr bwMode="auto">
              <a:xfrm>
                <a:off x="3575" y="1489"/>
                <a:ext cx="44"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600" smtClean="0">
                    <a:solidFill>
                      <a:srgbClr val="000000"/>
                    </a:solidFill>
                  </a:rPr>
                  <a:t>-</a:t>
                </a:r>
                <a:endParaRPr lang="en-US" altLang="en-US" sz="1800" smtClean="0">
                  <a:solidFill>
                    <a:srgbClr val="000000"/>
                  </a:solidFill>
                </a:endParaRPr>
              </a:p>
            </p:txBody>
          </p:sp>
          <p:sp>
            <p:nvSpPr>
              <p:cNvPr id="21685" name="Rectangle 261"/>
              <p:cNvSpPr>
                <a:spLocks noChangeArrowheads="1"/>
              </p:cNvSpPr>
              <p:nvPr/>
            </p:nvSpPr>
            <p:spPr bwMode="auto">
              <a:xfrm>
                <a:off x="3594" y="1489"/>
                <a:ext cx="125"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600" smtClean="0">
                    <a:solidFill>
                      <a:srgbClr val="000000"/>
                    </a:solidFill>
                  </a:rPr>
                  <a:t>SAP</a:t>
                </a:r>
                <a:endParaRPr lang="en-US" altLang="en-US" sz="1800" smtClean="0">
                  <a:solidFill>
                    <a:srgbClr val="000000"/>
                  </a:solidFill>
                </a:endParaRPr>
              </a:p>
            </p:txBody>
          </p:sp>
          <p:sp>
            <p:nvSpPr>
              <p:cNvPr id="21686" name="Rectangle 262"/>
              <p:cNvSpPr>
                <a:spLocks noChangeArrowheads="1"/>
              </p:cNvSpPr>
              <p:nvPr/>
            </p:nvSpPr>
            <p:spPr bwMode="auto">
              <a:xfrm>
                <a:off x="1444" y="2642"/>
                <a:ext cx="510" cy="224"/>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687" name="Rectangle 263"/>
              <p:cNvSpPr>
                <a:spLocks noChangeArrowheads="1"/>
              </p:cNvSpPr>
              <p:nvPr/>
            </p:nvSpPr>
            <p:spPr bwMode="auto">
              <a:xfrm>
                <a:off x="1444" y="2642"/>
                <a:ext cx="510" cy="224"/>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688" name="Rectangle 264"/>
              <p:cNvSpPr>
                <a:spLocks noChangeArrowheads="1"/>
              </p:cNvSpPr>
              <p:nvPr/>
            </p:nvSpPr>
            <p:spPr bwMode="auto">
              <a:xfrm>
                <a:off x="1484" y="2679"/>
                <a:ext cx="287"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Generic </a:t>
                </a:r>
                <a:endParaRPr lang="en-US" altLang="en-US" sz="1800" smtClean="0">
                  <a:solidFill>
                    <a:srgbClr val="000000"/>
                  </a:solidFill>
                </a:endParaRPr>
              </a:p>
            </p:txBody>
          </p:sp>
          <p:sp>
            <p:nvSpPr>
              <p:cNvPr id="21689" name="Rectangle 265"/>
              <p:cNvSpPr>
                <a:spLocks noChangeArrowheads="1"/>
              </p:cNvSpPr>
              <p:nvPr/>
            </p:nvSpPr>
            <p:spPr bwMode="auto">
              <a:xfrm>
                <a:off x="1734" y="2679"/>
                <a:ext cx="56"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a:t>
                </a:r>
                <a:endParaRPr lang="en-US" altLang="en-US" sz="1800" smtClean="0">
                  <a:solidFill>
                    <a:srgbClr val="000000"/>
                  </a:solidFill>
                </a:endParaRPr>
              </a:p>
            </p:txBody>
          </p:sp>
          <p:sp>
            <p:nvSpPr>
              <p:cNvPr id="21690" name="Rectangle 266"/>
              <p:cNvSpPr>
                <a:spLocks noChangeArrowheads="1"/>
              </p:cNvSpPr>
              <p:nvPr/>
            </p:nvSpPr>
            <p:spPr bwMode="auto">
              <a:xfrm>
                <a:off x="1758" y="2679"/>
                <a:ext cx="175"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GTS</a:t>
                </a:r>
                <a:endParaRPr lang="en-US" altLang="en-US" sz="1800" smtClean="0">
                  <a:solidFill>
                    <a:srgbClr val="000000"/>
                  </a:solidFill>
                </a:endParaRPr>
              </a:p>
            </p:txBody>
          </p:sp>
          <p:sp>
            <p:nvSpPr>
              <p:cNvPr id="21691" name="Rectangle 267"/>
              <p:cNvSpPr>
                <a:spLocks noChangeArrowheads="1"/>
              </p:cNvSpPr>
              <p:nvPr/>
            </p:nvSpPr>
            <p:spPr bwMode="auto">
              <a:xfrm>
                <a:off x="1896" y="2679"/>
                <a:ext cx="56"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a:t>
                </a:r>
                <a:endParaRPr lang="en-US" altLang="en-US" sz="1800" smtClean="0">
                  <a:solidFill>
                    <a:srgbClr val="000000"/>
                  </a:solidFill>
                </a:endParaRPr>
              </a:p>
            </p:txBody>
          </p:sp>
          <p:sp>
            <p:nvSpPr>
              <p:cNvPr id="21692" name="Rectangle 268"/>
              <p:cNvSpPr>
                <a:spLocks noChangeArrowheads="1"/>
              </p:cNvSpPr>
              <p:nvPr/>
            </p:nvSpPr>
            <p:spPr bwMode="auto">
              <a:xfrm>
                <a:off x="1552" y="2749"/>
                <a:ext cx="56"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a:t>
                </a:r>
                <a:endParaRPr lang="en-US" altLang="en-US" sz="1800" smtClean="0">
                  <a:solidFill>
                    <a:srgbClr val="000000"/>
                  </a:solidFill>
                </a:endParaRPr>
              </a:p>
            </p:txBody>
          </p:sp>
          <p:sp>
            <p:nvSpPr>
              <p:cNvPr id="21693" name="Rectangle 269"/>
              <p:cNvSpPr>
                <a:spLocks noChangeArrowheads="1"/>
              </p:cNvSpPr>
              <p:nvPr/>
            </p:nvSpPr>
            <p:spPr bwMode="auto">
              <a:xfrm>
                <a:off x="1577" y="2749"/>
                <a:ext cx="287" cy="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i="1" smtClean="0">
                    <a:solidFill>
                      <a:srgbClr val="000000"/>
                    </a:solidFill>
                  </a:rPr>
                  <a:t>Optional</a:t>
                </a:r>
                <a:endParaRPr lang="en-US" altLang="en-US" sz="1800" smtClean="0">
                  <a:solidFill>
                    <a:srgbClr val="000000"/>
                  </a:solidFill>
                </a:endParaRPr>
              </a:p>
            </p:txBody>
          </p:sp>
          <p:sp>
            <p:nvSpPr>
              <p:cNvPr id="21694" name="Rectangle 270"/>
              <p:cNvSpPr>
                <a:spLocks noChangeArrowheads="1"/>
              </p:cNvSpPr>
              <p:nvPr/>
            </p:nvSpPr>
            <p:spPr bwMode="auto">
              <a:xfrm>
                <a:off x="1821" y="2749"/>
                <a:ext cx="56"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a:t>
                </a:r>
                <a:endParaRPr lang="en-US" altLang="en-US" sz="1800" smtClean="0">
                  <a:solidFill>
                    <a:srgbClr val="000000"/>
                  </a:solidFill>
                </a:endParaRPr>
              </a:p>
            </p:txBody>
          </p:sp>
          <p:sp>
            <p:nvSpPr>
              <p:cNvPr id="21695" name="Rectangle 271"/>
              <p:cNvSpPr>
                <a:spLocks noChangeArrowheads="1"/>
              </p:cNvSpPr>
              <p:nvPr/>
            </p:nvSpPr>
            <p:spPr bwMode="auto">
              <a:xfrm>
                <a:off x="2313" y="2642"/>
                <a:ext cx="360" cy="224"/>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696" name="Rectangle 272"/>
              <p:cNvSpPr>
                <a:spLocks noChangeArrowheads="1"/>
              </p:cNvSpPr>
              <p:nvPr/>
            </p:nvSpPr>
            <p:spPr bwMode="auto">
              <a:xfrm>
                <a:off x="2313" y="2642"/>
                <a:ext cx="360" cy="224"/>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697" name="Rectangle 273"/>
              <p:cNvSpPr>
                <a:spLocks noChangeArrowheads="1"/>
              </p:cNvSpPr>
              <p:nvPr/>
            </p:nvSpPr>
            <p:spPr bwMode="auto">
              <a:xfrm>
                <a:off x="2352" y="2679"/>
                <a:ext cx="219"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TSCH</a:t>
                </a:r>
                <a:endParaRPr lang="en-US" altLang="en-US" sz="1800" smtClean="0">
                  <a:solidFill>
                    <a:srgbClr val="000000"/>
                  </a:solidFill>
                </a:endParaRPr>
              </a:p>
            </p:txBody>
          </p:sp>
          <p:sp>
            <p:nvSpPr>
              <p:cNvPr id="21698" name="Rectangle 274"/>
              <p:cNvSpPr>
                <a:spLocks noChangeArrowheads="1"/>
              </p:cNvSpPr>
              <p:nvPr/>
            </p:nvSpPr>
            <p:spPr bwMode="auto">
              <a:xfrm>
                <a:off x="2533" y="2679"/>
                <a:ext cx="50"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a:t>
                </a:r>
                <a:endParaRPr lang="en-US" altLang="en-US" sz="1800" smtClean="0">
                  <a:solidFill>
                    <a:srgbClr val="000000"/>
                  </a:solidFill>
                </a:endParaRPr>
              </a:p>
            </p:txBody>
          </p:sp>
          <p:sp>
            <p:nvSpPr>
              <p:cNvPr id="21699" name="Rectangle 275"/>
              <p:cNvSpPr>
                <a:spLocks noChangeArrowheads="1"/>
              </p:cNvSpPr>
              <p:nvPr/>
            </p:nvSpPr>
            <p:spPr bwMode="auto">
              <a:xfrm>
                <a:off x="2551" y="2679"/>
                <a:ext cx="125"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BE</a:t>
                </a:r>
                <a:endParaRPr lang="en-US" altLang="en-US" sz="1800" smtClean="0">
                  <a:solidFill>
                    <a:srgbClr val="000000"/>
                  </a:solidFill>
                </a:endParaRPr>
              </a:p>
            </p:txBody>
          </p:sp>
          <p:sp>
            <p:nvSpPr>
              <p:cNvPr id="21700" name="Rectangle 276"/>
              <p:cNvSpPr>
                <a:spLocks noChangeArrowheads="1"/>
              </p:cNvSpPr>
              <p:nvPr/>
            </p:nvSpPr>
            <p:spPr bwMode="auto">
              <a:xfrm>
                <a:off x="2345" y="2749"/>
                <a:ext cx="56"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a:t>
                </a:r>
                <a:endParaRPr lang="en-US" altLang="en-US" sz="1800" smtClean="0">
                  <a:solidFill>
                    <a:srgbClr val="000000"/>
                  </a:solidFill>
                </a:endParaRPr>
              </a:p>
            </p:txBody>
          </p:sp>
          <p:sp>
            <p:nvSpPr>
              <p:cNvPr id="21701" name="Rectangle 277"/>
              <p:cNvSpPr>
                <a:spLocks noChangeArrowheads="1"/>
              </p:cNvSpPr>
              <p:nvPr/>
            </p:nvSpPr>
            <p:spPr bwMode="auto">
              <a:xfrm>
                <a:off x="2370" y="2749"/>
                <a:ext cx="287" cy="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i="1" smtClean="0">
                    <a:solidFill>
                      <a:srgbClr val="000000"/>
                    </a:solidFill>
                  </a:rPr>
                  <a:t>Optional</a:t>
                </a:r>
                <a:endParaRPr lang="en-US" altLang="en-US" sz="1800" smtClean="0">
                  <a:solidFill>
                    <a:srgbClr val="000000"/>
                  </a:solidFill>
                </a:endParaRPr>
              </a:p>
            </p:txBody>
          </p:sp>
          <p:sp>
            <p:nvSpPr>
              <p:cNvPr id="21702" name="Rectangle 278"/>
              <p:cNvSpPr>
                <a:spLocks noChangeArrowheads="1"/>
              </p:cNvSpPr>
              <p:nvPr/>
            </p:nvSpPr>
            <p:spPr bwMode="auto">
              <a:xfrm>
                <a:off x="2620" y="2749"/>
                <a:ext cx="56"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a:t>
                </a:r>
                <a:endParaRPr lang="en-US" altLang="en-US" sz="1800" smtClean="0">
                  <a:solidFill>
                    <a:srgbClr val="000000"/>
                  </a:solidFill>
                </a:endParaRPr>
              </a:p>
            </p:txBody>
          </p:sp>
          <p:sp>
            <p:nvSpPr>
              <p:cNvPr id="21703" name="Rectangle 279"/>
              <p:cNvSpPr>
                <a:spLocks noChangeArrowheads="1"/>
              </p:cNvSpPr>
              <p:nvPr/>
            </p:nvSpPr>
            <p:spPr bwMode="auto">
              <a:xfrm>
                <a:off x="1954" y="2642"/>
                <a:ext cx="359" cy="224"/>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704" name="Rectangle 280"/>
              <p:cNvSpPr>
                <a:spLocks noChangeArrowheads="1"/>
              </p:cNvSpPr>
              <p:nvPr/>
            </p:nvSpPr>
            <p:spPr bwMode="auto">
              <a:xfrm>
                <a:off x="1954" y="2642"/>
                <a:ext cx="359" cy="224"/>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705" name="Rectangle 281"/>
              <p:cNvSpPr>
                <a:spLocks noChangeArrowheads="1"/>
              </p:cNvSpPr>
              <p:nvPr/>
            </p:nvSpPr>
            <p:spPr bwMode="auto">
              <a:xfrm>
                <a:off x="2039" y="2679"/>
                <a:ext cx="231"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DSME</a:t>
                </a:r>
                <a:endParaRPr lang="en-US" altLang="en-US" sz="1800" smtClean="0">
                  <a:solidFill>
                    <a:srgbClr val="000000"/>
                  </a:solidFill>
                </a:endParaRPr>
              </a:p>
            </p:txBody>
          </p:sp>
          <p:sp>
            <p:nvSpPr>
              <p:cNvPr id="21706" name="Rectangle 282"/>
              <p:cNvSpPr>
                <a:spLocks noChangeArrowheads="1"/>
              </p:cNvSpPr>
              <p:nvPr/>
            </p:nvSpPr>
            <p:spPr bwMode="auto">
              <a:xfrm>
                <a:off x="1989" y="2749"/>
                <a:ext cx="56"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a:t>
                </a:r>
                <a:endParaRPr lang="en-US" altLang="en-US" sz="1800" smtClean="0">
                  <a:solidFill>
                    <a:srgbClr val="000000"/>
                  </a:solidFill>
                </a:endParaRPr>
              </a:p>
            </p:txBody>
          </p:sp>
          <p:sp>
            <p:nvSpPr>
              <p:cNvPr id="21707" name="Rectangle 283"/>
              <p:cNvSpPr>
                <a:spLocks noChangeArrowheads="1"/>
              </p:cNvSpPr>
              <p:nvPr/>
            </p:nvSpPr>
            <p:spPr bwMode="auto">
              <a:xfrm>
                <a:off x="2008" y="2749"/>
                <a:ext cx="287" cy="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i="1" smtClean="0">
                    <a:solidFill>
                      <a:srgbClr val="000000"/>
                    </a:solidFill>
                  </a:rPr>
                  <a:t>Optional</a:t>
                </a:r>
                <a:endParaRPr lang="en-US" altLang="en-US" sz="1800" smtClean="0">
                  <a:solidFill>
                    <a:srgbClr val="000000"/>
                  </a:solidFill>
                </a:endParaRPr>
              </a:p>
            </p:txBody>
          </p:sp>
          <p:sp>
            <p:nvSpPr>
              <p:cNvPr id="21708" name="Rectangle 284"/>
              <p:cNvSpPr>
                <a:spLocks noChangeArrowheads="1"/>
              </p:cNvSpPr>
              <p:nvPr/>
            </p:nvSpPr>
            <p:spPr bwMode="auto">
              <a:xfrm>
                <a:off x="2258" y="2749"/>
                <a:ext cx="56"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a:t>
                </a:r>
                <a:endParaRPr lang="en-US" altLang="en-US" sz="1800" smtClean="0">
                  <a:solidFill>
                    <a:srgbClr val="000000"/>
                  </a:solidFill>
                </a:endParaRPr>
              </a:p>
            </p:txBody>
          </p:sp>
          <p:sp>
            <p:nvSpPr>
              <p:cNvPr id="21709" name="Rectangle 285"/>
              <p:cNvSpPr>
                <a:spLocks noChangeArrowheads="1"/>
              </p:cNvSpPr>
              <p:nvPr/>
            </p:nvSpPr>
            <p:spPr bwMode="auto">
              <a:xfrm>
                <a:off x="4291" y="2642"/>
                <a:ext cx="360" cy="224"/>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710" name="Rectangle 286"/>
              <p:cNvSpPr>
                <a:spLocks noChangeArrowheads="1"/>
              </p:cNvSpPr>
              <p:nvPr/>
            </p:nvSpPr>
            <p:spPr bwMode="auto">
              <a:xfrm>
                <a:off x="4291" y="2642"/>
                <a:ext cx="360" cy="224"/>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711" name="Rectangle 287"/>
              <p:cNvSpPr>
                <a:spLocks noChangeArrowheads="1"/>
              </p:cNvSpPr>
              <p:nvPr/>
            </p:nvSpPr>
            <p:spPr bwMode="auto">
              <a:xfrm>
                <a:off x="4356" y="2679"/>
                <a:ext cx="287"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Generic </a:t>
                </a:r>
                <a:endParaRPr lang="en-US" altLang="en-US" sz="1800" smtClean="0">
                  <a:solidFill>
                    <a:srgbClr val="000000"/>
                  </a:solidFill>
                </a:endParaRPr>
              </a:p>
            </p:txBody>
          </p:sp>
          <p:sp>
            <p:nvSpPr>
              <p:cNvPr id="21712" name="Rectangle 288"/>
              <p:cNvSpPr>
                <a:spLocks noChangeArrowheads="1"/>
              </p:cNvSpPr>
              <p:nvPr/>
            </p:nvSpPr>
            <p:spPr bwMode="auto">
              <a:xfrm>
                <a:off x="4324" y="2749"/>
                <a:ext cx="56"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a:t>
                </a:r>
                <a:endParaRPr lang="en-US" altLang="en-US" sz="1800" smtClean="0">
                  <a:solidFill>
                    <a:srgbClr val="000000"/>
                  </a:solidFill>
                </a:endParaRPr>
              </a:p>
            </p:txBody>
          </p:sp>
          <p:sp>
            <p:nvSpPr>
              <p:cNvPr id="21713" name="Rectangle 289"/>
              <p:cNvSpPr>
                <a:spLocks noChangeArrowheads="1"/>
              </p:cNvSpPr>
              <p:nvPr/>
            </p:nvSpPr>
            <p:spPr bwMode="auto">
              <a:xfrm>
                <a:off x="4349" y="2749"/>
                <a:ext cx="287" cy="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i="1" smtClean="0">
                    <a:solidFill>
                      <a:srgbClr val="000000"/>
                    </a:solidFill>
                  </a:rPr>
                  <a:t>Optional</a:t>
                </a:r>
                <a:endParaRPr lang="en-US" altLang="en-US" sz="1800" smtClean="0">
                  <a:solidFill>
                    <a:srgbClr val="000000"/>
                  </a:solidFill>
                </a:endParaRPr>
              </a:p>
            </p:txBody>
          </p:sp>
          <p:sp>
            <p:nvSpPr>
              <p:cNvPr id="21714" name="Rectangle 290"/>
              <p:cNvSpPr>
                <a:spLocks noChangeArrowheads="1"/>
              </p:cNvSpPr>
              <p:nvPr/>
            </p:nvSpPr>
            <p:spPr bwMode="auto">
              <a:xfrm>
                <a:off x="4593" y="2749"/>
                <a:ext cx="56"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a:t>
                </a:r>
                <a:endParaRPr lang="en-US" altLang="en-US" sz="1800" smtClean="0">
                  <a:solidFill>
                    <a:srgbClr val="000000"/>
                  </a:solidFill>
                </a:endParaRPr>
              </a:p>
            </p:txBody>
          </p:sp>
          <p:sp>
            <p:nvSpPr>
              <p:cNvPr id="21715" name="Rectangle 291"/>
              <p:cNvSpPr>
                <a:spLocks noChangeArrowheads="1"/>
              </p:cNvSpPr>
              <p:nvPr/>
            </p:nvSpPr>
            <p:spPr bwMode="auto">
              <a:xfrm>
                <a:off x="3572" y="2642"/>
                <a:ext cx="360" cy="224"/>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716" name="Rectangle 292"/>
              <p:cNvSpPr>
                <a:spLocks noChangeArrowheads="1"/>
              </p:cNvSpPr>
              <p:nvPr/>
            </p:nvSpPr>
            <p:spPr bwMode="auto">
              <a:xfrm>
                <a:off x="3572" y="2642"/>
                <a:ext cx="360" cy="224"/>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717" name="Rectangle 293"/>
              <p:cNvSpPr>
                <a:spLocks noChangeArrowheads="1"/>
              </p:cNvSpPr>
              <p:nvPr/>
            </p:nvSpPr>
            <p:spPr bwMode="auto">
              <a:xfrm>
                <a:off x="3675" y="2679"/>
                <a:ext cx="187"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RFID</a:t>
                </a:r>
                <a:endParaRPr lang="en-US" altLang="en-US" sz="1800" smtClean="0">
                  <a:solidFill>
                    <a:srgbClr val="000000"/>
                  </a:solidFill>
                </a:endParaRPr>
              </a:p>
            </p:txBody>
          </p:sp>
          <p:sp>
            <p:nvSpPr>
              <p:cNvPr id="21718" name="Rectangle 294"/>
              <p:cNvSpPr>
                <a:spLocks noChangeArrowheads="1"/>
              </p:cNvSpPr>
              <p:nvPr/>
            </p:nvSpPr>
            <p:spPr bwMode="auto">
              <a:xfrm>
                <a:off x="3606" y="2749"/>
                <a:ext cx="56"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a:t>
                </a:r>
                <a:endParaRPr lang="en-US" altLang="en-US" sz="1800" smtClean="0">
                  <a:solidFill>
                    <a:srgbClr val="000000"/>
                  </a:solidFill>
                </a:endParaRPr>
              </a:p>
            </p:txBody>
          </p:sp>
          <p:sp>
            <p:nvSpPr>
              <p:cNvPr id="21719" name="Rectangle 295"/>
              <p:cNvSpPr>
                <a:spLocks noChangeArrowheads="1"/>
              </p:cNvSpPr>
              <p:nvPr/>
            </p:nvSpPr>
            <p:spPr bwMode="auto">
              <a:xfrm>
                <a:off x="3625" y="2749"/>
                <a:ext cx="287" cy="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i="1" smtClean="0">
                    <a:solidFill>
                      <a:srgbClr val="000000"/>
                    </a:solidFill>
                  </a:rPr>
                  <a:t>Optional</a:t>
                </a:r>
                <a:endParaRPr lang="en-US" altLang="en-US" sz="1800" smtClean="0">
                  <a:solidFill>
                    <a:srgbClr val="000000"/>
                  </a:solidFill>
                </a:endParaRPr>
              </a:p>
            </p:txBody>
          </p:sp>
          <p:sp>
            <p:nvSpPr>
              <p:cNvPr id="21720" name="Rectangle 296"/>
              <p:cNvSpPr>
                <a:spLocks noChangeArrowheads="1"/>
              </p:cNvSpPr>
              <p:nvPr/>
            </p:nvSpPr>
            <p:spPr bwMode="auto">
              <a:xfrm>
                <a:off x="3875" y="2749"/>
                <a:ext cx="56"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a:t>
                </a:r>
                <a:endParaRPr lang="en-US" altLang="en-US" sz="1800" smtClean="0">
                  <a:solidFill>
                    <a:srgbClr val="000000"/>
                  </a:solidFill>
                </a:endParaRPr>
              </a:p>
            </p:txBody>
          </p:sp>
          <p:sp>
            <p:nvSpPr>
              <p:cNvPr id="21721" name="Rectangle 297"/>
              <p:cNvSpPr>
                <a:spLocks noChangeArrowheads="1"/>
              </p:cNvSpPr>
              <p:nvPr/>
            </p:nvSpPr>
            <p:spPr bwMode="auto">
              <a:xfrm>
                <a:off x="3032" y="2642"/>
                <a:ext cx="540" cy="224"/>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722" name="Rectangle 298"/>
              <p:cNvSpPr>
                <a:spLocks noChangeArrowheads="1"/>
              </p:cNvSpPr>
              <p:nvPr/>
            </p:nvSpPr>
            <p:spPr bwMode="auto">
              <a:xfrm>
                <a:off x="3032" y="2642"/>
                <a:ext cx="540" cy="224"/>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723" name="Rectangle 299"/>
              <p:cNvSpPr>
                <a:spLocks noChangeArrowheads="1"/>
              </p:cNvSpPr>
              <p:nvPr/>
            </p:nvSpPr>
            <p:spPr bwMode="auto">
              <a:xfrm>
                <a:off x="3070" y="2679"/>
                <a:ext cx="262"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LECIM </a:t>
                </a:r>
                <a:endParaRPr lang="en-US" altLang="en-US" sz="1800" smtClean="0">
                  <a:solidFill>
                    <a:srgbClr val="000000"/>
                  </a:solidFill>
                </a:endParaRPr>
              </a:p>
            </p:txBody>
          </p:sp>
          <p:sp>
            <p:nvSpPr>
              <p:cNvPr id="21724" name="Rectangle 300"/>
              <p:cNvSpPr>
                <a:spLocks noChangeArrowheads="1"/>
              </p:cNvSpPr>
              <p:nvPr/>
            </p:nvSpPr>
            <p:spPr bwMode="auto">
              <a:xfrm>
                <a:off x="3294" y="2679"/>
                <a:ext cx="56"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a:t>
                </a:r>
                <a:endParaRPr lang="en-US" altLang="en-US" sz="1800" smtClean="0">
                  <a:solidFill>
                    <a:srgbClr val="000000"/>
                  </a:solidFill>
                </a:endParaRPr>
              </a:p>
            </p:txBody>
          </p:sp>
          <p:sp>
            <p:nvSpPr>
              <p:cNvPr id="21725" name="Rectangle 301"/>
              <p:cNvSpPr>
                <a:spLocks noChangeArrowheads="1"/>
              </p:cNvSpPr>
              <p:nvPr/>
            </p:nvSpPr>
            <p:spPr bwMode="auto">
              <a:xfrm>
                <a:off x="3313" y="2679"/>
                <a:ext cx="81"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lp</a:t>
                </a:r>
                <a:endParaRPr lang="en-US" altLang="en-US" sz="1800" smtClean="0">
                  <a:solidFill>
                    <a:srgbClr val="000000"/>
                  </a:solidFill>
                </a:endParaRPr>
              </a:p>
            </p:txBody>
          </p:sp>
          <p:sp>
            <p:nvSpPr>
              <p:cNvPr id="21726" name="Rectangle 302"/>
              <p:cNvSpPr>
                <a:spLocks noChangeArrowheads="1"/>
              </p:cNvSpPr>
              <p:nvPr/>
            </p:nvSpPr>
            <p:spPr bwMode="auto">
              <a:xfrm>
                <a:off x="3369" y="2679"/>
                <a:ext cx="56"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a:t>
                </a:r>
                <a:endParaRPr lang="en-US" altLang="en-US" sz="1800" smtClean="0">
                  <a:solidFill>
                    <a:srgbClr val="000000"/>
                  </a:solidFill>
                </a:endParaRPr>
              </a:p>
            </p:txBody>
          </p:sp>
          <p:sp>
            <p:nvSpPr>
              <p:cNvPr id="21727" name="Rectangle 303"/>
              <p:cNvSpPr>
                <a:spLocks noChangeArrowheads="1"/>
              </p:cNvSpPr>
              <p:nvPr/>
            </p:nvSpPr>
            <p:spPr bwMode="auto">
              <a:xfrm>
                <a:off x="3388" y="2679"/>
                <a:ext cx="156"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wan</a:t>
                </a:r>
                <a:endParaRPr lang="en-US" altLang="en-US" sz="1800" smtClean="0">
                  <a:solidFill>
                    <a:srgbClr val="000000"/>
                  </a:solidFill>
                </a:endParaRPr>
              </a:p>
            </p:txBody>
          </p:sp>
          <p:sp>
            <p:nvSpPr>
              <p:cNvPr id="21728" name="Rectangle 304"/>
              <p:cNvSpPr>
                <a:spLocks noChangeArrowheads="1"/>
              </p:cNvSpPr>
              <p:nvPr/>
            </p:nvSpPr>
            <p:spPr bwMode="auto">
              <a:xfrm>
                <a:off x="3513" y="2679"/>
                <a:ext cx="56"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a:t>
                </a:r>
                <a:endParaRPr lang="en-US" altLang="en-US" sz="1800" smtClean="0">
                  <a:solidFill>
                    <a:srgbClr val="000000"/>
                  </a:solidFill>
                </a:endParaRPr>
              </a:p>
            </p:txBody>
          </p:sp>
          <p:sp>
            <p:nvSpPr>
              <p:cNvPr id="21729" name="Rectangle 305"/>
              <p:cNvSpPr>
                <a:spLocks noChangeArrowheads="1"/>
              </p:cNvSpPr>
              <p:nvPr/>
            </p:nvSpPr>
            <p:spPr bwMode="auto">
              <a:xfrm>
                <a:off x="3157" y="2749"/>
                <a:ext cx="56"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a:t>
                </a:r>
                <a:endParaRPr lang="en-US" altLang="en-US" sz="1800" smtClean="0">
                  <a:solidFill>
                    <a:srgbClr val="000000"/>
                  </a:solidFill>
                </a:endParaRPr>
              </a:p>
            </p:txBody>
          </p:sp>
          <p:sp>
            <p:nvSpPr>
              <p:cNvPr id="21730" name="Rectangle 306"/>
              <p:cNvSpPr>
                <a:spLocks noChangeArrowheads="1"/>
              </p:cNvSpPr>
              <p:nvPr/>
            </p:nvSpPr>
            <p:spPr bwMode="auto">
              <a:xfrm>
                <a:off x="3176" y="2749"/>
                <a:ext cx="287" cy="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i="1" smtClean="0">
                    <a:solidFill>
                      <a:srgbClr val="000000"/>
                    </a:solidFill>
                  </a:rPr>
                  <a:t>Optional</a:t>
                </a:r>
                <a:endParaRPr lang="en-US" altLang="en-US" sz="1800" smtClean="0">
                  <a:solidFill>
                    <a:srgbClr val="000000"/>
                  </a:solidFill>
                </a:endParaRPr>
              </a:p>
            </p:txBody>
          </p:sp>
          <p:sp>
            <p:nvSpPr>
              <p:cNvPr id="21731" name="Rectangle 307"/>
              <p:cNvSpPr>
                <a:spLocks noChangeArrowheads="1"/>
              </p:cNvSpPr>
              <p:nvPr/>
            </p:nvSpPr>
            <p:spPr bwMode="auto">
              <a:xfrm>
                <a:off x="3425" y="2749"/>
                <a:ext cx="56"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a:t>
                </a:r>
                <a:endParaRPr lang="en-US" altLang="en-US" sz="1800" smtClean="0">
                  <a:solidFill>
                    <a:srgbClr val="000000"/>
                  </a:solidFill>
                </a:endParaRPr>
              </a:p>
            </p:txBody>
          </p:sp>
          <p:sp>
            <p:nvSpPr>
              <p:cNvPr id="21732" name="Rectangle 308"/>
              <p:cNvSpPr>
                <a:spLocks noChangeArrowheads="1"/>
              </p:cNvSpPr>
              <p:nvPr/>
            </p:nvSpPr>
            <p:spPr bwMode="auto">
              <a:xfrm>
                <a:off x="4318" y="3846"/>
                <a:ext cx="513" cy="126"/>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733" name="Rectangle 309"/>
              <p:cNvSpPr>
                <a:spLocks noChangeArrowheads="1"/>
              </p:cNvSpPr>
              <p:nvPr/>
            </p:nvSpPr>
            <p:spPr bwMode="auto">
              <a:xfrm>
                <a:off x="4318" y="3846"/>
                <a:ext cx="513" cy="126"/>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734" name="Rectangle 310"/>
              <p:cNvSpPr>
                <a:spLocks noChangeArrowheads="1"/>
              </p:cNvSpPr>
              <p:nvPr/>
            </p:nvSpPr>
            <p:spPr bwMode="auto">
              <a:xfrm>
                <a:off x="4381" y="3870"/>
                <a:ext cx="425"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PSDU FRAK</a:t>
                </a:r>
                <a:endParaRPr lang="en-US" altLang="en-US" sz="1800" smtClean="0">
                  <a:solidFill>
                    <a:srgbClr val="000000"/>
                  </a:solidFill>
                </a:endParaRPr>
              </a:p>
            </p:txBody>
          </p:sp>
          <p:sp>
            <p:nvSpPr>
              <p:cNvPr id="21735" name="Rectangle 311"/>
              <p:cNvSpPr>
                <a:spLocks noChangeArrowheads="1"/>
              </p:cNvSpPr>
              <p:nvPr/>
            </p:nvSpPr>
            <p:spPr bwMode="auto">
              <a:xfrm>
                <a:off x="1444" y="2536"/>
                <a:ext cx="1229" cy="106"/>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736" name="Rectangle 312"/>
              <p:cNvSpPr>
                <a:spLocks noChangeArrowheads="1"/>
              </p:cNvSpPr>
              <p:nvPr/>
            </p:nvSpPr>
            <p:spPr bwMode="auto">
              <a:xfrm>
                <a:off x="1444" y="2536"/>
                <a:ext cx="1229" cy="106"/>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737" name="Rectangle 313"/>
              <p:cNvSpPr>
                <a:spLocks noChangeArrowheads="1"/>
              </p:cNvSpPr>
              <p:nvPr/>
            </p:nvSpPr>
            <p:spPr bwMode="auto">
              <a:xfrm>
                <a:off x="1709" y="2551"/>
                <a:ext cx="262"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Beacon</a:t>
                </a:r>
                <a:endParaRPr lang="en-US" altLang="en-US" sz="1800" smtClean="0">
                  <a:solidFill>
                    <a:srgbClr val="000000"/>
                  </a:solidFill>
                </a:endParaRPr>
              </a:p>
            </p:txBody>
          </p:sp>
          <p:sp>
            <p:nvSpPr>
              <p:cNvPr id="21738" name="Rectangle 314"/>
              <p:cNvSpPr>
                <a:spLocks noChangeArrowheads="1"/>
              </p:cNvSpPr>
              <p:nvPr/>
            </p:nvSpPr>
            <p:spPr bwMode="auto">
              <a:xfrm>
                <a:off x="1933" y="2551"/>
                <a:ext cx="56"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a:t>
                </a:r>
                <a:endParaRPr lang="en-US" altLang="en-US" sz="1800" smtClean="0">
                  <a:solidFill>
                    <a:srgbClr val="000000"/>
                  </a:solidFill>
                </a:endParaRPr>
              </a:p>
            </p:txBody>
          </p:sp>
          <p:sp>
            <p:nvSpPr>
              <p:cNvPr id="21739" name="Rectangle 315"/>
              <p:cNvSpPr>
                <a:spLocks noChangeArrowheads="1"/>
              </p:cNvSpPr>
              <p:nvPr/>
            </p:nvSpPr>
            <p:spPr bwMode="auto">
              <a:xfrm>
                <a:off x="1952" y="2551"/>
                <a:ext cx="499"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enabled modes</a:t>
                </a:r>
                <a:endParaRPr lang="en-US" altLang="en-US" sz="1800" smtClean="0">
                  <a:solidFill>
                    <a:srgbClr val="000000"/>
                  </a:solidFill>
                </a:endParaRPr>
              </a:p>
            </p:txBody>
          </p:sp>
          <p:sp>
            <p:nvSpPr>
              <p:cNvPr id="21740" name="Rectangle 316"/>
              <p:cNvSpPr>
                <a:spLocks noChangeArrowheads="1"/>
              </p:cNvSpPr>
              <p:nvPr/>
            </p:nvSpPr>
            <p:spPr bwMode="auto">
              <a:xfrm>
                <a:off x="2673" y="2536"/>
                <a:ext cx="1978" cy="106"/>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741" name="Rectangle 317"/>
              <p:cNvSpPr>
                <a:spLocks noChangeArrowheads="1"/>
              </p:cNvSpPr>
              <p:nvPr/>
            </p:nvSpPr>
            <p:spPr bwMode="auto">
              <a:xfrm>
                <a:off x="2673" y="2536"/>
                <a:ext cx="1978" cy="106"/>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742" name="Rectangle 318"/>
              <p:cNvSpPr>
                <a:spLocks noChangeArrowheads="1"/>
              </p:cNvSpPr>
              <p:nvPr/>
            </p:nvSpPr>
            <p:spPr bwMode="auto">
              <a:xfrm>
                <a:off x="3251" y="2551"/>
                <a:ext cx="381"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Nonbeacon</a:t>
                </a:r>
                <a:endParaRPr lang="en-US" altLang="en-US" sz="1800" smtClean="0">
                  <a:solidFill>
                    <a:srgbClr val="000000"/>
                  </a:solidFill>
                </a:endParaRPr>
              </a:p>
            </p:txBody>
          </p:sp>
          <p:sp>
            <p:nvSpPr>
              <p:cNvPr id="21743" name="Rectangle 319"/>
              <p:cNvSpPr>
                <a:spLocks noChangeArrowheads="1"/>
              </p:cNvSpPr>
              <p:nvPr/>
            </p:nvSpPr>
            <p:spPr bwMode="auto">
              <a:xfrm>
                <a:off x="3594" y="2551"/>
                <a:ext cx="56"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a:t>
                </a:r>
                <a:endParaRPr lang="en-US" altLang="en-US" sz="1800" smtClean="0">
                  <a:solidFill>
                    <a:srgbClr val="000000"/>
                  </a:solidFill>
                </a:endParaRPr>
              </a:p>
            </p:txBody>
          </p:sp>
          <p:sp>
            <p:nvSpPr>
              <p:cNvPr id="21744" name="Rectangle 320"/>
              <p:cNvSpPr>
                <a:spLocks noChangeArrowheads="1"/>
              </p:cNvSpPr>
              <p:nvPr/>
            </p:nvSpPr>
            <p:spPr bwMode="auto">
              <a:xfrm>
                <a:off x="3613" y="2551"/>
                <a:ext cx="499"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enabled modes</a:t>
                </a:r>
                <a:endParaRPr lang="en-US" altLang="en-US" sz="1800" smtClean="0">
                  <a:solidFill>
                    <a:srgbClr val="000000"/>
                  </a:solidFill>
                </a:endParaRPr>
              </a:p>
            </p:txBody>
          </p:sp>
          <p:sp>
            <p:nvSpPr>
              <p:cNvPr id="21745" name="Rectangle 321"/>
              <p:cNvSpPr>
                <a:spLocks noChangeArrowheads="1"/>
              </p:cNvSpPr>
              <p:nvPr/>
            </p:nvSpPr>
            <p:spPr bwMode="auto">
              <a:xfrm>
                <a:off x="995" y="3482"/>
                <a:ext cx="446" cy="197"/>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746" name="Rectangle 322"/>
              <p:cNvSpPr>
                <a:spLocks noChangeArrowheads="1"/>
              </p:cNvSpPr>
              <p:nvPr/>
            </p:nvSpPr>
            <p:spPr bwMode="auto">
              <a:xfrm>
                <a:off x="995" y="3482"/>
                <a:ext cx="446" cy="197"/>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747" name="Rectangle 323"/>
              <p:cNvSpPr>
                <a:spLocks noChangeArrowheads="1"/>
              </p:cNvSpPr>
              <p:nvPr/>
            </p:nvSpPr>
            <p:spPr bwMode="auto">
              <a:xfrm>
                <a:off x="1090" y="3502"/>
                <a:ext cx="81"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O</a:t>
                </a:r>
                <a:endParaRPr lang="en-US" altLang="en-US" sz="1800" smtClean="0">
                  <a:solidFill>
                    <a:srgbClr val="000000"/>
                  </a:solidFill>
                </a:endParaRPr>
              </a:p>
            </p:txBody>
          </p:sp>
          <p:sp>
            <p:nvSpPr>
              <p:cNvPr id="21748" name="Rectangle 324"/>
              <p:cNvSpPr>
                <a:spLocks noChangeArrowheads="1"/>
              </p:cNvSpPr>
              <p:nvPr/>
            </p:nvSpPr>
            <p:spPr bwMode="auto">
              <a:xfrm>
                <a:off x="1140" y="3502"/>
                <a:ext cx="56"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a:t>
                </a:r>
                <a:endParaRPr lang="en-US" altLang="en-US" sz="1800" smtClean="0">
                  <a:solidFill>
                    <a:srgbClr val="000000"/>
                  </a:solidFill>
                </a:endParaRPr>
              </a:p>
            </p:txBody>
          </p:sp>
          <p:sp>
            <p:nvSpPr>
              <p:cNvPr id="21749" name="Rectangle 325"/>
              <p:cNvSpPr>
                <a:spLocks noChangeArrowheads="1"/>
              </p:cNvSpPr>
              <p:nvPr/>
            </p:nvSpPr>
            <p:spPr bwMode="auto">
              <a:xfrm>
                <a:off x="1165" y="3502"/>
                <a:ext cx="225"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QPSK</a:t>
                </a:r>
                <a:endParaRPr lang="en-US" altLang="en-US" sz="1800" smtClean="0">
                  <a:solidFill>
                    <a:srgbClr val="000000"/>
                  </a:solidFill>
                </a:endParaRPr>
              </a:p>
            </p:txBody>
          </p:sp>
          <p:sp>
            <p:nvSpPr>
              <p:cNvPr id="21750" name="Rectangle 326"/>
              <p:cNvSpPr>
                <a:spLocks noChangeArrowheads="1"/>
              </p:cNvSpPr>
              <p:nvPr/>
            </p:nvSpPr>
            <p:spPr bwMode="auto">
              <a:xfrm>
                <a:off x="1072" y="3578"/>
                <a:ext cx="56"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a:t>
                </a:r>
                <a:endParaRPr lang="en-US" altLang="en-US" sz="1800" smtClean="0">
                  <a:solidFill>
                    <a:srgbClr val="000000"/>
                  </a:solidFill>
                </a:endParaRPr>
              </a:p>
            </p:txBody>
          </p:sp>
          <p:sp>
            <p:nvSpPr>
              <p:cNvPr id="21751" name="Rectangle 327"/>
              <p:cNvSpPr>
                <a:spLocks noChangeArrowheads="1"/>
              </p:cNvSpPr>
              <p:nvPr/>
            </p:nvSpPr>
            <p:spPr bwMode="auto">
              <a:xfrm>
                <a:off x="1097" y="3578"/>
                <a:ext cx="287" cy="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i="1" smtClean="0">
                    <a:solidFill>
                      <a:srgbClr val="000000"/>
                    </a:solidFill>
                  </a:rPr>
                  <a:t>Optional</a:t>
                </a:r>
                <a:endParaRPr lang="en-US" altLang="en-US" sz="1800" smtClean="0">
                  <a:solidFill>
                    <a:srgbClr val="000000"/>
                  </a:solidFill>
                </a:endParaRPr>
              </a:p>
            </p:txBody>
          </p:sp>
          <p:sp>
            <p:nvSpPr>
              <p:cNvPr id="21752" name="Rectangle 328"/>
              <p:cNvSpPr>
                <a:spLocks noChangeArrowheads="1"/>
              </p:cNvSpPr>
              <p:nvPr/>
            </p:nvSpPr>
            <p:spPr bwMode="auto">
              <a:xfrm>
                <a:off x="1340" y="3578"/>
                <a:ext cx="56"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a:t>
                </a:r>
                <a:endParaRPr lang="en-US" altLang="en-US" sz="1800" smtClean="0">
                  <a:solidFill>
                    <a:srgbClr val="000000"/>
                  </a:solidFill>
                </a:endParaRPr>
              </a:p>
            </p:txBody>
          </p:sp>
          <p:sp>
            <p:nvSpPr>
              <p:cNvPr id="21753" name="Rectangle 329"/>
              <p:cNvSpPr>
                <a:spLocks noChangeArrowheads="1"/>
              </p:cNvSpPr>
              <p:nvPr/>
            </p:nvSpPr>
            <p:spPr bwMode="auto">
              <a:xfrm>
                <a:off x="1426" y="3482"/>
                <a:ext cx="450" cy="197"/>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754" name="Rectangle 330"/>
              <p:cNvSpPr>
                <a:spLocks noChangeArrowheads="1"/>
              </p:cNvSpPr>
              <p:nvPr/>
            </p:nvSpPr>
            <p:spPr bwMode="auto">
              <a:xfrm>
                <a:off x="1426" y="3482"/>
                <a:ext cx="450" cy="197"/>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755" name="Rectangle 331"/>
              <p:cNvSpPr>
                <a:spLocks noChangeArrowheads="1"/>
              </p:cNvSpPr>
              <p:nvPr/>
            </p:nvSpPr>
            <p:spPr bwMode="auto">
              <a:xfrm>
                <a:off x="1565" y="3502"/>
                <a:ext cx="212"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BPSK</a:t>
                </a:r>
                <a:endParaRPr lang="en-US" altLang="en-US" sz="1800" smtClean="0">
                  <a:solidFill>
                    <a:srgbClr val="000000"/>
                  </a:solidFill>
                </a:endParaRPr>
              </a:p>
            </p:txBody>
          </p:sp>
          <p:sp>
            <p:nvSpPr>
              <p:cNvPr id="21756" name="Rectangle 332"/>
              <p:cNvSpPr>
                <a:spLocks noChangeArrowheads="1"/>
              </p:cNvSpPr>
              <p:nvPr/>
            </p:nvSpPr>
            <p:spPr bwMode="auto">
              <a:xfrm>
                <a:off x="1503" y="3578"/>
                <a:ext cx="56"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a:t>
                </a:r>
                <a:endParaRPr lang="en-US" altLang="en-US" sz="1800" smtClean="0">
                  <a:solidFill>
                    <a:srgbClr val="000000"/>
                  </a:solidFill>
                </a:endParaRPr>
              </a:p>
            </p:txBody>
          </p:sp>
          <p:sp>
            <p:nvSpPr>
              <p:cNvPr id="21757" name="Rectangle 333"/>
              <p:cNvSpPr>
                <a:spLocks noChangeArrowheads="1"/>
              </p:cNvSpPr>
              <p:nvPr/>
            </p:nvSpPr>
            <p:spPr bwMode="auto">
              <a:xfrm>
                <a:off x="1528" y="3578"/>
                <a:ext cx="287" cy="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i="1" smtClean="0">
                    <a:solidFill>
                      <a:srgbClr val="000000"/>
                    </a:solidFill>
                  </a:rPr>
                  <a:t>Optional</a:t>
                </a:r>
                <a:endParaRPr lang="en-US" altLang="en-US" sz="1800" smtClean="0">
                  <a:solidFill>
                    <a:srgbClr val="000000"/>
                  </a:solidFill>
                </a:endParaRPr>
              </a:p>
            </p:txBody>
          </p:sp>
          <p:sp>
            <p:nvSpPr>
              <p:cNvPr id="21758" name="Rectangle 334"/>
              <p:cNvSpPr>
                <a:spLocks noChangeArrowheads="1"/>
              </p:cNvSpPr>
              <p:nvPr/>
            </p:nvSpPr>
            <p:spPr bwMode="auto">
              <a:xfrm>
                <a:off x="1777" y="3578"/>
                <a:ext cx="56"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a:t>
                </a:r>
                <a:endParaRPr lang="en-US" altLang="en-US" sz="1800" smtClean="0">
                  <a:solidFill>
                    <a:srgbClr val="000000"/>
                  </a:solidFill>
                </a:endParaRPr>
              </a:p>
            </p:txBody>
          </p:sp>
          <p:sp>
            <p:nvSpPr>
              <p:cNvPr id="21759" name="Rectangle 335"/>
              <p:cNvSpPr>
                <a:spLocks noChangeArrowheads="1"/>
              </p:cNvSpPr>
              <p:nvPr/>
            </p:nvSpPr>
            <p:spPr bwMode="auto">
              <a:xfrm>
                <a:off x="1876" y="3482"/>
                <a:ext cx="449" cy="197"/>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760" name="Rectangle 336"/>
              <p:cNvSpPr>
                <a:spLocks noChangeArrowheads="1"/>
              </p:cNvSpPr>
              <p:nvPr/>
            </p:nvSpPr>
            <p:spPr bwMode="auto">
              <a:xfrm>
                <a:off x="1876" y="3482"/>
                <a:ext cx="449" cy="197"/>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761" name="Rectangle 337"/>
              <p:cNvSpPr>
                <a:spLocks noChangeArrowheads="1"/>
              </p:cNvSpPr>
              <p:nvPr/>
            </p:nvSpPr>
            <p:spPr bwMode="auto">
              <a:xfrm>
                <a:off x="2033" y="3502"/>
                <a:ext cx="162"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FSK</a:t>
                </a:r>
                <a:endParaRPr lang="en-US" altLang="en-US" sz="1800" smtClean="0">
                  <a:solidFill>
                    <a:srgbClr val="000000"/>
                  </a:solidFill>
                </a:endParaRPr>
              </a:p>
            </p:txBody>
          </p:sp>
          <p:sp>
            <p:nvSpPr>
              <p:cNvPr id="21762" name="Rectangle 338"/>
              <p:cNvSpPr>
                <a:spLocks noChangeArrowheads="1"/>
              </p:cNvSpPr>
              <p:nvPr/>
            </p:nvSpPr>
            <p:spPr bwMode="auto">
              <a:xfrm>
                <a:off x="1952" y="3578"/>
                <a:ext cx="56"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a:t>
                </a:r>
                <a:endParaRPr lang="en-US" altLang="en-US" sz="1800" smtClean="0">
                  <a:solidFill>
                    <a:srgbClr val="000000"/>
                  </a:solidFill>
                </a:endParaRPr>
              </a:p>
            </p:txBody>
          </p:sp>
          <p:sp>
            <p:nvSpPr>
              <p:cNvPr id="21763" name="Rectangle 339"/>
              <p:cNvSpPr>
                <a:spLocks noChangeArrowheads="1"/>
              </p:cNvSpPr>
              <p:nvPr/>
            </p:nvSpPr>
            <p:spPr bwMode="auto">
              <a:xfrm>
                <a:off x="1977" y="3578"/>
                <a:ext cx="287" cy="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i="1" smtClean="0">
                    <a:solidFill>
                      <a:srgbClr val="000000"/>
                    </a:solidFill>
                  </a:rPr>
                  <a:t>Optional</a:t>
                </a:r>
                <a:endParaRPr lang="en-US" altLang="en-US" sz="1800" smtClean="0">
                  <a:solidFill>
                    <a:srgbClr val="000000"/>
                  </a:solidFill>
                </a:endParaRPr>
              </a:p>
            </p:txBody>
          </p:sp>
          <p:sp>
            <p:nvSpPr>
              <p:cNvPr id="21764" name="Rectangle 340"/>
              <p:cNvSpPr>
                <a:spLocks noChangeArrowheads="1"/>
              </p:cNvSpPr>
              <p:nvPr/>
            </p:nvSpPr>
            <p:spPr bwMode="auto">
              <a:xfrm>
                <a:off x="2227" y="3578"/>
                <a:ext cx="56"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a:t>
                </a:r>
                <a:endParaRPr lang="en-US" altLang="en-US" sz="1800" smtClean="0">
                  <a:solidFill>
                    <a:srgbClr val="000000"/>
                  </a:solidFill>
                </a:endParaRPr>
              </a:p>
            </p:txBody>
          </p:sp>
          <p:sp>
            <p:nvSpPr>
              <p:cNvPr id="21765" name="Rectangle 341"/>
              <p:cNvSpPr>
                <a:spLocks noChangeArrowheads="1"/>
              </p:cNvSpPr>
              <p:nvPr/>
            </p:nvSpPr>
            <p:spPr bwMode="auto">
              <a:xfrm>
                <a:off x="2775" y="3482"/>
                <a:ext cx="449" cy="197"/>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766" name="Rectangle 342"/>
              <p:cNvSpPr>
                <a:spLocks noChangeArrowheads="1"/>
              </p:cNvSpPr>
              <p:nvPr/>
            </p:nvSpPr>
            <p:spPr bwMode="auto">
              <a:xfrm>
                <a:off x="2775" y="3482"/>
                <a:ext cx="449" cy="197"/>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767" name="Rectangle 343"/>
              <p:cNvSpPr>
                <a:spLocks noChangeArrowheads="1"/>
              </p:cNvSpPr>
              <p:nvPr/>
            </p:nvSpPr>
            <p:spPr bwMode="auto">
              <a:xfrm>
                <a:off x="2901" y="3502"/>
                <a:ext cx="231"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OFDM</a:t>
                </a:r>
                <a:endParaRPr lang="en-US" altLang="en-US" sz="1800" smtClean="0">
                  <a:solidFill>
                    <a:srgbClr val="000000"/>
                  </a:solidFill>
                </a:endParaRPr>
              </a:p>
            </p:txBody>
          </p:sp>
          <p:sp>
            <p:nvSpPr>
              <p:cNvPr id="21768" name="Rectangle 344"/>
              <p:cNvSpPr>
                <a:spLocks noChangeArrowheads="1"/>
              </p:cNvSpPr>
              <p:nvPr/>
            </p:nvSpPr>
            <p:spPr bwMode="auto">
              <a:xfrm>
                <a:off x="2851" y="3578"/>
                <a:ext cx="56"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a:t>
                </a:r>
                <a:endParaRPr lang="en-US" altLang="en-US" sz="1800" smtClean="0">
                  <a:solidFill>
                    <a:srgbClr val="000000"/>
                  </a:solidFill>
                </a:endParaRPr>
              </a:p>
            </p:txBody>
          </p:sp>
          <p:sp>
            <p:nvSpPr>
              <p:cNvPr id="21769" name="Rectangle 345"/>
              <p:cNvSpPr>
                <a:spLocks noChangeArrowheads="1"/>
              </p:cNvSpPr>
              <p:nvPr/>
            </p:nvSpPr>
            <p:spPr bwMode="auto">
              <a:xfrm>
                <a:off x="2876" y="3578"/>
                <a:ext cx="287" cy="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i="1" smtClean="0">
                    <a:solidFill>
                      <a:srgbClr val="000000"/>
                    </a:solidFill>
                  </a:rPr>
                  <a:t>Optional</a:t>
                </a:r>
                <a:endParaRPr lang="en-US" altLang="en-US" sz="1800" smtClean="0">
                  <a:solidFill>
                    <a:srgbClr val="000000"/>
                  </a:solidFill>
                </a:endParaRPr>
              </a:p>
            </p:txBody>
          </p:sp>
          <p:sp>
            <p:nvSpPr>
              <p:cNvPr id="21770" name="Rectangle 346"/>
              <p:cNvSpPr>
                <a:spLocks noChangeArrowheads="1"/>
              </p:cNvSpPr>
              <p:nvPr/>
            </p:nvSpPr>
            <p:spPr bwMode="auto">
              <a:xfrm>
                <a:off x="3126" y="3578"/>
                <a:ext cx="56"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a:t>
                </a:r>
                <a:endParaRPr lang="en-US" altLang="en-US" sz="1800" smtClean="0">
                  <a:solidFill>
                    <a:srgbClr val="000000"/>
                  </a:solidFill>
                </a:endParaRPr>
              </a:p>
            </p:txBody>
          </p:sp>
          <p:sp>
            <p:nvSpPr>
              <p:cNvPr id="21771" name="Rectangle 347"/>
              <p:cNvSpPr>
                <a:spLocks noChangeArrowheads="1"/>
              </p:cNvSpPr>
              <p:nvPr/>
            </p:nvSpPr>
            <p:spPr bwMode="auto">
              <a:xfrm>
                <a:off x="3210" y="3482"/>
                <a:ext cx="449" cy="197"/>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772" name="Rectangle 348"/>
              <p:cNvSpPr>
                <a:spLocks noChangeArrowheads="1"/>
              </p:cNvSpPr>
              <p:nvPr/>
            </p:nvSpPr>
            <p:spPr bwMode="auto">
              <a:xfrm>
                <a:off x="3210" y="3482"/>
                <a:ext cx="449" cy="197"/>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773" name="Rectangle 349"/>
              <p:cNvSpPr>
                <a:spLocks noChangeArrowheads="1"/>
              </p:cNvSpPr>
              <p:nvPr/>
            </p:nvSpPr>
            <p:spPr bwMode="auto">
              <a:xfrm>
                <a:off x="3363" y="3502"/>
                <a:ext cx="175"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CSS</a:t>
                </a:r>
                <a:endParaRPr lang="en-US" altLang="en-US" sz="1800" smtClean="0">
                  <a:solidFill>
                    <a:srgbClr val="000000"/>
                  </a:solidFill>
                </a:endParaRPr>
              </a:p>
            </p:txBody>
          </p:sp>
          <p:sp>
            <p:nvSpPr>
              <p:cNvPr id="21774" name="Rectangle 350"/>
              <p:cNvSpPr>
                <a:spLocks noChangeArrowheads="1"/>
              </p:cNvSpPr>
              <p:nvPr/>
            </p:nvSpPr>
            <p:spPr bwMode="auto">
              <a:xfrm>
                <a:off x="3288" y="3578"/>
                <a:ext cx="56"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a:t>
                </a:r>
                <a:endParaRPr lang="en-US" altLang="en-US" sz="1800" smtClean="0">
                  <a:solidFill>
                    <a:srgbClr val="000000"/>
                  </a:solidFill>
                </a:endParaRPr>
              </a:p>
            </p:txBody>
          </p:sp>
          <p:sp>
            <p:nvSpPr>
              <p:cNvPr id="21775" name="Rectangle 351"/>
              <p:cNvSpPr>
                <a:spLocks noChangeArrowheads="1"/>
              </p:cNvSpPr>
              <p:nvPr/>
            </p:nvSpPr>
            <p:spPr bwMode="auto">
              <a:xfrm>
                <a:off x="3313" y="3578"/>
                <a:ext cx="287" cy="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i="1" smtClean="0">
                    <a:solidFill>
                      <a:srgbClr val="000000"/>
                    </a:solidFill>
                  </a:rPr>
                  <a:t>Optional</a:t>
                </a:r>
                <a:endParaRPr lang="en-US" altLang="en-US" sz="1800" smtClean="0">
                  <a:solidFill>
                    <a:srgbClr val="000000"/>
                  </a:solidFill>
                </a:endParaRPr>
              </a:p>
            </p:txBody>
          </p:sp>
          <p:sp>
            <p:nvSpPr>
              <p:cNvPr id="21776" name="Rectangle 352"/>
              <p:cNvSpPr>
                <a:spLocks noChangeArrowheads="1"/>
              </p:cNvSpPr>
              <p:nvPr/>
            </p:nvSpPr>
            <p:spPr bwMode="auto">
              <a:xfrm>
                <a:off x="3557" y="3578"/>
                <a:ext cx="56"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a:t>
                </a:r>
                <a:endParaRPr lang="en-US" altLang="en-US" sz="1800" smtClean="0">
                  <a:solidFill>
                    <a:srgbClr val="000000"/>
                  </a:solidFill>
                </a:endParaRPr>
              </a:p>
            </p:txBody>
          </p:sp>
          <p:sp>
            <p:nvSpPr>
              <p:cNvPr id="21777" name="Rectangle 353"/>
              <p:cNvSpPr>
                <a:spLocks noChangeArrowheads="1"/>
              </p:cNvSpPr>
              <p:nvPr/>
            </p:nvSpPr>
            <p:spPr bwMode="auto">
              <a:xfrm>
                <a:off x="4531" y="3005"/>
                <a:ext cx="240" cy="169"/>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778" name="Rectangle 354"/>
              <p:cNvSpPr>
                <a:spLocks noChangeArrowheads="1"/>
              </p:cNvSpPr>
              <p:nvPr/>
            </p:nvSpPr>
            <p:spPr bwMode="auto">
              <a:xfrm>
                <a:off x="4531" y="3005"/>
                <a:ext cx="240" cy="169"/>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779" name="Rectangle 355"/>
              <p:cNvSpPr>
                <a:spLocks noChangeArrowheads="1"/>
              </p:cNvSpPr>
              <p:nvPr/>
            </p:nvSpPr>
            <p:spPr bwMode="auto">
              <a:xfrm>
                <a:off x="4587" y="3053"/>
                <a:ext cx="50"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I</a:t>
                </a:r>
                <a:endParaRPr lang="en-US" altLang="en-US" sz="1800" smtClean="0">
                  <a:solidFill>
                    <a:srgbClr val="000000"/>
                  </a:solidFill>
                </a:endParaRPr>
              </a:p>
            </p:txBody>
          </p:sp>
          <p:sp>
            <p:nvSpPr>
              <p:cNvPr id="21780" name="Rectangle 356"/>
              <p:cNvSpPr>
                <a:spLocks noChangeArrowheads="1"/>
              </p:cNvSpPr>
              <p:nvPr/>
            </p:nvSpPr>
            <p:spPr bwMode="auto">
              <a:xfrm>
                <a:off x="4605" y="3053"/>
                <a:ext cx="50"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a:t>
                </a:r>
                <a:endParaRPr lang="en-US" altLang="en-US" sz="1800" smtClean="0">
                  <a:solidFill>
                    <a:srgbClr val="000000"/>
                  </a:solidFill>
                </a:endParaRPr>
              </a:p>
            </p:txBody>
          </p:sp>
          <p:sp>
            <p:nvSpPr>
              <p:cNvPr id="21781" name="Rectangle 357"/>
              <p:cNvSpPr>
                <a:spLocks noChangeArrowheads="1"/>
              </p:cNvSpPr>
              <p:nvPr/>
            </p:nvSpPr>
            <p:spPr bwMode="auto">
              <a:xfrm>
                <a:off x="4624" y="3053"/>
                <a:ext cx="75"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E</a:t>
                </a:r>
                <a:endParaRPr lang="en-US" altLang="en-US" sz="1800" smtClean="0">
                  <a:solidFill>
                    <a:srgbClr val="000000"/>
                  </a:solidFill>
                </a:endParaRPr>
              </a:p>
            </p:txBody>
          </p:sp>
          <p:sp>
            <p:nvSpPr>
              <p:cNvPr id="21782" name="Rectangle 358"/>
              <p:cNvSpPr>
                <a:spLocks noChangeArrowheads="1"/>
              </p:cNvSpPr>
              <p:nvPr/>
            </p:nvSpPr>
            <p:spPr bwMode="auto">
              <a:xfrm>
                <a:off x="4668" y="3053"/>
                <a:ext cx="50"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a:t>
                </a:r>
                <a:endParaRPr lang="en-US" altLang="en-US" sz="1800" smtClean="0">
                  <a:solidFill>
                    <a:srgbClr val="000000"/>
                  </a:solidFill>
                </a:endParaRPr>
              </a:p>
            </p:txBody>
          </p:sp>
          <p:sp>
            <p:nvSpPr>
              <p:cNvPr id="21783" name="Rectangle 359"/>
              <p:cNvSpPr>
                <a:spLocks noChangeArrowheads="1"/>
              </p:cNvSpPr>
              <p:nvPr/>
            </p:nvSpPr>
            <p:spPr bwMode="auto">
              <a:xfrm>
                <a:off x="4687" y="3053"/>
                <a:ext cx="62"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s</a:t>
                </a:r>
                <a:endParaRPr lang="en-US" altLang="en-US" sz="1800" smtClean="0">
                  <a:solidFill>
                    <a:srgbClr val="000000"/>
                  </a:solidFill>
                </a:endParaRPr>
              </a:p>
            </p:txBody>
          </p:sp>
          <p:sp>
            <p:nvSpPr>
              <p:cNvPr id="21784" name="Rectangle 360"/>
              <p:cNvSpPr>
                <a:spLocks noChangeArrowheads="1"/>
              </p:cNvSpPr>
              <p:nvPr/>
            </p:nvSpPr>
            <p:spPr bwMode="auto">
              <a:xfrm>
                <a:off x="3644" y="3482"/>
                <a:ext cx="449" cy="197"/>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785" name="Rectangle 361"/>
              <p:cNvSpPr>
                <a:spLocks noChangeArrowheads="1"/>
              </p:cNvSpPr>
              <p:nvPr/>
            </p:nvSpPr>
            <p:spPr bwMode="auto">
              <a:xfrm>
                <a:off x="3644" y="3482"/>
                <a:ext cx="449" cy="197"/>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786" name="Rectangle 362"/>
              <p:cNvSpPr>
                <a:spLocks noChangeArrowheads="1"/>
              </p:cNvSpPr>
              <p:nvPr/>
            </p:nvSpPr>
            <p:spPr bwMode="auto">
              <a:xfrm>
                <a:off x="3694" y="3502"/>
                <a:ext cx="212"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UWB </a:t>
                </a:r>
                <a:endParaRPr lang="en-US" altLang="en-US" sz="1800" smtClean="0">
                  <a:solidFill>
                    <a:srgbClr val="000000"/>
                  </a:solidFill>
                </a:endParaRPr>
              </a:p>
            </p:txBody>
          </p:sp>
          <p:sp>
            <p:nvSpPr>
              <p:cNvPr id="21787" name="Rectangle 363"/>
              <p:cNvSpPr>
                <a:spLocks noChangeArrowheads="1"/>
              </p:cNvSpPr>
              <p:nvPr/>
            </p:nvSpPr>
            <p:spPr bwMode="auto">
              <a:xfrm>
                <a:off x="3862" y="3502"/>
                <a:ext cx="56"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a:t>
                </a:r>
                <a:endParaRPr lang="en-US" altLang="en-US" sz="1800" smtClean="0">
                  <a:solidFill>
                    <a:srgbClr val="000000"/>
                  </a:solidFill>
                </a:endParaRPr>
              </a:p>
            </p:txBody>
          </p:sp>
          <p:sp>
            <p:nvSpPr>
              <p:cNvPr id="21788" name="Rectangle 364"/>
              <p:cNvSpPr>
                <a:spLocks noChangeArrowheads="1"/>
              </p:cNvSpPr>
              <p:nvPr/>
            </p:nvSpPr>
            <p:spPr bwMode="auto">
              <a:xfrm>
                <a:off x="3906" y="3502"/>
                <a:ext cx="175"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HRP</a:t>
                </a:r>
                <a:endParaRPr lang="en-US" altLang="en-US" sz="1800" smtClean="0">
                  <a:solidFill>
                    <a:srgbClr val="000000"/>
                  </a:solidFill>
                </a:endParaRPr>
              </a:p>
            </p:txBody>
          </p:sp>
          <p:sp>
            <p:nvSpPr>
              <p:cNvPr id="21789" name="Rectangle 365"/>
              <p:cNvSpPr>
                <a:spLocks noChangeArrowheads="1"/>
              </p:cNvSpPr>
              <p:nvPr/>
            </p:nvSpPr>
            <p:spPr bwMode="auto">
              <a:xfrm>
                <a:off x="3725" y="3578"/>
                <a:ext cx="56"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a:t>
                </a:r>
                <a:endParaRPr lang="en-US" altLang="en-US" sz="1800" smtClean="0">
                  <a:solidFill>
                    <a:srgbClr val="000000"/>
                  </a:solidFill>
                </a:endParaRPr>
              </a:p>
            </p:txBody>
          </p:sp>
          <p:sp>
            <p:nvSpPr>
              <p:cNvPr id="21790" name="Rectangle 366"/>
              <p:cNvSpPr>
                <a:spLocks noChangeArrowheads="1"/>
              </p:cNvSpPr>
              <p:nvPr/>
            </p:nvSpPr>
            <p:spPr bwMode="auto">
              <a:xfrm>
                <a:off x="3744" y="3578"/>
                <a:ext cx="287" cy="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i="1" smtClean="0">
                    <a:solidFill>
                      <a:srgbClr val="000000"/>
                    </a:solidFill>
                  </a:rPr>
                  <a:t>Optional</a:t>
                </a:r>
                <a:endParaRPr lang="en-US" altLang="en-US" sz="1800" smtClean="0">
                  <a:solidFill>
                    <a:srgbClr val="000000"/>
                  </a:solidFill>
                </a:endParaRPr>
              </a:p>
            </p:txBody>
          </p:sp>
          <p:sp>
            <p:nvSpPr>
              <p:cNvPr id="21791" name="Rectangle 367"/>
              <p:cNvSpPr>
                <a:spLocks noChangeArrowheads="1"/>
              </p:cNvSpPr>
              <p:nvPr/>
            </p:nvSpPr>
            <p:spPr bwMode="auto">
              <a:xfrm>
                <a:off x="3994" y="3578"/>
                <a:ext cx="56"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a:t>
                </a:r>
                <a:endParaRPr lang="en-US" altLang="en-US" sz="1800" smtClean="0">
                  <a:solidFill>
                    <a:srgbClr val="000000"/>
                  </a:solidFill>
                </a:endParaRPr>
              </a:p>
            </p:txBody>
          </p:sp>
          <p:sp>
            <p:nvSpPr>
              <p:cNvPr id="21792" name="Rectangle 368"/>
              <p:cNvSpPr>
                <a:spLocks noChangeArrowheads="1"/>
              </p:cNvSpPr>
              <p:nvPr/>
            </p:nvSpPr>
            <p:spPr bwMode="auto">
              <a:xfrm>
                <a:off x="2325" y="3482"/>
                <a:ext cx="450" cy="197"/>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793" name="Rectangle 369"/>
              <p:cNvSpPr>
                <a:spLocks noChangeArrowheads="1"/>
              </p:cNvSpPr>
              <p:nvPr/>
            </p:nvSpPr>
            <p:spPr bwMode="auto">
              <a:xfrm>
                <a:off x="2325" y="3482"/>
                <a:ext cx="450" cy="197"/>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794" name="Rectangle 370"/>
              <p:cNvSpPr>
                <a:spLocks noChangeArrowheads="1"/>
              </p:cNvSpPr>
              <p:nvPr/>
            </p:nvSpPr>
            <p:spPr bwMode="auto">
              <a:xfrm>
                <a:off x="2476" y="3502"/>
                <a:ext cx="181"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MSK</a:t>
                </a:r>
                <a:endParaRPr lang="en-US" altLang="en-US" sz="1800" smtClean="0">
                  <a:solidFill>
                    <a:srgbClr val="000000"/>
                  </a:solidFill>
                </a:endParaRPr>
              </a:p>
            </p:txBody>
          </p:sp>
          <p:sp>
            <p:nvSpPr>
              <p:cNvPr id="21795" name="Rectangle 371"/>
              <p:cNvSpPr>
                <a:spLocks noChangeArrowheads="1"/>
              </p:cNvSpPr>
              <p:nvPr/>
            </p:nvSpPr>
            <p:spPr bwMode="auto">
              <a:xfrm>
                <a:off x="2402" y="3578"/>
                <a:ext cx="56"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a:t>
                </a:r>
                <a:endParaRPr lang="en-US" altLang="en-US" sz="1800" smtClean="0">
                  <a:solidFill>
                    <a:srgbClr val="000000"/>
                  </a:solidFill>
                </a:endParaRPr>
              </a:p>
            </p:txBody>
          </p:sp>
          <p:sp>
            <p:nvSpPr>
              <p:cNvPr id="21796" name="Rectangle 372"/>
              <p:cNvSpPr>
                <a:spLocks noChangeArrowheads="1"/>
              </p:cNvSpPr>
              <p:nvPr/>
            </p:nvSpPr>
            <p:spPr bwMode="auto">
              <a:xfrm>
                <a:off x="2427" y="3578"/>
                <a:ext cx="287" cy="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i="1" smtClean="0">
                    <a:solidFill>
                      <a:srgbClr val="000000"/>
                    </a:solidFill>
                  </a:rPr>
                  <a:t>Optional</a:t>
                </a:r>
                <a:endParaRPr lang="en-US" altLang="en-US" sz="1800" smtClean="0">
                  <a:solidFill>
                    <a:srgbClr val="000000"/>
                  </a:solidFill>
                </a:endParaRPr>
              </a:p>
            </p:txBody>
          </p:sp>
          <p:sp>
            <p:nvSpPr>
              <p:cNvPr id="21797" name="Rectangle 373"/>
              <p:cNvSpPr>
                <a:spLocks noChangeArrowheads="1"/>
              </p:cNvSpPr>
              <p:nvPr/>
            </p:nvSpPr>
            <p:spPr bwMode="auto">
              <a:xfrm>
                <a:off x="2676" y="3578"/>
                <a:ext cx="56"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a:t>
                </a:r>
                <a:endParaRPr lang="en-US" altLang="en-US" sz="1800" smtClean="0">
                  <a:solidFill>
                    <a:srgbClr val="000000"/>
                  </a:solidFill>
                </a:endParaRPr>
              </a:p>
            </p:txBody>
          </p:sp>
          <p:sp>
            <p:nvSpPr>
              <p:cNvPr id="21798" name="Rectangle 374"/>
              <p:cNvSpPr>
                <a:spLocks noChangeArrowheads="1"/>
              </p:cNvSpPr>
              <p:nvPr/>
            </p:nvSpPr>
            <p:spPr bwMode="auto">
              <a:xfrm>
                <a:off x="995" y="3398"/>
                <a:ext cx="3997" cy="84"/>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799" name="Rectangle 375"/>
              <p:cNvSpPr>
                <a:spLocks noChangeArrowheads="1"/>
              </p:cNvSpPr>
              <p:nvPr/>
            </p:nvSpPr>
            <p:spPr bwMode="auto">
              <a:xfrm>
                <a:off x="995" y="3398"/>
                <a:ext cx="3997" cy="84"/>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800" name="Rectangle 376"/>
              <p:cNvSpPr>
                <a:spLocks noChangeArrowheads="1"/>
              </p:cNvSpPr>
              <p:nvPr/>
            </p:nvSpPr>
            <p:spPr bwMode="auto">
              <a:xfrm>
                <a:off x="2757" y="3403"/>
                <a:ext cx="512"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Modulation type</a:t>
                </a:r>
                <a:endParaRPr lang="en-US" altLang="en-US" sz="1800" smtClean="0">
                  <a:solidFill>
                    <a:srgbClr val="000000"/>
                  </a:solidFill>
                </a:endParaRPr>
              </a:p>
            </p:txBody>
          </p:sp>
          <p:sp>
            <p:nvSpPr>
              <p:cNvPr id="21801" name="Rectangle 377"/>
              <p:cNvSpPr>
                <a:spLocks noChangeArrowheads="1"/>
              </p:cNvSpPr>
              <p:nvPr/>
            </p:nvSpPr>
            <p:spPr bwMode="auto">
              <a:xfrm>
                <a:off x="3419" y="3846"/>
                <a:ext cx="510" cy="126"/>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802" name="Rectangle 378"/>
              <p:cNvSpPr>
                <a:spLocks noChangeArrowheads="1"/>
              </p:cNvSpPr>
              <p:nvPr/>
            </p:nvSpPr>
            <p:spPr bwMode="auto">
              <a:xfrm>
                <a:off x="3419" y="3846"/>
                <a:ext cx="510" cy="126"/>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803" name="Rectangle 379"/>
              <p:cNvSpPr>
                <a:spLocks noChangeArrowheads="1"/>
              </p:cNvSpPr>
              <p:nvPr/>
            </p:nvSpPr>
            <p:spPr bwMode="auto">
              <a:xfrm>
                <a:off x="3463" y="3870"/>
                <a:ext cx="468"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Data Whitener</a:t>
                </a:r>
                <a:endParaRPr lang="en-US" altLang="en-US" sz="1800" smtClean="0">
                  <a:solidFill>
                    <a:srgbClr val="000000"/>
                  </a:solidFill>
                </a:endParaRPr>
              </a:p>
            </p:txBody>
          </p:sp>
          <p:sp>
            <p:nvSpPr>
              <p:cNvPr id="21804" name="Rectangle 380"/>
              <p:cNvSpPr>
                <a:spLocks noChangeArrowheads="1"/>
              </p:cNvSpPr>
              <p:nvPr/>
            </p:nvSpPr>
            <p:spPr bwMode="auto">
              <a:xfrm>
                <a:off x="3929" y="3846"/>
                <a:ext cx="389" cy="126"/>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805" name="Rectangle 381"/>
              <p:cNvSpPr>
                <a:spLocks noChangeArrowheads="1"/>
              </p:cNvSpPr>
              <p:nvPr/>
            </p:nvSpPr>
            <p:spPr bwMode="auto">
              <a:xfrm>
                <a:off x="3929" y="3846"/>
                <a:ext cx="389" cy="126"/>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806" name="Rectangle 382"/>
              <p:cNvSpPr>
                <a:spLocks noChangeArrowheads="1"/>
              </p:cNvSpPr>
              <p:nvPr/>
            </p:nvSpPr>
            <p:spPr bwMode="auto">
              <a:xfrm>
                <a:off x="4056" y="3870"/>
                <a:ext cx="169"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FEC</a:t>
                </a:r>
                <a:endParaRPr lang="en-US" altLang="en-US" sz="1800" smtClean="0">
                  <a:solidFill>
                    <a:srgbClr val="000000"/>
                  </a:solidFill>
                </a:endParaRPr>
              </a:p>
            </p:txBody>
          </p:sp>
          <p:sp>
            <p:nvSpPr>
              <p:cNvPr id="21807" name="Rectangle 383"/>
              <p:cNvSpPr>
                <a:spLocks noChangeArrowheads="1"/>
              </p:cNvSpPr>
              <p:nvPr/>
            </p:nvSpPr>
            <p:spPr bwMode="auto">
              <a:xfrm>
                <a:off x="2913" y="3762"/>
                <a:ext cx="1918" cy="84"/>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808" name="Rectangle 384"/>
              <p:cNvSpPr>
                <a:spLocks noChangeArrowheads="1"/>
              </p:cNvSpPr>
              <p:nvPr/>
            </p:nvSpPr>
            <p:spPr bwMode="auto">
              <a:xfrm>
                <a:off x="2913" y="3762"/>
                <a:ext cx="1918" cy="84"/>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809" name="Rectangle 385"/>
              <p:cNvSpPr>
                <a:spLocks noChangeArrowheads="1"/>
              </p:cNvSpPr>
              <p:nvPr/>
            </p:nvSpPr>
            <p:spPr bwMode="auto">
              <a:xfrm>
                <a:off x="3525" y="3765"/>
                <a:ext cx="743"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PHY optional behaviors</a:t>
                </a:r>
                <a:endParaRPr lang="en-US" altLang="en-US" sz="1800" smtClean="0">
                  <a:solidFill>
                    <a:srgbClr val="000000"/>
                  </a:solidFill>
                </a:endParaRPr>
              </a:p>
            </p:txBody>
          </p:sp>
          <p:sp>
            <p:nvSpPr>
              <p:cNvPr id="21810" name="Rectangle 386"/>
              <p:cNvSpPr>
                <a:spLocks noChangeArrowheads="1"/>
              </p:cNvSpPr>
              <p:nvPr/>
            </p:nvSpPr>
            <p:spPr bwMode="auto">
              <a:xfrm>
                <a:off x="3932" y="2642"/>
                <a:ext cx="359" cy="224"/>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811" name="Rectangle 387"/>
              <p:cNvSpPr>
                <a:spLocks noChangeArrowheads="1"/>
              </p:cNvSpPr>
              <p:nvPr/>
            </p:nvSpPr>
            <p:spPr bwMode="auto">
              <a:xfrm>
                <a:off x="3932" y="2642"/>
                <a:ext cx="359" cy="224"/>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812" name="Rectangle 388"/>
              <p:cNvSpPr>
                <a:spLocks noChangeArrowheads="1"/>
              </p:cNvSpPr>
              <p:nvPr/>
            </p:nvSpPr>
            <p:spPr bwMode="auto">
              <a:xfrm>
                <a:off x="4037" y="2679"/>
                <a:ext cx="181"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RCC</a:t>
                </a:r>
                <a:endParaRPr lang="en-US" altLang="en-US" sz="1800" smtClean="0">
                  <a:solidFill>
                    <a:srgbClr val="000000"/>
                  </a:solidFill>
                </a:endParaRPr>
              </a:p>
            </p:txBody>
          </p:sp>
          <p:sp>
            <p:nvSpPr>
              <p:cNvPr id="21813" name="Rectangle 389"/>
              <p:cNvSpPr>
                <a:spLocks noChangeArrowheads="1"/>
              </p:cNvSpPr>
              <p:nvPr/>
            </p:nvSpPr>
            <p:spPr bwMode="auto">
              <a:xfrm>
                <a:off x="3962" y="2749"/>
                <a:ext cx="56"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a:t>
                </a:r>
                <a:endParaRPr lang="en-US" altLang="en-US" sz="1800" smtClean="0">
                  <a:solidFill>
                    <a:srgbClr val="000000"/>
                  </a:solidFill>
                </a:endParaRPr>
              </a:p>
            </p:txBody>
          </p:sp>
          <p:sp>
            <p:nvSpPr>
              <p:cNvPr id="21814" name="Rectangle 390"/>
              <p:cNvSpPr>
                <a:spLocks noChangeArrowheads="1"/>
              </p:cNvSpPr>
              <p:nvPr/>
            </p:nvSpPr>
            <p:spPr bwMode="auto">
              <a:xfrm>
                <a:off x="3987" y="2749"/>
                <a:ext cx="287" cy="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i="1" smtClean="0">
                    <a:solidFill>
                      <a:srgbClr val="000000"/>
                    </a:solidFill>
                  </a:rPr>
                  <a:t>Optional</a:t>
                </a:r>
                <a:endParaRPr lang="en-US" altLang="en-US" sz="1800" smtClean="0">
                  <a:solidFill>
                    <a:srgbClr val="000000"/>
                  </a:solidFill>
                </a:endParaRPr>
              </a:p>
            </p:txBody>
          </p:sp>
          <p:sp>
            <p:nvSpPr>
              <p:cNvPr id="21815" name="Rectangle 391"/>
              <p:cNvSpPr>
                <a:spLocks noChangeArrowheads="1"/>
              </p:cNvSpPr>
              <p:nvPr/>
            </p:nvSpPr>
            <p:spPr bwMode="auto">
              <a:xfrm>
                <a:off x="4237" y="2749"/>
                <a:ext cx="56"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a:t>
                </a:r>
                <a:endParaRPr lang="en-US" altLang="en-US" sz="1800" smtClean="0">
                  <a:solidFill>
                    <a:srgbClr val="000000"/>
                  </a:solidFill>
                </a:endParaRPr>
              </a:p>
            </p:txBody>
          </p:sp>
          <p:sp>
            <p:nvSpPr>
              <p:cNvPr id="21816" name="Rectangle 392"/>
              <p:cNvSpPr>
                <a:spLocks noChangeArrowheads="1"/>
              </p:cNvSpPr>
              <p:nvPr/>
            </p:nvSpPr>
            <p:spPr bwMode="auto">
              <a:xfrm>
                <a:off x="3105" y="3005"/>
                <a:ext cx="317" cy="169"/>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817" name="Rectangle 393"/>
              <p:cNvSpPr>
                <a:spLocks noChangeArrowheads="1"/>
              </p:cNvSpPr>
              <p:nvPr/>
            </p:nvSpPr>
            <p:spPr bwMode="auto">
              <a:xfrm>
                <a:off x="3105" y="3005"/>
                <a:ext cx="317" cy="169"/>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818" name="Rectangle 394"/>
              <p:cNvSpPr>
                <a:spLocks noChangeArrowheads="1"/>
              </p:cNvSpPr>
              <p:nvPr/>
            </p:nvSpPr>
            <p:spPr bwMode="auto">
              <a:xfrm>
                <a:off x="3201" y="3012"/>
                <a:ext cx="175"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Low </a:t>
                </a:r>
                <a:endParaRPr lang="en-US" altLang="en-US" sz="1800" smtClean="0">
                  <a:solidFill>
                    <a:srgbClr val="000000"/>
                  </a:solidFill>
                </a:endParaRPr>
              </a:p>
            </p:txBody>
          </p:sp>
          <p:sp>
            <p:nvSpPr>
              <p:cNvPr id="21819" name="Rectangle 395"/>
              <p:cNvSpPr>
                <a:spLocks noChangeArrowheads="1"/>
              </p:cNvSpPr>
              <p:nvPr/>
            </p:nvSpPr>
            <p:spPr bwMode="auto">
              <a:xfrm>
                <a:off x="3157" y="3088"/>
                <a:ext cx="250"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Energy</a:t>
                </a:r>
                <a:endParaRPr lang="en-US" altLang="en-US" sz="1800" smtClean="0">
                  <a:solidFill>
                    <a:srgbClr val="000000"/>
                  </a:solidFill>
                </a:endParaRPr>
              </a:p>
            </p:txBody>
          </p:sp>
          <p:sp>
            <p:nvSpPr>
              <p:cNvPr id="21820" name="Rectangle 396"/>
              <p:cNvSpPr>
                <a:spLocks noChangeArrowheads="1"/>
              </p:cNvSpPr>
              <p:nvPr/>
            </p:nvSpPr>
            <p:spPr bwMode="auto">
              <a:xfrm>
                <a:off x="3632" y="3006"/>
                <a:ext cx="303" cy="168"/>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821" name="Rectangle 397"/>
              <p:cNvSpPr>
                <a:spLocks noChangeArrowheads="1"/>
              </p:cNvSpPr>
              <p:nvPr/>
            </p:nvSpPr>
            <p:spPr bwMode="auto">
              <a:xfrm>
                <a:off x="3632" y="3006"/>
                <a:ext cx="303" cy="168"/>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822" name="Rectangle 398"/>
              <p:cNvSpPr>
                <a:spLocks noChangeArrowheads="1"/>
              </p:cNvSpPr>
              <p:nvPr/>
            </p:nvSpPr>
            <p:spPr bwMode="auto">
              <a:xfrm>
                <a:off x="3681" y="3053"/>
                <a:ext cx="243"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Priority</a:t>
                </a:r>
                <a:endParaRPr lang="en-US" altLang="en-US" sz="1800" smtClean="0">
                  <a:solidFill>
                    <a:srgbClr val="000000"/>
                  </a:solidFill>
                </a:endParaRPr>
              </a:p>
            </p:txBody>
          </p:sp>
          <p:sp>
            <p:nvSpPr>
              <p:cNvPr id="21823" name="Rectangle 399"/>
              <p:cNvSpPr>
                <a:spLocks noChangeArrowheads="1"/>
              </p:cNvSpPr>
              <p:nvPr/>
            </p:nvSpPr>
            <p:spPr bwMode="auto">
              <a:xfrm>
                <a:off x="1414" y="3006"/>
                <a:ext cx="330" cy="168"/>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824" name="Rectangle 400"/>
              <p:cNvSpPr>
                <a:spLocks noChangeArrowheads="1"/>
              </p:cNvSpPr>
              <p:nvPr/>
            </p:nvSpPr>
            <p:spPr bwMode="auto">
              <a:xfrm>
                <a:off x="1414" y="3006"/>
                <a:ext cx="330" cy="168"/>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825" name="Rectangle 401"/>
              <p:cNvSpPr>
                <a:spLocks noChangeArrowheads="1"/>
              </p:cNvSpPr>
              <p:nvPr/>
            </p:nvSpPr>
            <p:spPr bwMode="auto">
              <a:xfrm>
                <a:off x="1459" y="3053"/>
                <a:ext cx="281"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Security</a:t>
                </a:r>
                <a:endParaRPr lang="en-US" altLang="en-US" sz="1800" smtClean="0">
                  <a:solidFill>
                    <a:srgbClr val="000000"/>
                  </a:solidFill>
                </a:endParaRPr>
              </a:p>
            </p:txBody>
          </p:sp>
          <p:sp>
            <p:nvSpPr>
              <p:cNvPr id="21826" name="Rectangle 402"/>
              <p:cNvSpPr>
                <a:spLocks noChangeArrowheads="1"/>
              </p:cNvSpPr>
              <p:nvPr/>
            </p:nvSpPr>
            <p:spPr bwMode="auto">
              <a:xfrm>
                <a:off x="1007" y="2922"/>
                <a:ext cx="4003" cy="84"/>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827" name="Rectangle 403"/>
              <p:cNvSpPr>
                <a:spLocks noChangeArrowheads="1"/>
              </p:cNvSpPr>
              <p:nvPr/>
            </p:nvSpPr>
            <p:spPr bwMode="auto">
              <a:xfrm>
                <a:off x="1007" y="2922"/>
                <a:ext cx="4003" cy="84"/>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828" name="Rectangle 404"/>
              <p:cNvSpPr>
                <a:spLocks noChangeArrowheads="1"/>
              </p:cNvSpPr>
              <p:nvPr/>
            </p:nvSpPr>
            <p:spPr bwMode="auto">
              <a:xfrm>
                <a:off x="2658" y="2924"/>
                <a:ext cx="755"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MAC optional behaviors</a:t>
                </a:r>
                <a:endParaRPr lang="en-US" altLang="en-US" sz="1800" smtClean="0">
                  <a:solidFill>
                    <a:srgbClr val="000000"/>
                  </a:solidFill>
                </a:endParaRPr>
              </a:p>
            </p:txBody>
          </p:sp>
          <p:sp>
            <p:nvSpPr>
              <p:cNvPr id="21829" name="Rectangle 405"/>
              <p:cNvSpPr>
                <a:spLocks noChangeArrowheads="1"/>
              </p:cNvSpPr>
              <p:nvPr/>
            </p:nvSpPr>
            <p:spPr bwMode="auto">
              <a:xfrm>
                <a:off x="1007" y="3006"/>
                <a:ext cx="407" cy="168"/>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830" name="Rectangle 406"/>
              <p:cNvSpPr>
                <a:spLocks noChangeArrowheads="1"/>
              </p:cNvSpPr>
              <p:nvPr/>
            </p:nvSpPr>
            <p:spPr bwMode="auto">
              <a:xfrm>
                <a:off x="1007" y="3006"/>
                <a:ext cx="407" cy="168"/>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grpSp>
        <p:grpSp>
          <p:nvGrpSpPr>
            <p:cNvPr id="10" name="Group 608"/>
            <p:cNvGrpSpPr>
              <a:grpSpLocks/>
            </p:cNvGrpSpPr>
            <p:nvPr/>
          </p:nvGrpSpPr>
          <p:grpSpPr bwMode="auto">
            <a:xfrm>
              <a:off x="391" y="1069"/>
              <a:ext cx="4710" cy="3004"/>
              <a:chOff x="391" y="1069"/>
              <a:chExt cx="4710" cy="3004"/>
            </a:xfrm>
          </p:grpSpPr>
          <p:sp>
            <p:nvSpPr>
              <p:cNvPr id="20" name="Rectangle 408"/>
              <p:cNvSpPr>
                <a:spLocks noChangeArrowheads="1"/>
              </p:cNvSpPr>
              <p:nvPr/>
            </p:nvSpPr>
            <p:spPr bwMode="auto">
              <a:xfrm>
                <a:off x="1041" y="3053"/>
                <a:ext cx="381"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Association</a:t>
                </a:r>
                <a:endParaRPr lang="en-US" altLang="en-US" sz="1800" smtClean="0">
                  <a:solidFill>
                    <a:srgbClr val="000000"/>
                  </a:solidFill>
                </a:endParaRPr>
              </a:p>
            </p:txBody>
          </p:sp>
          <p:sp>
            <p:nvSpPr>
              <p:cNvPr id="21" name="Rectangle 409"/>
              <p:cNvSpPr>
                <a:spLocks noChangeArrowheads="1"/>
              </p:cNvSpPr>
              <p:nvPr/>
            </p:nvSpPr>
            <p:spPr bwMode="auto">
              <a:xfrm>
                <a:off x="3935" y="3006"/>
                <a:ext cx="281" cy="168"/>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2" name="Rectangle 410"/>
              <p:cNvSpPr>
                <a:spLocks noChangeArrowheads="1"/>
              </p:cNvSpPr>
              <p:nvPr/>
            </p:nvSpPr>
            <p:spPr bwMode="auto">
              <a:xfrm>
                <a:off x="3935" y="3006"/>
                <a:ext cx="281" cy="168"/>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3" name="Rectangle 411"/>
              <p:cNvSpPr>
                <a:spLocks noChangeArrowheads="1"/>
              </p:cNvSpPr>
              <p:nvPr/>
            </p:nvSpPr>
            <p:spPr bwMode="auto">
              <a:xfrm>
                <a:off x="3969" y="3053"/>
                <a:ext cx="250"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Metrics</a:t>
                </a:r>
                <a:endParaRPr lang="en-US" altLang="en-US" sz="1800" smtClean="0">
                  <a:solidFill>
                    <a:srgbClr val="000000"/>
                  </a:solidFill>
                </a:endParaRPr>
              </a:p>
            </p:txBody>
          </p:sp>
          <p:sp>
            <p:nvSpPr>
              <p:cNvPr id="24" name="Rectangle 412"/>
              <p:cNvSpPr>
                <a:spLocks noChangeArrowheads="1"/>
              </p:cNvSpPr>
              <p:nvPr/>
            </p:nvSpPr>
            <p:spPr bwMode="auto">
              <a:xfrm>
                <a:off x="4213" y="3006"/>
                <a:ext cx="318" cy="168"/>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5" name="Rectangle 413"/>
              <p:cNvSpPr>
                <a:spLocks noChangeArrowheads="1"/>
              </p:cNvSpPr>
              <p:nvPr/>
            </p:nvSpPr>
            <p:spPr bwMode="auto">
              <a:xfrm>
                <a:off x="4213" y="3006"/>
                <a:ext cx="318" cy="168"/>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6" name="Rectangle 414"/>
              <p:cNvSpPr>
                <a:spLocks noChangeArrowheads="1"/>
              </p:cNvSpPr>
              <p:nvPr/>
            </p:nvSpPr>
            <p:spPr bwMode="auto">
              <a:xfrm>
                <a:off x="4250" y="3012"/>
                <a:ext cx="306"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Channel </a:t>
                </a:r>
                <a:endParaRPr lang="en-US" altLang="en-US" sz="1800" smtClean="0">
                  <a:solidFill>
                    <a:srgbClr val="000000"/>
                  </a:solidFill>
                </a:endParaRPr>
              </a:p>
            </p:txBody>
          </p:sp>
          <p:sp>
            <p:nvSpPr>
              <p:cNvPr id="27" name="Rectangle 415"/>
              <p:cNvSpPr>
                <a:spLocks noChangeArrowheads="1"/>
              </p:cNvSpPr>
              <p:nvPr/>
            </p:nvSpPr>
            <p:spPr bwMode="auto">
              <a:xfrm>
                <a:off x="4250" y="3088"/>
                <a:ext cx="287"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Hopping</a:t>
                </a:r>
                <a:endParaRPr lang="en-US" altLang="en-US" sz="1800" smtClean="0">
                  <a:solidFill>
                    <a:srgbClr val="000000"/>
                  </a:solidFill>
                </a:endParaRPr>
              </a:p>
            </p:txBody>
          </p:sp>
          <p:sp>
            <p:nvSpPr>
              <p:cNvPr id="28" name="Rectangle 416"/>
              <p:cNvSpPr>
                <a:spLocks noChangeArrowheads="1"/>
              </p:cNvSpPr>
              <p:nvPr/>
            </p:nvSpPr>
            <p:spPr bwMode="auto">
              <a:xfrm>
                <a:off x="1744" y="3006"/>
                <a:ext cx="437" cy="168"/>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9" name="Rectangle 417"/>
              <p:cNvSpPr>
                <a:spLocks noChangeArrowheads="1"/>
              </p:cNvSpPr>
              <p:nvPr/>
            </p:nvSpPr>
            <p:spPr bwMode="auto">
              <a:xfrm>
                <a:off x="1744" y="3006"/>
                <a:ext cx="437" cy="168"/>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30" name="Rectangle 418"/>
              <p:cNvSpPr>
                <a:spLocks noChangeArrowheads="1"/>
              </p:cNvSpPr>
              <p:nvPr/>
            </p:nvSpPr>
            <p:spPr bwMode="auto">
              <a:xfrm>
                <a:off x="1765" y="3059"/>
                <a:ext cx="425"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Promiscuous</a:t>
                </a:r>
                <a:endParaRPr lang="en-US" altLang="en-US" sz="1800" smtClean="0">
                  <a:solidFill>
                    <a:srgbClr val="000000"/>
                  </a:solidFill>
                </a:endParaRPr>
              </a:p>
            </p:txBody>
          </p:sp>
          <p:sp>
            <p:nvSpPr>
              <p:cNvPr id="31" name="Rectangle 419"/>
              <p:cNvSpPr>
                <a:spLocks noChangeArrowheads="1"/>
              </p:cNvSpPr>
              <p:nvPr/>
            </p:nvSpPr>
            <p:spPr bwMode="auto">
              <a:xfrm>
                <a:off x="4546" y="3482"/>
                <a:ext cx="450" cy="197"/>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504" name="Rectangle 420"/>
              <p:cNvSpPr>
                <a:spLocks noChangeArrowheads="1"/>
              </p:cNvSpPr>
              <p:nvPr/>
            </p:nvSpPr>
            <p:spPr bwMode="auto">
              <a:xfrm>
                <a:off x="4546" y="3482"/>
                <a:ext cx="450" cy="197"/>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505" name="Rectangle 421"/>
              <p:cNvSpPr>
                <a:spLocks noChangeArrowheads="1"/>
              </p:cNvSpPr>
              <p:nvPr/>
            </p:nvSpPr>
            <p:spPr bwMode="auto">
              <a:xfrm>
                <a:off x="4705" y="3502"/>
                <a:ext cx="169"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808080"/>
                    </a:solidFill>
                  </a:rPr>
                  <a:t>ASK</a:t>
                </a:r>
                <a:endParaRPr lang="en-US" altLang="en-US" sz="1800" smtClean="0">
                  <a:solidFill>
                    <a:srgbClr val="000000"/>
                  </a:solidFill>
                </a:endParaRPr>
              </a:p>
            </p:txBody>
          </p:sp>
          <p:sp>
            <p:nvSpPr>
              <p:cNvPr id="21506" name="Rectangle 422"/>
              <p:cNvSpPr>
                <a:spLocks noChangeArrowheads="1"/>
              </p:cNvSpPr>
              <p:nvPr/>
            </p:nvSpPr>
            <p:spPr bwMode="auto">
              <a:xfrm>
                <a:off x="4624" y="3578"/>
                <a:ext cx="56"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808080"/>
                    </a:solidFill>
                  </a:rPr>
                  <a:t>-</a:t>
                </a:r>
                <a:endParaRPr lang="en-US" altLang="en-US" sz="1800" smtClean="0">
                  <a:solidFill>
                    <a:srgbClr val="000000"/>
                  </a:solidFill>
                </a:endParaRPr>
              </a:p>
            </p:txBody>
          </p:sp>
          <p:sp>
            <p:nvSpPr>
              <p:cNvPr id="21507" name="Rectangle 423"/>
              <p:cNvSpPr>
                <a:spLocks noChangeArrowheads="1"/>
              </p:cNvSpPr>
              <p:nvPr/>
            </p:nvSpPr>
            <p:spPr bwMode="auto">
              <a:xfrm>
                <a:off x="4649" y="3578"/>
                <a:ext cx="287" cy="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i="1" smtClean="0">
                    <a:solidFill>
                      <a:srgbClr val="808080"/>
                    </a:solidFill>
                  </a:rPr>
                  <a:t>Optional</a:t>
                </a:r>
                <a:endParaRPr lang="en-US" altLang="en-US" sz="1800" smtClean="0">
                  <a:solidFill>
                    <a:srgbClr val="000000"/>
                  </a:solidFill>
                </a:endParaRPr>
              </a:p>
            </p:txBody>
          </p:sp>
          <p:sp>
            <p:nvSpPr>
              <p:cNvPr id="21511" name="Rectangle 424"/>
              <p:cNvSpPr>
                <a:spLocks noChangeArrowheads="1"/>
              </p:cNvSpPr>
              <p:nvPr/>
            </p:nvSpPr>
            <p:spPr bwMode="auto">
              <a:xfrm>
                <a:off x="4893" y="3578"/>
                <a:ext cx="56"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808080"/>
                    </a:solidFill>
                  </a:rPr>
                  <a:t>-</a:t>
                </a:r>
                <a:endParaRPr lang="en-US" altLang="en-US" sz="1800" smtClean="0">
                  <a:solidFill>
                    <a:srgbClr val="000000"/>
                  </a:solidFill>
                </a:endParaRPr>
              </a:p>
            </p:txBody>
          </p:sp>
          <p:sp>
            <p:nvSpPr>
              <p:cNvPr id="21512" name="Rectangle 425"/>
              <p:cNvSpPr>
                <a:spLocks noChangeArrowheads="1"/>
              </p:cNvSpPr>
              <p:nvPr/>
            </p:nvSpPr>
            <p:spPr bwMode="auto">
              <a:xfrm>
                <a:off x="4771" y="3005"/>
                <a:ext cx="239" cy="169"/>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513" name="Rectangle 426"/>
              <p:cNvSpPr>
                <a:spLocks noChangeArrowheads="1"/>
              </p:cNvSpPr>
              <p:nvPr/>
            </p:nvSpPr>
            <p:spPr bwMode="auto">
              <a:xfrm>
                <a:off x="4771" y="3005"/>
                <a:ext cx="239" cy="169"/>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514" name="Rectangle 427"/>
              <p:cNvSpPr>
                <a:spLocks noChangeArrowheads="1"/>
              </p:cNvSpPr>
              <p:nvPr/>
            </p:nvSpPr>
            <p:spPr bwMode="auto">
              <a:xfrm>
                <a:off x="4805" y="3053"/>
                <a:ext cx="206"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TRLE</a:t>
                </a:r>
                <a:endParaRPr lang="en-US" altLang="en-US" sz="1800" smtClean="0">
                  <a:solidFill>
                    <a:srgbClr val="000000"/>
                  </a:solidFill>
                </a:endParaRPr>
              </a:p>
            </p:txBody>
          </p:sp>
          <p:sp>
            <p:nvSpPr>
              <p:cNvPr id="21515" name="Freeform 428"/>
              <p:cNvSpPr>
                <a:spLocks/>
              </p:cNvSpPr>
              <p:nvPr/>
            </p:nvSpPr>
            <p:spPr bwMode="auto">
              <a:xfrm>
                <a:off x="695" y="2418"/>
                <a:ext cx="120" cy="868"/>
              </a:xfrm>
              <a:custGeom>
                <a:avLst/>
                <a:gdLst>
                  <a:gd name="T0" fmla="*/ 307 w 307"/>
                  <a:gd name="T1" fmla="*/ 2380 h 2380"/>
                  <a:gd name="T2" fmla="*/ 154 w 307"/>
                  <a:gd name="T3" fmla="*/ 2227 h 2380"/>
                  <a:gd name="T4" fmla="*/ 154 w 307"/>
                  <a:gd name="T5" fmla="*/ 2227 h 2380"/>
                  <a:gd name="T6" fmla="*/ 154 w 307"/>
                  <a:gd name="T7" fmla="*/ 1344 h 2380"/>
                  <a:gd name="T8" fmla="*/ 0 w 307"/>
                  <a:gd name="T9" fmla="*/ 1190 h 2380"/>
                  <a:gd name="T10" fmla="*/ 0 w 307"/>
                  <a:gd name="T11" fmla="*/ 1190 h 2380"/>
                  <a:gd name="T12" fmla="*/ 154 w 307"/>
                  <a:gd name="T13" fmla="*/ 1036 h 2380"/>
                  <a:gd name="T14" fmla="*/ 154 w 307"/>
                  <a:gd name="T15" fmla="*/ 1036 h 2380"/>
                  <a:gd name="T16" fmla="*/ 154 w 307"/>
                  <a:gd name="T17" fmla="*/ 153 h 2380"/>
                  <a:gd name="T18" fmla="*/ 307 w 307"/>
                  <a:gd name="T19" fmla="*/ 0 h 2380"/>
                  <a:gd name="T20" fmla="*/ 307 w 307"/>
                  <a:gd name="T21" fmla="*/ 0 h 23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7" h="2380">
                    <a:moveTo>
                      <a:pt x="307" y="2380"/>
                    </a:moveTo>
                    <a:cubicBezTo>
                      <a:pt x="222" y="2380"/>
                      <a:pt x="154" y="2312"/>
                      <a:pt x="154" y="2227"/>
                    </a:cubicBezTo>
                    <a:cubicBezTo>
                      <a:pt x="154" y="2227"/>
                      <a:pt x="154" y="2227"/>
                      <a:pt x="154" y="2227"/>
                    </a:cubicBezTo>
                    <a:lnTo>
                      <a:pt x="154" y="1344"/>
                    </a:lnTo>
                    <a:cubicBezTo>
                      <a:pt x="154" y="1259"/>
                      <a:pt x="85" y="1190"/>
                      <a:pt x="0" y="1190"/>
                    </a:cubicBezTo>
                    <a:cubicBezTo>
                      <a:pt x="0" y="1190"/>
                      <a:pt x="0" y="1190"/>
                      <a:pt x="0" y="1190"/>
                    </a:cubicBezTo>
                    <a:cubicBezTo>
                      <a:pt x="85" y="1190"/>
                      <a:pt x="154" y="1121"/>
                      <a:pt x="154" y="1036"/>
                    </a:cubicBezTo>
                    <a:cubicBezTo>
                      <a:pt x="154" y="1036"/>
                      <a:pt x="154" y="1036"/>
                      <a:pt x="154" y="1036"/>
                    </a:cubicBezTo>
                    <a:lnTo>
                      <a:pt x="154" y="153"/>
                    </a:lnTo>
                    <a:cubicBezTo>
                      <a:pt x="154" y="68"/>
                      <a:pt x="222" y="0"/>
                      <a:pt x="307" y="0"/>
                    </a:cubicBezTo>
                    <a:cubicBezTo>
                      <a:pt x="307" y="0"/>
                      <a:pt x="307" y="0"/>
                      <a:pt x="307" y="0"/>
                    </a:cubicBezTo>
                  </a:path>
                </a:pathLst>
              </a:custGeom>
              <a:noFill/>
              <a:ln w="31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516" name="Freeform 429"/>
              <p:cNvSpPr>
                <a:spLocks/>
              </p:cNvSpPr>
              <p:nvPr/>
            </p:nvSpPr>
            <p:spPr bwMode="auto">
              <a:xfrm>
                <a:off x="695" y="3286"/>
                <a:ext cx="120" cy="785"/>
              </a:xfrm>
              <a:custGeom>
                <a:avLst/>
                <a:gdLst>
                  <a:gd name="T0" fmla="*/ 307 w 307"/>
                  <a:gd name="T1" fmla="*/ 2151 h 2151"/>
                  <a:gd name="T2" fmla="*/ 154 w 307"/>
                  <a:gd name="T3" fmla="*/ 1997 h 2151"/>
                  <a:gd name="T4" fmla="*/ 154 w 307"/>
                  <a:gd name="T5" fmla="*/ 1997 h 2151"/>
                  <a:gd name="T6" fmla="*/ 154 w 307"/>
                  <a:gd name="T7" fmla="*/ 1997 h 2151"/>
                  <a:gd name="T8" fmla="*/ 154 w 307"/>
                  <a:gd name="T9" fmla="*/ 1229 h 2151"/>
                  <a:gd name="T10" fmla="*/ 0 w 307"/>
                  <a:gd name="T11" fmla="*/ 1076 h 2151"/>
                  <a:gd name="T12" fmla="*/ 0 w 307"/>
                  <a:gd name="T13" fmla="*/ 1076 h 2151"/>
                  <a:gd name="T14" fmla="*/ 154 w 307"/>
                  <a:gd name="T15" fmla="*/ 922 h 2151"/>
                  <a:gd name="T16" fmla="*/ 154 w 307"/>
                  <a:gd name="T17" fmla="*/ 922 h 2151"/>
                  <a:gd name="T18" fmla="*/ 154 w 307"/>
                  <a:gd name="T19" fmla="*/ 154 h 2151"/>
                  <a:gd name="T20" fmla="*/ 307 w 307"/>
                  <a:gd name="T21" fmla="*/ 0 h 2151"/>
                  <a:gd name="T22" fmla="*/ 307 w 307"/>
                  <a:gd name="T23" fmla="*/ 0 h 2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7" h="2151">
                    <a:moveTo>
                      <a:pt x="307" y="2151"/>
                    </a:moveTo>
                    <a:cubicBezTo>
                      <a:pt x="222" y="2151"/>
                      <a:pt x="154" y="2082"/>
                      <a:pt x="154" y="1997"/>
                    </a:cubicBezTo>
                    <a:cubicBezTo>
                      <a:pt x="154" y="1997"/>
                      <a:pt x="154" y="1997"/>
                      <a:pt x="154" y="1997"/>
                    </a:cubicBezTo>
                    <a:lnTo>
                      <a:pt x="154" y="1997"/>
                    </a:lnTo>
                    <a:lnTo>
                      <a:pt x="154" y="1229"/>
                    </a:lnTo>
                    <a:cubicBezTo>
                      <a:pt x="154" y="1144"/>
                      <a:pt x="85" y="1076"/>
                      <a:pt x="0" y="1076"/>
                    </a:cubicBezTo>
                    <a:cubicBezTo>
                      <a:pt x="0" y="1076"/>
                      <a:pt x="0" y="1076"/>
                      <a:pt x="0" y="1076"/>
                    </a:cubicBezTo>
                    <a:cubicBezTo>
                      <a:pt x="85" y="1076"/>
                      <a:pt x="154" y="1007"/>
                      <a:pt x="154" y="922"/>
                    </a:cubicBezTo>
                    <a:cubicBezTo>
                      <a:pt x="154" y="922"/>
                      <a:pt x="154" y="922"/>
                      <a:pt x="154" y="922"/>
                    </a:cubicBezTo>
                    <a:lnTo>
                      <a:pt x="154" y="154"/>
                    </a:lnTo>
                    <a:cubicBezTo>
                      <a:pt x="154" y="69"/>
                      <a:pt x="222" y="0"/>
                      <a:pt x="307" y="0"/>
                    </a:cubicBezTo>
                    <a:cubicBezTo>
                      <a:pt x="307" y="0"/>
                      <a:pt x="307" y="0"/>
                      <a:pt x="307" y="0"/>
                    </a:cubicBezTo>
                  </a:path>
                </a:pathLst>
              </a:custGeom>
              <a:noFill/>
              <a:ln w="31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517" name="Rectangle 430"/>
              <p:cNvSpPr>
                <a:spLocks noChangeArrowheads="1"/>
              </p:cNvSpPr>
              <p:nvPr/>
            </p:nvSpPr>
            <p:spPr bwMode="auto">
              <a:xfrm rot="16200000">
                <a:off x="641" y="2822"/>
                <a:ext cx="87"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M</a:t>
                </a:r>
                <a:endParaRPr lang="en-US" altLang="en-US" sz="1800" smtClean="0">
                  <a:solidFill>
                    <a:srgbClr val="000000"/>
                  </a:solidFill>
                </a:endParaRPr>
              </a:p>
            </p:txBody>
          </p:sp>
          <p:sp>
            <p:nvSpPr>
              <p:cNvPr id="21518" name="Rectangle 431"/>
              <p:cNvSpPr>
                <a:spLocks noChangeArrowheads="1"/>
              </p:cNvSpPr>
              <p:nvPr/>
            </p:nvSpPr>
            <p:spPr bwMode="auto">
              <a:xfrm rot="16200000">
                <a:off x="647" y="2775"/>
                <a:ext cx="75"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A</a:t>
                </a:r>
                <a:endParaRPr lang="en-US" altLang="en-US" sz="1800" smtClean="0">
                  <a:solidFill>
                    <a:srgbClr val="000000"/>
                  </a:solidFill>
                </a:endParaRPr>
              </a:p>
            </p:txBody>
          </p:sp>
          <p:sp>
            <p:nvSpPr>
              <p:cNvPr id="21519" name="Rectangle 432"/>
              <p:cNvSpPr>
                <a:spLocks noChangeArrowheads="1"/>
              </p:cNvSpPr>
              <p:nvPr/>
            </p:nvSpPr>
            <p:spPr bwMode="auto">
              <a:xfrm rot="16200000">
                <a:off x="644" y="2731"/>
                <a:ext cx="81"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C</a:t>
                </a:r>
                <a:endParaRPr lang="en-US" altLang="en-US" sz="1800" smtClean="0">
                  <a:solidFill>
                    <a:srgbClr val="000000"/>
                  </a:solidFill>
                </a:endParaRPr>
              </a:p>
            </p:txBody>
          </p:sp>
          <p:sp>
            <p:nvSpPr>
              <p:cNvPr id="21520" name="Rectangle 433"/>
              <p:cNvSpPr>
                <a:spLocks noChangeArrowheads="1"/>
              </p:cNvSpPr>
              <p:nvPr/>
            </p:nvSpPr>
            <p:spPr bwMode="auto">
              <a:xfrm rot="16200000">
                <a:off x="647" y="3662"/>
                <a:ext cx="75"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P</a:t>
                </a:r>
                <a:endParaRPr lang="en-US" altLang="en-US" sz="1800" smtClean="0">
                  <a:solidFill>
                    <a:srgbClr val="000000"/>
                  </a:solidFill>
                </a:endParaRPr>
              </a:p>
            </p:txBody>
          </p:sp>
          <p:sp>
            <p:nvSpPr>
              <p:cNvPr id="21521" name="Rectangle 434"/>
              <p:cNvSpPr>
                <a:spLocks noChangeArrowheads="1"/>
              </p:cNvSpPr>
              <p:nvPr/>
            </p:nvSpPr>
            <p:spPr bwMode="auto">
              <a:xfrm rot="16200000">
                <a:off x="644" y="3618"/>
                <a:ext cx="81"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H</a:t>
                </a:r>
                <a:endParaRPr lang="en-US" altLang="en-US" sz="1800" smtClean="0">
                  <a:solidFill>
                    <a:srgbClr val="000000"/>
                  </a:solidFill>
                </a:endParaRPr>
              </a:p>
            </p:txBody>
          </p:sp>
          <p:sp>
            <p:nvSpPr>
              <p:cNvPr id="21522" name="Rectangle 435"/>
              <p:cNvSpPr>
                <a:spLocks noChangeArrowheads="1"/>
              </p:cNvSpPr>
              <p:nvPr/>
            </p:nvSpPr>
            <p:spPr bwMode="auto">
              <a:xfrm rot="16200000">
                <a:off x="647" y="3580"/>
                <a:ext cx="75"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Y</a:t>
                </a:r>
                <a:endParaRPr lang="en-US" altLang="en-US" sz="1800" smtClean="0">
                  <a:solidFill>
                    <a:srgbClr val="000000"/>
                  </a:solidFill>
                </a:endParaRPr>
              </a:p>
            </p:txBody>
          </p:sp>
          <p:sp>
            <p:nvSpPr>
              <p:cNvPr id="21523" name="Rectangle 436"/>
              <p:cNvSpPr>
                <a:spLocks noChangeArrowheads="1"/>
              </p:cNvSpPr>
              <p:nvPr/>
            </p:nvSpPr>
            <p:spPr bwMode="auto">
              <a:xfrm>
                <a:off x="4093" y="3482"/>
                <a:ext cx="453" cy="197"/>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524" name="Rectangle 437"/>
              <p:cNvSpPr>
                <a:spLocks noChangeArrowheads="1"/>
              </p:cNvSpPr>
              <p:nvPr/>
            </p:nvSpPr>
            <p:spPr bwMode="auto">
              <a:xfrm>
                <a:off x="4093" y="3482"/>
                <a:ext cx="453" cy="197"/>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525" name="Rectangle 438"/>
              <p:cNvSpPr>
                <a:spLocks noChangeArrowheads="1"/>
              </p:cNvSpPr>
              <p:nvPr/>
            </p:nvSpPr>
            <p:spPr bwMode="auto">
              <a:xfrm>
                <a:off x="4150" y="3502"/>
                <a:ext cx="212"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UWB </a:t>
                </a:r>
                <a:endParaRPr lang="en-US" altLang="en-US" sz="1800" smtClean="0">
                  <a:solidFill>
                    <a:srgbClr val="000000"/>
                  </a:solidFill>
                </a:endParaRPr>
              </a:p>
            </p:txBody>
          </p:sp>
          <p:sp>
            <p:nvSpPr>
              <p:cNvPr id="21526" name="Rectangle 439"/>
              <p:cNvSpPr>
                <a:spLocks noChangeArrowheads="1"/>
              </p:cNvSpPr>
              <p:nvPr/>
            </p:nvSpPr>
            <p:spPr bwMode="auto">
              <a:xfrm>
                <a:off x="4324" y="3502"/>
                <a:ext cx="56"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a:t>
                </a:r>
                <a:endParaRPr lang="en-US" altLang="en-US" sz="1800" smtClean="0">
                  <a:solidFill>
                    <a:srgbClr val="000000"/>
                  </a:solidFill>
                </a:endParaRPr>
              </a:p>
            </p:txBody>
          </p:sp>
          <p:sp>
            <p:nvSpPr>
              <p:cNvPr id="21527" name="Rectangle 440"/>
              <p:cNvSpPr>
                <a:spLocks noChangeArrowheads="1"/>
              </p:cNvSpPr>
              <p:nvPr/>
            </p:nvSpPr>
            <p:spPr bwMode="auto">
              <a:xfrm>
                <a:off x="4362" y="3502"/>
                <a:ext cx="162"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LRP</a:t>
                </a:r>
                <a:endParaRPr lang="en-US" altLang="en-US" sz="1800" smtClean="0">
                  <a:solidFill>
                    <a:srgbClr val="000000"/>
                  </a:solidFill>
                </a:endParaRPr>
              </a:p>
            </p:txBody>
          </p:sp>
          <p:sp>
            <p:nvSpPr>
              <p:cNvPr id="21528" name="Rectangle 441"/>
              <p:cNvSpPr>
                <a:spLocks noChangeArrowheads="1"/>
              </p:cNvSpPr>
              <p:nvPr/>
            </p:nvSpPr>
            <p:spPr bwMode="auto">
              <a:xfrm>
                <a:off x="4175" y="3578"/>
                <a:ext cx="56"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a:t>
                </a:r>
                <a:endParaRPr lang="en-US" altLang="en-US" sz="1800" smtClean="0">
                  <a:solidFill>
                    <a:srgbClr val="000000"/>
                  </a:solidFill>
                </a:endParaRPr>
              </a:p>
            </p:txBody>
          </p:sp>
          <p:sp>
            <p:nvSpPr>
              <p:cNvPr id="21529" name="Rectangle 442"/>
              <p:cNvSpPr>
                <a:spLocks noChangeArrowheads="1"/>
              </p:cNvSpPr>
              <p:nvPr/>
            </p:nvSpPr>
            <p:spPr bwMode="auto">
              <a:xfrm>
                <a:off x="4193" y="3578"/>
                <a:ext cx="287" cy="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i="1" smtClean="0">
                    <a:solidFill>
                      <a:srgbClr val="000000"/>
                    </a:solidFill>
                  </a:rPr>
                  <a:t>Optional</a:t>
                </a:r>
                <a:endParaRPr lang="en-US" altLang="en-US" sz="1800" smtClean="0">
                  <a:solidFill>
                    <a:srgbClr val="000000"/>
                  </a:solidFill>
                </a:endParaRPr>
              </a:p>
            </p:txBody>
          </p:sp>
          <p:sp>
            <p:nvSpPr>
              <p:cNvPr id="21530" name="Rectangle 443"/>
              <p:cNvSpPr>
                <a:spLocks noChangeArrowheads="1"/>
              </p:cNvSpPr>
              <p:nvPr/>
            </p:nvSpPr>
            <p:spPr bwMode="auto">
              <a:xfrm>
                <a:off x="4443" y="3578"/>
                <a:ext cx="56"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a:t>
                </a:r>
                <a:endParaRPr lang="en-US" altLang="en-US" sz="1800" smtClean="0">
                  <a:solidFill>
                    <a:srgbClr val="000000"/>
                  </a:solidFill>
                </a:endParaRPr>
              </a:p>
            </p:txBody>
          </p:sp>
          <p:sp>
            <p:nvSpPr>
              <p:cNvPr id="21531" name="Rectangle 444"/>
              <p:cNvSpPr>
                <a:spLocks noChangeArrowheads="1"/>
              </p:cNvSpPr>
              <p:nvPr/>
            </p:nvSpPr>
            <p:spPr bwMode="auto">
              <a:xfrm>
                <a:off x="2745" y="3006"/>
                <a:ext cx="360" cy="168"/>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532" name="Rectangle 445"/>
              <p:cNvSpPr>
                <a:spLocks noChangeArrowheads="1"/>
              </p:cNvSpPr>
              <p:nvPr/>
            </p:nvSpPr>
            <p:spPr bwMode="auto">
              <a:xfrm>
                <a:off x="2745" y="3006"/>
                <a:ext cx="360" cy="168"/>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533" name="Rectangle 446"/>
              <p:cNvSpPr>
                <a:spLocks noChangeArrowheads="1"/>
              </p:cNvSpPr>
              <p:nvPr/>
            </p:nvSpPr>
            <p:spPr bwMode="auto">
              <a:xfrm>
                <a:off x="2801" y="3053"/>
                <a:ext cx="287"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Ranging</a:t>
                </a:r>
                <a:endParaRPr lang="en-US" altLang="en-US" sz="1800" smtClean="0">
                  <a:solidFill>
                    <a:srgbClr val="000000"/>
                  </a:solidFill>
                </a:endParaRPr>
              </a:p>
            </p:txBody>
          </p:sp>
          <p:sp>
            <p:nvSpPr>
              <p:cNvPr id="21534" name="Rectangle 447"/>
              <p:cNvSpPr>
                <a:spLocks noChangeArrowheads="1"/>
              </p:cNvSpPr>
              <p:nvPr/>
            </p:nvSpPr>
            <p:spPr bwMode="auto">
              <a:xfrm>
                <a:off x="2913" y="3846"/>
                <a:ext cx="509" cy="126"/>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535" name="Rectangle 448"/>
              <p:cNvSpPr>
                <a:spLocks noChangeArrowheads="1"/>
              </p:cNvSpPr>
              <p:nvPr/>
            </p:nvSpPr>
            <p:spPr bwMode="auto">
              <a:xfrm>
                <a:off x="2913" y="3846"/>
                <a:ext cx="509" cy="126"/>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536" name="Rectangle 449"/>
              <p:cNvSpPr>
                <a:spLocks noChangeArrowheads="1"/>
              </p:cNvSpPr>
              <p:nvPr/>
            </p:nvSpPr>
            <p:spPr bwMode="auto">
              <a:xfrm>
                <a:off x="3007" y="3870"/>
                <a:ext cx="356"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Interleaver</a:t>
                </a:r>
                <a:endParaRPr lang="en-US" altLang="en-US" sz="1800" smtClean="0">
                  <a:solidFill>
                    <a:srgbClr val="000000"/>
                  </a:solidFill>
                </a:endParaRPr>
              </a:p>
            </p:txBody>
          </p:sp>
          <p:sp>
            <p:nvSpPr>
              <p:cNvPr id="21537" name="Rectangle 450"/>
              <p:cNvSpPr>
                <a:spLocks noChangeArrowheads="1"/>
              </p:cNvSpPr>
              <p:nvPr/>
            </p:nvSpPr>
            <p:spPr bwMode="auto">
              <a:xfrm>
                <a:off x="2181" y="3006"/>
                <a:ext cx="282" cy="168"/>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538" name="Rectangle 451"/>
              <p:cNvSpPr>
                <a:spLocks noChangeArrowheads="1"/>
              </p:cNvSpPr>
              <p:nvPr/>
            </p:nvSpPr>
            <p:spPr bwMode="auto">
              <a:xfrm>
                <a:off x="2181" y="3006"/>
                <a:ext cx="282" cy="168"/>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539" name="Rectangle 452"/>
              <p:cNvSpPr>
                <a:spLocks noChangeArrowheads="1"/>
              </p:cNvSpPr>
              <p:nvPr/>
            </p:nvSpPr>
            <p:spPr bwMode="auto">
              <a:xfrm>
                <a:off x="2245" y="3059"/>
                <a:ext cx="175"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SUN</a:t>
                </a:r>
                <a:endParaRPr lang="en-US" altLang="en-US" sz="1800" smtClean="0">
                  <a:solidFill>
                    <a:srgbClr val="000000"/>
                  </a:solidFill>
                </a:endParaRPr>
              </a:p>
            </p:txBody>
          </p:sp>
          <p:sp>
            <p:nvSpPr>
              <p:cNvPr id="21540" name="Rectangle 453"/>
              <p:cNvSpPr>
                <a:spLocks noChangeArrowheads="1"/>
              </p:cNvSpPr>
              <p:nvPr/>
            </p:nvSpPr>
            <p:spPr bwMode="auto">
              <a:xfrm>
                <a:off x="2463" y="3006"/>
                <a:ext cx="282" cy="168"/>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541" name="Rectangle 454"/>
              <p:cNvSpPr>
                <a:spLocks noChangeArrowheads="1"/>
              </p:cNvSpPr>
              <p:nvPr/>
            </p:nvSpPr>
            <p:spPr bwMode="auto">
              <a:xfrm>
                <a:off x="2463" y="3006"/>
                <a:ext cx="282" cy="168"/>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542" name="Rectangle 455"/>
              <p:cNvSpPr>
                <a:spLocks noChangeArrowheads="1"/>
              </p:cNvSpPr>
              <p:nvPr/>
            </p:nvSpPr>
            <p:spPr bwMode="auto">
              <a:xfrm>
                <a:off x="2501" y="3059"/>
                <a:ext cx="231"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TVWS</a:t>
                </a:r>
                <a:endParaRPr lang="en-US" altLang="en-US" sz="1800" smtClean="0">
                  <a:solidFill>
                    <a:srgbClr val="000000"/>
                  </a:solidFill>
                </a:endParaRPr>
              </a:p>
            </p:txBody>
          </p:sp>
          <p:sp>
            <p:nvSpPr>
              <p:cNvPr id="21543" name="Rectangle 456"/>
              <p:cNvSpPr>
                <a:spLocks noChangeArrowheads="1"/>
              </p:cNvSpPr>
              <p:nvPr/>
            </p:nvSpPr>
            <p:spPr bwMode="auto">
              <a:xfrm>
                <a:off x="2673" y="2642"/>
                <a:ext cx="359" cy="224"/>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544" name="Rectangle 457"/>
              <p:cNvSpPr>
                <a:spLocks noChangeArrowheads="1"/>
              </p:cNvSpPr>
              <p:nvPr/>
            </p:nvSpPr>
            <p:spPr bwMode="auto">
              <a:xfrm>
                <a:off x="2673" y="2642"/>
                <a:ext cx="359" cy="224"/>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545" name="Rectangle 458"/>
              <p:cNvSpPr>
                <a:spLocks noChangeArrowheads="1"/>
              </p:cNvSpPr>
              <p:nvPr/>
            </p:nvSpPr>
            <p:spPr bwMode="auto">
              <a:xfrm>
                <a:off x="2764" y="2679"/>
                <a:ext cx="219"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TSCH</a:t>
                </a:r>
                <a:endParaRPr lang="en-US" altLang="en-US" sz="1800" smtClean="0">
                  <a:solidFill>
                    <a:srgbClr val="000000"/>
                  </a:solidFill>
                </a:endParaRPr>
              </a:p>
            </p:txBody>
          </p:sp>
          <p:sp>
            <p:nvSpPr>
              <p:cNvPr id="21546" name="Rectangle 459"/>
              <p:cNvSpPr>
                <a:spLocks noChangeArrowheads="1"/>
              </p:cNvSpPr>
              <p:nvPr/>
            </p:nvSpPr>
            <p:spPr bwMode="auto">
              <a:xfrm>
                <a:off x="2707" y="2749"/>
                <a:ext cx="56"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a:t>
                </a:r>
                <a:endParaRPr lang="en-US" altLang="en-US" sz="1800" smtClean="0">
                  <a:solidFill>
                    <a:srgbClr val="000000"/>
                  </a:solidFill>
                </a:endParaRPr>
              </a:p>
            </p:txBody>
          </p:sp>
          <p:sp>
            <p:nvSpPr>
              <p:cNvPr id="21547" name="Rectangle 460"/>
              <p:cNvSpPr>
                <a:spLocks noChangeArrowheads="1"/>
              </p:cNvSpPr>
              <p:nvPr/>
            </p:nvSpPr>
            <p:spPr bwMode="auto">
              <a:xfrm>
                <a:off x="2726" y="2749"/>
                <a:ext cx="287" cy="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i="1" smtClean="0">
                    <a:solidFill>
                      <a:srgbClr val="000000"/>
                    </a:solidFill>
                  </a:rPr>
                  <a:t>Optional</a:t>
                </a:r>
                <a:endParaRPr lang="en-US" altLang="en-US" sz="1800" smtClean="0">
                  <a:solidFill>
                    <a:srgbClr val="000000"/>
                  </a:solidFill>
                </a:endParaRPr>
              </a:p>
            </p:txBody>
          </p:sp>
          <p:sp>
            <p:nvSpPr>
              <p:cNvPr id="21548" name="Rectangle 461"/>
              <p:cNvSpPr>
                <a:spLocks noChangeArrowheads="1"/>
              </p:cNvSpPr>
              <p:nvPr/>
            </p:nvSpPr>
            <p:spPr bwMode="auto">
              <a:xfrm>
                <a:off x="2976" y="2749"/>
                <a:ext cx="56"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a:t>
                </a:r>
                <a:endParaRPr lang="en-US" altLang="en-US" sz="1800" smtClean="0">
                  <a:solidFill>
                    <a:srgbClr val="000000"/>
                  </a:solidFill>
                </a:endParaRPr>
              </a:p>
            </p:txBody>
          </p:sp>
          <p:sp>
            <p:nvSpPr>
              <p:cNvPr id="21549" name="Rectangle 462"/>
              <p:cNvSpPr>
                <a:spLocks noChangeArrowheads="1"/>
              </p:cNvSpPr>
              <p:nvPr/>
            </p:nvSpPr>
            <p:spPr bwMode="auto">
              <a:xfrm>
                <a:off x="3422" y="3006"/>
                <a:ext cx="210" cy="168"/>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550" name="Rectangle 463"/>
              <p:cNvSpPr>
                <a:spLocks noChangeArrowheads="1"/>
              </p:cNvSpPr>
              <p:nvPr/>
            </p:nvSpPr>
            <p:spPr bwMode="auto">
              <a:xfrm>
                <a:off x="3422" y="3006"/>
                <a:ext cx="210" cy="168"/>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551" name="Rectangle 464"/>
              <p:cNvSpPr>
                <a:spLocks noChangeArrowheads="1"/>
              </p:cNvSpPr>
              <p:nvPr/>
            </p:nvSpPr>
            <p:spPr bwMode="auto">
              <a:xfrm>
                <a:off x="3457" y="3053"/>
                <a:ext cx="175"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SRU</a:t>
                </a:r>
                <a:endParaRPr lang="en-US" altLang="en-US" sz="1800" smtClean="0">
                  <a:solidFill>
                    <a:srgbClr val="000000"/>
                  </a:solidFill>
                </a:endParaRPr>
              </a:p>
            </p:txBody>
          </p:sp>
          <p:sp>
            <p:nvSpPr>
              <p:cNvPr id="21552" name="Rectangle 465"/>
              <p:cNvSpPr>
                <a:spLocks noChangeArrowheads="1"/>
              </p:cNvSpPr>
              <p:nvPr/>
            </p:nvSpPr>
            <p:spPr bwMode="auto">
              <a:xfrm>
                <a:off x="391" y="1069"/>
                <a:ext cx="425" cy="1347"/>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pic>
            <p:nvPicPr>
              <p:cNvPr id="2514" name="Picture 46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96" y="1074"/>
                <a:ext cx="419" cy="1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53" name="Rectangle 467"/>
              <p:cNvSpPr>
                <a:spLocks noChangeArrowheads="1"/>
              </p:cNvSpPr>
              <p:nvPr/>
            </p:nvSpPr>
            <p:spPr bwMode="auto">
              <a:xfrm>
                <a:off x="391" y="1069"/>
                <a:ext cx="425" cy="1348"/>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554" name="Rectangle 468"/>
              <p:cNvSpPr>
                <a:spLocks noChangeArrowheads="1"/>
              </p:cNvSpPr>
              <p:nvPr/>
            </p:nvSpPr>
            <p:spPr bwMode="auto">
              <a:xfrm>
                <a:off x="396" y="1074"/>
                <a:ext cx="419" cy="1344"/>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555" name="Freeform 469"/>
              <p:cNvSpPr>
                <a:spLocks/>
              </p:cNvSpPr>
              <p:nvPr/>
            </p:nvSpPr>
            <p:spPr bwMode="auto">
              <a:xfrm>
                <a:off x="3842" y="1987"/>
                <a:ext cx="360" cy="71"/>
              </a:xfrm>
              <a:custGeom>
                <a:avLst/>
                <a:gdLst>
                  <a:gd name="T0" fmla="*/ 824 w 922"/>
                  <a:gd name="T1" fmla="*/ 196 h 196"/>
                  <a:gd name="T2" fmla="*/ 922 w 922"/>
                  <a:gd name="T3" fmla="*/ 98 h 196"/>
                  <a:gd name="T4" fmla="*/ 824 w 922"/>
                  <a:gd name="T5" fmla="*/ 0 h 196"/>
                  <a:gd name="T6" fmla="*/ 824 w 922"/>
                  <a:gd name="T7" fmla="*/ 0 h 196"/>
                  <a:gd name="T8" fmla="*/ 98 w 922"/>
                  <a:gd name="T9" fmla="*/ 0 h 196"/>
                  <a:gd name="T10" fmla="*/ 0 w 922"/>
                  <a:gd name="T11" fmla="*/ 98 h 196"/>
                  <a:gd name="T12" fmla="*/ 98 w 922"/>
                  <a:gd name="T13" fmla="*/ 196 h 196"/>
                  <a:gd name="T14" fmla="*/ 98 w 922"/>
                  <a:gd name="T15" fmla="*/ 196 h 196"/>
                  <a:gd name="T16" fmla="*/ 824 w 922"/>
                  <a:gd name="T17" fmla="*/ 196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22" h="196">
                    <a:moveTo>
                      <a:pt x="824" y="196"/>
                    </a:moveTo>
                    <a:cubicBezTo>
                      <a:pt x="878" y="196"/>
                      <a:pt x="922" y="152"/>
                      <a:pt x="922" y="98"/>
                    </a:cubicBezTo>
                    <a:cubicBezTo>
                      <a:pt x="922" y="44"/>
                      <a:pt x="878" y="0"/>
                      <a:pt x="824" y="0"/>
                    </a:cubicBezTo>
                    <a:lnTo>
                      <a:pt x="824" y="0"/>
                    </a:lnTo>
                    <a:lnTo>
                      <a:pt x="98" y="0"/>
                    </a:lnTo>
                    <a:cubicBezTo>
                      <a:pt x="44" y="0"/>
                      <a:pt x="0" y="44"/>
                      <a:pt x="0" y="98"/>
                    </a:cubicBezTo>
                    <a:cubicBezTo>
                      <a:pt x="0" y="152"/>
                      <a:pt x="44" y="196"/>
                      <a:pt x="98" y="196"/>
                    </a:cubicBezTo>
                    <a:lnTo>
                      <a:pt x="98" y="196"/>
                    </a:lnTo>
                    <a:lnTo>
                      <a:pt x="824" y="196"/>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556" name="Freeform 470"/>
              <p:cNvSpPr>
                <a:spLocks/>
              </p:cNvSpPr>
              <p:nvPr/>
            </p:nvSpPr>
            <p:spPr bwMode="auto">
              <a:xfrm>
                <a:off x="3842" y="1987"/>
                <a:ext cx="360" cy="71"/>
              </a:xfrm>
              <a:custGeom>
                <a:avLst/>
                <a:gdLst>
                  <a:gd name="T0" fmla="*/ 824 w 922"/>
                  <a:gd name="T1" fmla="*/ 196 h 196"/>
                  <a:gd name="T2" fmla="*/ 922 w 922"/>
                  <a:gd name="T3" fmla="*/ 98 h 196"/>
                  <a:gd name="T4" fmla="*/ 824 w 922"/>
                  <a:gd name="T5" fmla="*/ 0 h 196"/>
                  <a:gd name="T6" fmla="*/ 824 w 922"/>
                  <a:gd name="T7" fmla="*/ 0 h 196"/>
                  <a:gd name="T8" fmla="*/ 98 w 922"/>
                  <a:gd name="T9" fmla="*/ 0 h 196"/>
                  <a:gd name="T10" fmla="*/ 0 w 922"/>
                  <a:gd name="T11" fmla="*/ 98 h 196"/>
                  <a:gd name="T12" fmla="*/ 98 w 922"/>
                  <a:gd name="T13" fmla="*/ 196 h 196"/>
                  <a:gd name="T14" fmla="*/ 98 w 922"/>
                  <a:gd name="T15" fmla="*/ 196 h 196"/>
                  <a:gd name="T16" fmla="*/ 824 w 922"/>
                  <a:gd name="T17" fmla="*/ 196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22" h="196">
                    <a:moveTo>
                      <a:pt x="824" y="196"/>
                    </a:moveTo>
                    <a:cubicBezTo>
                      <a:pt x="878" y="196"/>
                      <a:pt x="922" y="152"/>
                      <a:pt x="922" y="98"/>
                    </a:cubicBezTo>
                    <a:cubicBezTo>
                      <a:pt x="922" y="44"/>
                      <a:pt x="878" y="0"/>
                      <a:pt x="824" y="0"/>
                    </a:cubicBezTo>
                    <a:lnTo>
                      <a:pt x="824" y="0"/>
                    </a:lnTo>
                    <a:lnTo>
                      <a:pt x="98" y="0"/>
                    </a:lnTo>
                    <a:cubicBezTo>
                      <a:pt x="44" y="0"/>
                      <a:pt x="0" y="44"/>
                      <a:pt x="0" y="98"/>
                    </a:cubicBezTo>
                    <a:cubicBezTo>
                      <a:pt x="0" y="152"/>
                      <a:pt x="44" y="196"/>
                      <a:pt x="98" y="196"/>
                    </a:cubicBezTo>
                    <a:lnTo>
                      <a:pt x="98" y="196"/>
                    </a:lnTo>
                    <a:lnTo>
                      <a:pt x="824" y="196"/>
                    </a:lnTo>
                    <a:close/>
                  </a:path>
                </a:pathLst>
              </a:custGeom>
              <a:noFill/>
              <a:ln w="31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557" name="Rectangle 471"/>
              <p:cNvSpPr>
                <a:spLocks noChangeArrowheads="1"/>
              </p:cNvSpPr>
              <p:nvPr/>
            </p:nvSpPr>
            <p:spPr bwMode="auto">
              <a:xfrm>
                <a:off x="3906" y="1996"/>
                <a:ext cx="37"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600" smtClean="0">
                    <a:solidFill>
                      <a:srgbClr val="000000"/>
                    </a:solidFill>
                  </a:rPr>
                  <a:t>.</a:t>
                </a:r>
                <a:endParaRPr lang="en-US" altLang="en-US" sz="1800" smtClean="0">
                  <a:solidFill>
                    <a:srgbClr val="000000"/>
                  </a:solidFill>
                </a:endParaRPr>
              </a:p>
            </p:txBody>
          </p:sp>
          <p:sp>
            <p:nvSpPr>
              <p:cNvPr id="21558" name="Rectangle 472"/>
              <p:cNvSpPr>
                <a:spLocks noChangeArrowheads="1"/>
              </p:cNvSpPr>
              <p:nvPr/>
            </p:nvSpPr>
            <p:spPr bwMode="auto">
              <a:xfrm>
                <a:off x="3919" y="1996"/>
                <a:ext cx="50"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600" smtClean="0">
                    <a:solidFill>
                      <a:srgbClr val="000000"/>
                    </a:solidFill>
                  </a:rPr>
                  <a:t>1</a:t>
                </a:r>
                <a:endParaRPr lang="en-US" altLang="en-US" sz="1800" smtClean="0">
                  <a:solidFill>
                    <a:srgbClr val="000000"/>
                  </a:solidFill>
                </a:endParaRPr>
              </a:p>
            </p:txBody>
          </p:sp>
          <p:sp>
            <p:nvSpPr>
              <p:cNvPr id="21559" name="Rectangle 473"/>
              <p:cNvSpPr>
                <a:spLocks noChangeArrowheads="1"/>
              </p:cNvSpPr>
              <p:nvPr/>
            </p:nvSpPr>
            <p:spPr bwMode="auto">
              <a:xfrm>
                <a:off x="3944" y="1996"/>
                <a:ext cx="100"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600" smtClean="0">
                    <a:solidFill>
                      <a:srgbClr val="000000"/>
                    </a:solidFill>
                  </a:rPr>
                  <a:t>XM</a:t>
                </a:r>
                <a:endParaRPr lang="en-US" altLang="en-US" sz="1800" smtClean="0">
                  <a:solidFill>
                    <a:srgbClr val="000000"/>
                  </a:solidFill>
                </a:endParaRPr>
              </a:p>
            </p:txBody>
          </p:sp>
          <p:sp>
            <p:nvSpPr>
              <p:cNvPr id="21560" name="Rectangle 474"/>
              <p:cNvSpPr>
                <a:spLocks noChangeArrowheads="1"/>
              </p:cNvSpPr>
              <p:nvPr/>
            </p:nvSpPr>
            <p:spPr bwMode="auto">
              <a:xfrm>
                <a:off x="4019" y="1996"/>
                <a:ext cx="44"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600" smtClean="0">
                    <a:solidFill>
                      <a:srgbClr val="000000"/>
                    </a:solidFill>
                  </a:rPr>
                  <a:t>-</a:t>
                </a:r>
                <a:endParaRPr lang="en-US" altLang="en-US" sz="1800" smtClean="0">
                  <a:solidFill>
                    <a:srgbClr val="000000"/>
                  </a:solidFill>
                </a:endParaRPr>
              </a:p>
            </p:txBody>
          </p:sp>
          <p:sp>
            <p:nvSpPr>
              <p:cNvPr id="21561" name="Rectangle 475"/>
              <p:cNvSpPr>
                <a:spLocks noChangeArrowheads="1"/>
              </p:cNvSpPr>
              <p:nvPr/>
            </p:nvSpPr>
            <p:spPr bwMode="auto">
              <a:xfrm>
                <a:off x="4037" y="1996"/>
                <a:ext cx="125"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600" smtClean="0">
                    <a:solidFill>
                      <a:srgbClr val="000000"/>
                    </a:solidFill>
                  </a:rPr>
                  <a:t>SAP</a:t>
                </a:r>
                <a:endParaRPr lang="en-US" altLang="en-US" sz="1800" smtClean="0">
                  <a:solidFill>
                    <a:srgbClr val="000000"/>
                  </a:solidFill>
                </a:endParaRPr>
              </a:p>
            </p:txBody>
          </p:sp>
          <p:sp>
            <p:nvSpPr>
              <p:cNvPr id="21562" name="Freeform 476"/>
              <p:cNvSpPr>
                <a:spLocks/>
              </p:cNvSpPr>
              <p:nvPr/>
            </p:nvSpPr>
            <p:spPr bwMode="auto">
              <a:xfrm>
                <a:off x="1234" y="1989"/>
                <a:ext cx="357" cy="67"/>
              </a:xfrm>
              <a:custGeom>
                <a:avLst/>
                <a:gdLst>
                  <a:gd name="T0" fmla="*/ 822 w 914"/>
                  <a:gd name="T1" fmla="*/ 184 h 184"/>
                  <a:gd name="T2" fmla="*/ 914 w 914"/>
                  <a:gd name="T3" fmla="*/ 92 h 184"/>
                  <a:gd name="T4" fmla="*/ 822 w 914"/>
                  <a:gd name="T5" fmla="*/ 0 h 184"/>
                  <a:gd name="T6" fmla="*/ 93 w 914"/>
                  <a:gd name="T7" fmla="*/ 0 h 184"/>
                  <a:gd name="T8" fmla="*/ 0 w 914"/>
                  <a:gd name="T9" fmla="*/ 92 h 184"/>
                  <a:gd name="T10" fmla="*/ 93 w 914"/>
                  <a:gd name="T11" fmla="*/ 184 h 184"/>
                  <a:gd name="T12" fmla="*/ 822 w 914"/>
                  <a:gd name="T13" fmla="*/ 184 h 184"/>
                </a:gdLst>
                <a:ahLst/>
                <a:cxnLst>
                  <a:cxn ang="0">
                    <a:pos x="T0" y="T1"/>
                  </a:cxn>
                  <a:cxn ang="0">
                    <a:pos x="T2" y="T3"/>
                  </a:cxn>
                  <a:cxn ang="0">
                    <a:pos x="T4" y="T5"/>
                  </a:cxn>
                  <a:cxn ang="0">
                    <a:pos x="T6" y="T7"/>
                  </a:cxn>
                  <a:cxn ang="0">
                    <a:pos x="T8" y="T9"/>
                  </a:cxn>
                  <a:cxn ang="0">
                    <a:pos x="T10" y="T11"/>
                  </a:cxn>
                  <a:cxn ang="0">
                    <a:pos x="T12" y="T13"/>
                  </a:cxn>
                </a:cxnLst>
                <a:rect l="0" t="0" r="r" b="b"/>
                <a:pathLst>
                  <a:path w="914" h="184">
                    <a:moveTo>
                      <a:pt x="822" y="184"/>
                    </a:moveTo>
                    <a:cubicBezTo>
                      <a:pt x="873" y="184"/>
                      <a:pt x="914" y="143"/>
                      <a:pt x="914" y="92"/>
                    </a:cubicBezTo>
                    <a:cubicBezTo>
                      <a:pt x="914" y="41"/>
                      <a:pt x="873" y="0"/>
                      <a:pt x="822" y="0"/>
                    </a:cubicBezTo>
                    <a:lnTo>
                      <a:pt x="93" y="0"/>
                    </a:lnTo>
                    <a:cubicBezTo>
                      <a:pt x="42" y="0"/>
                      <a:pt x="0" y="41"/>
                      <a:pt x="0" y="92"/>
                    </a:cubicBezTo>
                    <a:cubicBezTo>
                      <a:pt x="0" y="143"/>
                      <a:pt x="42" y="184"/>
                      <a:pt x="93" y="184"/>
                    </a:cubicBezTo>
                    <a:lnTo>
                      <a:pt x="822" y="184"/>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563" name="Freeform 477"/>
              <p:cNvSpPr>
                <a:spLocks/>
              </p:cNvSpPr>
              <p:nvPr/>
            </p:nvSpPr>
            <p:spPr bwMode="auto">
              <a:xfrm>
                <a:off x="1234" y="1989"/>
                <a:ext cx="357" cy="67"/>
              </a:xfrm>
              <a:custGeom>
                <a:avLst/>
                <a:gdLst>
                  <a:gd name="T0" fmla="*/ 822 w 914"/>
                  <a:gd name="T1" fmla="*/ 184 h 184"/>
                  <a:gd name="T2" fmla="*/ 914 w 914"/>
                  <a:gd name="T3" fmla="*/ 92 h 184"/>
                  <a:gd name="T4" fmla="*/ 822 w 914"/>
                  <a:gd name="T5" fmla="*/ 0 h 184"/>
                  <a:gd name="T6" fmla="*/ 93 w 914"/>
                  <a:gd name="T7" fmla="*/ 0 h 184"/>
                  <a:gd name="T8" fmla="*/ 0 w 914"/>
                  <a:gd name="T9" fmla="*/ 92 h 184"/>
                  <a:gd name="T10" fmla="*/ 93 w 914"/>
                  <a:gd name="T11" fmla="*/ 184 h 184"/>
                  <a:gd name="T12" fmla="*/ 822 w 914"/>
                  <a:gd name="T13" fmla="*/ 184 h 184"/>
                </a:gdLst>
                <a:ahLst/>
                <a:cxnLst>
                  <a:cxn ang="0">
                    <a:pos x="T0" y="T1"/>
                  </a:cxn>
                  <a:cxn ang="0">
                    <a:pos x="T2" y="T3"/>
                  </a:cxn>
                  <a:cxn ang="0">
                    <a:pos x="T4" y="T5"/>
                  </a:cxn>
                  <a:cxn ang="0">
                    <a:pos x="T6" y="T7"/>
                  </a:cxn>
                  <a:cxn ang="0">
                    <a:pos x="T8" y="T9"/>
                  </a:cxn>
                  <a:cxn ang="0">
                    <a:pos x="T10" y="T11"/>
                  </a:cxn>
                  <a:cxn ang="0">
                    <a:pos x="T12" y="T13"/>
                  </a:cxn>
                </a:cxnLst>
                <a:rect l="0" t="0" r="r" b="b"/>
                <a:pathLst>
                  <a:path w="914" h="184">
                    <a:moveTo>
                      <a:pt x="822" y="184"/>
                    </a:moveTo>
                    <a:cubicBezTo>
                      <a:pt x="873" y="184"/>
                      <a:pt x="914" y="143"/>
                      <a:pt x="914" y="92"/>
                    </a:cubicBezTo>
                    <a:cubicBezTo>
                      <a:pt x="914" y="41"/>
                      <a:pt x="873" y="0"/>
                      <a:pt x="822" y="0"/>
                    </a:cubicBezTo>
                    <a:lnTo>
                      <a:pt x="93" y="0"/>
                    </a:lnTo>
                    <a:cubicBezTo>
                      <a:pt x="42" y="0"/>
                      <a:pt x="0" y="41"/>
                      <a:pt x="0" y="92"/>
                    </a:cubicBezTo>
                    <a:cubicBezTo>
                      <a:pt x="0" y="143"/>
                      <a:pt x="42" y="184"/>
                      <a:pt x="93" y="184"/>
                    </a:cubicBezTo>
                    <a:lnTo>
                      <a:pt x="822" y="184"/>
                    </a:lnTo>
                    <a:close/>
                  </a:path>
                </a:pathLst>
              </a:custGeom>
              <a:noFill/>
              <a:ln w="31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564" name="Rectangle 478"/>
              <p:cNvSpPr>
                <a:spLocks noChangeArrowheads="1"/>
              </p:cNvSpPr>
              <p:nvPr/>
            </p:nvSpPr>
            <p:spPr bwMode="auto">
              <a:xfrm>
                <a:off x="1303" y="1996"/>
                <a:ext cx="137"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600" smtClean="0">
                    <a:solidFill>
                      <a:srgbClr val="000000"/>
                    </a:solidFill>
                  </a:rPr>
                  <a:t>VSM</a:t>
                </a:r>
                <a:endParaRPr lang="en-US" altLang="en-US" sz="1800" smtClean="0">
                  <a:solidFill>
                    <a:srgbClr val="000000"/>
                  </a:solidFill>
                </a:endParaRPr>
              </a:p>
            </p:txBody>
          </p:sp>
          <p:sp>
            <p:nvSpPr>
              <p:cNvPr id="21565" name="Rectangle 479"/>
              <p:cNvSpPr>
                <a:spLocks noChangeArrowheads="1"/>
              </p:cNvSpPr>
              <p:nvPr/>
            </p:nvSpPr>
            <p:spPr bwMode="auto">
              <a:xfrm>
                <a:off x="1409" y="1996"/>
                <a:ext cx="44"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600" smtClean="0">
                    <a:solidFill>
                      <a:srgbClr val="000000"/>
                    </a:solidFill>
                  </a:rPr>
                  <a:t>-</a:t>
                </a:r>
                <a:endParaRPr lang="en-US" altLang="en-US" sz="1800" smtClean="0">
                  <a:solidFill>
                    <a:srgbClr val="000000"/>
                  </a:solidFill>
                </a:endParaRPr>
              </a:p>
            </p:txBody>
          </p:sp>
          <p:sp>
            <p:nvSpPr>
              <p:cNvPr id="21566" name="Rectangle 480"/>
              <p:cNvSpPr>
                <a:spLocks noChangeArrowheads="1"/>
              </p:cNvSpPr>
              <p:nvPr/>
            </p:nvSpPr>
            <p:spPr bwMode="auto">
              <a:xfrm>
                <a:off x="1428" y="1996"/>
                <a:ext cx="125"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600" smtClean="0">
                    <a:solidFill>
                      <a:srgbClr val="000000"/>
                    </a:solidFill>
                  </a:rPr>
                  <a:t>SAP</a:t>
                </a:r>
                <a:endParaRPr lang="en-US" altLang="en-US" sz="1800" smtClean="0">
                  <a:solidFill>
                    <a:srgbClr val="000000"/>
                  </a:solidFill>
                </a:endParaRPr>
              </a:p>
            </p:txBody>
          </p:sp>
          <p:sp>
            <p:nvSpPr>
              <p:cNvPr id="21567" name="Freeform 481"/>
              <p:cNvSpPr>
                <a:spLocks/>
              </p:cNvSpPr>
              <p:nvPr/>
            </p:nvSpPr>
            <p:spPr bwMode="auto">
              <a:xfrm>
                <a:off x="1675" y="1987"/>
                <a:ext cx="378" cy="70"/>
              </a:xfrm>
              <a:custGeom>
                <a:avLst/>
                <a:gdLst>
                  <a:gd name="T0" fmla="*/ 874 w 970"/>
                  <a:gd name="T1" fmla="*/ 192 h 192"/>
                  <a:gd name="T2" fmla="*/ 970 w 970"/>
                  <a:gd name="T3" fmla="*/ 96 h 192"/>
                  <a:gd name="T4" fmla="*/ 874 w 970"/>
                  <a:gd name="T5" fmla="*/ 0 h 192"/>
                  <a:gd name="T6" fmla="*/ 96 w 970"/>
                  <a:gd name="T7" fmla="*/ 0 h 192"/>
                  <a:gd name="T8" fmla="*/ 0 w 970"/>
                  <a:gd name="T9" fmla="*/ 96 h 192"/>
                  <a:gd name="T10" fmla="*/ 96 w 970"/>
                  <a:gd name="T11" fmla="*/ 192 h 192"/>
                  <a:gd name="T12" fmla="*/ 874 w 970"/>
                  <a:gd name="T13" fmla="*/ 192 h 192"/>
                </a:gdLst>
                <a:ahLst/>
                <a:cxnLst>
                  <a:cxn ang="0">
                    <a:pos x="T0" y="T1"/>
                  </a:cxn>
                  <a:cxn ang="0">
                    <a:pos x="T2" y="T3"/>
                  </a:cxn>
                  <a:cxn ang="0">
                    <a:pos x="T4" y="T5"/>
                  </a:cxn>
                  <a:cxn ang="0">
                    <a:pos x="T6" y="T7"/>
                  </a:cxn>
                  <a:cxn ang="0">
                    <a:pos x="T8" y="T9"/>
                  </a:cxn>
                  <a:cxn ang="0">
                    <a:pos x="T10" y="T11"/>
                  </a:cxn>
                  <a:cxn ang="0">
                    <a:pos x="T12" y="T13"/>
                  </a:cxn>
                </a:cxnLst>
                <a:rect l="0" t="0" r="r" b="b"/>
                <a:pathLst>
                  <a:path w="970" h="192">
                    <a:moveTo>
                      <a:pt x="874" y="192"/>
                    </a:moveTo>
                    <a:cubicBezTo>
                      <a:pt x="927" y="192"/>
                      <a:pt x="970" y="149"/>
                      <a:pt x="970" y="96"/>
                    </a:cubicBezTo>
                    <a:cubicBezTo>
                      <a:pt x="970" y="43"/>
                      <a:pt x="927" y="0"/>
                      <a:pt x="874" y="0"/>
                    </a:cubicBezTo>
                    <a:lnTo>
                      <a:pt x="96" y="0"/>
                    </a:lnTo>
                    <a:cubicBezTo>
                      <a:pt x="43" y="0"/>
                      <a:pt x="0" y="43"/>
                      <a:pt x="0" y="96"/>
                    </a:cubicBezTo>
                    <a:cubicBezTo>
                      <a:pt x="0" y="149"/>
                      <a:pt x="43" y="192"/>
                      <a:pt x="96" y="192"/>
                    </a:cubicBezTo>
                    <a:lnTo>
                      <a:pt x="874" y="192"/>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496" name="Freeform 482"/>
              <p:cNvSpPr>
                <a:spLocks/>
              </p:cNvSpPr>
              <p:nvPr/>
            </p:nvSpPr>
            <p:spPr bwMode="auto">
              <a:xfrm>
                <a:off x="1675" y="1987"/>
                <a:ext cx="378" cy="70"/>
              </a:xfrm>
              <a:custGeom>
                <a:avLst/>
                <a:gdLst>
                  <a:gd name="T0" fmla="*/ 874 w 970"/>
                  <a:gd name="T1" fmla="*/ 192 h 192"/>
                  <a:gd name="T2" fmla="*/ 970 w 970"/>
                  <a:gd name="T3" fmla="*/ 96 h 192"/>
                  <a:gd name="T4" fmla="*/ 874 w 970"/>
                  <a:gd name="T5" fmla="*/ 0 h 192"/>
                  <a:gd name="T6" fmla="*/ 96 w 970"/>
                  <a:gd name="T7" fmla="*/ 0 h 192"/>
                  <a:gd name="T8" fmla="*/ 0 w 970"/>
                  <a:gd name="T9" fmla="*/ 96 h 192"/>
                  <a:gd name="T10" fmla="*/ 96 w 970"/>
                  <a:gd name="T11" fmla="*/ 192 h 192"/>
                  <a:gd name="T12" fmla="*/ 874 w 970"/>
                  <a:gd name="T13" fmla="*/ 192 h 192"/>
                </a:gdLst>
                <a:ahLst/>
                <a:cxnLst>
                  <a:cxn ang="0">
                    <a:pos x="T0" y="T1"/>
                  </a:cxn>
                  <a:cxn ang="0">
                    <a:pos x="T2" y="T3"/>
                  </a:cxn>
                  <a:cxn ang="0">
                    <a:pos x="T4" y="T5"/>
                  </a:cxn>
                  <a:cxn ang="0">
                    <a:pos x="T6" y="T7"/>
                  </a:cxn>
                  <a:cxn ang="0">
                    <a:pos x="T8" y="T9"/>
                  </a:cxn>
                  <a:cxn ang="0">
                    <a:pos x="T10" y="T11"/>
                  </a:cxn>
                  <a:cxn ang="0">
                    <a:pos x="T12" y="T13"/>
                  </a:cxn>
                </a:cxnLst>
                <a:rect l="0" t="0" r="r" b="b"/>
                <a:pathLst>
                  <a:path w="970" h="192">
                    <a:moveTo>
                      <a:pt x="874" y="192"/>
                    </a:moveTo>
                    <a:cubicBezTo>
                      <a:pt x="927" y="192"/>
                      <a:pt x="970" y="149"/>
                      <a:pt x="970" y="96"/>
                    </a:cubicBezTo>
                    <a:cubicBezTo>
                      <a:pt x="970" y="43"/>
                      <a:pt x="927" y="0"/>
                      <a:pt x="874" y="0"/>
                    </a:cubicBezTo>
                    <a:lnTo>
                      <a:pt x="96" y="0"/>
                    </a:lnTo>
                    <a:cubicBezTo>
                      <a:pt x="43" y="0"/>
                      <a:pt x="0" y="43"/>
                      <a:pt x="0" y="96"/>
                    </a:cubicBezTo>
                    <a:cubicBezTo>
                      <a:pt x="0" y="149"/>
                      <a:pt x="43" y="192"/>
                      <a:pt x="96" y="192"/>
                    </a:cubicBezTo>
                    <a:lnTo>
                      <a:pt x="874" y="192"/>
                    </a:lnTo>
                    <a:close/>
                  </a:path>
                </a:pathLst>
              </a:custGeom>
              <a:noFill/>
              <a:ln w="31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497" name="Rectangle 483"/>
              <p:cNvSpPr>
                <a:spLocks noChangeArrowheads="1"/>
              </p:cNvSpPr>
              <p:nvPr/>
            </p:nvSpPr>
            <p:spPr bwMode="auto">
              <a:xfrm>
                <a:off x="1727" y="1996"/>
                <a:ext cx="112"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600" smtClean="0">
                    <a:solidFill>
                      <a:srgbClr val="000000"/>
                    </a:solidFill>
                  </a:rPr>
                  <a:t>Rsv</a:t>
                </a:r>
                <a:endParaRPr lang="en-US" altLang="en-US" sz="1800" smtClean="0">
                  <a:solidFill>
                    <a:srgbClr val="000000"/>
                  </a:solidFill>
                </a:endParaRPr>
              </a:p>
            </p:txBody>
          </p:sp>
          <p:sp>
            <p:nvSpPr>
              <p:cNvPr id="2498" name="Rectangle 484"/>
              <p:cNvSpPr>
                <a:spLocks noChangeArrowheads="1"/>
              </p:cNvSpPr>
              <p:nvPr/>
            </p:nvSpPr>
            <p:spPr bwMode="auto">
              <a:xfrm>
                <a:off x="1815" y="1996"/>
                <a:ext cx="50"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600" smtClean="0">
                    <a:solidFill>
                      <a:srgbClr val="000000"/>
                    </a:solidFill>
                  </a:rPr>
                  <a:t>1</a:t>
                </a:r>
                <a:endParaRPr lang="en-US" altLang="en-US" sz="1800" smtClean="0">
                  <a:solidFill>
                    <a:srgbClr val="000000"/>
                  </a:solidFill>
                </a:endParaRPr>
              </a:p>
            </p:txBody>
          </p:sp>
          <p:sp>
            <p:nvSpPr>
              <p:cNvPr id="2499" name="Rectangle 485"/>
              <p:cNvSpPr>
                <a:spLocks noChangeArrowheads="1"/>
              </p:cNvSpPr>
              <p:nvPr/>
            </p:nvSpPr>
            <p:spPr bwMode="auto">
              <a:xfrm>
                <a:off x="1840" y="1996"/>
                <a:ext cx="69"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600" smtClean="0">
                    <a:solidFill>
                      <a:srgbClr val="000000"/>
                    </a:solidFill>
                  </a:rPr>
                  <a:t>M</a:t>
                </a:r>
                <a:endParaRPr lang="en-US" altLang="en-US" sz="1800" smtClean="0">
                  <a:solidFill>
                    <a:srgbClr val="000000"/>
                  </a:solidFill>
                </a:endParaRPr>
              </a:p>
            </p:txBody>
          </p:sp>
          <p:sp>
            <p:nvSpPr>
              <p:cNvPr id="2500" name="Rectangle 486"/>
              <p:cNvSpPr>
                <a:spLocks noChangeArrowheads="1"/>
              </p:cNvSpPr>
              <p:nvPr/>
            </p:nvSpPr>
            <p:spPr bwMode="auto">
              <a:xfrm>
                <a:off x="1883" y="1996"/>
                <a:ext cx="44"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600" smtClean="0">
                    <a:solidFill>
                      <a:srgbClr val="000000"/>
                    </a:solidFill>
                  </a:rPr>
                  <a:t>-</a:t>
                </a:r>
                <a:endParaRPr lang="en-US" altLang="en-US" sz="1800" smtClean="0">
                  <a:solidFill>
                    <a:srgbClr val="000000"/>
                  </a:solidFill>
                </a:endParaRPr>
              </a:p>
            </p:txBody>
          </p:sp>
          <p:sp>
            <p:nvSpPr>
              <p:cNvPr id="2501" name="Rectangle 487"/>
              <p:cNvSpPr>
                <a:spLocks noChangeArrowheads="1"/>
              </p:cNvSpPr>
              <p:nvPr/>
            </p:nvSpPr>
            <p:spPr bwMode="auto">
              <a:xfrm>
                <a:off x="1902" y="1996"/>
                <a:ext cx="125"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600" smtClean="0">
                    <a:solidFill>
                      <a:srgbClr val="000000"/>
                    </a:solidFill>
                  </a:rPr>
                  <a:t>SAP</a:t>
                </a:r>
                <a:endParaRPr lang="en-US" altLang="en-US" sz="1800" smtClean="0">
                  <a:solidFill>
                    <a:srgbClr val="000000"/>
                  </a:solidFill>
                </a:endParaRPr>
              </a:p>
            </p:txBody>
          </p:sp>
          <p:sp>
            <p:nvSpPr>
              <p:cNvPr id="2502" name="Freeform 488"/>
              <p:cNvSpPr>
                <a:spLocks/>
              </p:cNvSpPr>
              <p:nvPr/>
            </p:nvSpPr>
            <p:spPr bwMode="auto">
              <a:xfrm>
                <a:off x="2122" y="1989"/>
                <a:ext cx="338" cy="67"/>
              </a:xfrm>
              <a:custGeom>
                <a:avLst/>
                <a:gdLst>
                  <a:gd name="T0" fmla="*/ 777 w 868"/>
                  <a:gd name="T1" fmla="*/ 182 h 182"/>
                  <a:gd name="T2" fmla="*/ 868 w 868"/>
                  <a:gd name="T3" fmla="*/ 91 h 182"/>
                  <a:gd name="T4" fmla="*/ 777 w 868"/>
                  <a:gd name="T5" fmla="*/ 0 h 182"/>
                  <a:gd name="T6" fmla="*/ 91 w 868"/>
                  <a:gd name="T7" fmla="*/ 0 h 182"/>
                  <a:gd name="T8" fmla="*/ 0 w 868"/>
                  <a:gd name="T9" fmla="*/ 91 h 182"/>
                  <a:gd name="T10" fmla="*/ 91 w 868"/>
                  <a:gd name="T11" fmla="*/ 182 h 182"/>
                  <a:gd name="T12" fmla="*/ 91 w 868"/>
                  <a:gd name="T13" fmla="*/ 182 h 182"/>
                  <a:gd name="T14" fmla="*/ 777 w 868"/>
                  <a:gd name="T15" fmla="*/ 182 h 18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68" h="182">
                    <a:moveTo>
                      <a:pt x="777" y="182"/>
                    </a:moveTo>
                    <a:cubicBezTo>
                      <a:pt x="827" y="182"/>
                      <a:pt x="868" y="141"/>
                      <a:pt x="868" y="91"/>
                    </a:cubicBezTo>
                    <a:cubicBezTo>
                      <a:pt x="868" y="41"/>
                      <a:pt x="827" y="0"/>
                      <a:pt x="777" y="0"/>
                    </a:cubicBezTo>
                    <a:lnTo>
                      <a:pt x="91" y="0"/>
                    </a:lnTo>
                    <a:cubicBezTo>
                      <a:pt x="40" y="0"/>
                      <a:pt x="0" y="41"/>
                      <a:pt x="0" y="91"/>
                    </a:cubicBezTo>
                    <a:cubicBezTo>
                      <a:pt x="0" y="141"/>
                      <a:pt x="40" y="182"/>
                      <a:pt x="91" y="182"/>
                    </a:cubicBezTo>
                    <a:lnTo>
                      <a:pt x="91" y="182"/>
                    </a:lnTo>
                    <a:lnTo>
                      <a:pt x="777" y="182"/>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503" name="Freeform 489"/>
              <p:cNvSpPr>
                <a:spLocks/>
              </p:cNvSpPr>
              <p:nvPr/>
            </p:nvSpPr>
            <p:spPr bwMode="auto">
              <a:xfrm>
                <a:off x="2122" y="1989"/>
                <a:ext cx="338" cy="66"/>
              </a:xfrm>
              <a:custGeom>
                <a:avLst/>
                <a:gdLst>
                  <a:gd name="T0" fmla="*/ 777 w 868"/>
                  <a:gd name="T1" fmla="*/ 182 h 182"/>
                  <a:gd name="T2" fmla="*/ 868 w 868"/>
                  <a:gd name="T3" fmla="*/ 91 h 182"/>
                  <a:gd name="T4" fmla="*/ 777 w 868"/>
                  <a:gd name="T5" fmla="*/ 0 h 182"/>
                  <a:gd name="T6" fmla="*/ 91 w 868"/>
                  <a:gd name="T7" fmla="*/ 0 h 182"/>
                  <a:gd name="T8" fmla="*/ 0 w 868"/>
                  <a:gd name="T9" fmla="*/ 91 h 182"/>
                  <a:gd name="T10" fmla="*/ 91 w 868"/>
                  <a:gd name="T11" fmla="*/ 182 h 182"/>
                  <a:gd name="T12" fmla="*/ 91 w 868"/>
                  <a:gd name="T13" fmla="*/ 182 h 182"/>
                  <a:gd name="T14" fmla="*/ 777 w 868"/>
                  <a:gd name="T15" fmla="*/ 182 h 18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68" h="182">
                    <a:moveTo>
                      <a:pt x="777" y="182"/>
                    </a:moveTo>
                    <a:cubicBezTo>
                      <a:pt x="827" y="182"/>
                      <a:pt x="868" y="141"/>
                      <a:pt x="868" y="91"/>
                    </a:cubicBezTo>
                    <a:cubicBezTo>
                      <a:pt x="868" y="41"/>
                      <a:pt x="827" y="0"/>
                      <a:pt x="777" y="0"/>
                    </a:cubicBezTo>
                    <a:lnTo>
                      <a:pt x="91" y="0"/>
                    </a:lnTo>
                    <a:cubicBezTo>
                      <a:pt x="40" y="0"/>
                      <a:pt x="0" y="41"/>
                      <a:pt x="0" y="91"/>
                    </a:cubicBezTo>
                    <a:cubicBezTo>
                      <a:pt x="0" y="141"/>
                      <a:pt x="40" y="182"/>
                      <a:pt x="91" y="182"/>
                    </a:cubicBezTo>
                    <a:lnTo>
                      <a:pt x="91" y="182"/>
                    </a:lnTo>
                    <a:lnTo>
                      <a:pt x="777" y="182"/>
                    </a:lnTo>
                    <a:close/>
                  </a:path>
                </a:pathLst>
              </a:custGeom>
              <a:noFill/>
              <a:ln w="31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504" name="Rectangle 490"/>
              <p:cNvSpPr>
                <a:spLocks noChangeArrowheads="1"/>
              </p:cNvSpPr>
              <p:nvPr/>
            </p:nvSpPr>
            <p:spPr bwMode="auto">
              <a:xfrm>
                <a:off x="2152" y="1996"/>
                <a:ext cx="112"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600" smtClean="0">
                    <a:solidFill>
                      <a:srgbClr val="000000"/>
                    </a:solidFill>
                  </a:rPr>
                  <a:t>Rsv</a:t>
                </a:r>
                <a:endParaRPr lang="en-US" altLang="en-US" sz="1800" smtClean="0">
                  <a:solidFill>
                    <a:srgbClr val="000000"/>
                  </a:solidFill>
                </a:endParaRPr>
              </a:p>
            </p:txBody>
          </p:sp>
          <p:sp>
            <p:nvSpPr>
              <p:cNvPr id="2505" name="Rectangle 491"/>
              <p:cNvSpPr>
                <a:spLocks noChangeArrowheads="1"/>
              </p:cNvSpPr>
              <p:nvPr/>
            </p:nvSpPr>
            <p:spPr bwMode="auto">
              <a:xfrm>
                <a:off x="2239" y="1996"/>
                <a:ext cx="50"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600" smtClean="0">
                    <a:solidFill>
                      <a:srgbClr val="000000"/>
                    </a:solidFill>
                  </a:rPr>
                  <a:t>2</a:t>
                </a:r>
                <a:endParaRPr lang="en-US" altLang="en-US" sz="1800" smtClean="0">
                  <a:solidFill>
                    <a:srgbClr val="000000"/>
                  </a:solidFill>
                </a:endParaRPr>
              </a:p>
            </p:txBody>
          </p:sp>
          <p:sp>
            <p:nvSpPr>
              <p:cNvPr id="2506" name="Rectangle 492"/>
              <p:cNvSpPr>
                <a:spLocks noChangeArrowheads="1"/>
              </p:cNvSpPr>
              <p:nvPr/>
            </p:nvSpPr>
            <p:spPr bwMode="auto">
              <a:xfrm>
                <a:off x="2270" y="1996"/>
                <a:ext cx="69"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600" smtClean="0">
                    <a:solidFill>
                      <a:srgbClr val="000000"/>
                    </a:solidFill>
                  </a:rPr>
                  <a:t>M</a:t>
                </a:r>
                <a:endParaRPr lang="en-US" altLang="en-US" sz="1800" smtClean="0">
                  <a:solidFill>
                    <a:srgbClr val="000000"/>
                  </a:solidFill>
                </a:endParaRPr>
              </a:p>
            </p:txBody>
          </p:sp>
          <p:sp>
            <p:nvSpPr>
              <p:cNvPr id="2507" name="Rectangle 493"/>
              <p:cNvSpPr>
                <a:spLocks noChangeArrowheads="1"/>
              </p:cNvSpPr>
              <p:nvPr/>
            </p:nvSpPr>
            <p:spPr bwMode="auto">
              <a:xfrm>
                <a:off x="2308" y="1996"/>
                <a:ext cx="44"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600" smtClean="0">
                    <a:solidFill>
                      <a:srgbClr val="000000"/>
                    </a:solidFill>
                  </a:rPr>
                  <a:t>-</a:t>
                </a:r>
                <a:endParaRPr lang="en-US" altLang="en-US" sz="1800" smtClean="0">
                  <a:solidFill>
                    <a:srgbClr val="000000"/>
                  </a:solidFill>
                </a:endParaRPr>
              </a:p>
            </p:txBody>
          </p:sp>
          <p:sp>
            <p:nvSpPr>
              <p:cNvPr id="2508" name="Rectangle 494"/>
              <p:cNvSpPr>
                <a:spLocks noChangeArrowheads="1"/>
              </p:cNvSpPr>
              <p:nvPr/>
            </p:nvSpPr>
            <p:spPr bwMode="auto">
              <a:xfrm>
                <a:off x="2327" y="1996"/>
                <a:ext cx="125"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600" smtClean="0">
                    <a:solidFill>
                      <a:srgbClr val="000000"/>
                    </a:solidFill>
                  </a:rPr>
                  <a:t>SAP</a:t>
                </a:r>
                <a:endParaRPr lang="en-US" altLang="en-US" sz="1800" smtClean="0">
                  <a:solidFill>
                    <a:srgbClr val="000000"/>
                  </a:solidFill>
                </a:endParaRPr>
              </a:p>
            </p:txBody>
          </p:sp>
          <p:sp>
            <p:nvSpPr>
              <p:cNvPr id="2509" name="Freeform 495"/>
              <p:cNvSpPr>
                <a:spLocks/>
              </p:cNvSpPr>
              <p:nvPr/>
            </p:nvSpPr>
            <p:spPr bwMode="auto">
              <a:xfrm>
                <a:off x="2549" y="1989"/>
                <a:ext cx="334" cy="67"/>
              </a:xfrm>
              <a:custGeom>
                <a:avLst/>
                <a:gdLst>
                  <a:gd name="T0" fmla="*/ 764 w 855"/>
                  <a:gd name="T1" fmla="*/ 182 h 182"/>
                  <a:gd name="T2" fmla="*/ 855 w 855"/>
                  <a:gd name="T3" fmla="*/ 91 h 182"/>
                  <a:gd name="T4" fmla="*/ 764 w 855"/>
                  <a:gd name="T5" fmla="*/ 0 h 182"/>
                  <a:gd name="T6" fmla="*/ 764 w 855"/>
                  <a:gd name="T7" fmla="*/ 0 h 182"/>
                  <a:gd name="T8" fmla="*/ 91 w 855"/>
                  <a:gd name="T9" fmla="*/ 0 h 182"/>
                  <a:gd name="T10" fmla="*/ 0 w 855"/>
                  <a:gd name="T11" fmla="*/ 91 h 182"/>
                  <a:gd name="T12" fmla="*/ 91 w 855"/>
                  <a:gd name="T13" fmla="*/ 182 h 182"/>
                  <a:gd name="T14" fmla="*/ 91 w 855"/>
                  <a:gd name="T15" fmla="*/ 182 h 182"/>
                  <a:gd name="T16" fmla="*/ 764 w 855"/>
                  <a:gd name="T17" fmla="*/ 182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55" h="182">
                    <a:moveTo>
                      <a:pt x="764" y="182"/>
                    </a:moveTo>
                    <a:cubicBezTo>
                      <a:pt x="815" y="182"/>
                      <a:pt x="855" y="141"/>
                      <a:pt x="855" y="91"/>
                    </a:cubicBezTo>
                    <a:cubicBezTo>
                      <a:pt x="855" y="41"/>
                      <a:pt x="815" y="0"/>
                      <a:pt x="764" y="0"/>
                    </a:cubicBezTo>
                    <a:lnTo>
                      <a:pt x="764" y="0"/>
                    </a:lnTo>
                    <a:lnTo>
                      <a:pt x="91" y="0"/>
                    </a:lnTo>
                    <a:cubicBezTo>
                      <a:pt x="40" y="0"/>
                      <a:pt x="0" y="41"/>
                      <a:pt x="0" y="91"/>
                    </a:cubicBezTo>
                    <a:cubicBezTo>
                      <a:pt x="0" y="141"/>
                      <a:pt x="40" y="182"/>
                      <a:pt x="91" y="182"/>
                    </a:cubicBezTo>
                    <a:lnTo>
                      <a:pt x="91" y="182"/>
                    </a:lnTo>
                    <a:lnTo>
                      <a:pt x="764" y="182"/>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510" name="Freeform 496"/>
              <p:cNvSpPr>
                <a:spLocks/>
              </p:cNvSpPr>
              <p:nvPr/>
            </p:nvSpPr>
            <p:spPr bwMode="auto">
              <a:xfrm>
                <a:off x="2549" y="1989"/>
                <a:ext cx="334" cy="66"/>
              </a:xfrm>
              <a:custGeom>
                <a:avLst/>
                <a:gdLst>
                  <a:gd name="T0" fmla="*/ 764 w 855"/>
                  <a:gd name="T1" fmla="*/ 182 h 182"/>
                  <a:gd name="T2" fmla="*/ 855 w 855"/>
                  <a:gd name="T3" fmla="*/ 91 h 182"/>
                  <a:gd name="T4" fmla="*/ 764 w 855"/>
                  <a:gd name="T5" fmla="*/ 0 h 182"/>
                  <a:gd name="T6" fmla="*/ 764 w 855"/>
                  <a:gd name="T7" fmla="*/ 0 h 182"/>
                  <a:gd name="T8" fmla="*/ 91 w 855"/>
                  <a:gd name="T9" fmla="*/ 0 h 182"/>
                  <a:gd name="T10" fmla="*/ 0 w 855"/>
                  <a:gd name="T11" fmla="*/ 91 h 182"/>
                  <a:gd name="T12" fmla="*/ 91 w 855"/>
                  <a:gd name="T13" fmla="*/ 182 h 182"/>
                  <a:gd name="T14" fmla="*/ 91 w 855"/>
                  <a:gd name="T15" fmla="*/ 182 h 182"/>
                  <a:gd name="T16" fmla="*/ 764 w 855"/>
                  <a:gd name="T17" fmla="*/ 182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55" h="182">
                    <a:moveTo>
                      <a:pt x="764" y="182"/>
                    </a:moveTo>
                    <a:cubicBezTo>
                      <a:pt x="815" y="182"/>
                      <a:pt x="855" y="141"/>
                      <a:pt x="855" y="91"/>
                    </a:cubicBezTo>
                    <a:cubicBezTo>
                      <a:pt x="855" y="41"/>
                      <a:pt x="815" y="0"/>
                      <a:pt x="764" y="0"/>
                    </a:cubicBezTo>
                    <a:lnTo>
                      <a:pt x="764" y="0"/>
                    </a:lnTo>
                    <a:lnTo>
                      <a:pt x="91" y="0"/>
                    </a:lnTo>
                    <a:cubicBezTo>
                      <a:pt x="40" y="0"/>
                      <a:pt x="0" y="41"/>
                      <a:pt x="0" y="91"/>
                    </a:cubicBezTo>
                    <a:cubicBezTo>
                      <a:pt x="0" y="141"/>
                      <a:pt x="40" y="182"/>
                      <a:pt x="91" y="182"/>
                    </a:cubicBezTo>
                    <a:lnTo>
                      <a:pt x="91" y="182"/>
                    </a:lnTo>
                    <a:lnTo>
                      <a:pt x="764" y="182"/>
                    </a:lnTo>
                    <a:close/>
                  </a:path>
                </a:pathLst>
              </a:custGeom>
              <a:noFill/>
              <a:ln w="31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511" name="Rectangle 497"/>
              <p:cNvSpPr>
                <a:spLocks noChangeArrowheads="1"/>
              </p:cNvSpPr>
              <p:nvPr/>
            </p:nvSpPr>
            <p:spPr bwMode="auto">
              <a:xfrm>
                <a:off x="2614" y="1996"/>
                <a:ext cx="50"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600" smtClean="0">
                    <a:solidFill>
                      <a:srgbClr val="000000"/>
                    </a:solidFill>
                  </a:rPr>
                  <a:t>6</a:t>
                </a:r>
                <a:endParaRPr lang="en-US" altLang="en-US" sz="1800" smtClean="0">
                  <a:solidFill>
                    <a:srgbClr val="000000"/>
                  </a:solidFill>
                </a:endParaRPr>
              </a:p>
            </p:txBody>
          </p:sp>
          <p:sp>
            <p:nvSpPr>
              <p:cNvPr id="2512" name="Rectangle 498"/>
              <p:cNvSpPr>
                <a:spLocks noChangeArrowheads="1"/>
              </p:cNvSpPr>
              <p:nvPr/>
            </p:nvSpPr>
            <p:spPr bwMode="auto">
              <a:xfrm>
                <a:off x="2645" y="1996"/>
                <a:ext cx="81"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600" smtClean="0">
                    <a:solidFill>
                      <a:srgbClr val="000000"/>
                    </a:solidFill>
                  </a:rPr>
                  <a:t>tM</a:t>
                </a:r>
                <a:endParaRPr lang="en-US" altLang="en-US" sz="1800" smtClean="0">
                  <a:solidFill>
                    <a:srgbClr val="000000"/>
                  </a:solidFill>
                </a:endParaRPr>
              </a:p>
            </p:txBody>
          </p:sp>
          <p:sp>
            <p:nvSpPr>
              <p:cNvPr id="2513" name="Rectangle 499"/>
              <p:cNvSpPr>
                <a:spLocks noChangeArrowheads="1"/>
              </p:cNvSpPr>
              <p:nvPr/>
            </p:nvSpPr>
            <p:spPr bwMode="auto">
              <a:xfrm>
                <a:off x="2701" y="1996"/>
                <a:ext cx="44"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600" smtClean="0">
                    <a:solidFill>
                      <a:srgbClr val="000000"/>
                    </a:solidFill>
                  </a:rPr>
                  <a:t>-</a:t>
                </a:r>
                <a:endParaRPr lang="en-US" altLang="en-US" sz="1800" smtClean="0">
                  <a:solidFill>
                    <a:srgbClr val="000000"/>
                  </a:solidFill>
                </a:endParaRPr>
              </a:p>
            </p:txBody>
          </p:sp>
          <p:sp>
            <p:nvSpPr>
              <p:cNvPr id="2515" name="Rectangle 500"/>
              <p:cNvSpPr>
                <a:spLocks noChangeArrowheads="1"/>
              </p:cNvSpPr>
              <p:nvPr/>
            </p:nvSpPr>
            <p:spPr bwMode="auto">
              <a:xfrm>
                <a:off x="2714" y="1996"/>
                <a:ext cx="125"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600" smtClean="0">
                    <a:solidFill>
                      <a:srgbClr val="000000"/>
                    </a:solidFill>
                  </a:rPr>
                  <a:t>SAP</a:t>
                </a:r>
                <a:endParaRPr lang="en-US" altLang="en-US" sz="1800" smtClean="0">
                  <a:solidFill>
                    <a:srgbClr val="000000"/>
                  </a:solidFill>
                </a:endParaRPr>
              </a:p>
            </p:txBody>
          </p:sp>
          <p:sp>
            <p:nvSpPr>
              <p:cNvPr id="2516" name="Freeform 501"/>
              <p:cNvSpPr>
                <a:spLocks/>
              </p:cNvSpPr>
              <p:nvPr/>
            </p:nvSpPr>
            <p:spPr bwMode="auto">
              <a:xfrm>
                <a:off x="2973" y="1989"/>
                <a:ext cx="344" cy="67"/>
              </a:xfrm>
              <a:custGeom>
                <a:avLst/>
                <a:gdLst>
                  <a:gd name="T0" fmla="*/ 791 w 883"/>
                  <a:gd name="T1" fmla="*/ 184 h 184"/>
                  <a:gd name="T2" fmla="*/ 883 w 883"/>
                  <a:gd name="T3" fmla="*/ 92 h 184"/>
                  <a:gd name="T4" fmla="*/ 791 w 883"/>
                  <a:gd name="T5" fmla="*/ 0 h 184"/>
                  <a:gd name="T6" fmla="*/ 92 w 883"/>
                  <a:gd name="T7" fmla="*/ 0 h 184"/>
                  <a:gd name="T8" fmla="*/ 0 w 883"/>
                  <a:gd name="T9" fmla="*/ 92 h 184"/>
                  <a:gd name="T10" fmla="*/ 92 w 883"/>
                  <a:gd name="T11" fmla="*/ 184 h 184"/>
                  <a:gd name="T12" fmla="*/ 791 w 883"/>
                  <a:gd name="T13" fmla="*/ 184 h 184"/>
                </a:gdLst>
                <a:ahLst/>
                <a:cxnLst>
                  <a:cxn ang="0">
                    <a:pos x="T0" y="T1"/>
                  </a:cxn>
                  <a:cxn ang="0">
                    <a:pos x="T2" y="T3"/>
                  </a:cxn>
                  <a:cxn ang="0">
                    <a:pos x="T4" y="T5"/>
                  </a:cxn>
                  <a:cxn ang="0">
                    <a:pos x="T6" y="T7"/>
                  </a:cxn>
                  <a:cxn ang="0">
                    <a:pos x="T8" y="T9"/>
                  </a:cxn>
                  <a:cxn ang="0">
                    <a:pos x="T10" y="T11"/>
                  </a:cxn>
                  <a:cxn ang="0">
                    <a:pos x="T12" y="T13"/>
                  </a:cxn>
                </a:cxnLst>
                <a:rect l="0" t="0" r="r" b="b"/>
                <a:pathLst>
                  <a:path w="883" h="184">
                    <a:moveTo>
                      <a:pt x="791" y="184"/>
                    </a:moveTo>
                    <a:cubicBezTo>
                      <a:pt x="842" y="184"/>
                      <a:pt x="883" y="143"/>
                      <a:pt x="883" y="92"/>
                    </a:cubicBezTo>
                    <a:cubicBezTo>
                      <a:pt x="883" y="41"/>
                      <a:pt x="842" y="0"/>
                      <a:pt x="791" y="0"/>
                    </a:cubicBezTo>
                    <a:lnTo>
                      <a:pt x="92" y="0"/>
                    </a:lnTo>
                    <a:cubicBezTo>
                      <a:pt x="41" y="0"/>
                      <a:pt x="0" y="41"/>
                      <a:pt x="0" y="92"/>
                    </a:cubicBezTo>
                    <a:cubicBezTo>
                      <a:pt x="0" y="143"/>
                      <a:pt x="41" y="184"/>
                      <a:pt x="92" y="184"/>
                    </a:cubicBezTo>
                    <a:lnTo>
                      <a:pt x="791" y="184"/>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517" name="Freeform 502"/>
              <p:cNvSpPr>
                <a:spLocks/>
              </p:cNvSpPr>
              <p:nvPr/>
            </p:nvSpPr>
            <p:spPr bwMode="auto">
              <a:xfrm>
                <a:off x="2973" y="1989"/>
                <a:ext cx="344" cy="67"/>
              </a:xfrm>
              <a:custGeom>
                <a:avLst/>
                <a:gdLst>
                  <a:gd name="T0" fmla="*/ 791 w 883"/>
                  <a:gd name="T1" fmla="*/ 184 h 184"/>
                  <a:gd name="T2" fmla="*/ 883 w 883"/>
                  <a:gd name="T3" fmla="*/ 92 h 184"/>
                  <a:gd name="T4" fmla="*/ 791 w 883"/>
                  <a:gd name="T5" fmla="*/ 0 h 184"/>
                  <a:gd name="T6" fmla="*/ 92 w 883"/>
                  <a:gd name="T7" fmla="*/ 0 h 184"/>
                  <a:gd name="T8" fmla="*/ 0 w 883"/>
                  <a:gd name="T9" fmla="*/ 92 h 184"/>
                  <a:gd name="T10" fmla="*/ 92 w 883"/>
                  <a:gd name="T11" fmla="*/ 184 h 184"/>
                  <a:gd name="T12" fmla="*/ 791 w 883"/>
                  <a:gd name="T13" fmla="*/ 184 h 184"/>
                </a:gdLst>
                <a:ahLst/>
                <a:cxnLst>
                  <a:cxn ang="0">
                    <a:pos x="T0" y="T1"/>
                  </a:cxn>
                  <a:cxn ang="0">
                    <a:pos x="T2" y="T3"/>
                  </a:cxn>
                  <a:cxn ang="0">
                    <a:pos x="T4" y="T5"/>
                  </a:cxn>
                  <a:cxn ang="0">
                    <a:pos x="T6" y="T7"/>
                  </a:cxn>
                  <a:cxn ang="0">
                    <a:pos x="T8" y="T9"/>
                  </a:cxn>
                  <a:cxn ang="0">
                    <a:pos x="T10" y="T11"/>
                  </a:cxn>
                  <a:cxn ang="0">
                    <a:pos x="T12" y="T13"/>
                  </a:cxn>
                </a:cxnLst>
                <a:rect l="0" t="0" r="r" b="b"/>
                <a:pathLst>
                  <a:path w="883" h="184">
                    <a:moveTo>
                      <a:pt x="791" y="184"/>
                    </a:moveTo>
                    <a:cubicBezTo>
                      <a:pt x="842" y="184"/>
                      <a:pt x="883" y="143"/>
                      <a:pt x="883" y="92"/>
                    </a:cubicBezTo>
                    <a:cubicBezTo>
                      <a:pt x="883" y="41"/>
                      <a:pt x="842" y="0"/>
                      <a:pt x="791" y="0"/>
                    </a:cubicBezTo>
                    <a:lnTo>
                      <a:pt x="92" y="0"/>
                    </a:lnTo>
                    <a:cubicBezTo>
                      <a:pt x="41" y="0"/>
                      <a:pt x="0" y="41"/>
                      <a:pt x="0" y="92"/>
                    </a:cubicBezTo>
                    <a:cubicBezTo>
                      <a:pt x="0" y="143"/>
                      <a:pt x="41" y="184"/>
                      <a:pt x="92" y="184"/>
                    </a:cubicBezTo>
                    <a:lnTo>
                      <a:pt x="791" y="184"/>
                    </a:lnTo>
                    <a:close/>
                  </a:path>
                </a:pathLst>
              </a:custGeom>
              <a:noFill/>
              <a:ln w="31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518" name="Rectangle 503"/>
              <p:cNvSpPr>
                <a:spLocks noChangeArrowheads="1"/>
              </p:cNvSpPr>
              <p:nvPr/>
            </p:nvSpPr>
            <p:spPr bwMode="auto">
              <a:xfrm>
                <a:off x="3026" y="1996"/>
                <a:ext cx="144"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600" smtClean="0">
                    <a:solidFill>
                      <a:srgbClr val="000000"/>
                    </a:solidFill>
                  </a:rPr>
                  <a:t>MPM</a:t>
                </a:r>
                <a:endParaRPr lang="en-US" altLang="en-US" sz="1800" smtClean="0">
                  <a:solidFill>
                    <a:srgbClr val="000000"/>
                  </a:solidFill>
                </a:endParaRPr>
              </a:p>
            </p:txBody>
          </p:sp>
          <p:sp>
            <p:nvSpPr>
              <p:cNvPr id="2519" name="Rectangle 504"/>
              <p:cNvSpPr>
                <a:spLocks noChangeArrowheads="1"/>
              </p:cNvSpPr>
              <p:nvPr/>
            </p:nvSpPr>
            <p:spPr bwMode="auto">
              <a:xfrm>
                <a:off x="3144" y="1996"/>
                <a:ext cx="44"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600" smtClean="0">
                    <a:solidFill>
                      <a:srgbClr val="000000"/>
                    </a:solidFill>
                  </a:rPr>
                  <a:t>-</a:t>
                </a:r>
                <a:endParaRPr lang="en-US" altLang="en-US" sz="1800" smtClean="0">
                  <a:solidFill>
                    <a:srgbClr val="000000"/>
                  </a:solidFill>
                </a:endParaRPr>
              </a:p>
            </p:txBody>
          </p:sp>
          <p:sp>
            <p:nvSpPr>
              <p:cNvPr id="2520" name="Rectangle 505"/>
              <p:cNvSpPr>
                <a:spLocks noChangeArrowheads="1"/>
              </p:cNvSpPr>
              <p:nvPr/>
            </p:nvSpPr>
            <p:spPr bwMode="auto">
              <a:xfrm>
                <a:off x="3163" y="1996"/>
                <a:ext cx="125"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600" smtClean="0">
                    <a:solidFill>
                      <a:srgbClr val="000000"/>
                    </a:solidFill>
                  </a:rPr>
                  <a:t>SAP</a:t>
                </a:r>
                <a:endParaRPr lang="en-US" altLang="en-US" sz="1800" smtClean="0">
                  <a:solidFill>
                    <a:srgbClr val="000000"/>
                  </a:solidFill>
                </a:endParaRPr>
              </a:p>
            </p:txBody>
          </p:sp>
          <p:sp>
            <p:nvSpPr>
              <p:cNvPr id="2521" name="Freeform 506"/>
              <p:cNvSpPr>
                <a:spLocks/>
              </p:cNvSpPr>
              <p:nvPr/>
            </p:nvSpPr>
            <p:spPr bwMode="auto">
              <a:xfrm>
                <a:off x="3392" y="1989"/>
                <a:ext cx="360" cy="67"/>
              </a:xfrm>
              <a:custGeom>
                <a:avLst/>
                <a:gdLst>
                  <a:gd name="T0" fmla="*/ 829 w 922"/>
                  <a:gd name="T1" fmla="*/ 184 h 184"/>
                  <a:gd name="T2" fmla="*/ 922 w 922"/>
                  <a:gd name="T3" fmla="*/ 92 h 184"/>
                  <a:gd name="T4" fmla="*/ 829 w 922"/>
                  <a:gd name="T5" fmla="*/ 0 h 184"/>
                  <a:gd name="T6" fmla="*/ 829 w 922"/>
                  <a:gd name="T7" fmla="*/ 0 h 184"/>
                  <a:gd name="T8" fmla="*/ 92 w 922"/>
                  <a:gd name="T9" fmla="*/ 0 h 184"/>
                  <a:gd name="T10" fmla="*/ 0 w 922"/>
                  <a:gd name="T11" fmla="*/ 92 h 184"/>
                  <a:gd name="T12" fmla="*/ 92 w 922"/>
                  <a:gd name="T13" fmla="*/ 184 h 184"/>
                  <a:gd name="T14" fmla="*/ 829 w 922"/>
                  <a:gd name="T15" fmla="*/ 184 h 18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22" h="184">
                    <a:moveTo>
                      <a:pt x="829" y="184"/>
                    </a:moveTo>
                    <a:cubicBezTo>
                      <a:pt x="880" y="184"/>
                      <a:pt x="922" y="143"/>
                      <a:pt x="922" y="92"/>
                    </a:cubicBezTo>
                    <a:cubicBezTo>
                      <a:pt x="922" y="41"/>
                      <a:pt x="880" y="0"/>
                      <a:pt x="829" y="0"/>
                    </a:cubicBezTo>
                    <a:lnTo>
                      <a:pt x="829" y="0"/>
                    </a:lnTo>
                    <a:lnTo>
                      <a:pt x="92" y="0"/>
                    </a:lnTo>
                    <a:cubicBezTo>
                      <a:pt x="41" y="0"/>
                      <a:pt x="0" y="41"/>
                      <a:pt x="0" y="92"/>
                    </a:cubicBezTo>
                    <a:cubicBezTo>
                      <a:pt x="0" y="143"/>
                      <a:pt x="41" y="184"/>
                      <a:pt x="92" y="184"/>
                    </a:cubicBezTo>
                    <a:lnTo>
                      <a:pt x="829" y="184"/>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522" name="Freeform 507"/>
              <p:cNvSpPr>
                <a:spLocks/>
              </p:cNvSpPr>
              <p:nvPr/>
            </p:nvSpPr>
            <p:spPr bwMode="auto">
              <a:xfrm>
                <a:off x="3392" y="1989"/>
                <a:ext cx="360" cy="67"/>
              </a:xfrm>
              <a:custGeom>
                <a:avLst/>
                <a:gdLst>
                  <a:gd name="T0" fmla="*/ 829 w 922"/>
                  <a:gd name="T1" fmla="*/ 184 h 184"/>
                  <a:gd name="T2" fmla="*/ 922 w 922"/>
                  <a:gd name="T3" fmla="*/ 92 h 184"/>
                  <a:gd name="T4" fmla="*/ 829 w 922"/>
                  <a:gd name="T5" fmla="*/ 0 h 184"/>
                  <a:gd name="T6" fmla="*/ 829 w 922"/>
                  <a:gd name="T7" fmla="*/ 0 h 184"/>
                  <a:gd name="T8" fmla="*/ 92 w 922"/>
                  <a:gd name="T9" fmla="*/ 0 h 184"/>
                  <a:gd name="T10" fmla="*/ 0 w 922"/>
                  <a:gd name="T11" fmla="*/ 92 h 184"/>
                  <a:gd name="T12" fmla="*/ 92 w 922"/>
                  <a:gd name="T13" fmla="*/ 184 h 184"/>
                  <a:gd name="T14" fmla="*/ 829 w 922"/>
                  <a:gd name="T15" fmla="*/ 184 h 18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22" h="184">
                    <a:moveTo>
                      <a:pt x="829" y="184"/>
                    </a:moveTo>
                    <a:cubicBezTo>
                      <a:pt x="880" y="184"/>
                      <a:pt x="922" y="143"/>
                      <a:pt x="922" y="92"/>
                    </a:cubicBezTo>
                    <a:cubicBezTo>
                      <a:pt x="922" y="41"/>
                      <a:pt x="880" y="0"/>
                      <a:pt x="829" y="0"/>
                    </a:cubicBezTo>
                    <a:lnTo>
                      <a:pt x="829" y="0"/>
                    </a:lnTo>
                    <a:lnTo>
                      <a:pt x="92" y="0"/>
                    </a:lnTo>
                    <a:cubicBezTo>
                      <a:pt x="41" y="0"/>
                      <a:pt x="0" y="41"/>
                      <a:pt x="0" y="92"/>
                    </a:cubicBezTo>
                    <a:cubicBezTo>
                      <a:pt x="0" y="143"/>
                      <a:pt x="41" y="184"/>
                      <a:pt x="92" y="184"/>
                    </a:cubicBezTo>
                    <a:lnTo>
                      <a:pt x="829" y="184"/>
                    </a:lnTo>
                    <a:close/>
                  </a:path>
                </a:pathLst>
              </a:custGeom>
              <a:noFill/>
              <a:ln w="31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523" name="Rectangle 508"/>
              <p:cNvSpPr>
                <a:spLocks noChangeArrowheads="1"/>
              </p:cNvSpPr>
              <p:nvPr/>
            </p:nvSpPr>
            <p:spPr bwMode="auto">
              <a:xfrm>
                <a:off x="3444" y="1996"/>
                <a:ext cx="162"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600" smtClean="0">
                    <a:solidFill>
                      <a:srgbClr val="000000"/>
                    </a:solidFill>
                  </a:rPr>
                  <a:t>RLSM</a:t>
                </a:r>
                <a:endParaRPr lang="en-US" altLang="en-US" sz="1800" smtClean="0">
                  <a:solidFill>
                    <a:srgbClr val="000000"/>
                  </a:solidFill>
                </a:endParaRPr>
              </a:p>
            </p:txBody>
          </p:sp>
          <p:sp>
            <p:nvSpPr>
              <p:cNvPr id="2524" name="Rectangle 509"/>
              <p:cNvSpPr>
                <a:spLocks noChangeArrowheads="1"/>
              </p:cNvSpPr>
              <p:nvPr/>
            </p:nvSpPr>
            <p:spPr bwMode="auto">
              <a:xfrm>
                <a:off x="3582" y="1996"/>
                <a:ext cx="44"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600" smtClean="0">
                    <a:solidFill>
                      <a:srgbClr val="000000"/>
                    </a:solidFill>
                  </a:rPr>
                  <a:t>-</a:t>
                </a:r>
                <a:endParaRPr lang="en-US" altLang="en-US" sz="1800" smtClean="0">
                  <a:solidFill>
                    <a:srgbClr val="000000"/>
                  </a:solidFill>
                </a:endParaRPr>
              </a:p>
            </p:txBody>
          </p:sp>
          <p:sp>
            <p:nvSpPr>
              <p:cNvPr id="2525" name="Rectangle 510"/>
              <p:cNvSpPr>
                <a:spLocks noChangeArrowheads="1"/>
              </p:cNvSpPr>
              <p:nvPr/>
            </p:nvSpPr>
            <p:spPr bwMode="auto">
              <a:xfrm>
                <a:off x="3600" y="1996"/>
                <a:ext cx="125"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600" smtClean="0">
                    <a:solidFill>
                      <a:srgbClr val="000000"/>
                    </a:solidFill>
                  </a:rPr>
                  <a:t>SAP</a:t>
                </a:r>
                <a:endParaRPr lang="en-US" altLang="en-US" sz="1800" smtClean="0">
                  <a:solidFill>
                    <a:srgbClr val="000000"/>
                  </a:solidFill>
                </a:endParaRPr>
              </a:p>
            </p:txBody>
          </p:sp>
          <p:sp>
            <p:nvSpPr>
              <p:cNvPr id="2526" name="Freeform 511"/>
              <p:cNvSpPr>
                <a:spLocks/>
              </p:cNvSpPr>
              <p:nvPr/>
            </p:nvSpPr>
            <p:spPr bwMode="auto">
              <a:xfrm>
                <a:off x="1295" y="2362"/>
                <a:ext cx="899" cy="112"/>
              </a:xfrm>
              <a:custGeom>
                <a:avLst/>
                <a:gdLst>
                  <a:gd name="T0" fmla="*/ 2150 w 2304"/>
                  <a:gd name="T1" fmla="*/ 307 h 307"/>
                  <a:gd name="T2" fmla="*/ 2304 w 2304"/>
                  <a:gd name="T3" fmla="*/ 154 h 307"/>
                  <a:gd name="T4" fmla="*/ 2150 w 2304"/>
                  <a:gd name="T5" fmla="*/ 0 h 307"/>
                  <a:gd name="T6" fmla="*/ 2150 w 2304"/>
                  <a:gd name="T7" fmla="*/ 0 h 307"/>
                  <a:gd name="T8" fmla="*/ 154 w 2304"/>
                  <a:gd name="T9" fmla="*/ 0 h 307"/>
                  <a:gd name="T10" fmla="*/ 0 w 2304"/>
                  <a:gd name="T11" fmla="*/ 154 h 307"/>
                  <a:gd name="T12" fmla="*/ 154 w 2304"/>
                  <a:gd name="T13" fmla="*/ 307 h 307"/>
                  <a:gd name="T14" fmla="*/ 2150 w 2304"/>
                  <a:gd name="T15" fmla="*/ 307 h 30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04" h="307">
                    <a:moveTo>
                      <a:pt x="2150" y="307"/>
                    </a:moveTo>
                    <a:cubicBezTo>
                      <a:pt x="2235" y="307"/>
                      <a:pt x="2304" y="238"/>
                      <a:pt x="2304" y="154"/>
                    </a:cubicBezTo>
                    <a:cubicBezTo>
                      <a:pt x="2304" y="69"/>
                      <a:pt x="2235" y="0"/>
                      <a:pt x="2150" y="0"/>
                    </a:cubicBezTo>
                    <a:lnTo>
                      <a:pt x="2150" y="0"/>
                    </a:lnTo>
                    <a:lnTo>
                      <a:pt x="154" y="0"/>
                    </a:lnTo>
                    <a:cubicBezTo>
                      <a:pt x="69" y="0"/>
                      <a:pt x="0" y="69"/>
                      <a:pt x="0" y="154"/>
                    </a:cubicBezTo>
                    <a:cubicBezTo>
                      <a:pt x="0" y="238"/>
                      <a:pt x="69" y="307"/>
                      <a:pt x="154" y="307"/>
                    </a:cubicBezTo>
                    <a:lnTo>
                      <a:pt x="2150" y="307"/>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527" name="Freeform 512"/>
              <p:cNvSpPr>
                <a:spLocks/>
              </p:cNvSpPr>
              <p:nvPr/>
            </p:nvSpPr>
            <p:spPr bwMode="auto">
              <a:xfrm>
                <a:off x="1295" y="2362"/>
                <a:ext cx="899" cy="112"/>
              </a:xfrm>
              <a:custGeom>
                <a:avLst/>
                <a:gdLst>
                  <a:gd name="T0" fmla="*/ 2150 w 2304"/>
                  <a:gd name="T1" fmla="*/ 307 h 307"/>
                  <a:gd name="T2" fmla="*/ 2304 w 2304"/>
                  <a:gd name="T3" fmla="*/ 154 h 307"/>
                  <a:gd name="T4" fmla="*/ 2150 w 2304"/>
                  <a:gd name="T5" fmla="*/ 0 h 307"/>
                  <a:gd name="T6" fmla="*/ 2150 w 2304"/>
                  <a:gd name="T7" fmla="*/ 0 h 307"/>
                  <a:gd name="T8" fmla="*/ 154 w 2304"/>
                  <a:gd name="T9" fmla="*/ 0 h 307"/>
                  <a:gd name="T10" fmla="*/ 0 w 2304"/>
                  <a:gd name="T11" fmla="*/ 154 h 307"/>
                  <a:gd name="T12" fmla="*/ 154 w 2304"/>
                  <a:gd name="T13" fmla="*/ 307 h 307"/>
                  <a:gd name="T14" fmla="*/ 2150 w 2304"/>
                  <a:gd name="T15" fmla="*/ 307 h 30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04" h="307">
                    <a:moveTo>
                      <a:pt x="2150" y="307"/>
                    </a:moveTo>
                    <a:cubicBezTo>
                      <a:pt x="2235" y="307"/>
                      <a:pt x="2304" y="238"/>
                      <a:pt x="2304" y="154"/>
                    </a:cubicBezTo>
                    <a:cubicBezTo>
                      <a:pt x="2304" y="69"/>
                      <a:pt x="2235" y="0"/>
                      <a:pt x="2150" y="0"/>
                    </a:cubicBezTo>
                    <a:lnTo>
                      <a:pt x="2150" y="0"/>
                    </a:lnTo>
                    <a:lnTo>
                      <a:pt x="154" y="0"/>
                    </a:lnTo>
                    <a:cubicBezTo>
                      <a:pt x="69" y="0"/>
                      <a:pt x="0" y="69"/>
                      <a:pt x="0" y="154"/>
                    </a:cubicBezTo>
                    <a:cubicBezTo>
                      <a:pt x="0" y="238"/>
                      <a:pt x="69" y="307"/>
                      <a:pt x="154" y="307"/>
                    </a:cubicBezTo>
                    <a:lnTo>
                      <a:pt x="2150" y="307"/>
                    </a:lnTo>
                    <a:close/>
                  </a:path>
                </a:pathLst>
              </a:custGeom>
              <a:noFill/>
              <a:ln w="31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568" name="Rectangle 513"/>
              <p:cNvSpPr>
                <a:spLocks noChangeArrowheads="1"/>
              </p:cNvSpPr>
              <p:nvPr/>
            </p:nvSpPr>
            <p:spPr bwMode="auto">
              <a:xfrm>
                <a:off x="1484" y="2364"/>
                <a:ext cx="331" cy="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mtClean="0">
                    <a:solidFill>
                      <a:srgbClr val="000000"/>
                    </a:solidFill>
                  </a:rPr>
                  <a:t>MCPS</a:t>
                </a:r>
                <a:endParaRPr lang="en-US" altLang="en-US" sz="1800" smtClean="0">
                  <a:solidFill>
                    <a:srgbClr val="000000"/>
                  </a:solidFill>
                </a:endParaRPr>
              </a:p>
            </p:txBody>
          </p:sp>
          <p:sp>
            <p:nvSpPr>
              <p:cNvPr id="21569" name="Rectangle 514"/>
              <p:cNvSpPr>
                <a:spLocks noChangeArrowheads="1"/>
              </p:cNvSpPr>
              <p:nvPr/>
            </p:nvSpPr>
            <p:spPr bwMode="auto">
              <a:xfrm>
                <a:off x="1771" y="2364"/>
                <a:ext cx="75" cy="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mtClean="0">
                    <a:solidFill>
                      <a:srgbClr val="000000"/>
                    </a:solidFill>
                  </a:rPr>
                  <a:t>-</a:t>
                </a:r>
                <a:endParaRPr lang="en-US" altLang="en-US" sz="1800" smtClean="0">
                  <a:solidFill>
                    <a:srgbClr val="000000"/>
                  </a:solidFill>
                </a:endParaRPr>
              </a:p>
            </p:txBody>
          </p:sp>
          <p:sp>
            <p:nvSpPr>
              <p:cNvPr id="21570" name="Rectangle 515"/>
              <p:cNvSpPr>
                <a:spLocks noChangeArrowheads="1"/>
              </p:cNvSpPr>
              <p:nvPr/>
            </p:nvSpPr>
            <p:spPr bwMode="auto">
              <a:xfrm>
                <a:off x="1802" y="2364"/>
                <a:ext cx="243" cy="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mtClean="0">
                    <a:solidFill>
                      <a:srgbClr val="000000"/>
                    </a:solidFill>
                  </a:rPr>
                  <a:t>SAP</a:t>
                </a:r>
                <a:endParaRPr lang="en-US" altLang="en-US" sz="1800" smtClean="0">
                  <a:solidFill>
                    <a:srgbClr val="000000"/>
                  </a:solidFill>
                </a:endParaRPr>
              </a:p>
            </p:txBody>
          </p:sp>
          <p:sp>
            <p:nvSpPr>
              <p:cNvPr id="21571" name="Freeform 516"/>
              <p:cNvSpPr>
                <a:spLocks/>
              </p:cNvSpPr>
              <p:nvPr/>
            </p:nvSpPr>
            <p:spPr bwMode="auto">
              <a:xfrm>
                <a:off x="3422" y="2362"/>
                <a:ext cx="899" cy="112"/>
              </a:xfrm>
              <a:custGeom>
                <a:avLst/>
                <a:gdLst>
                  <a:gd name="T0" fmla="*/ 2150 w 2304"/>
                  <a:gd name="T1" fmla="*/ 307 h 307"/>
                  <a:gd name="T2" fmla="*/ 2304 w 2304"/>
                  <a:gd name="T3" fmla="*/ 154 h 307"/>
                  <a:gd name="T4" fmla="*/ 2150 w 2304"/>
                  <a:gd name="T5" fmla="*/ 0 h 307"/>
                  <a:gd name="T6" fmla="*/ 153 w 2304"/>
                  <a:gd name="T7" fmla="*/ 0 h 307"/>
                  <a:gd name="T8" fmla="*/ 0 w 2304"/>
                  <a:gd name="T9" fmla="*/ 154 h 307"/>
                  <a:gd name="T10" fmla="*/ 153 w 2304"/>
                  <a:gd name="T11" fmla="*/ 307 h 307"/>
                  <a:gd name="T12" fmla="*/ 2150 w 2304"/>
                  <a:gd name="T13" fmla="*/ 307 h 307"/>
                </a:gdLst>
                <a:ahLst/>
                <a:cxnLst>
                  <a:cxn ang="0">
                    <a:pos x="T0" y="T1"/>
                  </a:cxn>
                  <a:cxn ang="0">
                    <a:pos x="T2" y="T3"/>
                  </a:cxn>
                  <a:cxn ang="0">
                    <a:pos x="T4" y="T5"/>
                  </a:cxn>
                  <a:cxn ang="0">
                    <a:pos x="T6" y="T7"/>
                  </a:cxn>
                  <a:cxn ang="0">
                    <a:pos x="T8" y="T9"/>
                  </a:cxn>
                  <a:cxn ang="0">
                    <a:pos x="T10" y="T11"/>
                  </a:cxn>
                  <a:cxn ang="0">
                    <a:pos x="T12" y="T13"/>
                  </a:cxn>
                </a:cxnLst>
                <a:rect l="0" t="0" r="r" b="b"/>
                <a:pathLst>
                  <a:path w="2304" h="307">
                    <a:moveTo>
                      <a:pt x="2150" y="307"/>
                    </a:moveTo>
                    <a:cubicBezTo>
                      <a:pt x="2235" y="307"/>
                      <a:pt x="2304" y="238"/>
                      <a:pt x="2304" y="154"/>
                    </a:cubicBezTo>
                    <a:cubicBezTo>
                      <a:pt x="2304" y="69"/>
                      <a:pt x="2235" y="0"/>
                      <a:pt x="2150" y="0"/>
                    </a:cubicBezTo>
                    <a:lnTo>
                      <a:pt x="153" y="0"/>
                    </a:lnTo>
                    <a:cubicBezTo>
                      <a:pt x="69" y="0"/>
                      <a:pt x="0" y="69"/>
                      <a:pt x="0" y="154"/>
                    </a:cubicBezTo>
                    <a:cubicBezTo>
                      <a:pt x="0" y="238"/>
                      <a:pt x="69" y="307"/>
                      <a:pt x="153" y="307"/>
                    </a:cubicBezTo>
                    <a:lnTo>
                      <a:pt x="2150" y="307"/>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572" name="Freeform 517"/>
              <p:cNvSpPr>
                <a:spLocks/>
              </p:cNvSpPr>
              <p:nvPr/>
            </p:nvSpPr>
            <p:spPr bwMode="auto">
              <a:xfrm>
                <a:off x="3422" y="2362"/>
                <a:ext cx="899" cy="112"/>
              </a:xfrm>
              <a:custGeom>
                <a:avLst/>
                <a:gdLst>
                  <a:gd name="T0" fmla="*/ 2150 w 2304"/>
                  <a:gd name="T1" fmla="*/ 307 h 307"/>
                  <a:gd name="T2" fmla="*/ 2304 w 2304"/>
                  <a:gd name="T3" fmla="*/ 154 h 307"/>
                  <a:gd name="T4" fmla="*/ 2150 w 2304"/>
                  <a:gd name="T5" fmla="*/ 0 h 307"/>
                  <a:gd name="T6" fmla="*/ 153 w 2304"/>
                  <a:gd name="T7" fmla="*/ 0 h 307"/>
                  <a:gd name="T8" fmla="*/ 0 w 2304"/>
                  <a:gd name="T9" fmla="*/ 154 h 307"/>
                  <a:gd name="T10" fmla="*/ 153 w 2304"/>
                  <a:gd name="T11" fmla="*/ 307 h 307"/>
                  <a:gd name="T12" fmla="*/ 2150 w 2304"/>
                  <a:gd name="T13" fmla="*/ 307 h 307"/>
                </a:gdLst>
                <a:ahLst/>
                <a:cxnLst>
                  <a:cxn ang="0">
                    <a:pos x="T0" y="T1"/>
                  </a:cxn>
                  <a:cxn ang="0">
                    <a:pos x="T2" y="T3"/>
                  </a:cxn>
                  <a:cxn ang="0">
                    <a:pos x="T4" y="T5"/>
                  </a:cxn>
                  <a:cxn ang="0">
                    <a:pos x="T6" y="T7"/>
                  </a:cxn>
                  <a:cxn ang="0">
                    <a:pos x="T8" y="T9"/>
                  </a:cxn>
                  <a:cxn ang="0">
                    <a:pos x="T10" y="T11"/>
                  </a:cxn>
                  <a:cxn ang="0">
                    <a:pos x="T12" y="T13"/>
                  </a:cxn>
                </a:cxnLst>
                <a:rect l="0" t="0" r="r" b="b"/>
                <a:pathLst>
                  <a:path w="2304" h="307">
                    <a:moveTo>
                      <a:pt x="2150" y="307"/>
                    </a:moveTo>
                    <a:cubicBezTo>
                      <a:pt x="2235" y="307"/>
                      <a:pt x="2304" y="238"/>
                      <a:pt x="2304" y="154"/>
                    </a:cubicBezTo>
                    <a:cubicBezTo>
                      <a:pt x="2304" y="69"/>
                      <a:pt x="2235" y="0"/>
                      <a:pt x="2150" y="0"/>
                    </a:cubicBezTo>
                    <a:lnTo>
                      <a:pt x="153" y="0"/>
                    </a:lnTo>
                    <a:cubicBezTo>
                      <a:pt x="69" y="0"/>
                      <a:pt x="0" y="69"/>
                      <a:pt x="0" y="154"/>
                    </a:cubicBezTo>
                    <a:cubicBezTo>
                      <a:pt x="0" y="238"/>
                      <a:pt x="69" y="307"/>
                      <a:pt x="153" y="307"/>
                    </a:cubicBezTo>
                    <a:lnTo>
                      <a:pt x="2150" y="307"/>
                    </a:lnTo>
                    <a:close/>
                  </a:path>
                </a:pathLst>
              </a:custGeom>
              <a:noFill/>
              <a:ln w="31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573" name="Rectangle 518"/>
              <p:cNvSpPr>
                <a:spLocks noChangeArrowheads="1"/>
              </p:cNvSpPr>
              <p:nvPr/>
            </p:nvSpPr>
            <p:spPr bwMode="auto">
              <a:xfrm>
                <a:off x="3613" y="2364"/>
                <a:ext cx="331" cy="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mtClean="0">
                    <a:solidFill>
                      <a:srgbClr val="000000"/>
                    </a:solidFill>
                  </a:rPr>
                  <a:t>MLME</a:t>
                </a:r>
                <a:endParaRPr lang="en-US" altLang="en-US" sz="1800" smtClean="0">
                  <a:solidFill>
                    <a:srgbClr val="000000"/>
                  </a:solidFill>
                </a:endParaRPr>
              </a:p>
            </p:txBody>
          </p:sp>
          <p:sp>
            <p:nvSpPr>
              <p:cNvPr id="21574" name="Rectangle 519"/>
              <p:cNvSpPr>
                <a:spLocks noChangeArrowheads="1"/>
              </p:cNvSpPr>
              <p:nvPr/>
            </p:nvSpPr>
            <p:spPr bwMode="auto">
              <a:xfrm>
                <a:off x="3900" y="2364"/>
                <a:ext cx="75" cy="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mtClean="0">
                    <a:solidFill>
                      <a:srgbClr val="000000"/>
                    </a:solidFill>
                  </a:rPr>
                  <a:t>-</a:t>
                </a:r>
                <a:endParaRPr lang="en-US" altLang="en-US" sz="1800" smtClean="0">
                  <a:solidFill>
                    <a:srgbClr val="000000"/>
                  </a:solidFill>
                </a:endParaRPr>
              </a:p>
            </p:txBody>
          </p:sp>
          <p:sp>
            <p:nvSpPr>
              <p:cNvPr id="21575" name="Rectangle 520"/>
              <p:cNvSpPr>
                <a:spLocks noChangeArrowheads="1"/>
              </p:cNvSpPr>
              <p:nvPr/>
            </p:nvSpPr>
            <p:spPr bwMode="auto">
              <a:xfrm>
                <a:off x="3931" y="2364"/>
                <a:ext cx="243" cy="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mtClean="0">
                    <a:solidFill>
                      <a:srgbClr val="000000"/>
                    </a:solidFill>
                  </a:rPr>
                  <a:t>SAP</a:t>
                </a:r>
                <a:endParaRPr lang="en-US" altLang="en-US" sz="1800" smtClean="0">
                  <a:solidFill>
                    <a:srgbClr val="000000"/>
                  </a:solidFill>
                </a:endParaRPr>
              </a:p>
            </p:txBody>
          </p:sp>
          <p:sp>
            <p:nvSpPr>
              <p:cNvPr id="21576" name="Rectangle 521"/>
              <p:cNvSpPr>
                <a:spLocks noChangeArrowheads="1"/>
              </p:cNvSpPr>
              <p:nvPr/>
            </p:nvSpPr>
            <p:spPr bwMode="auto">
              <a:xfrm>
                <a:off x="391" y="2416"/>
                <a:ext cx="425" cy="1657"/>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pic>
            <p:nvPicPr>
              <p:cNvPr id="2570" name="Picture 52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96" y="2418"/>
                <a:ext cx="419" cy="16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77" name="Rectangle 523"/>
              <p:cNvSpPr>
                <a:spLocks noChangeArrowheads="1"/>
              </p:cNvSpPr>
              <p:nvPr/>
            </p:nvSpPr>
            <p:spPr bwMode="auto">
              <a:xfrm>
                <a:off x="391" y="2417"/>
                <a:ext cx="425" cy="1656"/>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578" name="Rectangle 524"/>
              <p:cNvSpPr>
                <a:spLocks noChangeArrowheads="1"/>
              </p:cNvSpPr>
              <p:nvPr/>
            </p:nvSpPr>
            <p:spPr bwMode="auto">
              <a:xfrm>
                <a:off x="396" y="2418"/>
                <a:ext cx="419" cy="1653"/>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579" name="Rectangle 525"/>
              <p:cNvSpPr>
                <a:spLocks noChangeArrowheads="1"/>
              </p:cNvSpPr>
              <p:nvPr/>
            </p:nvSpPr>
            <p:spPr bwMode="auto">
              <a:xfrm>
                <a:off x="815" y="1515"/>
                <a:ext cx="390" cy="511"/>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580" name="Rectangle 526"/>
              <p:cNvSpPr>
                <a:spLocks noChangeArrowheads="1"/>
              </p:cNvSpPr>
              <p:nvPr/>
            </p:nvSpPr>
            <p:spPr bwMode="auto">
              <a:xfrm>
                <a:off x="815" y="1515"/>
                <a:ext cx="390" cy="511"/>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581" name="Rectangle 527"/>
              <p:cNvSpPr>
                <a:spLocks noChangeArrowheads="1"/>
              </p:cNvSpPr>
              <p:nvPr/>
            </p:nvSpPr>
            <p:spPr bwMode="auto">
              <a:xfrm>
                <a:off x="866" y="1693"/>
                <a:ext cx="325"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PassThru</a:t>
                </a:r>
                <a:endParaRPr lang="en-US" altLang="en-US" sz="1800" smtClean="0">
                  <a:solidFill>
                    <a:srgbClr val="000000"/>
                  </a:solidFill>
                </a:endParaRPr>
              </a:p>
            </p:txBody>
          </p:sp>
          <p:sp>
            <p:nvSpPr>
              <p:cNvPr id="21582" name="Rectangle 528"/>
              <p:cNvSpPr>
                <a:spLocks noChangeArrowheads="1"/>
              </p:cNvSpPr>
              <p:nvPr/>
            </p:nvSpPr>
            <p:spPr bwMode="auto">
              <a:xfrm>
                <a:off x="828" y="1769"/>
                <a:ext cx="56"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a:t>
                </a:r>
                <a:endParaRPr lang="en-US" altLang="en-US" sz="1800" smtClean="0">
                  <a:solidFill>
                    <a:srgbClr val="000000"/>
                  </a:solidFill>
                </a:endParaRPr>
              </a:p>
            </p:txBody>
          </p:sp>
          <p:sp>
            <p:nvSpPr>
              <p:cNvPr id="21583" name="Rectangle 529"/>
              <p:cNvSpPr>
                <a:spLocks noChangeArrowheads="1"/>
              </p:cNvSpPr>
              <p:nvPr/>
            </p:nvSpPr>
            <p:spPr bwMode="auto">
              <a:xfrm>
                <a:off x="853" y="1769"/>
                <a:ext cx="356" cy="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i="1" smtClean="0">
                    <a:solidFill>
                      <a:srgbClr val="000000"/>
                    </a:solidFill>
                  </a:rPr>
                  <a:t>Mandatory</a:t>
                </a:r>
                <a:endParaRPr lang="en-US" altLang="en-US" sz="1800" smtClean="0">
                  <a:solidFill>
                    <a:srgbClr val="000000"/>
                  </a:solidFill>
                </a:endParaRPr>
              </a:p>
            </p:txBody>
          </p:sp>
          <p:sp>
            <p:nvSpPr>
              <p:cNvPr id="21584" name="Rectangle 530"/>
              <p:cNvSpPr>
                <a:spLocks noChangeArrowheads="1"/>
              </p:cNvSpPr>
              <p:nvPr/>
            </p:nvSpPr>
            <p:spPr bwMode="auto">
              <a:xfrm>
                <a:off x="1165" y="1769"/>
                <a:ext cx="56"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a:t>
                </a:r>
                <a:endParaRPr lang="en-US" altLang="en-US" sz="1800" smtClean="0">
                  <a:solidFill>
                    <a:srgbClr val="000000"/>
                  </a:solidFill>
                </a:endParaRPr>
              </a:p>
            </p:txBody>
          </p:sp>
          <p:sp>
            <p:nvSpPr>
              <p:cNvPr id="21585" name="Freeform 531"/>
              <p:cNvSpPr>
                <a:spLocks/>
              </p:cNvSpPr>
              <p:nvPr/>
            </p:nvSpPr>
            <p:spPr bwMode="auto">
              <a:xfrm>
                <a:off x="838" y="1991"/>
                <a:ext cx="344" cy="63"/>
              </a:xfrm>
              <a:custGeom>
                <a:avLst/>
                <a:gdLst>
                  <a:gd name="T0" fmla="*/ 796 w 883"/>
                  <a:gd name="T1" fmla="*/ 174 h 174"/>
                  <a:gd name="T2" fmla="*/ 883 w 883"/>
                  <a:gd name="T3" fmla="*/ 87 h 174"/>
                  <a:gd name="T4" fmla="*/ 796 w 883"/>
                  <a:gd name="T5" fmla="*/ 0 h 174"/>
                  <a:gd name="T6" fmla="*/ 87 w 883"/>
                  <a:gd name="T7" fmla="*/ 0 h 174"/>
                  <a:gd name="T8" fmla="*/ 0 w 883"/>
                  <a:gd name="T9" fmla="*/ 87 h 174"/>
                  <a:gd name="T10" fmla="*/ 87 w 883"/>
                  <a:gd name="T11" fmla="*/ 174 h 174"/>
                  <a:gd name="T12" fmla="*/ 87 w 883"/>
                  <a:gd name="T13" fmla="*/ 174 h 174"/>
                  <a:gd name="T14" fmla="*/ 796 w 883"/>
                  <a:gd name="T15" fmla="*/ 174 h 1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83" h="174">
                    <a:moveTo>
                      <a:pt x="796" y="174"/>
                    </a:moveTo>
                    <a:cubicBezTo>
                      <a:pt x="844" y="174"/>
                      <a:pt x="883" y="135"/>
                      <a:pt x="883" y="87"/>
                    </a:cubicBezTo>
                    <a:cubicBezTo>
                      <a:pt x="883" y="39"/>
                      <a:pt x="844" y="0"/>
                      <a:pt x="796" y="0"/>
                    </a:cubicBezTo>
                    <a:lnTo>
                      <a:pt x="87" y="0"/>
                    </a:lnTo>
                    <a:cubicBezTo>
                      <a:pt x="39" y="0"/>
                      <a:pt x="0" y="39"/>
                      <a:pt x="0" y="87"/>
                    </a:cubicBezTo>
                    <a:cubicBezTo>
                      <a:pt x="0" y="135"/>
                      <a:pt x="39" y="174"/>
                      <a:pt x="87" y="174"/>
                    </a:cubicBezTo>
                    <a:lnTo>
                      <a:pt x="87" y="174"/>
                    </a:lnTo>
                    <a:lnTo>
                      <a:pt x="796" y="174"/>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586" name="Freeform 532"/>
              <p:cNvSpPr>
                <a:spLocks/>
              </p:cNvSpPr>
              <p:nvPr/>
            </p:nvSpPr>
            <p:spPr bwMode="auto">
              <a:xfrm>
                <a:off x="838" y="1991"/>
                <a:ext cx="344" cy="63"/>
              </a:xfrm>
              <a:custGeom>
                <a:avLst/>
                <a:gdLst>
                  <a:gd name="T0" fmla="*/ 796 w 883"/>
                  <a:gd name="T1" fmla="*/ 174 h 174"/>
                  <a:gd name="T2" fmla="*/ 883 w 883"/>
                  <a:gd name="T3" fmla="*/ 87 h 174"/>
                  <a:gd name="T4" fmla="*/ 796 w 883"/>
                  <a:gd name="T5" fmla="*/ 0 h 174"/>
                  <a:gd name="T6" fmla="*/ 87 w 883"/>
                  <a:gd name="T7" fmla="*/ 0 h 174"/>
                  <a:gd name="T8" fmla="*/ 0 w 883"/>
                  <a:gd name="T9" fmla="*/ 87 h 174"/>
                  <a:gd name="T10" fmla="*/ 87 w 883"/>
                  <a:gd name="T11" fmla="*/ 174 h 174"/>
                  <a:gd name="T12" fmla="*/ 87 w 883"/>
                  <a:gd name="T13" fmla="*/ 174 h 174"/>
                  <a:gd name="T14" fmla="*/ 796 w 883"/>
                  <a:gd name="T15" fmla="*/ 174 h 1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83" h="174">
                    <a:moveTo>
                      <a:pt x="796" y="174"/>
                    </a:moveTo>
                    <a:cubicBezTo>
                      <a:pt x="844" y="174"/>
                      <a:pt x="883" y="135"/>
                      <a:pt x="883" y="87"/>
                    </a:cubicBezTo>
                    <a:cubicBezTo>
                      <a:pt x="883" y="39"/>
                      <a:pt x="844" y="0"/>
                      <a:pt x="796" y="0"/>
                    </a:cubicBezTo>
                    <a:lnTo>
                      <a:pt x="87" y="0"/>
                    </a:lnTo>
                    <a:cubicBezTo>
                      <a:pt x="39" y="0"/>
                      <a:pt x="0" y="39"/>
                      <a:pt x="0" y="87"/>
                    </a:cubicBezTo>
                    <a:cubicBezTo>
                      <a:pt x="0" y="135"/>
                      <a:pt x="39" y="174"/>
                      <a:pt x="87" y="174"/>
                    </a:cubicBezTo>
                    <a:lnTo>
                      <a:pt x="87" y="174"/>
                    </a:lnTo>
                    <a:lnTo>
                      <a:pt x="796" y="174"/>
                    </a:lnTo>
                    <a:close/>
                  </a:path>
                </a:pathLst>
              </a:custGeom>
              <a:noFill/>
              <a:ln w="31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587" name="Rectangle 533"/>
              <p:cNvSpPr>
                <a:spLocks noChangeArrowheads="1"/>
              </p:cNvSpPr>
              <p:nvPr/>
            </p:nvSpPr>
            <p:spPr bwMode="auto">
              <a:xfrm>
                <a:off x="897" y="1996"/>
                <a:ext cx="131"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600" smtClean="0">
                    <a:solidFill>
                      <a:srgbClr val="000000"/>
                    </a:solidFill>
                  </a:rPr>
                  <a:t>PTM</a:t>
                </a:r>
                <a:endParaRPr lang="en-US" altLang="en-US" sz="1800" smtClean="0">
                  <a:solidFill>
                    <a:srgbClr val="000000"/>
                  </a:solidFill>
                </a:endParaRPr>
              </a:p>
            </p:txBody>
          </p:sp>
          <p:sp>
            <p:nvSpPr>
              <p:cNvPr id="21588" name="Rectangle 534"/>
              <p:cNvSpPr>
                <a:spLocks noChangeArrowheads="1"/>
              </p:cNvSpPr>
              <p:nvPr/>
            </p:nvSpPr>
            <p:spPr bwMode="auto">
              <a:xfrm>
                <a:off x="1003" y="1996"/>
                <a:ext cx="44"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600" smtClean="0">
                    <a:solidFill>
                      <a:srgbClr val="000000"/>
                    </a:solidFill>
                  </a:rPr>
                  <a:t>-</a:t>
                </a:r>
                <a:endParaRPr lang="en-US" altLang="en-US" sz="1800" smtClean="0">
                  <a:solidFill>
                    <a:srgbClr val="000000"/>
                  </a:solidFill>
                </a:endParaRPr>
              </a:p>
            </p:txBody>
          </p:sp>
          <p:sp>
            <p:nvSpPr>
              <p:cNvPr id="21589" name="Rectangle 535"/>
              <p:cNvSpPr>
                <a:spLocks noChangeArrowheads="1"/>
              </p:cNvSpPr>
              <p:nvPr/>
            </p:nvSpPr>
            <p:spPr bwMode="auto">
              <a:xfrm>
                <a:off x="1022" y="1996"/>
                <a:ext cx="125"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600" smtClean="0">
                    <a:solidFill>
                      <a:srgbClr val="000000"/>
                    </a:solidFill>
                  </a:rPr>
                  <a:t>SAP</a:t>
                </a:r>
                <a:endParaRPr lang="en-US" altLang="en-US" sz="1800" smtClean="0">
                  <a:solidFill>
                    <a:srgbClr val="000000"/>
                  </a:solidFill>
                </a:endParaRPr>
              </a:p>
            </p:txBody>
          </p:sp>
          <p:sp>
            <p:nvSpPr>
              <p:cNvPr id="21590" name="Freeform 536"/>
              <p:cNvSpPr>
                <a:spLocks/>
              </p:cNvSpPr>
              <p:nvPr/>
            </p:nvSpPr>
            <p:spPr bwMode="auto">
              <a:xfrm>
                <a:off x="845" y="1479"/>
                <a:ext cx="345" cy="71"/>
              </a:xfrm>
              <a:custGeom>
                <a:avLst/>
                <a:gdLst>
                  <a:gd name="T0" fmla="*/ 785 w 883"/>
                  <a:gd name="T1" fmla="*/ 196 h 196"/>
                  <a:gd name="T2" fmla="*/ 883 w 883"/>
                  <a:gd name="T3" fmla="*/ 98 h 196"/>
                  <a:gd name="T4" fmla="*/ 785 w 883"/>
                  <a:gd name="T5" fmla="*/ 0 h 196"/>
                  <a:gd name="T6" fmla="*/ 98 w 883"/>
                  <a:gd name="T7" fmla="*/ 0 h 196"/>
                  <a:gd name="T8" fmla="*/ 0 w 883"/>
                  <a:gd name="T9" fmla="*/ 98 h 196"/>
                  <a:gd name="T10" fmla="*/ 98 w 883"/>
                  <a:gd name="T11" fmla="*/ 196 h 196"/>
                  <a:gd name="T12" fmla="*/ 98 w 883"/>
                  <a:gd name="T13" fmla="*/ 196 h 196"/>
                  <a:gd name="T14" fmla="*/ 785 w 883"/>
                  <a:gd name="T15" fmla="*/ 196 h 1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83" h="196">
                    <a:moveTo>
                      <a:pt x="785" y="196"/>
                    </a:moveTo>
                    <a:cubicBezTo>
                      <a:pt x="839" y="196"/>
                      <a:pt x="883" y="152"/>
                      <a:pt x="883" y="98"/>
                    </a:cubicBezTo>
                    <a:cubicBezTo>
                      <a:pt x="883" y="44"/>
                      <a:pt x="839" y="0"/>
                      <a:pt x="785" y="0"/>
                    </a:cubicBezTo>
                    <a:lnTo>
                      <a:pt x="98" y="0"/>
                    </a:lnTo>
                    <a:cubicBezTo>
                      <a:pt x="44" y="0"/>
                      <a:pt x="0" y="44"/>
                      <a:pt x="0" y="98"/>
                    </a:cubicBezTo>
                    <a:cubicBezTo>
                      <a:pt x="0" y="152"/>
                      <a:pt x="44" y="196"/>
                      <a:pt x="98" y="196"/>
                    </a:cubicBezTo>
                    <a:lnTo>
                      <a:pt x="98" y="196"/>
                    </a:lnTo>
                    <a:lnTo>
                      <a:pt x="785" y="196"/>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591" name="Freeform 537"/>
              <p:cNvSpPr>
                <a:spLocks/>
              </p:cNvSpPr>
              <p:nvPr/>
            </p:nvSpPr>
            <p:spPr bwMode="auto">
              <a:xfrm>
                <a:off x="845" y="1479"/>
                <a:ext cx="345" cy="71"/>
              </a:xfrm>
              <a:custGeom>
                <a:avLst/>
                <a:gdLst>
                  <a:gd name="T0" fmla="*/ 785 w 883"/>
                  <a:gd name="T1" fmla="*/ 196 h 196"/>
                  <a:gd name="T2" fmla="*/ 883 w 883"/>
                  <a:gd name="T3" fmla="*/ 98 h 196"/>
                  <a:gd name="T4" fmla="*/ 785 w 883"/>
                  <a:gd name="T5" fmla="*/ 0 h 196"/>
                  <a:gd name="T6" fmla="*/ 98 w 883"/>
                  <a:gd name="T7" fmla="*/ 0 h 196"/>
                  <a:gd name="T8" fmla="*/ 0 w 883"/>
                  <a:gd name="T9" fmla="*/ 98 h 196"/>
                  <a:gd name="T10" fmla="*/ 98 w 883"/>
                  <a:gd name="T11" fmla="*/ 196 h 196"/>
                  <a:gd name="T12" fmla="*/ 98 w 883"/>
                  <a:gd name="T13" fmla="*/ 196 h 196"/>
                  <a:gd name="T14" fmla="*/ 785 w 883"/>
                  <a:gd name="T15" fmla="*/ 196 h 1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83" h="196">
                    <a:moveTo>
                      <a:pt x="785" y="196"/>
                    </a:moveTo>
                    <a:cubicBezTo>
                      <a:pt x="839" y="196"/>
                      <a:pt x="883" y="152"/>
                      <a:pt x="883" y="98"/>
                    </a:cubicBezTo>
                    <a:cubicBezTo>
                      <a:pt x="883" y="44"/>
                      <a:pt x="839" y="0"/>
                      <a:pt x="785" y="0"/>
                    </a:cubicBezTo>
                    <a:lnTo>
                      <a:pt x="98" y="0"/>
                    </a:lnTo>
                    <a:cubicBezTo>
                      <a:pt x="44" y="0"/>
                      <a:pt x="0" y="44"/>
                      <a:pt x="0" y="98"/>
                    </a:cubicBezTo>
                    <a:cubicBezTo>
                      <a:pt x="0" y="152"/>
                      <a:pt x="44" y="196"/>
                      <a:pt x="98" y="196"/>
                    </a:cubicBezTo>
                    <a:lnTo>
                      <a:pt x="98" y="196"/>
                    </a:lnTo>
                    <a:lnTo>
                      <a:pt x="785" y="196"/>
                    </a:lnTo>
                    <a:close/>
                  </a:path>
                </a:pathLst>
              </a:custGeom>
              <a:noFill/>
              <a:ln w="31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592" name="Rectangle 538"/>
              <p:cNvSpPr>
                <a:spLocks noChangeArrowheads="1"/>
              </p:cNvSpPr>
              <p:nvPr/>
            </p:nvSpPr>
            <p:spPr bwMode="auto">
              <a:xfrm>
                <a:off x="909" y="1489"/>
                <a:ext cx="125"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600" smtClean="0">
                    <a:solidFill>
                      <a:srgbClr val="000000"/>
                    </a:solidFill>
                  </a:rPr>
                  <a:t>PTH</a:t>
                </a:r>
                <a:endParaRPr lang="en-US" altLang="en-US" sz="1800" smtClean="0">
                  <a:solidFill>
                    <a:srgbClr val="000000"/>
                  </a:solidFill>
                </a:endParaRPr>
              </a:p>
            </p:txBody>
          </p:sp>
          <p:sp>
            <p:nvSpPr>
              <p:cNvPr id="21593" name="Rectangle 539"/>
              <p:cNvSpPr>
                <a:spLocks noChangeArrowheads="1"/>
              </p:cNvSpPr>
              <p:nvPr/>
            </p:nvSpPr>
            <p:spPr bwMode="auto">
              <a:xfrm>
                <a:off x="1009" y="1489"/>
                <a:ext cx="44"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600" smtClean="0">
                    <a:solidFill>
                      <a:srgbClr val="000000"/>
                    </a:solidFill>
                  </a:rPr>
                  <a:t>-</a:t>
                </a:r>
                <a:endParaRPr lang="en-US" altLang="en-US" sz="1800" smtClean="0">
                  <a:solidFill>
                    <a:srgbClr val="000000"/>
                  </a:solidFill>
                </a:endParaRPr>
              </a:p>
            </p:txBody>
          </p:sp>
          <p:sp>
            <p:nvSpPr>
              <p:cNvPr id="21594" name="Rectangle 540"/>
              <p:cNvSpPr>
                <a:spLocks noChangeArrowheads="1"/>
              </p:cNvSpPr>
              <p:nvPr/>
            </p:nvSpPr>
            <p:spPr bwMode="auto">
              <a:xfrm>
                <a:off x="1028" y="1489"/>
                <a:ext cx="125"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600" smtClean="0">
                    <a:solidFill>
                      <a:srgbClr val="000000"/>
                    </a:solidFill>
                  </a:rPr>
                  <a:t>SAP</a:t>
                </a:r>
                <a:endParaRPr lang="en-US" altLang="en-US" sz="1800" smtClean="0">
                  <a:solidFill>
                    <a:srgbClr val="000000"/>
                  </a:solidFill>
                </a:endParaRPr>
              </a:p>
            </p:txBody>
          </p:sp>
          <p:sp>
            <p:nvSpPr>
              <p:cNvPr id="21595" name="Rectangle 541"/>
              <p:cNvSpPr>
                <a:spLocks noChangeArrowheads="1"/>
              </p:cNvSpPr>
              <p:nvPr/>
            </p:nvSpPr>
            <p:spPr bwMode="auto">
              <a:xfrm>
                <a:off x="4699" y="1515"/>
                <a:ext cx="402" cy="511"/>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596" name="Rectangle 542"/>
              <p:cNvSpPr>
                <a:spLocks noChangeArrowheads="1"/>
              </p:cNvSpPr>
              <p:nvPr/>
            </p:nvSpPr>
            <p:spPr bwMode="auto">
              <a:xfrm>
                <a:off x="4699" y="1515"/>
                <a:ext cx="402" cy="511"/>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597" name="Rectangle 543"/>
              <p:cNvSpPr>
                <a:spLocks noChangeArrowheads="1"/>
              </p:cNvSpPr>
              <p:nvPr/>
            </p:nvSpPr>
            <p:spPr bwMode="auto">
              <a:xfrm>
                <a:off x="4836" y="1618"/>
                <a:ext cx="69"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L</a:t>
                </a:r>
                <a:endParaRPr lang="en-US" altLang="en-US" sz="1800" smtClean="0">
                  <a:solidFill>
                    <a:srgbClr val="000000"/>
                  </a:solidFill>
                </a:endParaRPr>
              </a:p>
            </p:txBody>
          </p:sp>
          <p:sp>
            <p:nvSpPr>
              <p:cNvPr id="21598" name="Rectangle 544"/>
              <p:cNvSpPr>
                <a:spLocks noChangeArrowheads="1"/>
              </p:cNvSpPr>
              <p:nvPr/>
            </p:nvSpPr>
            <p:spPr bwMode="auto">
              <a:xfrm>
                <a:off x="4874" y="1618"/>
                <a:ext cx="69"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2</a:t>
                </a:r>
                <a:endParaRPr lang="en-US" altLang="en-US" sz="1800" smtClean="0">
                  <a:solidFill>
                    <a:srgbClr val="000000"/>
                  </a:solidFill>
                </a:endParaRPr>
              </a:p>
            </p:txBody>
          </p:sp>
          <p:sp>
            <p:nvSpPr>
              <p:cNvPr id="21599" name="Rectangle 545"/>
              <p:cNvSpPr>
                <a:spLocks noChangeArrowheads="1"/>
              </p:cNvSpPr>
              <p:nvPr/>
            </p:nvSpPr>
            <p:spPr bwMode="auto">
              <a:xfrm>
                <a:off x="4911" y="1618"/>
                <a:ext cx="81"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R</a:t>
                </a:r>
                <a:endParaRPr lang="en-US" altLang="en-US" sz="1800" smtClean="0">
                  <a:solidFill>
                    <a:srgbClr val="000000"/>
                  </a:solidFill>
                </a:endParaRPr>
              </a:p>
            </p:txBody>
          </p:sp>
          <p:sp>
            <p:nvSpPr>
              <p:cNvPr id="2560" name="Rectangle 546"/>
              <p:cNvSpPr>
                <a:spLocks noChangeArrowheads="1"/>
              </p:cNvSpPr>
              <p:nvPr/>
            </p:nvSpPr>
            <p:spPr bwMode="auto">
              <a:xfrm>
                <a:off x="4780" y="1693"/>
                <a:ext cx="56"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a:t>
                </a:r>
                <a:endParaRPr lang="en-US" altLang="en-US" sz="1800" smtClean="0">
                  <a:solidFill>
                    <a:srgbClr val="000000"/>
                  </a:solidFill>
                </a:endParaRPr>
              </a:p>
            </p:txBody>
          </p:sp>
          <p:sp>
            <p:nvSpPr>
              <p:cNvPr id="2561" name="Rectangle 547"/>
              <p:cNvSpPr>
                <a:spLocks noChangeArrowheads="1"/>
              </p:cNvSpPr>
              <p:nvPr/>
            </p:nvSpPr>
            <p:spPr bwMode="auto">
              <a:xfrm>
                <a:off x="4799" y="1693"/>
                <a:ext cx="219"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Layer </a:t>
                </a:r>
                <a:endParaRPr lang="en-US" altLang="en-US" sz="1800" smtClean="0">
                  <a:solidFill>
                    <a:srgbClr val="000000"/>
                  </a:solidFill>
                </a:endParaRPr>
              </a:p>
            </p:txBody>
          </p:sp>
          <p:sp>
            <p:nvSpPr>
              <p:cNvPr id="2562" name="Rectangle 548"/>
              <p:cNvSpPr>
                <a:spLocks noChangeArrowheads="1"/>
              </p:cNvSpPr>
              <p:nvPr/>
            </p:nvSpPr>
            <p:spPr bwMode="auto">
              <a:xfrm>
                <a:off x="4986" y="1693"/>
                <a:ext cx="87"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2 </a:t>
                </a:r>
                <a:endParaRPr lang="en-US" altLang="en-US" sz="1800" smtClean="0">
                  <a:solidFill>
                    <a:srgbClr val="000000"/>
                  </a:solidFill>
                </a:endParaRPr>
              </a:p>
            </p:txBody>
          </p:sp>
          <p:sp>
            <p:nvSpPr>
              <p:cNvPr id="2563" name="Rectangle 549"/>
              <p:cNvSpPr>
                <a:spLocks noChangeArrowheads="1"/>
              </p:cNvSpPr>
              <p:nvPr/>
            </p:nvSpPr>
            <p:spPr bwMode="auto">
              <a:xfrm>
                <a:off x="4774" y="1769"/>
                <a:ext cx="268"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Routing</a:t>
                </a:r>
                <a:endParaRPr lang="en-US" altLang="en-US" sz="1800" smtClean="0">
                  <a:solidFill>
                    <a:srgbClr val="000000"/>
                  </a:solidFill>
                </a:endParaRPr>
              </a:p>
            </p:txBody>
          </p:sp>
          <p:sp>
            <p:nvSpPr>
              <p:cNvPr id="2564" name="Rectangle 550"/>
              <p:cNvSpPr>
                <a:spLocks noChangeArrowheads="1"/>
              </p:cNvSpPr>
              <p:nvPr/>
            </p:nvSpPr>
            <p:spPr bwMode="auto">
              <a:xfrm>
                <a:off x="5005" y="1769"/>
                <a:ext cx="56"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a:t>
                </a:r>
                <a:endParaRPr lang="en-US" altLang="en-US" sz="1800" smtClean="0">
                  <a:solidFill>
                    <a:srgbClr val="000000"/>
                  </a:solidFill>
                </a:endParaRPr>
              </a:p>
            </p:txBody>
          </p:sp>
          <p:sp>
            <p:nvSpPr>
              <p:cNvPr id="2565" name="Rectangle 551"/>
              <p:cNvSpPr>
                <a:spLocks noChangeArrowheads="1"/>
              </p:cNvSpPr>
              <p:nvPr/>
            </p:nvSpPr>
            <p:spPr bwMode="auto">
              <a:xfrm>
                <a:off x="4755" y="1845"/>
                <a:ext cx="56"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a:t>
                </a:r>
                <a:endParaRPr lang="en-US" altLang="en-US" sz="1800" smtClean="0">
                  <a:solidFill>
                    <a:srgbClr val="000000"/>
                  </a:solidFill>
                </a:endParaRPr>
              </a:p>
            </p:txBody>
          </p:sp>
          <p:sp>
            <p:nvSpPr>
              <p:cNvPr id="2566" name="Rectangle 552"/>
              <p:cNvSpPr>
                <a:spLocks noChangeArrowheads="1"/>
              </p:cNvSpPr>
              <p:nvPr/>
            </p:nvSpPr>
            <p:spPr bwMode="auto">
              <a:xfrm>
                <a:off x="4774" y="1845"/>
                <a:ext cx="287" cy="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i="1" smtClean="0">
                    <a:solidFill>
                      <a:srgbClr val="000000"/>
                    </a:solidFill>
                  </a:rPr>
                  <a:t>Optional</a:t>
                </a:r>
                <a:endParaRPr lang="en-US" altLang="en-US" sz="1800" smtClean="0">
                  <a:solidFill>
                    <a:srgbClr val="000000"/>
                  </a:solidFill>
                </a:endParaRPr>
              </a:p>
            </p:txBody>
          </p:sp>
          <p:sp>
            <p:nvSpPr>
              <p:cNvPr id="2567" name="Rectangle 553"/>
              <p:cNvSpPr>
                <a:spLocks noChangeArrowheads="1"/>
              </p:cNvSpPr>
              <p:nvPr/>
            </p:nvSpPr>
            <p:spPr bwMode="auto">
              <a:xfrm>
                <a:off x="5024" y="1845"/>
                <a:ext cx="56"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a:t>
                </a:r>
                <a:endParaRPr lang="en-US" altLang="en-US" sz="1800" smtClean="0">
                  <a:solidFill>
                    <a:srgbClr val="000000"/>
                  </a:solidFill>
                </a:endParaRPr>
              </a:p>
            </p:txBody>
          </p:sp>
          <p:sp>
            <p:nvSpPr>
              <p:cNvPr id="2568" name="Freeform 554"/>
              <p:cNvSpPr>
                <a:spLocks/>
              </p:cNvSpPr>
              <p:nvPr/>
            </p:nvSpPr>
            <p:spPr bwMode="auto">
              <a:xfrm>
                <a:off x="4726" y="1483"/>
                <a:ext cx="345" cy="63"/>
              </a:xfrm>
              <a:custGeom>
                <a:avLst/>
                <a:gdLst>
                  <a:gd name="T0" fmla="*/ 796 w 883"/>
                  <a:gd name="T1" fmla="*/ 174 h 174"/>
                  <a:gd name="T2" fmla="*/ 883 w 883"/>
                  <a:gd name="T3" fmla="*/ 87 h 174"/>
                  <a:gd name="T4" fmla="*/ 796 w 883"/>
                  <a:gd name="T5" fmla="*/ 0 h 174"/>
                  <a:gd name="T6" fmla="*/ 87 w 883"/>
                  <a:gd name="T7" fmla="*/ 0 h 174"/>
                  <a:gd name="T8" fmla="*/ 0 w 883"/>
                  <a:gd name="T9" fmla="*/ 87 h 174"/>
                  <a:gd name="T10" fmla="*/ 87 w 883"/>
                  <a:gd name="T11" fmla="*/ 174 h 174"/>
                  <a:gd name="T12" fmla="*/ 87 w 883"/>
                  <a:gd name="T13" fmla="*/ 174 h 174"/>
                  <a:gd name="T14" fmla="*/ 796 w 883"/>
                  <a:gd name="T15" fmla="*/ 174 h 1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83" h="174">
                    <a:moveTo>
                      <a:pt x="796" y="174"/>
                    </a:moveTo>
                    <a:cubicBezTo>
                      <a:pt x="844" y="174"/>
                      <a:pt x="883" y="135"/>
                      <a:pt x="883" y="87"/>
                    </a:cubicBezTo>
                    <a:cubicBezTo>
                      <a:pt x="883" y="39"/>
                      <a:pt x="844" y="0"/>
                      <a:pt x="796" y="0"/>
                    </a:cubicBezTo>
                    <a:lnTo>
                      <a:pt x="87" y="0"/>
                    </a:lnTo>
                    <a:cubicBezTo>
                      <a:pt x="39" y="0"/>
                      <a:pt x="0" y="39"/>
                      <a:pt x="0" y="87"/>
                    </a:cubicBezTo>
                    <a:cubicBezTo>
                      <a:pt x="0" y="135"/>
                      <a:pt x="39" y="174"/>
                      <a:pt x="87" y="174"/>
                    </a:cubicBezTo>
                    <a:lnTo>
                      <a:pt x="87" y="174"/>
                    </a:lnTo>
                    <a:lnTo>
                      <a:pt x="796" y="174"/>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569" name="Freeform 555"/>
              <p:cNvSpPr>
                <a:spLocks/>
              </p:cNvSpPr>
              <p:nvPr/>
            </p:nvSpPr>
            <p:spPr bwMode="auto">
              <a:xfrm>
                <a:off x="4726" y="1483"/>
                <a:ext cx="345" cy="63"/>
              </a:xfrm>
              <a:custGeom>
                <a:avLst/>
                <a:gdLst>
                  <a:gd name="T0" fmla="*/ 796 w 883"/>
                  <a:gd name="T1" fmla="*/ 174 h 174"/>
                  <a:gd name="T2" fmla="*/ 883 w 883"/>
                  <a:gd name="T3" fmla="*/ 87 h 174"/>
                  <a:gd name="T4" fmla="*/ 796 w 883"/>
                  <a:gd name="T5" fmla="*/ 0 h 174"/>
                  <a:gd name="T6" fmla="*/ 87 w 883"/>
                  <a:gd name="T7" fmla="*/ 0 h 174"/>
                  <a:gd name="T8" fmla="*/ 0 w 883"/>
                  <a:gd name="T9" fmla="*/ 87 h 174"/>
                  <a:gd name="T10" fmla="*/ 87 w 883"/>
                  <a:gd name="T11" fmla="*/ 174 h 174"/>
                  <a:gd name="T12" fmla="*/ 87 w 883"/>
                  <a:gd name="T13" fmla="*/ 174 h 174"/>
                  <a:gd name="T14" fmla="*/ 796 w 883"/>
                  <a:gd name="T15" fmla="*/ 174 h 1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83" h="174">
                    <a:moveTo>
                      <a:pt x="796" y="174"/>
                    </a:moveTo>
                    <a:cubicBezTo>
                      <a:pt x="844" y="174"/>
                      <a:pt x="883" y="135"/>
                      <a:pt x="883" y="87"/>
                    </a:cubicBezTo>
                    <a:cubicBezTo>
                      <a:pt x="883" y="39"/>
                      <a:pt x="844" y="0"/>
                      <a:pt x="796" y="0"/>
                    </a:cubicBezTo>
                    <a:lnTo>
                      <a:pt x="87" y="0"/>
                    </a:lnTo>
                    <a:cubicBezTo>
                      <a:pt x="39" y="0"/>
                      <a:pt x="0" y="39"/>
                      <a:pt x="0" y="87"/>
                    </a:cubicBezTo>
                    <a:cubicBezTo>
                      <a:pt x="0" y="135"/>
                      <a:pt x="39" y="174"/>
                      <a:pt x="87" y="174"/>
                    </a:cubicBezTo>
                    <a:lnTo>
                      <a:pt x="87" y="174"/>
                    </a:lnTo>
                    <a:lnTo>
                      <a:pt x="796" y="174"/>
                    </a:lnTo>
                    <a:close/>
                  </a:path>
                </a:pathLst>
              </a:custGeom>
              <a:noFill/>
              <a:ln w="31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571" name="Rectangle 556"/>
              <p:cNvSpPr>
                <a:spLocks noChangeArrowheads="1"/>
              </p:cNvSpPr>
              <p:nvPr/>
            </p:nvSpPr>
            <p:spPr bwMode="auto">
              <a:xfrm>
                <a:off x="4786" y="1489"/>
                <a:ext cx="131"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600" smtClean="0">
                    <a:solidFill>
                      <a:srgbClr val="000000"/>
                    </a:solidFill>
                  </a:rPr>
                  <a:t>RUH</a:t>
                </a:r>
                <a:endParaRPr lang="en-US" altLang="en-US" sz="1800" smtClean="0">
                  <a:solidFill>
                    <a:srgbClr val="000000"/>
                  </a:solidFill>
                </a:endParaRPr>
              </a:p>
            </p:txBody>
          </p:sp>
          <p:sp>
            <p:nvSpPr>
              <p:cNvPr id="2572" name="Rectangle 557"/>
              <p:cNvSpPr>
                <a:spLocks noChangeArrowheads="1"/>
              </p:cNvSpPr>
              <p:nvPr/>
            </p:nvSpPr>
            <p:spPr bwMode="auto">
              <a:xfrm>
                <a:off x="4893" y="1489"/>
                <a:ext cx="44"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600" smtClean="0">
                    <a:solidFill>
                      <a:srgbClr val="000000"/>
                    </a:solidFill>
                  </a:rPr>
                  <a:t>-</a:t>
                </a:r>
                <a:endParaRPr lang="en-US" altLang="en-US" sz="1800" smtClean="0">
                  <a:solidFill>
                    <a:srgbClr val="000000"/>
                  </a:solidFill>
                </a:endParaRPr>
              </a:p>
            </p:txBody>
          </p:sp>
          <p:sp>
            <p:nvSpPr>
              <p:cNvPr id="2573" name="Rectangle 558"/>
              <p:cNvSpPr>
                <a:spLocks noChangeArrowheads="1"/>
              </p:cNvSpPr>
              <p:nvPr/>
            </p:nvSpPr>
            <p:spPr bwMode="auto">
              <a:xfrm>
                <a:off x="4911" y="1489"/>
                <a:ext cx="125"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600" smtClean="0">
                    <a:solidFill>
                      <a:srgbClr val="000000"/>
                    </a:solidFill>
                  </a:rPr>
                  <a:t>SAP</a:t>
                </a:r>
                <a:endParaRPr lang="en-US" altLang="en-US" sz="1800" smtClean="0">
                  <a:solidFill>
                    <a:srgbClr val="000000"/>
                  </a:solidFill>
                </a:endParaRPr>
              </a:p>
            </p:txBody>
          </p:sp>
          <p:sp>
            <p:nvSpPr>
              <p:cNvPr id="2574" name="Freeform 559"/>
              <p:cNvSpPr>
                <a:spLocks/>
              </p:cNvSpPr>
              <p:nvPr/>
            </p:nvSpPr>
            <p:spPr bwMode="auto">
              <a:xfrm>
                <a:off x="4726" y="1991"/>
                <a:ext cx="345" cy="63"/>
              </a:xfrm>
              <a:custGeom>
                <a:avLst/>
                <a:gdLst>
                  <a:gd name="T0" fmla="*/ 796 w 883"/>
                  <a:gd name="T1" fmla="*/ 174 h 174"/>
                  <a:gd name="T2" fmla="*/ 883 w 883"/>
                  <a:gd name="T3" fmla="*/ 87 h 174"/>
                  <a:gd name="T4" fmla="*/ 796 w 883"/>
                  <a:gd name="T5" fmla="*/ 0 h 174"/>
                  <a:gd name="T6" fmla="*/ 87 w 883"/>
                  <a:gd name="T7" fmla="*/ 0 h 174"/>
                  <a:gd name="T8" fmla="*/ 0 w 883"/>
                  <a:gd name="T9" fmla="*/ 87 h 174"/>
                  <a:gd name="T10" fmla="*/ 87 w 883"/>
                  <a:gd name="T11" fmla="*/ 174 h 174"/>
                  <a:gd name="T12" fmla="*/ 87 w 883"/>
                  <a:gd name="T13" fmla="*/ 174 h 174"/>
                  <a:gd name="T14" fmla="*/ 796 w 883"/>
                  <a:gd name="T15" fmla="*/ 174 h 1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83" h="174">
                    <a:moveTo>
                      <a:pt x="796" y="174"/>
                    </a:moveTo>
                    <a:cubicBezTo>
                      <a:pt x="844" y="174"/>
                      <a:pt x="883" y="135"/>
                      <a:pt x="883" y="87"/>
                    </a:cubicBezTo>
                    <a:cubicBezTo>
                      <a:pt x="883" y="39"/>
                      <a:pt x="844" y="0"/>
                      <a:pt x="796" y="0"/>
                    </a:cubicBezTo>
                    <a:lnTo>
                      <a:pt x="87" y="0"/>
                    </a:lnTo>
                    <a:cubicBezTo>
                      <a:pt x="39" y="0"/>
                      <a:pt x="0" y="39"/>
                      <a:pt x="0" y="87"/>
                    </a:cubicBezTo>
                    <a:cubicBezTo>
                      <a:pt x="0" y="135"/>
                      <a:pt x="39" y="174"/>
                      <a:pt x="87" y="174"/>
                    </a:cubicBezTo>
                    <a:lnTo>
                      <a:pt x="87" y="174"/>
                    </a:lnTo>
                    <a:lnTo>
                      <a:pt x="796" y="174"/>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575" name="Freeform 560"/>
              <p:cNvSpPr>
                <a:spLocks/>
              </p:cNvSpPr>
              <p:nvPr/>
            </p:nvSpPr>
            <p:spPr bwMode="auto">
              <a:xfrm>
                <a:off x="4726" y="1991"/>
                <a:ext cx="345" cy="63"/>
              </a:xfrm>
              <a:custGeom>
                <a:avLst/>
                <a:gdLst>
                  <a:gd name="T0" fmla="*/ 796 w 883"/>
                  <a:gd name="T1" fmla="*/ 174 h 174"/>
                  <a:gd name="T2" fmla="*/ 883 w 883"/>
                  <a:gd name="T3" fmla="*/ 87 h 174"/>
                  <a:gd name="T4" fmla="*/ 796 w 883"/>
                  <a:gd name="T5" fmla="*/ 0 h 174"/>
                  <a:gd name="T6" fmla="*/ 87 w 883"/>
                  <a:gd name="T7" fmla="*/ 0 h 174"/>
                  <a:gd name="T8" fmla="*/ 0 w 883"/>
                  <a:gd name="T9" fmla="*/ 87 h 174"/>
                  <a:gd name="T10" fmla="*/ 87 w 883"/>
                  <a:gd name="T11" fmla="*/ 174 h 174"/>
                  <a:gd name="T12" fmla="*/ 87 w 883"/>
                  <a:gd name="T13" fmla="*/ 174 h 174"/>
                  <a:gd name="T14" fmla="*/ 796 w 883"/>
                  <a:gd name="T15" fmla="*/ 174 h 1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83" h="174">
                    <a:moveTo>
                      <a:pt x="796" y="174"/>
                    </a:moveTo>
                    <a:cubicBezTo>
                      <a:pt x="844" y="174"/>
                      <a:pt x="883" y="135"/>
                      <a:pt x="883" y="87"/>
                    </a:cubicBezTo>
                    <a:cubicBezTo>
                      <a:pt x="883" y="39"/>
                      <a:pt x="844" y="0"/>
                      <a:pt x="796" y="0"/>
                    </a:cubicBezTo>
                    <a:lnTo>
                      <a:pt x="87" y="0"/>
                    </a:lnTo>
                    <a:cubicBezTo>
                      <a:pt x="39" y="0"/>
                      <a:pt x="0" y="39"/>
                      <a:pt x="0" y="87"/>
                    </a:cubicBezTo>
                    <a:cubicBezTo>
                      <a:pt x="0" y="135"/>
                      <a:pt x="39" y="174"/>
                      <a:pt x="87" y="174"/>
                    </a:cubicBezTo>
                    <a:lnTo>
                      <a:pt x="87" y="174"/>
                    </a:lnTo>
                    <a:lnTo>
                      <a:pt x="796" y="174"/>
                    </a:lnTo>
                    <a:close/>
                  </a:path>
                </a:pathLst>
              </a:custGeom>
              <a:noFill/>
              <a:ln w="31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576" name="Rectangle 561"/>
              <p:cNvSpPr>
                <a:spLocks noChangeArrowheads="1"/>
              </p:cNvSpPr>
              <p:nvPr/>
            </p:nvSpPr>
            <p:spPr bwMode="auto">
              <a:xfrm>
                <a:off x="4780" y="1996"/>
                <a:ext cx="137"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600" smtClean="0">
                    <a:solidFill>
                      <a:srgbClr val="000000"/>
                    </a:solidFill>
                  </a:rPr>
                  <a:t>RUM</a:t>
                </a:r>
                <a:endParaRPr lang="en-US" altLang="en-US" sz="1800" smtClean="0">
                  <a:solidFill>
                    <a:srgbClr val="000000"/>
                  </a:solidFill>
                </a:endParaRPr>
              </a:p>
            </p:txBody>
          </p:sp>
          <p:sp>
            <p:nvSpPr>
              <p:cNvPr id="2577" name="Rectangle 562"/>
              <p:cNvSpPr>
                <a:spLocks noChangeArrowheads="1"/>
              </p:cNvSpPr>
              <p:nvPr/>
            </p:nvSpPr>
            <p:spPr bwMode="auto">
              <a:xfrm>
                <a:off x="4899" y="1996"/>
                <a:ext cx="44"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600" smtClean="0">
                    <a:solidFill>
                      <a:srgbClr val="000000"/>
                    </a:solidFill>
                  </a:rPr>
                  <a:t>-</a:t>
                </a:r>
                <a:endParaRPr lang="en-US" altLang="en-US" sz="1800" smtClean="0">
                  <a:solidFill>
                    <a:srgbClr val="000000"/>
                  </a:solidFill>
                </a:endParaRPr>
              </a:p>
            </p:txBody>
          </p:sp>
          <p:sp>
            <p:nvSpPr>
              <p:cNvPr id="2578" name="Rectangle 563"/>
              <p:cNvSpPr>
                <a:spLocks noChangeArrowheads="1"/>
              </p:cNvSpPr>
              <p:nvPr/>
            </p:nvSpPr>
            <p:spPr bwMode="auto">
              <a:xfrm>
                <a:off x="4911" y="1996"/>
                <a:ext cx="125"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600" smtClean="0">
                    <a:solidFill>
                      <a:srgbClr val="000000"/>
                    </a:solidFill>
                  </a:rPr>
                  <a:t>SAP</a:t>
                </a:r>
                <a:endParaRPr lang="en-US" altLang="en-US" sz="1800" smtClean="0">
                  <a:solidFill>
                    <a:srgbClr val="000000"/>
                  </a:solidFill>
                </a:endParaRPr>
              </a:p>
            </p:txBody>
          </p:sp>
          <p:sp>
            <p:nvSpPr>
              <p:cNvPr id="2579" name="Rectangle 564"/>
              <p:cNvSpPr>
                <a:spLocks noChangeArrowheads="1"/>
              </p:cNvSpPr>
              <p:nvPr/>
            </p:nvSpPr>
            <p:spPr bwMode="auto">
              <a:xfrm>
                <a:off x="4231" y="1515"/>
                <a:ext cx="468" cy="511"/>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580" name="Rectangle 565"/>
              <p:cNvSpPr>
                <a:spLocks noChangeArrowheads="1"/>
              </p:cNvSpPr>
              <p:nvPr/>
            </p:nvSpPr>
            <p:spPr bwMode="auto">
              <a:xfrm>
                <a:off x="4231" y="1515"/>
                <a:ext cx="468" cy="511"/>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581" name="Rectangle 566"/>
              <p:cNvSpPr>
                <a:spLocks noChangeArrowheads="1"/>
              </p:cNvSpPr>
              <p:nvPr/>
            </p:nvSpPr>
            <p:spPr bwMode="auto">
              <a:xfrm>
                <a:off x="4393" y="1583"/>
                <a:ext cx="181"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KMP</a:t>
                </a:r>
                <a:endParaRPr lang="en-US" altLang="en-US" sz="1800" smtClean="0">
                  <a:solidFill>
                    <a:srgbClr val="000000"/>
                  </a:solidFill>
                </a:endParaRPr>
              </a:p>
            </p:txBody>
          </p:sp>
          <p:sp>
            <p:nvSpPr>
              <p:cNvPr id="2582" name="Rectangle 567"/>
              <p:cNvSpPr>
                <a:spLocks noChangeArrowheads="1"/>
              </p:cNvSpPr>
              <p:nvPr/>
            </p:nvSpPr>
            <p:spPr bwMode="auto">
              <a:xfrm>
                <a:off x="4399" y="1658"/>
                <a:ext cx="56"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a:t>
                </a:r>
                <a:endParaRPr lang="en-US" altLang="en-US" sz="1800" smtClean="0">
                  <a:solidFill>
                    <a:srgbClr val="000000"/>
                  </a:solidFill>
                </a:endParaRPr>
              </a:p>
            </p:txBody>
          </p:sp>
          <p:sp>
            <p:nvSpPr>
              <p:cNvPr id="2583" name="Rectangle 568"/>
              <p:cNvSpPr>
                <a:spLocks noChangeArrowheads="1"/>
              </p:cNvSpPr>
              <p:nvPr/>
            </p:nvSpPr>
            <p:spPr bwMode="auto">
              <a:xfrm>
                <a:off x="4418" y="1658"/>
                <a:ext cx="169"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Key </a:t>
                </a:r>
                <a:endParaRPr lang="en-US" altLang="en-US" sz="1800" smtClean="0">
                  <a:solidFill>
                    <a:srgbClr val="000000"/>
                  </a:solidFill>
                </a:endParaRPr>
              </a:p>
            </p:txBody>
          </p:sp>
          <p:sp>
            <p:nvSpPr>
              <p:cNvPr id="2584" name="Rectangle 569"/>
              <p:cNvSpPr>
                <a:spLocks noChangeArrowheads="1"/>
              </p:cNvSpPr>
              <p:nvPr/>
            </p:nvSpPr>
            <p:spPr bwMode="auto">
              <a:xfrm>
                <a:off x="4268" y="1728"/>
                <a:ext cx="450"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Management </a:t>
                </a:r>
                <a:endParaRPr lang="en-US" altLang="en-US" sz="1800" smtClean="0">
                  <a:solidFill>
                    <a:srgbClr val="000000"/>
                  </a:solidFill>
                </a:endParaRPr>
              </a:p>
            </p:txBody>
          </p:sp>
          <p:sp>
            <p:nvSpPr>
              <p:cNvPr id="2585" name="Rectangle 570"/>
              <p:cNvSpPr>
                <a:spLocks noChangeArrowheads="1"/>
              </p:cNvSpPr>
              <p:nvPr/>
            </p:nvSpPr>
            <p:spPr bwMode="auto">
              <a:xfrm>
                <a:off x="4331" y="1804"/>
                <a:ext cx="281"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Protocol</a:t>
                </a:r>
                <a:endParaRPr lang="en-US" altLang="en-US" sz="1800" smtClean="0">
                  <a:solidFill>
                    <a:srgbClr val="000000"/>
                  </a:solidFill>
                </a:endParaRPr>
              </a:p>
            </p:txBody>
          </p:sp>
          <p:sp>
            <p:nvSpPr>
              <p:cNvPr id="2586" name="Rectangle 571"/>
              <p:cNvSpPr>
                <a:spLocks noChangeArrowheads="1"/>
              </p:cNvSpPr>
              <p:nvPr/>
            </p:nvSpPr>
            <p:spPr bwMode="auto">
              <a:xfrm>
                <a:off x="4574" y="1804"/>
                <a:ext cx="56"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a:t>
                </a:r>
                <a:endParaRPr lang="en-US" altLang="en-US" sz="1800" smtClean="0">
                  <a:solidFill>
                    <a:srgbClr val="000000"/>
                  </a:solidFill>
                </a:endParaRPr>
              </a:p>
            </p:txBody>
          </p:sp>
          <p:sp>
            <p:nvSpPr>
              <p:cNvPr id="2587" name="Rectangle 572"/>
              <p:cNvSpPr>
                <a:spLocks noChangeArrowheads="1"/>
              </p:cNvSpPr>
              <p:nvPr/>
            </p:nvSpPr>
            <p:spPr bwMode="auto">
              <a:xfrm>
                <a:off x="4318" y="1880"/>
                <a:ext cx="56"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a:t>
                </a:r>
                <a:endParaRPr lang="en-US" altLang="en-US" sz="1800" smtClean="0">
                  <a:solidFill>
                    <a:srgbClr val="000000"/>
                  </a:solidFill>
                </a:endParaRPr>
              </a:p>
            </p:txBody>
          </p:sp>
          <p:sp>
            <p:nvSpPr>
              <p:cNvPr id="2588" name="Rectangle 573"/>
              <p:cNvSpPr>
                <a:spLocks noChangeArrowheads="1"/>
              </p:cNvSpPr>
              <p:nvPr/>
            </p:nvSpPr>
            <p:spPr bwMode="auto">
              <a:xfrm>
                <a:off x="4343" y="1880"/>
                <a:ext cx="287" cy="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i="1" smtClean="0">
                    <a:solidFill>
                      <a:srgbClr val="000000"/>
                    </a:solidFill>
                  </a:rPr>
                  <a:t>Optional</a:t>
                </a:r>
                <a:endParaRPr lang="en-US" altLang="en-US" sz="1800" smtClean="0">
                  <a:solidFill>
                    <a:srgbClr val="000000"/>
                  </a:solidFill>
                </a:endParaRPr>
              </a:p>
            </p:txBody>
          </p:sp>
          <p:sp>
            <p:nvSpPr>
              <p:cNvPr id="2589" name="Rectangle 574"/>
              <p:cNvSpPr>
                <a:spLocks noChangeArrowheads="1"/>
              </p:cNvSpPr>
              <p:nvPr/>
            </p:nvSpPr>
            <p:spPr bwMode="auto">
              <a:xfrm>
                <a:off x="4587" y="1880"/>
                <a:ext cx="56"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a:t>
                </a:r>
                <a:endParaRPr lang="en-US" altLang="en-US" sz="1800" smtClean="0">
                  <a:solidFill>
                    <a:srgbClr val="000000"/>
                  </a:solidFill>
                </a:endParaRPr>
              </a:p>
            </p:txBody>
          </p:sp>
          <p:sp>
            <p:nvSpPr>
              <p:cNvPr id="2590" name="Freeform 575"/>
              <p:cNvSpPr>
                <a:spLocks/>
              </p:cNvSpPr>
              <p:nvPr/>
            </p:nvSpPr>
            <p:spPr bwMode="auto">
              <a:xfrm>
                <a:off x="4321" y="1991"/>
                <a:ext cx="345" cy="63"/>
              </a:xfrm>
              <a:custGeom>
                <a:avLst/>
                <a:gdLst>
                  <a:gd name="T0" fmla="*/ 796 w 883"/>
                  <a:gd name="T1" fmla="*/ 174 h 174"/>
                  <a:gd name="T2" fmla="*/ 883 w 883"/>
                  <a:gd name="T3" fmla="*/ 87 h 174"/>
                  <a:gd name="T4" fmla="*/ 796 w 883"/>
                  <a:gd name="T5" fmla="*/ 0 h 174"/>
                  <a:gd name="T6" fmla="*/ 87 w 883"/>
                  <a:gd name="T7" fmla="*/ 0 h 174"/>
                  <a:gd name="T8" fmla="*/ 0 w 883"/>
                  <a:gd name="T9" fmla="*/ 87 h 174"/>
                  <a:gd name="T10" fmla="*/ 87 w 883"/>
                  <a:gd name="T11" fmla="*/ 174 h 174"/>
                  <a:gd name="T12" fmla="*/ 796 w 883"/>
                  <a:gd name="T13" fmla="*/ 174 h 174"/>
                </a:gdLst>
                <a:ahLst/>
                <a:cxnLst>
                  <a:cxn ang="0">
                    <a:pos x="T0" y="T1"/>
                  </a:cxn>
                  <a:cxn ang="0">
                    <a:pos x="T2" y="T3"/>
                  </a:cxn>
                  <a:cxn ang="0">
                    <a:pos x="T4" y="T5"/>
                  </a:cxn>
                  <a:cxn ang="0">
                    <a:pos x="T6" y="T7"/>
                  </a:cxn>
                  <a:cxn ang="0">
                    <a:pos x="T8" y="T9"/>
                  </a:cxn>
                  <a:cxn ang="0">
                    <a:pos x="T10" y="T11"/>
                  </a:cxn>
                  <a:cxn ang="0">
                    <a:pos x="T12" y="T13"/>
                  </a:cxn>
                </a:cxnLst>
                <a:rect l="0" t="0" r="r" b="b"/>
                <a:pathLst>
                  <a:path w="883" h="174">
                    <a:moveTo>
                      <a:pt x="796" y="174"/>
                    </a:moveTo>
                    <a:cubicBezTo>
                      <a:pt x="844" y="174"/>
                      <a:pt x="883" y="135"/>
                      <a:pt x="883" y="87"/>
                    </a:cubicBezTo>
                    <a:cubicBezTo>
                      <a:pt x="883" y="39"/>
                      <a:pt x="844" y="0"/>
                      <a:pt x="796" y="0"/>
                    </a:cubicBezTo>
                    <a:lnTo>
                      <a:pt x="87" y="0"/>
                    </a:lnTo>
                    <a:cubicBezTo>
                      <a:pt x="39" y="0"/>
                      <a:pt x="0" y="39"/>
                      <a:pt x="0" y="87"/>
                    </a:cubicBezTo>
                    <a:cubicBezTo>
                      <a:pt x="0" y="135"/>
                      <a:pt x="39" y="174"/>
                      <a:pt x="87" y="174"/>
                    </a:cubicBezTo>
                    <a:lnTo>
                      <a:pt x="796" y="174"/>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591" name="Freeform 576"/>
              <p:cNvSpPr>
                <a:spLocks/>
              </p:cNvSpPr>
              <p:nvPr/>
            </p:nvSpPr>
            <p:spPr bwMode="auto">
              <a:xfrm>
                <a:off x="4321" y="1991"/>
                <a:ext cx="345" cy="63"/>
              </a:xfrm>
              <a:custGeom>
                <a:avLst/>
                <a:gdLst>
                  <a:gd name="T0" fmla="*/ 796 w 883"/>
                  <a:gd name="T1" fmla="*/ 174 h 174"/>
                  <a:gd name="T2" fmla="*/ 883 w 883"/>
                  <a:gd name="T3" fmla="*/ 87 h 174"/>
                  <a:gd name="T4" fmla="*/ 796 w 883"/>
                  <a:gd name="T5" fmla="*/ 0 h 174"/>
                  <a:gd name="T6" fmla="*/ 87 w 883"/>
                  <a:gd name="T7" fmla="*/ 0 h 174"/>
                  <a:gd name="T8" fmla="*/ 0 w 883"/>
                  <a:gd name="T9" fmla="*/ 87 h 174"/>
                  <a:gd name="T10" fmla="*/ 87 w 883"/>
                  <a:gd name="T11" fmla="*/ 174 h 174"/>
                  <a:gd name="T12" fmla="*/ 796 w 883"/>
                  <a:gd name="T13" fmla="*/ 174 h 174"/>
                </a:gdLst>
                <a:ahLst/>
                <a:cxnLst>
                  <a:cxn ang="0">
                    <a:pos x="T0" y="T1"/>
                  </a:cxn>
                  <a:cxn ang="0">
                    <a:pos x="T2" y="T3"/>
                  </a:cxn>
                  <a:cxn ang="0">
                    <a:pos x="T4" y="T5"/>
                  </a:cxn>
                  <a:cxn ang="0">
                    <a:pos x="T6" y="T7"/>
                  </a:cxn>
                  <a:cxn ang="0">
                    <a:pos x="T8" y="T9"/>
                  </a:cxn>
                  <a:cxn ang="0">
                    <a:pos x="T10" y="T11"/>
                  </a:cxn>
                  <a:cxn ang="0">
                    <a:pos x="T12" y="T13"/>
                  </a:cxn>
                </a:cxnLst>
                <a:rect l="0" t="0" r="r" b="b"/>
                <a:pathLst>
                  <a:path w="883" h="174">
                    <a:moveTo>
                      <a:pt x="796" y="174"/>
                    </a:moveTo>
                    <a:cubicBezTo>
                      <a:pt x="844" y="174"/>
                      <a:pt x="883" y="135"/>
                      <a:pt x="883" y="87"/>
                    </a:cubicBezTo>
                    <a:cubicBezTo>
                      <a:pt x="883" y="39"/>
                      <a:pt x="844" y="0"/>
                      <a:pt x="796" y="0"/>
                    </a:cubicBezTo>
                    <a:lnTo>
                      <a:pt x="87" y="0"/>
                    </a:lnTo>
                    <a:cubicBezTo>
                      <a:pt x="39" y="0"/>
                      <a:pt x="0" y="39"/>
                      <a:pt x="0" y="87"/>
                    </a:cubicBezTo>
                    <a:cubicBezTo>
                      <a:pt x="0" y="135"/>
                      <a:pt x="39" y="174"/>
                      <a:pt x="87" y="174"/>
                    </a:cubicBezTo>
                    <a:lnTo>
                      <a:pt x="796" y="174"/>
                    </a:lnTo>
                    <a:close/>
                  </a:path>
                </a:pathLst>
              </a:custGeom>
              <a:noFill/>
              <a:ln w="31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600" name="Rectangle 577"/>
              <p:cNvSpPr>
                <a:spLocks noChangeArrowheads="1"/>
              </p:cNvSpPr>
              <p:nvPr/>
            </p:nvSpPr>
            <p:spPr bwMode="auto">
              <a:xfrm>
                <a:off x="4381" y="1996"/>
                <a:ext cx="137"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600" smtClean="0">
                    <a:solidFill>
                      <a:srgbClr val="000000"/>
                    </a:solidFill>
                  </a:rPr>
                  <a:t>KPM</a:t>
                </a:r>
                <a:endParaRPr lang="en-US" altLang="en-US" sz="1800" smtClean="0">
                  <a:solidFill>
                    <a:srgbClr val="000000"/>
                  </a:solidFill>
                </a:endParaRPr>
              </a:p>
            </p:txBody>
          </p:sp>
          <p:sp>
            <p:nvSpPr>
              <p:cNvPr id="21601" name="Rectangle 578"/>
              <p:cNvSpPr>
                <a:spLocks noChangeArrowheads="1"/>
              </p:cNvSpPr>
              <p:nvPr/>
            </p:nvSpPr>
            <p:spPr bwMode="auto">
              <a:xfrm>
                <a:off x="4487" y="1996"/>
                <a:ext cx="44"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600" smtClean="0">
                    <a:solidFill>
                      <a:srgbClr val="000000"/>
                    </a:solidFill>
                  </a:rPr>
                  <a:t>-</a:t>
                </a:r>
                <a:endParaRPr lang="en-US" altLang="en-US" sz="1800" smtClean="0">
                  <a:solidFill>
                    <a:srgbClr val="000000"/>
                  </a:solidFill>
                </a:endParaRPr>
              </a:p>
            </p:txBody>
          </p:sp>
          <p:sp>
            <p:nvSpPr>
              <p:cNvPr id="21602" name="Rectangle 579"/>
              <p:cNvSpPr>
                <a:spLocks noChangeArrowheads="1"/>
              </p:cNvSpPr>
              <p:nvPr/>
            </p:nvSpPr>
            <p:spPr bwMode="auto">
              <a:xfrm>
                <a:off x="4505" y="1996"/>
                <a:ext cx="125"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600" smtClean="0">
                    <a:solidFill>
                      <a:srgbClr val="000000"/>
                    </a:solidFill>
                  </a:rPr>
                  <a:t>SAP</a:t>
                </a:r>
                <a:endParaRPr lang="en-US" altLang="en-US" sz="1800" smtClean="0">
                  <a:solidFill>
                    <a:srgbClr val="000000"/>
                  </a:solidFill>
                </a:endParaRPr>
              </a:p>
            </p:txBody>
          </p:sp>
          <p:sp>
            <p:nvSpPr>
              <p:cNvPr id="21603" name="Freeform 580"/>
              <p:cNvSpPr>
                <a:spLocks/>
              </p:cNvSpPr>
              <p:nvPr/>
            </p:nvSpPr>
            <p:spPr bwMode="auto">
              <a:xfrm>
                <a:off x="4321" y="1484"/>
                <a:ext cx="345" cy="60"/>
              </a:xfrm>
              <a:custGeom>
                <a:avLst/>
                <a:gdLst>
                  <a:gd name="T0" fmla="*/ 801 w 883"/>
                  <a:gd name="T1" fmla="*/ 165 h 165"/>
                  <a:gd name="T2" fmla="*/ 883 w 883"/>
                  <a:gd name="T3" fmla="*/ 83 h 165"/>
                  <a:gd name="T4" fmla="*/ 801 w 883"/>
                  <a:gd name="T5" fmla="*/ 0 h 165"/>
                  <a:gd name="T6" fmla="*/ 82 w 883"/>
                  <a:gd name="T7" fmla="*/ 0 h 165"/>
                  <a:gd name="T8" fmla="*/ 0 w 883"/>
                  <a:gd name="T9" fmla="*/ 83 h 165"/>
                  <a:gd name="T10" fmla="*/ 82 w 883"/>
                  <a:gd name="T11" fmla="*/ 165 h 165"/>
                  <a:gd name="T12" fmla="*/ 801 w 883"/>
                  <a:gd name="T13" fmla="*/ 165 h 165"/>
                </a:gdLst>
                <a:ahLst/>
                <a:cxnLst>
                  <a:cxn ang="0">
                    <a:pos x="T0" y="T1"/>
                  </a:cxn>
                  <a:cxn ang="0">
                    <a:pos x="T2" y="T3"/>
                  </a:cxn>
                  <a:cxn ang="0">
                    <a:pos x="T4" y="T5"/>
                  </a:cxn>
                  <a:cxn ang="0">
                    <a:pos x="T6" y="T7"/>
                  </a:cxn>
                  <a:cxn ang="0">
                    <a:pos x="T8" y="T9"/>
                  </a:cxn>
                  <a:cxn ang="0">
                    <a:pos x="T10" y="T11"/>
                  </a:cxn>
                  <a:cxn ang="0">
                    <a:pos x="T12" y="T13"/>
                  </a:cxn>
                </a:cxnLst>
                <a:rect l="0" t="0" r="r" b="b"/>
                <a:pathLst>
                  <a:path w="883" h="165">
                    <a:moveTo>
                      <a:pt x="801" y="165"/>
                    </a:moveTo>
                    <a:cubicBezTo>
                      <a:pt x="846" y="165"/>
                      <a:pt x="883" y="129"/>
                      <a:pt x="883" y="83"/>
                    </a:cubicBezTo>
                    <a:cubicBezTo>
                      <a:pt x="883" y="37"/>
                      <a:pt x="846" y="0"/>
                      <a:pt x="801" y="0"/>
                    </a:cubicBezTo>
                    <a:lnTo>
                      <a:pt x="82" y="0"/>
                    </a:lnTo>
                    <a:cubicBezTo>
                      <a:pt x="37" y="0"/>
                      <a:pt x="0" y="37"/>
                      <a:pt x="0" y="83"/>
                    </a:cubicBezTo>
                    <a:cubicBezTo>
                      <a:pt x="0" y="129"/>
                      <a:pt x="37" y="165"/>
                      <a:pt x="82" y="165"/>
                    </a:cubicBezTo>
                    <a:lnTo>
                      <a:pt x="801" y="165"/>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604" name="Freeform 581"/>
              <p:cNvSpPr>
                <a:spLocks/>
              </p:cNvSpPr>
              <p:nvPr/>
            </p:nvSpPr>
            <p:spPr bwMode="auto">
              <a:xfrm>
                <a:off x="4321" y="1484"/>
                <a:ext cx="345" cy="60"/>
              </a:xfrm>
              <a:custGeom>
                <a:avLst/>
                <a:gdLst>
                  <a:gd name="T0" fmla="*/ 801 w 883"/>
                  <a:gd name="T1" fmla="*/ 165 h 165"/>
                  <a:gd name="T2" fmla="*/ 883 w 883"/>
                  <a:gd name="T3" fmla="*/ 83 h 165"/>
                  <a:gd name="T4" fmla="*/ 801 w 883"/>
                  <a:gd name="T5" fmla="*/ 0 h 165"/>
                  <a:gd name="T6" fmla="*/ 82 w 883"/>
                  <a:gd name="T7" fmla="*/ 0 h 165"/>
                  <a:gd name="T8" fmla="*/ 0 w 883"/>
                  <a:gd name="T9" fmla="*/ 83 h 165"/>
                  <a:gd name="T10" fmla="*/ 82 w 883"/>
                  <a:gd name="T11" fmla="*/ 165 h 165"/>
                  <a:gd name="T12" fmla="*/ 801 w 883"/>
                  <a:gd name="T13" fmla="*/ 165 h 165"/>
                </a:gdLst>
                <a:ahLst/>
                <a:cxnLst>
                  <a:cxn ang="0">
                    <a:pos x="T0" y="T1"/>
                  </a:cxn>
                  <a:cxn ang="0">
                    <a:pos x="T2" y="T3"/>
                  </a:cxn>
                  <a:cxn ang="0">
                    <a:pos x="T4" y="T5"/>
                  </a:cxn>
                  <a:cxn ang="0">
                    <a:pos x="T6" y="T7"/>
                  </a:cxn>
                  <a:cxn ang="0">
                    <a:pos x="T8" y="T9"/>
                  </a:cxn>
                  <a:cxn ang="0">
                    <a:pos x="T10" y="T11"/>
                  </a:cxn>
                  <a:cxn ang="0">
                    <a:pos x="T12" y="T13"/>
                  </a:cxn>
                </a:cxnLst>
                <a:rect l="0" t="0" r="r" b="b"/>
                <a:pathLst>
                  <a:path w="883" h="165">
                    <a:moveTo>
                      <a:pt x="801" y="165"/>
                    </a:moveTo>
                    <a:cubicBezTo>
                      <a:pt x="846" y="165"/>
                      <a:pt x="883" y="129"/>
                      <a:pt x="883" y="83"/>
                    </a:cubicBezTo>
                    <a:cubicBezTo>
                      <a:pt x="883" y="37"/>
                      <a:pt x="846" y="0"/>
                      <a:pt x="801" y="0"/>
                    </a:cubicBezTo>
                    <a:lnTo>
                      <a:pt x="82" y="0"/>
                    </a:lnTo>
                    <a:cubicBezTo>
                      <a:pt x="37" y="0"/>
                      <a:pt x="0" y="37"/>
                      <a:pt x="0" y="83"/>
                    </a:cubicBezTo>
                    <a:cubicBezTo>
                      <a:pt x="0" y="129"/>
                      <a:pt x="37" y="165"/>
                      <a:pt x="82" y="165"/>
                    </a:cubicBezTo>
                    <a:lnTo>
                      <a:pt x="801" y="165"/>
                    </a:lnTo>
                    <a:close/>
                  </a:path>
                </a:pathLst>
              </a:custGeom>
              <a:noFill/>
              <a:ln w="31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605" name="Rectangle 582"/>
              <p:cNvSpPr>
                <a:spLocks noChangeArrowheads="1"/>
              </p:cNvSpPr>
              <p:nvPr/>
            </p:nvSpPr>
            <p:spPr bwMode="auto">
              <a:xfrm>
                <a:off x="4387" y="1489"/>
                <a:ext cx="131"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600" smtClean="0">
                    <a:solidFill>
                      <a:srgbClr val="000000"/>
                    </a:solidFill>
                  </a:rPr>
                  <a:t>KPH</a:t>
                </a:r>
                <a:endParaRPr lang="en-US" altLang="en-US" sz="1800" smtClean="0">
                  <a:solidFill>
                    <a:srgbClr val="000000"/>
                  </a:solidFill>
                </a:endParaRPr>
              </a:p>
            </p:txBody>
          </p:sp>
          <p:sp>
            <p:nvSpPr>
              <p:cNvPr id="21606" name="Rectangle 583"/>
              <p:cNvSpPr>
                <a:spLocks noChangeArrowheads="1"/>
              </p:cNvSpPr>
              <p:nvPr/>
            </p:nvSpPr>
            <p:spPr bwMode="auto">
              <a:xfrm>
                <a:off x="4487" y="1489"/>
                <a:ext cx="44"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600" smtClean="0">
                    <a:solidFill>
                      <a:srgbClr val="000000"/>
                    </a:solidFill>
                  </a:rPr>
                  <a:t>-</a:t>
                </a:r>
                <a:endParaRPr lang="en-US" altLang="en-US" sz="1800" smtClean="0">
                  <a:solidFill>
                    <a:srgbClr val="000000"/>
                  </a:solidFill>
                </a:endParaRPr>
              </a:p>
            </p:txBody>
          </p:sp>
          <p:sp>
            <p:nvSpPr>
              <p:cNvPr id="21607" name="Rectangle 584"/>
              <p:cNvSpPr>
                <a:spLocks noChangeArrowheads="1"/>
              </p:cNvSpPr>
              <p:nvPr/>
            </p:nvSpPr>
            <p:spPr bwMode="auto">
              <a:xfrm>
                <a:off x="4505" y="1489"/>
                <a:ext cx="125"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600" smtClean="0">
                    <a:solidFill>
                      <a:srgbClr val="000000"/>
                    </a:solidFill>
                  </a:rPr>
                  <a:t>SAP</a:t>
                </a:r>
                <a:endParaRPr lang="en-US" altLang="en-US" sz="1800" smtClean="0">
                  <a:solidFill>
                    <a:srgbClr val="000000"/>
                  </a:solidFill>
                </a:endParaRPr>
              </a:p>
            </p:txBody>
          </p:sp>
          <p:sp>
            <p:nvSpPr>
              <p:cNvPr id="21608" name="Freeform 585"/>
              <p:cNvSpPr>
                <a:spLocks/>
              </p:cNvSpPr>
              <p:nvPr/>
            </p:nvSpPr>
            <p:spPr bwMode="auto">
              <a:xfrm>
                <a:off x="737" y="1074"/>
                <a:ext cx="78" cy="448"/>
              </a:xfrm>
              <a:custGeom>
                <a:avLst/>
                <a:gdLst>
                  <a:gd name="T0" fmla="*/ 199 w 199"/>
                  <a:gd name="T1" fmla="*/ 0 h 1229"/>
                  <a:gd name="T2" fmla="*/ 153 w 199"/>
                  <a:gd name="T3" fmla="*/ 0 h 1229"/>
                  <a:gd name="T4" fmla="*/ 76 w 199"/>
                  <a:gd name="T5" fmla="*/ 77 h 1229"/>
                  <a:gd name="T6" fmla="*/ 76 w 199"/>
                  <a:gd name="T7" fmla="*/ 77 h 1229"/>
                  <a:gd name="T8" fmla="*/ 76 w 199"/>
                  <a:gd name="T9" fmla="*/ 77 h 1229"/>
                  <a:gd name="T10" fmla="*/ 76 w 199"/>
                  <a:gd name="T11" fmla="*/ 538 h 1229"/>
                  <a:gd name="T12" fmla="*/ 0 w 199"/>
                  <a:gd name="T13" fmla="*/ 615 h 1229"/>
                  <a:gd name="T14" fmla="*/ 0 w 199"/>
                  <a:gd name="T15" fmla="*/ 615 h 1229"/>
                  <a:gd name="T16" fmla="*/ 76 w 199"/>
                  <a:gd name="T17" fmla="*/ 691 h 1229"/>
                  <a:gd name="T18" fmla="*/ 76 w 199"/>
                  <a:gd name="T19" fmla="*/ 691 h 1229"/>
                  <a:gd name="T20" fmla="*/ 76 w 199"/>
                  <a:gd name="T21" fmla="*/ 1152 h 1229"/>
                  <a:gd name="T22" fmla="*/ 153 w 199"/>
                  <a:gd name="T23" fmla="*/ 1229 h 1229"/>
                  <a:gd name="T24" fmla="*/ 153 w 199"/>
                  <a:gd name="T25" fmla="*/ 1229 h 1229"/>
                  <a:gd name="T26" fmla="*/ 153 w 199"/>
                  <a:gd name="T27" fmla="*/ 1229 h 1229"/>
                  <a:gd name="T28" fmla="*/ 199 w 199"/>
                  <a:gd name="T29" fmla="*/ 1229 h 12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9" h="1229">
                    <a:moveTo>
                      <a:pt x="199" y="0"/>
                    </a:moveTo>
                    <a:lnTo>
                      <a:pt x="153" y="0"/>
                    </a:lnTo>
                    <a:cubicBezTo>
                      <a:pt x="111" y="0"/>
                      <a:pt x="76" y="35"/>
                      <a:pt x="76" y="77"/>
                    </a:cubicBezTo>
                    <a:cubicBezTo>
                      <a:pt x="76" y="77"/>
                      <a:pt x="76" y="77"/>
                      <a:pt x="76" y="77"/>
                    </a:cubicBezTo>
                    <a:lnTo>
                      <a:pt x="76" y="77"/>
                    </a:lnTo>
                    <a:lnTo>
                      <a:pt x="76" y="538"/>
                    </a:lnTo>
                    <a:cubicBezTo>
                      <a:pt x="76" y="580"/>
                      <a:pt x="42" y="615"/>
                      <a:pt x="0" y="615"/>
                    </a:cubicBezTo>
                    <a:cubicBezTo>
                      <a:pt x="0" y="615"/>
                      <a:pt x="0" y="615"/>
                      <a:pt x="0" y="615"/>
                    </a:cubicBezTo>
                    <a:cubicBezTo>
                      <a:pt x="42" y="615"/>
                      <a:pt x="76" y="649"/>
                      <a:pt x="76" y="691"/>
                    </a:cubicBezTo>
                    <a:cubicBezTo>
                      <a:pt x="76" y="691"/>
                      <a:pt x="76" y="691"/>
                      <a:pt x="76" y="691"/>
                    </a:cubicBezTo>
                    <a:lnTo>
                      <a:pt x="76" y="1152"/>
                    </a:lnTo>
                    <a:cubicBezTo>
                      <a:pt x="76" y="1195"/>
                      <a:pt x="111" y="1229"/>
                      <a:pt x="153" y="1229"/>
                    </a:cubicBezTo>
                    <a:cubicBezTo>
                      <a:pt x="153" y="1229"/>
                      <a:pt x="153" y="1229"/>
                      <a:pt x="153" y="1229"/>
                    </a:cubicBezTo>
                    <a:lnTo>
                      <a:pt x="153" y="1229"/>
                    </a:lnTo>
                    <a:lnTo>
                      <a:pt x="199" y="1229"/>
                    </a:lnTo>
                  </a:path>
                </a:pathLst>
              </a:custGeom>
              <a:noFill/>
              <a:ln w="31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609" name="Rectangle 586"/>
              <p:cNvSpPr>
                <a:spLocks noChangeArrowheads="1"/>
              </p:cNvSpPr>
              <p:nvPr/>
            </p:nvSpPr>
            <p:spPr bwMode="auto">
              <a:xfrm rot="16200000">
                <a:off x="667" y="1292"/>
                <a:ext cx="75"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P</a:t>
                </a:r>
                <a:endParaRPr lang="en-US" altLang="en-US" sz="1800" smtClean="0">
                  <a:solidFill>
                    <a:srgbClr val="000000"/>
                  </a:solidFill>
                </a:endParaRPr>
              </a:p>
            </p:txBody>
          </p:sp>
          <p:sp>
            <p:nvSpPr>
              <p:cNvPr id="21610" name="Rectangle 587"/>
              <p:cNvSpPr>
                <a:spLocks noChangeArrowheads="1"/>
              </p:cNvSpPr>
              <p:nvPr/>
            </p:nvSpPr>
            <p:spPr bwMode="auto">
              <a:xfrm rot="16200000">
                <a:off x="664" y="1248"/>
                <a:ext cx="81"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D</a:t>
                </a:r>
                <a:endParaRPr lang="en-US" altLang="en-US" sz="1800" smtClean="0">
                  <a:solidFill>
                    <a:srgbClr val="000000"/>
                  </a:solidFill>
                </a:endParaRPr>
              </a:p>
            </p:txBody>
          </p:sp>
          <p:sp>
            <p:nvSpPr>
              <p:cNvPr id="21611" name="Rectangle 588"/>
              <p:cNvSpPr>
                <a:spLocks noChangeArrowheads="1"/>
              </p:cNvSpPr>
              <p:nvPr/>
            </p:nvSpPr>
            <p:spPr bwMode="auto">
              <a:xfrm rot="16200000">
                <a:off x="667" y="1211"/>
                <a:ext cx="75"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dirty="0" smtClean="0">
                    <a:solidFill>
                      <a:srgbClr val="000000"/>
                    </a:solidFill>
                  </a:rPr>
                  <a:t>E</a:t>
                </a:r>
                <a:endParaRPr lang="en-US" altLang="en-US" sz="1800" dirty="0" smtClean="0">
                  <a:solidFill>
                    <a:srgbClr val="000000"/>
                  </a:solidFill>
                </a:endParaRPr>
              </a:p>
            </p:txBody>
          </p:sp>
          <p:sp>
            <p:nvSpPr>
              <p:cNvPr id="21612" name="Freeform 589"/>
              <p:cNvSpPr>
                <a:spLocks/>
              </p:cNvSpPr>
              <p:nvPr/>
            </p:nvSpPr>
            <p:spPr bwMode="auto">
              <a:xfrm>
                <a:off x="737" y="2026"/>
                <a:ext cx="78" cy="392"/>
              </a:xfrm>
              <a:custGeom>
                <a:avLst/>
                <a:gdLst>
                  <a:gd name="T0" fmla="*/ 199 w 199"/>
                  <a:gd name="T1" fmla="*/ 0 h 1076"/>
                  <a:gd name="T2" fmla="*/ 153 w 199"/>
                  <a:gd name="T3" fmla="*/ 0 h 1076"/>
                  <a:gd name="T4" fmla="*/ 76 w 199"/>
                  <a:gd name="T5" fmla="*/ 77 h 1076"/>
                  <a:gd name="T6" fmla="*/ 76 w 199"/>
                  <a:gd name="T7" fmla="*/ 77 h 1076"/>
                  <a:gd name="T8" fmla="*/ 76 w 199"/>
                  <a:gd name="T9" fmla="*/ 77 h 1076"/>
                  <a:gd name="T10" fmla="*/ 76 w 199"/>
                  <a:gd name="T11" fmla="*/ 461 h 1076"/>
                  <a:gd name="T12" fmla="*/ 0 w 199"/>
                  <a:gd name="T13" fmla="*/ 538 h 1076"/>
                  <a:gd name="T14" fmla="*/ 0 w 199"/>
                  <a:gd name="T15" fmla="*/ 538 h 1076"/>
                  <a:gd name="T16" fmla="*/ 76 w 199"/>
                  <a:gd name="T17" fmla="*/ 615 h 1076"/>
                  <a:gd name="T18" fmla="*/ 76 w 199"/>
                  <a:gd name="T19" fmla="*/ 615 h 1076"/>
                  <a:gd name="T20" fmla="*/ 76 w 199"/>
                  <a:gd name="T21" fmla="*/ 999 h 1076"/>
                  <a:gd name="T22" fmla="*/ 153 w 199"/>
                  <a:gd name="T23" fmla="*/ 1076 h 1076"/>
                  <a:gd name="T24" fmla="*/ 153 w 199"/>
                  <a:gd name="T25" fmla="*/ 1076 h 1076"/>
                  <a:gd name="T26" fmla="*/ 153 w 199"/>
                  <a:gd name="T27" fmla="*/ 1076 h 1076"/>
                  <a:gd name="T28" fmla="*/ 199 w 199"/>
                  <a:gd name="T29" fmla="*/ 1076 h 10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9" h="1076">
                    <a:moveTo>
                      <a:pt x="199" y="0"/>
                    </a:moveTo>
                    <a:lnTo>
                      <a:pt x="153" y="0"/>
                    </a:lnTo>
                    <a:cubicBezTo>
                      <a:pt x="111" y="0"/>
                      <a:pt x="76" y="35"/>
                      <a:pt x="76" y="77"/>
                    </a:cubicBezTo>
                    <a:cubicBezTo>
                      <a:pt x="76" y="77"/>
                      <a:pt x="76" y="77"/>
                      <a:pt x="76" y="77"/>
                    </a:cubicBezTo>
                    <a:lnTo>
                      <a:pt x="76" y="77"/>
                    </a:lnTo>
                    <a:lnTo>
                      <a:pt x="76" y="461"/>
                    </a:lnTo>
                    <a:cubicBezTo>
                      <a:pt x="76" y="504"/>
                      <a:pt x="42" y="538"/>
                      <a:pt x="0" y="538"/>
                    </a:cubicBezTo>
                    <a:cubicBezTo>
                      <a:pt x="0" y="538"/>
                      <a:pt x="0" y="538"/>
                      <a:pt x="0" y="538"/>
                    </a:cubicBezTo>
                    <a:cubicBezTo>
                      <a:pt x="42" y="538"/>
                      <a:pt x="76" y="572"/>
                      <a:pt x="76" y="615"/>
                    </a:cubicBezTo>
                    <a:cubicBezTo>
                      <a:pt x="76" y="615"/>
                      <a:pt x="76" y="615"/>
                      <a:pt x="76" y="615"/>
                    </a:cubicBezTo>
                    <a:lnTo>
                      <a:pt x="76" y="999"/>
                    </a:lnTo>
                    <a:cubicBezTo>
                      <a:pt x="76" y="1041"/>
                      <a:pt x="111" y="1076"/>
                      <a:pt x="153" y="1076"/>
                    </a:cubicBezTo>
                    <a:cubicBezTo>
                      <a:pt x="153" y="1076"/>
                      <a:pt x="153" y="1076"/>
                      <a:pt x="153" y="1076"/>
                    </a:cubicBezTo>
                    <a:lnTo>
                      <a:pt x="153" y="1076"/>
                    </a:lnTo>
                    <a:lnTo>
                      <a:pt x="199" y="1076"/>
                    </a:lnTo>
                  </a:path>
                </a:pathLst>
              </a:custGeom>
              <a:noFill/>
              <a:ln w="31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613" name="Rectangle 590"/>
              <p:cNvSpPr>
                <a:spLocks noChangeArrowheads="1"/>
              </p:cNvSpPr>
              <p:nvPr/>
            </p:nvSpPr>
            <p:spPr bwMode="auto">
              <a:xfrm rot="16200000">
                <a:off x="660" y="2197"/>
                <a:ext cx="87"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M</a:t>
                </a:r>
                <a:endParaRPr lang="en-US" altLang="en-US" sz="1800" smtClean="0">
                  <a:solidFill>
                    <a:srgbClr val="000000"/>
                  </a:solidFill>
                </a:endParaRPr>
              </a:p>
            </p:txBody>
          </p:sp>
          <p:sp>
            <p:nvSpPr>
              <p:cNvPr id="21614" name="Rectangle 591"/>
              <p:cNvSpPr>
                <a:spLocks noChangeArrowheads="1"/>
              </p:cNvSpPr>
              <p:nvPr/>
            </p:nvSpPr>
            <p:spPr bwMode="auto">
              <a:xfrm rot="16200000">
                <a:off x="660" y="2145"/>
                <a:ext cx="87"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M</a:t>
                </a:r>
                <a:endParaRPr lang="en-US" altLang="en-US" sz="1800" smtClean="0">
                  <a:solidFill>
                    <a:srgbClr val="000000"/>
                  </a:solidFill>
                </a:endParaRPr>
              </a:p>
            </p:txBody>
          </p:sp>
          <p:sp>
            <p:nvSpPr>
              <p:cNvPr id="21615" name="Rectangle 592"/>
              <p:cNvSpPr>
                <a:spLocks noChangeArrowheads="1"/>
              </p:cNvSpPr>
              <p:nvPr/>
            </p:nvSpPr>
            <p:spPr bwMode="auto">
              <a:xfrm rot="16200000">
                <a:off x="679" y="2111"/>
                <a:ext cx="50"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I</a:t>
                </a:r>
                <a:endParaRPr lang="en-US" altLang="en-US" sz="1800" smtClean="0">
                  <a:solidFill>
                    <a:srgbClr val="000000"/>
                  </a:solidFill>
                </a:endParaRPr>
              </a:p>
            </p:txBody>
          </p:sp>
          <p:sp>
            <p:nvSpPr>
              <p:cNvPr id="21616" name="Freeform 593"/>
              <p:cNvSpPr>
                <a:spLocks/>
              </p:cNvSpPr>
              <p:nvPr/>
            </p:nvSpPr>
            <p:spPr bwMode="auto">
              <a:xfrm>
                <a:off x="737" y="1522"/>
                <a:ext cx="78" cy="504"/>
              </a:xfrm>
              <a:custGeom>
                <a:avLst/>
                <a:gdLst>
                  <a:gd name="T0" fmla="*/ 199 w 199"/>
                  <a:gd name="T1" fmla="*/ 0 h 1382"/>
                  <a:gd name="T2" fmla="*/ 153 w 199"/>
                  <a:gd name="T3" fmla="*/ 0 h 1382"/>
                  <a:gd name="T4" fmla="*/ 76 w 199"/>
                  <a:gd name="T5" fmla="*/ 77 h 1382"/>
                  <a:gd name="T6" fmla="*/ 76 w 199"/>
                  <a:gd name="T7" fmla="*/ 77 h 1382"/>
                  <a:gd name="T8" fmla="*/ 76 w 199"/>
                  <a:gd name="T9" fmla="*/ 77 h 1382"/>
                  <a:gd name="T10" fmla="*/ 76 w 199"/>
                  <a:gd name="T11" fmla="*/ 614 h 1382"/>
                  <a:gd name="T12" fmla="*/ 0 w 199"/>
                  <a:gd name="T13" fmla="*/ 691 h 1382"/>
                  <a:gd name="T14" fmla="*/ 0 w 199"/>
                  <a:gd name="T15" fmla="*/ 691 h 1382"/>
                  <a:gd name="T16" fmla="*/ 76 w 199"/>
                  <a:gd name="T17" fmla="*/ 768 h 1382"/>
                  <a:gd name="T18" fmla="*/ 76 w 199"/>
                  <a:gd name="T19" fmla="*/ 768 h 1382"/>
                  <a:gd name="T20" fmla="*/ 76 w 199"/>
                  <a:gd name="T21" fmla="*/ 1306 h 1382"/>
                  <a:gd name="T22" fmla="*/ 153 w 199"/>
                  <a:gd name="T23" fmla="*/ 1382 h 1382"/>
                  <a:gd name="T24" fmla="*/ 153 w 199"/>
                  <a:gd name="T25" fmla="*/ 1382 h 1382"/>
                  <a:gd name="T26" fmla="*/ 153 w 199"/>
                  <a:gd name="T27" fmla="*/ 1382 h 1382"/>
                  <a:gd name="T28" fmla="*/ 199 w 199"/>
                  <a:gd name="T29" fmla="*/ 1382 h 13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9" h="1382">
                    <a:moveTo>
                      <a:pt x="199" y="0"/>
                    </a:moveTo>
                    <a:lnTo>
                      <a:pt x="153" y="0"/>
                    </a:lnTo>
                    <a:cubicBezTo>
                      <a:pt x="111" y="0"/>
                      <a:pt x="76" y="34"/>
                      <a:pt x="76" y="77"/>
                    </a:cubicBezTo>
                    <a:cubicBezTo>
                      <a:pt x="76" y="77"/>
                      <a:pt x="76" y="77"/>
                      <a:pt x="76" y="77"/>
                    </a:cubicBezTo>
                    <a:lnTo>
                      <a:pt x="76" y="77"/>
                    </a:lnTo>
                    <a:lnTo>
                      <a:pt x="76" y="614"/>
                    </a:lnTo>
                    <a:cubicBezTo>
                      <a:pt x="76" y="657"/>
                      <a:pt x="42" y="691"/>
                      <a:pt x="0" y="691"/>
                    </a:cubicBezTo>
                    <a:cubicBezTo>
                      <a:pt x="0" y="691"/>
                      <a:pt x="0" y="691"/>
                      <a:pt x="0" y="691"/>
                    </a:cubicBezTo>
                    <a:cubicBezTo>
                      <a:pt x="42" y="691"/>
                      <a:pt x="76" y="726"/>
                      <a:pt x="76" y="768"/>
                    </a:cubicBezTo>
                    <a:cubicBezTo>
                      <a:pt x="76" y="768"/>
                      <a:pt x="76" y="768"/>
                      <a:pt x="76" y="768"/>
                    </a:cubicBezTo>
                    <a:lnTo>
                      <a:pt x="76" y="1306"/>
                    </a:lnTo>
                    <a:cubicBezTo>
                      <a:pt x="76" y="1348"/>
                      <a:pt x="111" y="1382"/>
                      <a:pt x="153" y="1382"/>
                    </a:cubicBezTo>
                    <a:cubicBezTo>
                      <a:pt x="153" y="1382"/>
                      <a:pt x="153" y="1382"/>
                      <a:pt x="153" y="1382"/>
                    </a:cubicBezTo>
                    <a:lnTo>
                      <a:pt x="153" y="1382"/>
                    </a:lnTo>
                    <a:lnTo>
                      <a:pt x="199" y="1382"/>
                    </a:lnTo>
                  </a:path>
                </a:pathLst>
              </a:custGeom>
              <a:noFill/>
              <a:ln w="31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617" name="Rectangle 594"/>
              <p:cNvSpPr>
                <a:spLocks noChangeArrowheads="1"/>
              </p:cNvSpPr>
              <p:nvPr/>
            </p:nvSpPr>
            <p:spPr bwMode="auto">
              <a:xfrm rot="16200000">
                <a:off x="661" y="1912"/>
                <a:ext cx="75"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P</a:t>
                </a:r>
                <a:endParaRPr lang="en-US" altLang="en-US" sz="1800" smtClean="0">
                  <a:solidFill>
                    <a:srgbClr val="000000"/>
                  </a:solidFill>
                </a:endParaRPr>
              </a:p>
            </p:txBody>
          </p:sp>
          <p:sp>
            <p:nvSpPr>
              <p:cNvPr id="21618" name="Rectangle 595"/>
              <p:cNvSpPr>
                <a:spLocks noChangeArrowheads="1"/>
              </p:cNvSpPr>
              <p:nvPr/>
            </p:nvSpPr>
            <p:spPr bwMode="auto">
              <a:xfrm rot="16200000">
                <a:off x="671" y="1881"/>
                <a:ext cx="56"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r</a:t>
                </a:r>
                <a:endParaRPr lang="en-US" altLang="en-US" sz="1800" smtClean="0">
                  <a:solidFill>
                    <a:srgbClr val="000000"/>
                  </a:solidFill>
                </a:endParaRPr>
              </a:p>
            </p:txBody>
          </p:sp>
          <p:sp>
            <p:nvSpPr>
              <p:cNvPr id="21619" name="Rectangle 596"/>
              <p:cNvSpPr>
                <a:spLocks noChangeArrowheads="1"/>
              </p:cNvSpPr>
              <p:nvPr/>
            </p:nvSpPr>
            <p:spPr bwMode="auto">
              <a:xfrm rot="16200000">
                <a:off x="664" y="1856"/>
                <a:ext cx="69"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o</a:t>
                </a:r>
                <a:endParaRPr lang="en-US" altLang="en-US" sz="1800" smtClean="0">
                  <a:solidFill>
                    <a:srgbClr val="000000"/>
                  </a:solidFill>
                </a:endParaRPr>
              </a:p>
            </p:txBody>
          </p:sp>
          <p:sp>
            <p:nvSpPr>
              <p:cNvPr id="21620" name="Rectangle 597"/>
              <p:cNvSpPr>
                <a:spLocks noChangeArrowheads="1"/>
              </p:cNvSpPr>
              <p:nvPr/>
            </p:nvSpPr>
            <p:spPr bwMode="auto">
              <a:xfrm rot="16200000">
                <a:off x="674" y="1831"/>
                <a:ext cx="50"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t</a:t>
                </a:r>
                <a:endParaRPr lang="en-US" altLang="en-US" sz="1800" smtClean="0">
                  <a:solidFill>
                    <a:srgbClr val="000000"/>
                  </a:solidFill>
                </a:endParaRPr>
              </a:p>
            </p:txBody>
          </p:sp>
          <p:sp>
            <p:nvSpPr>
              <p:cNvPr id="21621" name="Rectangle 598"/>
              <p:cNvSpPr>
                <a:spLocks noChangeArrowheads="1"/>
              </p:cNvSpPr>
              <p:nvPr/>
            </p:nvSpPr>
            <p:spPr bwMode="auto">
              <a:xfrm rot="16200000">
                <a:off x="664" y="1804"/>
                <a:ext cx="69"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o</a:t>
                </a:r>
                <a:endParaRPr lang="en-US" altLang="en-US" sz="1800" smtClean="0">
                  <a:solidFill>
                    <a:srgbClr val="000000"/>
                  </a:solidFill>
                </a:endParaRPr>
              </a:p>
            </p:txBody>
          </p:sp>
          <p:sp>
            <p:nvSpPr>
              <p:cNvPr id="21622" name="Rectangle 599"/>
              <p:cNvSpPr>
                <a:spLocks noChangeArrowheads="1"/>
              </p:cNvSpPr>
              <p:nvPr/>
            </p:nvSpPr>
            <p:spPr bwMode="auto">
              <a:xfrm rot="16200000">
                <a:off x="668" y="1773"/>
                <a:ext cx="62"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c</a:t>
                </a:r>
                <a:endParaRPr lang="en-US" altLang="en-US" sz="1800" smtClean="0">
                  <a:solidFill>
                    <a:srgbClr val="000000"/>
                  </a:solidFill>
                </a:endParaRPr>
              </a:p>
            </p:txBody>
          </p:sp>
          <p:sp>
            <p:nvSpPr>
              <p:cNvPr id="21623" name="Rectangle 600"/>
              <p:cNvSpPr>
                <a:spLocks noChangeArrowheads="1"/>
              </p:cNvSpPr>
              <p:nvPr/>
            </p:nvSpPr>
            <p:spPr bwMode="auto">
              <a:xfrm rot="16200000">
                <a:off x="664" y="1734"/>
                <a:ext cx="69"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o</a:t>
                </a:r>
                <a:endParaRPr lang="en-US" altLang="en-US" sz="1800" smtClean="0">
                  <a:solidFill>
                    <a:srgbClr val="000000"/>
                  </a:solidFill>
                </a:endParaRPr>
              </a:p>
            </p:txBody>
          </p:sp>
          <p:sp>
            <p:nvSpPr>
              <p:cNvPr id="21624" name="Rectangle 601"/>
              <p:cNvSpPr>
                <a:spLocks noChangeArrowheads="1"/>
              </p:cNvSpPr>
              <p:nvPr/>
            </p:nvSpPr>
            <p:spPr bwMode="auto">
              <a:xfrm rot="16200000">
                <a:off x="677" y="1712"/>
                <a:ext cx="44"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l</a:t>
                </a:r>
                <a:endParaRPr lang="en-US" altLang="en-US" sz="1800" smtClean="0">
                  <a:solidFill>
                    <a:srgbClr val="000000"/>
                  </a:solidFill>
                </a:endParaRPr>
              </a:p>
            </p:txBody>
          </p:sp>
          <p:sp>
            <p:nvSpPr>
              <p:cNvPr id="21625" name="Rectangle 602"/>
              <p:cNvSpPr>
                <a:spLocks noChangeArrowheads="1"/>
              </p:cNvSpPr>
              <p:nvPr/>
            </p:nvSpPr>
            <p:spPr bwMode="auto">
              <a:xfrm rot="16200000">
                <a:off x="674" y="1697"/>
                <a:ext cx="50"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 </a:t>
                </a:r>
                <a:endParaRPr lang="en-US" altLang="en-US" sz="1800" smtClean="0">
                  <a:solidFill>
                    <a:srgbClr val="000000"/>
                  </a:solidFill>
                </a:endParaRPr>
              </a:p>
            </p:txBody>
          </p:sp>
          <p:sp>
            <p:nvSpPr>
              <p:cNvPr id="21626" name="Rectangle 603"/>
              <p:cNvSpPr>
                <a:spLocks noChangeArrowheads="1"/>
              </p:cNvSpPr>
              <p:nvPr/>
            </p:nvSpPr>
            <p:spPr bwMode="auto">
              <a:xfrm rot="16200000">
                <a:off x="655" y="1661"/>
                <a:ext cx="87"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M</a:t>
                </a:r>
                <a:endParaRPr lang="en-US" altLang="en-US" sz="1800" smtClean="0">
                  <a:solidFill>
                    <a:srgbClr val="000000"/>
                  </a:solidFill>
                </a:endParaRPr>
              </a:p>
            </p:txBody>
          </p:sp>
          <p:sp>
            <p:nvSpPr>
              <p:cNvPr id="21627" name="Rectangle 604"/>
              <p:cNvSpPr>
                <a:spLocks noChangeArrowheads="1"/>
              </p:cNvSpPr>
              <p:nvPr/>
            </p:nvSpPr>
            <p:spPr bwMode="auto">
              <a:xfrm rot="16200000">
                <a:off x="664" y="1617"/>
                <a:ext cx="69"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o</a:t>
                </a:r>
                <a:endParaRPr lang="en-US" altLang="en-US" sz="1800" smtClean="0">
                  <a:solidFill>
                    <a:srgbClr val="000000"/>
                  </a:solidFill>
                </a:endParaRPr>
              </a:p>
            </p:txBody>
          </p:sp>
          <p:sp>
            <p:nvSpPr>
              <p:cNvPr id="21628" name="Rectangle 605"/>
              <p:cNvSpPr>
                <a:spLocks noChangeArrowheads="1"/>
              </p:cNvSpPr>
              <p:nvPr/>
            </p:nvSpPr>
            <p:spPr bwMode="auto">
              <a:xfrm rot="16200000">
                <a:off x="664" y="1582"/>
                <a:ext cx="69"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d</a:t>
                </a:r>
                <a:endParaRPr lang="en-US" altLang="en-US" sz="1800" smtClean="0">
                  <a:solidFill>
                    <a:srgbClr val="000000"/>
                  </a:solidFill>
                </a:endParaRPr>
              </a:p>
            </p:txBody>
          </p:sp>
          <p:sp>
            <p:nvSpPr>
              <p:cNvPr id="21629" name="Rectangle 606"/>
              <p:cNvSpPr>
                <a:spLocks noChangeArrowheads="1"/>
              </p:cNvSpPr>
              <p:nvPr/>
            </p:nvSpPr>
            <p:spPr bwMode="auto">
              <a:xfrm rot="16200000">
                <a:off x="664" y="1547"/>
                <a:ext cx="69"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u</a:t>
                </a:r>
                <a:endParaRPr lang="en-US" altLang="en-US" sz="1800" smtClean="0">
                  <a:solidFill>
                    <a:srgbClr val="000000"/>
                  </a:solidFill>
                </a:endParaRPr>
              </a:p>
            </p:txBody>
          </p:sp>
          <p:sp>
            <p:nvSpPr>
              <p:cNvPr id="21630" name="Rectangle 607"/>
              <p:cNvSpPr>
                <a:spLocks noChangeArrowheads="1"/>
              </p:cNvSpPr>
              <p:nvPr/>
            </p:nvSpPr>
            <p:spPr bwMode="auto">
              <a:xfrm rot="16200000">
                <a:off x="677" y="1525"/>
                <a:ext cx="44"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l</a:t>
                </a:r>
                <a:endParaRPr lang="en-US" altLang="en-US" sz="1800" smtClean="0">
                  <a:solidFill>
                    <a:srgbClr val="000000"/>
                  </a:solidFill>
                </a:endParaRPr>
              </a:p>
            </p:txBody>
          </p:sp>
        </p:grpSp>
        <p:sp>
          <p:nvSpPr>
            <p:cNvPr id="11" name="Rectangle 609"/>
            <p:cNvSpPr>
              <a:spLocks noChangeArrowheads="1"/>
            </p:cNvSpPr>
            <p:nvPr/>
          </p:nvSpPr>
          <p:spPr bwMode="auto">
            <a:xfrm rot="16200000">
              <a:off x="664" y="1500"/>
              <a:ext cx="69"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800" smtClean="0">
                  <a:solidFill>
                    <a:srgbClr val="000000"/>
                  </a:solidFill>
                </a:rPr>
                <a:t>e</a:t>
              </a:r>
              <a:endParaRPr lang="en-US" altLang="en-US" sz="1800" smtClean="0">
                <a:solidFill>
                  <a:srgbClr val="000000"/>
                </a:solidFill>
              </a:endParaRPr>
            </a:p>
          </p:txBody>
        </p:sp>
        <p:sp>
          <p:nvSpPr>
            <p:cNvPr id="12" name="Freeform 610"/>
            <p:cNvSpPr>
              <a:spLocks/>
            </p:cNvSpPr>
            <p:nvPr/>
          </p:nvSpPr>
          <p:spPr bwMode="auto">
            <a:xfrm>
              <a:off x="815" y="1309"/>
              <a:ext cx="599" cy="101"/>
            </a:xfrm>
            <a:custGeom>
              <a:avLst/>
              <a:gdLst>
                <a:gd name="T0" fmla="*/ 1398 w 1536"/>
                <a:gd name="T1" fmla="*/ 277 h 277"/>
                <a:gd name="T2" fmla="*/ 1536 w 1536"/>
                <a:gd name="T3" fmla="*/ 139 h 277"/>
                <a:gd name="T4" fmla="*/ 1398 w 1536"/>
                <a:gd name="T5" fmla="*/ 0 h 277"/>
                <a:gd name="T6" fmla="*/ 1398 w 1536"/>
                <a:gd name="T7" fmla="*/ 0 h 277"/>
                <a:gd name="T8" fmla="*/ 138 w 1536"/>
                <a:gd name="T9" fmla="*/ 0 h 277"/>
                <a:gd name="T10" fmla="*/ 0 w 1536"/>
                <a:gd name="T11" fmla="*/ 139 h 277"/>
                <a:gd name="T12" fmla="*/ 138 w 1536"/>
                <a:gd name="T13" fmla="*/ 277 h 277"/>
                <a:gd name="T14" fmla="*/ 1398 w 1536"/>
                <a:gd name="T15" fmla="*/ 277 h 27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36" h="277">
                  <a:moveTo>
                    <a:pt x="1398" y="277"/>
                  </a:moveTo>
                  <a:cubicBezTo>
                    <a:pt x="1474" y="277"/>
                    <a:pt x="1536" y="215"/>
                    <a:pt x="1536" y="139"/>
                  </a:cubicBezTo>
                  <a:cubicBezTo>
                    <a:pt x="1536" y="62"/>
                    <a:pt x="1474" y="0"/>
                    <a:pt x="1398" y="0"/>
                  </a:cubicBezTo>
                  <a:lnTo>
                    <a:pt x="1398" y="0"/>
                  </a:lnTo>
                  <a:lnTo>
                    <a:pt x="138" y="0"/>
                  </a:lnTo>
                  <a:cubicBezTo>
                    <a:pt x="62" y="0"/>
                    <a:pt x="0" y="62"/>
                    <a:pt x="0" y="139"/>
                  </a:cubicBezTo>
                  <a:cubicBezTo>
                    <a:pt x="0" y="215"/>
                    <a:pt x="62" y="277"/>
                    <a:pt x="138" y="277"/>
                  </a:cubicBezTo>
                  <a:lnTo>
                    <a:pt x="1398" y="277"/>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13" name="Freeform 611"/>
            <p:cNvSpPr>
              <a:spLocks/>
            </p:cNvSpPr>
            <p:nvPr/>
          </p:nvSpPr>
          <p:spPr bwMode="auto">
            <a:xfrm>
              <a:off x="815" y="1309"/>
              <a:ext cx="599" cy="101"/>
            </a:xfrm>
            <a:custGeom>
              <a:avLst/>
              <a:gdLst>
                <a:gd name="T0" fmla="*/ 1398 w 1536"/>
                <a:gd name="T1" fmla="*/ 277 h 277"/>
                <a:gd name="T2" fmla="*/ 1536 w 1536"/>
                <a:gd name="T3" fmla="*/ 139 h 277"/>
                <a:gd name="T4" fmla="*/ 1398 w 1536"/>
                <a:gd name="T5" fmla="*/ 0 h 277"/>
                <a:gd name="T6" fmla="*/ 1398 w 1536"/>
                <a:gd name="T7" fmla="*/ 0 h 277"/>
                <a:gd name="T8" fmla="*/ 138 w 1536"/>
                <a:gd name="T9" fmla="*/ 0 h 277"/>
                <a:gd name="T10" fmla="*/ 0 w 1536"/>
                <a:gd name="T11" fmla="*/ 139 h 277"/>
                <a:gd name="T12" fmla="*/ 138 w 1536"/>
                <a:gd name="T13" fmla="*/ 277 h 277"/>
                <a:gd name="T14" fmla="*/ 1398 w 1536"/>
                <a:gd name="T15" fmla="*/ 277 h 27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36" h="277">
                  <a:moveTo>
                    <a:pt x="1398" y="277"/>
                  </a:moveTo>
                  <a:cubicBezTo>
                    <a:pt x="1474" y="277"/>
                    <a:pt x="1536" y="215"/>
                    <a:pt x="1536" y="139"/>
                  </a:cubicBezTo>
                  <a:cubicBezTo>
                    <a:pt x="1536" y="62"/>
                    <a:pt x="1474" y="0"/>
                    <a:pt x="1398" y="0"/>
                  </a:cubicBezTo>
                  <a:lnTo>
                    <a:pt x="1398" y="0"/>
                  </a:lnTo>
                  <a:lnTo>
                    <a:pt x="138" y="0"/>
                  </a:lnTo>
                  <a:cubicBezTo>
                    <a:pt x="62" y="0"/>
                    <a:pt x="0" y="62"/>
                    <a:pt x="0" y="139"/>
                  </a:cubicBezTo>
                  <a:cubicBezTo>
                    <a:pt x="0" y="215"/>
                    <a:pt x="62" y="277"/>
                    <a:pt x="138" y="277"/>
                  </a:cubicBezTo>
                  <a:lnTo>
                    <a:pt x="1398" y="277"/>
                  </a:lnTo>
                  <a:close/>
                </a:path>
              </a:pathLst>
            </a:custGeom>
            <a:noFill/>
            <a:ln w="31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14" name="Rectangle 612"/>
            <p:cNvSpPr>
              <a:spLocks noChangeArrowheads="1"/>
            </p:cNvSpPr>
            <p:nvPr/>
          </p:nvSpPr>
          <p:spPr bwMode="auto">
            <a:xfrm>
              <a:off x="859" y="1314"/>
              <a:ext cx="212"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1000" b="1" smtClean="0">
                  <a:solidFill>
                    <a:srgbClr val="000000"/>
                  </a:solidFill>
                  <a:latin typeface="Times New Roman" pitchFamily="18" charset="0"/>
                </a:rPr>
                <a:t>EPD</a:t>
              </a:r>
              <a:endParaRPr lang="en-US" altLang="en-US" sz="1800" smtClean="0">
                <a:solidFill>
                  <a:srgbClr val="000000"/>
                </a:solidFill>
              </a:endParaRPr>
            </a:p>
          </p:txBody>
        </p:sp>
        <p:sp>
          <p:nvSpPr>
            <p:cNvPr id="15" name="Rectangle 613"/>
            <p:cNvSpPr>
              <a:spLocks noChangeArrowheads="1"/>
            </p:cNvSpPr>
            <p:nvPr/>
          </p:nvSpPr>
          <p:spPr bwMode="auto">
            <a:xfrm>
              <a:off x="1022" y="1314"/>
              <a:ext cx="87"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1000" b="1" smtClean="0">
                  <a:solidFill>
                    <a:srgbClr val="000000"/>
                  </a:solidFill>
                  <a:latin typeface="Times New Roman" pitchFamily="18" charset="0"/>
                </a:rPr>
                <a:t>=</a:t>
              </a:r>
              <a:endParaRPr lang="en-US" altLang="en-US" sz="1800" smtClean="0">
                <a:solidFill>
                  <a:srgbClr val="000000"/>
                </a:solidFill>
              </a:endParaRPr>
            </a:p>
          </p:txBody>
        </p:sp>
        <p:sp>
          <p:nvSpPr>
            <p:cNvPr id="16" name="Rectangle 614"/>
            <p:cNvSpPr>
              <a:spLocks noChangeArrowheads="1"/>
            </p:cNvSpPr>
            <p:nvPr/>
          </p:nvSpPr>
          <p:spPr bwMode="auto">
            <a:xfrm>
              <a:off x="1072" y="1314"/>
              <a:ext cx="81"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1000" b="1" smtClean="0">
                  <a:solidFill>
                    <a:srgbClr val="000000"/>
                  </a:solidFill>
                  <a:latin typeface="Times New Roman" pitchFamily="18" charset="0"/>
                </a:rPr>
                <a:t>0</a:t>
              </a:r>
              <a:endParaRPr lang="en-US" altLang="en-US" sz="1800" smtClean="0">
                <a:solidFill>
                  <a:srgbClr val="000000"/>
                </a:solidFill>
              </a:endParaRPr>
            </a:p>
          </p:txBody>
        </p:sp>
        <p:sp>
          <p:nvSpPr>
            <p:cNvPr id="17" name="Rectangle 615"/>
            <p:cNvSpPr>
              <a:spLocks noChangeArrowheads="1"/>
            </p:cNvSpPr>
            <p:nvPr/>
          </p:nvSpPr>
          <p:spPr bwMode="auto">
            <a:xfrm>
              <a:off x="1115" y="1314"/>
              <a:ext cx="144"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1000" b="1" smtClean="0">
                  <a:solidFill>
                    <a:srgbClr val="000000"/>
                  </a:solidFill>
                  <a:latin typeface="Times New Roman" pitchFamily="18" charset="0"/>
                </a:rPr>
                <a:t>xA</a:t>
              </a:r>
              <a:endParaRPr lang="en-US" altLang="en-US" sz="1800" smtClean="0">
                <a:solidFill>
                  <a:srgbClr val="000000"/>
                </a:solidFill>
              </a:endParaRPr>
            </a:p>
          </p:txBody>
        </p:sp>
        <p:sp>
          <p:nvSpPr>
            <p:cNvPr id="18" name="Rectangle 616"/>
            <p:cNvSpPr>
              <a:spLocks noChangeArrowheads="1"/>
            </p:cNvSpPr>
            <p:nvPr/>
          </p:nvSpPr>
          <p:spPr bwMode="auto">
            <a:xfrm>
              <a:off x="1215" y="1314"/>
              <a:ext cx="81"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1000" b="1" smtClean="0">
                  <a:solidFill>
                    <a:srgbClr val="000000"/>
                  </a:solidFill>
                  <a:latin typeface="Times New Roman" pitchFamily="18" charset="0"/>
                </a:rPr>
                <a:t>0</a:t>
              </a:r>
              <a:endParaRPr lang="en-US" altLang="en-US" sz="1800" smtClean="0">
                <a:solidFill>
                  <a:srgbClr val="000000"/>
                </a:solidFill>
              </a:endParaRPr>
            </a:p>
          </p:txBody>
        </p:sp>
        <p:sp>
          <p:nvSpPr>
            <p:cNvPr id="19" name="Rectangle 617"/>
            <p:cNvSpPr>
              <a:spLocks noChangeArrowheads="1"/>
            </p:cNvSpPr>
            <p:nvPr/>
          </p:nvSpPr>
          <p:spPr bwMode="auto">
            <a:xfrm>
              <a:off x="1259" y="1314"/>
              <a:ext cx="162"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1000" b="1" smtClean="0">
                  <a:solidFill>
                    <a:srgbClr val="000000"/>
                  </a:solidFill>
                  <a:latin typeface="Times New Roman" pitchFamily="18" charset="0"/>
                </a:rPr>
                <a:t>ED</a:t>
              </a:r>
              <a:endParaRPr lang="en-US" altLang="en-US" sz="1800" smtClean="0">
                <a:solidFill>
                  <a:srgbClr val="000000"/>
                </a:solidFill>
              </a:endParaRPr>
            </a:p>
          </p:txBody>
        </p:sp>
      </p:grpSp>
    </p:spTree>
    <p:extLst>
      <p:ext uri="{BB962C8B-B14F-4D97-AF65-F5344CB8AC3E}">
        <p14:creationId xmlns:p14="http://schemas.microsoft.com/office/powerpoint/2010/main" val="3470161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66800"/>
          </a:xfrm>
        </p:spPr>
        <p:txBody>
          <a:bodyPr/>
          <a:lstStyle/>
          <a:p>
            <a:r>
              <a:rPr lang="en-US" dirty="0"/>
              <a:t>6lo packet </a:t>
            </a:r>
            <a:r>
              <a:rPr lang="en-US" dirty="0" smtClean="0"/>
              <a:t>reception </a:t>
            </a:r>
            <a:r>
              <a:rPr lang="en-US" dirty="0"/>
              <a:t>over </a:t>
            </a:r>
            <a:r>
              <a:rPr lang="en-US" dirty="0" smtClean="0"/>
              <a:t>802.15.12</a:t>
            </a:r>
            <a:endParaRPr lang="en-US" dirty="0"/>
          </a:p>
        </p:txBody>
      </p:sp>
      <p:sp>
        <p:nvSpPr>
          <p:cNvPr id="3" name="Content Placeholder 2"/>
          <p:cNvSpPr>
            <a:spLocks noGrp="1"/>
          </p:cNvSpPr>
          <p:nvPr>
            <p:ph idx="1"/>
          </p:nvPr>
        </p:nvSpPr>
        <p:spPr/>
        <p:txBody>
          <a:bodyPr/>
          <a:lstStyle/>
          <a:p>
            <a:r>
              <a:rPr lang="en-US" sz="2400" dirty="0" smtClean="0"/>
              <a:t>Frame arrives over PHY layer and is delivered to 802.15.12 from MAC layer processing.  How do we get it to the proper higher-layer protocol interface?</a:t>
            </a:r>
          </a:p>
          <a:p>
            <a:r>
              <a:rPr lang="en-US" sz="2400" dirty="0" smtClean="0"/>
              <a:t>The ULI-6lo ID allows routing to the proper higher-layer device driver.  However, for mesh routing, the frame may require processing by L2R.  In this case, the frame may be redirected back out through the MAC layer so that it can be forwarded to the next hop towards the destination.</a:t>
            </a:r>
            <a:endParaRPr lang="en-US" sz="2400" dirty="0"/>
          </a:p>
        </p:txBody>
      </p:sp>
      <p:sp>
        <p:nvSpPr>
          <p:cNvPr id="4" name="Date Placeholder 3"/>
          <p:cNvSpPr>
            <a:spLocks noGrp="1"/>
          </p:cNvSpPr>
          <p:nvPr>
            <p:ph type="dt" sz="half" idx="10"/>
          </p:nvPr>
        </p:nvSpPr>
        <p:spPr/>
        <p:txBody>
          <a:bodyPr/>
          <a:lstStyle/>
          <a:p>
            <a:r>
              <a:rPr lang="en-US" smtClean="0">
                <a:solidFill>
                  <a:srgbClr val="000000"/>
                </a:solidFill>
              </a:rPr>
              <a:t>&lt;May 2017&gt;</a:t>
            </a:r>
            <a:endParaRPr lang="en-US">
              <a:solidFill>
                <a:srgbClr val="000000"/>
              </a:solidFill>
            </a:endParaRPr>
          </a:p>
        </p:txBody>
      </p:sp>
      <p:sp>
        <p:nvSpPr>
          <p:cNvPr id="5" name="Footer Placeholder 4"/>
          <p:cNvSpPr>
            <a:spLocks noGrp="1"/>
          </p:cNvSpPr>
          <p:nvPr>
            <p:ph type="ftr" sz="quarter" idx="11"/>
          </p:nvPr>
        </p:nvSpPr>
        <p:spPr/>
        <p:txBody>
          <a:bodyPr/>
          <a:lstStyle/>
          <a:p>
            <a:r>
              <a:rPr lang="en-US" smtClean="0">
                <a:solidFill>
                  <a:srgbClr val="000000"/>
                </a:solidFill>
              </a:rPr>
              <a:t>&lt;Pat Kinney&gt;, &lt;Kinney Consulting&gt;</a:t>
            </a:r>
            <a:endParaRPr lang="en-US">
              <a:solidFill>
                <a:srgbClr val="000000"/>
              </a:solidFill>
            </a:endParaRPr>
          </a:p>
        </p:txBody>
      </p:sp>
      <p:sp>
        <p:nvSpPr>
          <p:cNvPr id="6" name="Slide Number Placeholder 5"/>
          <p:cNvSpPr>
            <a:spLocks noGrp="1"/>
          </p:cNvSpPr>
          <p:nvPr>
            <p:ph type="sldNum" sz="quarter" idx="12"/>
          </p:nvPr>
        </p:nvSpPr>
        <p:spPr/>
        <p:txBody>
          <a:bodyPr/>
          <a:lstStyle/>
          <a:p>
            <a:r>
              <a:rPr lang="en-US" smtClean="0">
                <a:solidFill>
                  <a:srgbClr val="000000"/>
                </a:solidFill>
              </a:rPr>
              <a:t>Slide </a:t>
            </a:r>
            <a:fld id="{70337B2E-2ECE-C749-8163-8E953C7317DE}" type="slidenum">
              <a:rPr lang="en-US" smtClean="0">
                <a:solidFill>
                  <a:srgbClr val="000000"/>
                </a:solidFill>
              </a:rPr>
              <a:pPr/>
              <a:t>5</a:t>
            </a:fld>
            <a:endParaRPr lang="en-US">
              <a:solidFill>
                <a:srgbClr val="000000"/>
              </a:solidFill>
            </a:endParaRPr>
          </a:p>
        </p:txBody>
      </p:sp>
    </p:spTree>
    <p:extLst>
      <p:ext uri="{BB962C8B-B14F-4D97-AF65-F5344CB8AC3E}">
        <p14:creationId xmlns:p14="http://schemas.microsoft.com/office/powerpoint/2010/main" val="13453823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Gateway between dissimilar PHY?</a:t>
            </a:r>
            <a:endParaRPr lang="en-US" dirty="0"/>
          </a:p>
        </p:txBody>
      </p:sp>
      <p:sp>
        <p:nvSpPr>
          <p:cNvPr id="3" name="Content Placeholder 2"/>
          <p:cNvSpPr>
            <a:spLocks noGrp="1"/>
          </p:cNvSpPr>
          <p:nvPr>
            <p:ph idx="1"/>
          </p:nvPr>
        </p:nvSpPr>
        <p:spPr/>
        <p:txBody>
          <a:bodyPr/>
          <a:lstStyle/>
          <a:p>
            <a:r>
              <a:rPr lang="en-US" dirty="0" smtClean="0"/>
              <a:t>Should 802.15.12 allow mediation for use of a single MAC layer for dissimilar PHY?</a:t>
            </a:r>
          </a:p>
          <a:p>
            <a:r>
              <a:rPr lang="en-US" dirty="0" smtClean="0"/>
              <a:t>Or two MACs, on two different PHY, but with coordination by way of 802.15.12?</a:t>
            </a:r>
          </a:p>
          <a:p>
            <a:r>
              <a:rPr lang="en-US" dirty="0" smtClean="0"/>
              <a:t>Note: the function of MAC is medium access and maybe 802.15.12 should not get in the way?</a:t>
            </a:r>
            <a:endParaRPr lang="en-US" dirty="0"/>
          </a:p>
        </p:txBody>
      </p:sp>
      <p:sp>
        <p:nvSpPr>
          <p:cNvPr id="4" name="Date Placeholder 3"/>
          <p:cNvSpPr>
            <a:spLocks noGrp="1"/>
          </p:cNvSpPr>
          <p:nvPr>
            <p:ph type="dt" sz="half" idx="10"/>
          </p:nvPr>
        </p:nvSpPr>
        <p:spPr/>
        <p:txBody>
          <a:bodyPr/>
          <a:lstStyle/>
          <a:p>
            <a:r>
              <a:rPr lang="en-US" smtClean="0"/>
              <a:t>&lt;May 2017&gt;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smtClean="0"/>
              <a:t>Slide </a:t>
            </a:r>
            <a:fld id="{70337B2E-2ECE-C749-8163-8E953C7317DE}" type="slidenum">
              <a:rPr lang="en-US" smtClean="0"/>
              <a:pPr/>
              <a:t>6</a:t>
            </a:fld>
            <a:endParaRPr lang="en-US"/>
          </a:p>
        </p:txBody>
      </p:sp>
    </p:spTree>
    <p:extLst>
      <p:ext uri="{BB962C8B-B14F-4D97-AF65-F5344CB8AC3E}">
        <p14:creationId xmlns:p14="http://schemas.microsoft.com/office/powerpoint/2010/main" val="2170353155"/>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Custom 1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4080"/>
      </a:hlink>
      <a:folHlink>
        <a:srgbClr val="000080"/>
      </a:folHlink>
    </a:clrScheme>
    <a:fontScheme name="Office Theme">
      <a:majorFont>
        <a:latin typeface="Times New Roman"/>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IEEE-P802_15.pot</Template>
  <TotalTime>41578</TotalTime>
  <Words>900</Words>
  <Application>Microsoft Office PowerPoint</Application>
  <PresentationFormat>On-screen Show (4:3)</PresentationFormat>
  <Paragraphs>477</Paragraphs>
  <Slides>6</Slides>
  <Notes>2</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IEEE-P802_15</vt:lpstr>
      <vt:lpstr>PowerPoint Presentation</vt:lpstr>
      <vt:lpstr>802.15.12</vt:lpstr>
      <vt:lpstr>6lo packet transmission over 802.15.12 (1)</vt:lpstr>
      <vt:lpstr>PHY and DLL Functional Decomposition - Figure 2</vt:lpstr>
      <vt:lpstr>6lo packet reception over 802.15.12</vt:lpstr>
      <vt:lpstr>Gateway between dissimilar PHY?</vt:lpstr>
    </vt:vector>
  </TitlesOfParts>
  <Company>Kinney Consulting</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Conceptual Overview</dc:title>
  <dc:subject>IEEE 802.15 &lt;.12&gt;</dc:subject>
  <dc:creator>Pat Kinney</dc:creator>
  <dc:description>&lt;15-17-0113-02-0012&gt;</dc:description>
  <cp:lastModifiedBy>charliep</cp:lastModifiedBy>
  <cp:revision>82</cp:revision>
  <cp:lastPrinted>1998-02-10T13:28:06Z</cp:lastPrinted>
  <dcterms:created xsi:type="dcterms:W3CDTF">1999-11-08T18:59:45Z</dcterms:created>
  <dcterms:modified xsi:type="dcterms:W3CDTF">2017-05-10T22:37:34Z</dcterms:modified>
</cp:coreProperties>
</file>