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0" r:id="rId3"/>
    <p:sldId id="281" r:id="rId4"/>
    <p:sldId id="289" r:id="rId5"/>
    <p:sldId id="284" r:id="rId6"/>
    <p:sldId id="282" r:id="rId7"/>
    <p:sldId id="294" r:id="rId8"/>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3" autoAdjust="0"/>
    <p:restoredTop sz="94678" autoAdjust="0"/>
  </p:normalViewPr>
  <p:slideViewPr>
    <p:cSldViewPr snapToGrid="0">
      <p:cViewPr>
        <p:scale>
          <a:sx n="50" d="100"/>
          <a:sy n="50" d="100"/>
        </p:scale>
        <p:origin x="-1176" y="-58"/>
      </p:cViewPr>
      <p:guideLst>
        <p:guide orient="horz" pos="2160"/>
        <p:guide pos="2880"/>
      </p:guideLst>
    </p:cSldViewPr>
  </p:slideViewPr>
  <p:notesTextViewPr>
    <p:cViewPr>
      <p:scale>
        <a:sx n="100" d="100"/>
        <a:sy n="100" d="100"/>
      </p:scale>
      <p:origin x="0" y="0"/>
    </p:cViewPr>
  </p:notesTextViewPr>
  <p:notesViewPr>
    <p:cSldViewPr snapToGrid="0">
      <p:cViewPr varScale="1">
        <p:scale>
          <a:sx n="34" d="100"/>
          <a:sy n="34" d="100"/>
        </p:scale>
        <p:origin x="-2424" y="-8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Volker Jungnickel (</a:t>
            </a:r>
            <a:r>
              <a:rPr lang="en-US" dirty="0" err="1" smtClean="0"/>
              <a:t>Fraunhofer</a:t>
            </a:r>
            <a:r>
              <a:rPr lang="en-US" dirty="0" smtClean="0"/>
              <a:t> HHI)</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Volker Jungnickel (</a:t>
            </a:r>
            <a:r>
              <a:rPr lang="en-US" dirty="0" err="1" smtClean="0"/>
              <a:t>Fraunhofer</a:t>
            </a:r>
            <a:r>
              <a:rPr lang="en-US" dirty="0" smtClean="0"/>
              <a:t> HHI)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802.15-17-0304-00-0013</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SG MG OWC Closing </a:t>
            </a:r>
            <a:r>
              <a:rPr lang="en-US" sz="1600" dirty="0" smtClean="0"/>
              <a:t>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16 March 2017</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Volker Jungnickel </a:t>
            </a:r>
            <a:r>
              <a:rPr lang="en-US" sz="1600" dirty="0" err="1" smtClean="0">
                <a:solidFill>
                  <a:schemeClr val="tx2"/>
                </a:solidFill>
              </a:rPr>
              <a:t>Fraunhofer</a:t>
            </a:r>
            <a:r>
              <a:rPr lang="en-US" sz="1600" dirty="0" smtClean="0">
                <a:solidFill>
                  <a:schemeClr val="tx2"/>
                </a:solidFill>
              </a:rPr>
              <a:t> HHI</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Einsteinufer</a:t>
            </a:r>
            <a:r>
              <a:rPr lang="en-US" sz="1600" dirty="0" smtClean="0">
                <a:solidFill>
                  <a:schemeClr val="tx2"/>
                </a:solidFill>
              </a:rPr>
              <a:t> 37, D-10587 Berlin,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:+493031002768, </a:t>
            </a:r>
            <a:r>
              <a:rPr lang="en-US" sz="1600" dirty="0">
                <a:solidFill>
                  <a:schemeClr val="tx2"/>
                </a:solidFill>
              </a:rPr>
              <a:t>FAX: </a:t>
            </a:r>
            <a:r>
              <a:rPr lang="en-US" sz="1600" dirty="0" smtClean="0">
                <a:solidFill>
                  <a:schemeClr val="tx2"/>
                </a:solidFill>
              </a:rPr>
              <a:t>+49 31002 250, E-Mail: volker.jungnickel@hhi.fraunhofer.de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en-US" sz="1600" dirty="0" smtClean="0">
                <a:solidFill>
                  <a:schemeClr val="tx2"/>
                </a:solidFill>
              </a:rPr>
              <a:t>TG13 Midweek </a:t>
            </a:r>
            <a:r>
              <a:rPr lang="en-US" sz="1600" dirty="0" smtClean="0"/>
              <a:t>Plenary </a:t>
            </a:r>
            <a:r>
              <a:rPr lang="en-US" sz="1600" dirty="0"/>
              <a:t>Slides</a:t>
            </a:r>
            <a:endParaRPr lang="de-DE" sz="1600" dirty="0"/>
          </a:p>
          <a:p>
            <a:pPr>
              <a:spcBef>
                <a:spcPts val="600"/>
              </a:spcBef>
              <a:spcAft>
                <a:spcPts val="600"/>
              </a:spcAft>
            </a:pPr>
            <a:r>
              <a:rPr lang="en-US" sz="1600" b="1" dirty="0" smtClean="0">
                <a:solidFill>
                  <a:schemeClr val="tx2"/>
                </a:solidFill>
              </a:rPr>
              <a:t>Purpose: </a:t>
            </a:r>
            <a:r>
              <a:rPr lang="en-US" sz="1600" dirty="0" smtClean="0">
                <a:solidFill>
                  <a:schemeClr val="tx2"/>
                </a:solidFill>
              </a:rPr>
              <a:t>Midweek plenary report </a:t>
            </a:r>
            <a:r>
              <a:rPr lang="en-US" sz="1600" dirty="0" smtClean="0">
                <a:solidFill>
                  <a:schemeClr val="tx2"/>
                </a:solidFill>
              </a:rPr>
              <a:t>to WG </a:t>
            </a:r>
            <a:r>
              <a:rPr lang="en-US" sz="1600" dirty="0" smtClean="0">
                <a:solidFill>
                  <a:schemeClr val="tx2"/>
                </a:solidFill>
              </a:rPr>
              <a:t>15 for May 2017 meeting</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
        <p:nvSpPr>
          <p:cNvPr id="8"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sz="4400" b="1" dirty="0" smtClean="0">
                <a:solidFill>
                  <a:schemeClr val="tx1"/>
                </a:solidFill>
              </a:rPr>
              <a:t>TG13 MG </a:t>
            </a:r>
            <a:r>
              <a:rPr lang="de-DE" sz="4400" b="1" dirty="0" smtClean="0">
                <a:solidFill>
                  <a:schemeClr val="tx1"/>
                </a:solidFill>
              </a:rPr>
              <a:t>OWC March 2017</a:t>
            </a:r>
            <a:br>
              <a:rPr lang="de-DE" sz="4400" b="1" dirty="0" smtClean="0">
                <a:solidFill>
                  <a:schemeClr val="tx1"/>
                </a:solidFill>
              </a:rPr>
            </a:br>
            <a:r>
              <a:rPr lang="de-DE" sz="4400" b="1" dirty="0" err="1" smtClean="0">
                <a:solidFill>
                  <a:schemeClr val="tx1"/>
                </a:solidFill>
              </a:rPr>
              <a:t>Midweek</a:t>
            </a:r>
            <a:r>
              <a:rPr lang="de-DE" sz="4400" b="1" dirty="0" smtClean="0">
                <a:solidFill>
                  <a:schemeClr val="tx1"/>
                </a:solidFill>
              </a:rPr>
              <a:t> </a:t>
            </a:r>
            <a:r>
              <a:rPr lang="de-DE" sz="4400" b="1" dirty="0" err="1" smtClean="0">
                <a:solidFill>
                  <a:schemeClr val="tx1"/>
                </a:solidFill>
              </a:rPr>
              <a:t>Plenary</a:t>
            </a:r>
            <a:r>
              <a:rPr lang="de-DE" sz="4400" b="1" dirty="0" smtClean="0">
                <a:solidFill>
                  <a:schemeClr val="tx1"/>
                </a:solidFill>
              </a:rPr>
              <a:t> Report</a:t>
            </a:r>
            <a:endParaRPr lang="de-DE" sz="4400" b="1" dirty="0">
              <a:solidFill>
                <a:schemeClr val="tx1"/>
              </a:solidFill>
            </a:endParaRPr>
          </a:p>
        </p:txBody>
      </p:sp>
      <p:sp>
        <p:nvSpPr>
          <p:cNvPr id="3"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
        <p:nvSpPr>
          <p:cNvPr id="8"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608927"/>
            <a:ext cx="7772400" cy="4114800"/>
          </a:xfrm>
        </p:spPr>
        <p:txBody>
          <a:bodyPr/>
          <a:lstStyle/>
          <a:p>
            <a:pPr marL="0" indent="0">
              <a:buNone/>
            </a:pPr>
            <a:r>
              <a:rPr lang="de-DE" sz="2000" dirty="0" smtClean="0"/>
              <a:t>10 </a:t>
            </a:r>
            <a:r>
              <a:rPr lang="de-DE" sz="2000" dirty="0" err="1" smtClean="0"/>
              <a:t>meetings</a:t>
            </a:r>
            <a:r>
              <a:rPr lang="de-DE" sz="2000" dirty="0" smtClean="0"/>
              <a:t> </a:t>
            </a:r>
            <a:r>
              <a:rPr lang="de-DE" sz="2000" dirty="0" err="1" smtClean="0"/>
              <a:t>scheduled</a:t>
            </a:r>
            <a:r>
              <a:rPr lang="de-DE" sz="2000" dirty="0" smtClean="0"/>
              <a:t> in </a:t>
            </a:r>
            <a:r>
              <a:rPr lang="de-DE" sz="2000" dirty="0" err="1" smtClean="0"/>
              <a:t>Daejeon</a:t>
            </a:r>
            <a:endParaRPr lang="de-DE" sz="2000" dirty="0" smtClean="0"/>
          </a:p>
          <a:p>
            <a:r>
              <a:rPr lang="de-DE" sz="2000" dirty="0" smtClean="0"/>
              <a:t>New PAR </a:t>
            </a:r>
            <a:r>
              <a:rPr lang="de-DE" sz="2000" dirty="0" err="1" smtClean="0"/>
              <a:t>and</a:t>
            </a:r>
            <a:r>
              <a:rPr lang="de-DE" sz="2000" dirty="0" smtClean="0"/>
              <a:t> CSD </a:t>
            </a:r>
            <a:r>
              <a:rPr lang="de-DE" sz="2000" dirty="0" err="1" smtClean="0"/>
              <a:t>submitted</a:t>
            </a:r>
            <a:r>
              <a:rPr lang="de-DE" sz="2000" dirty="0" smtClean="0"/>
              <a:t> in Vancouver </a:t>
            </a:r>
            <a:r>
              <a:rPr lang="de-DE" sz="2000" dirty="0" err="1" smtClean="0"/>
              <a:t>were</a:t>
            </a:r>
            <a:r>
              <a:rPr lang="de-DE" sz="2000" dirty="0" smtClean="0"/>
              <a:t> </a:t>
            </a:r>
            <a:r>
              <a:rPr lang="de-DE" sz="2000" dirty="0" err="1" smtClean="0"/>
              <a:t>accepted</a:t>
            </a:r>
            <a:endParaRPr lang="de-DE" sz="2000" dirty="0" smtClean="0"/>
          </a:p>
          <a:p>
            <a:r>
              <a:rPr lang="de-DE" sz="2000" dirty="0" smtClean="0"/>
              <a:t>New TG13 </a:t>
            </a:r>
            <a:r>
              <a:rPr lang="de-DE" sz="2000" dirty="0" err="1" smtClean="0"/>
              <a:t>has</a:t>
            </a:r>
            <a:r>
              <a:rPr lang="de-DE" sz="2000" dirty="0" smtClean="0"/>
              <a:t> </a:t>
            </a:r>
            <a:r>
              <a:rPr lang="de-DE" sz="2000" dirty="0" err="1" smtClean="0"/>
              <a:t>been</a:t>
            </a:r>
            <a:r>
              <a:rPr lang="de-DE" sz="2000" dirty="0" smtClean="0"/>
              <a:t> </a:t>
            </a:r>
            <a:r>
              <a:rPr lang="de-DE" sz="2000" dirty="0" err="1" smtClean="0"/>
              <a:t>formed</a:t>
            </a:r>
            <a:r>
              <a:rPr lang="de-DE" sz="2000" dirty="0" smtClean="0"/>
              <a:t> in </a:t>
            </a:r>
            <a:r>
              <a:rPr lang="de-DE" sz="2000" dirty="0" err="1" smtClean="0"/>
              <a:t>Daejeon</a:t>
            </a:r>
            <a:endParaRPr lang="de-DE" sz="2000" dirty="0" smtClean="0"/>
          </a:p>
          <a:p>
            <a:pPr lvl="1"/>
            <a:r>
              <a:rPr lang="de-DE" sz="1600" dirty="0" err="1" smtClean="0"/>
              <a:t>Chair</a:t>
            </a:r>
            <a:r>
              <a:rPr lang="de-DE" sz="1600" dirty="0" smtClean="0"/>
              <a:t>: Volker Jungnickel (Fraunhofer HHI)</a:t>
            </a:r>
          </a:p>
          <a:p>
            <a:pPr lvl="1"/>
            <a:r>
              <a:rPr lang="de-DE" sz="1600" dirty="0" smtClean="0"/>
              <a:t>Technical Editor: John </a:t>
            </a:r>
            <a:r>
              <a:rPr lang="de-DE" sz="1600" dirty="0" err="1" smtClean="0"/>
              <a:t>Liqiang</a:t>
            </a:r>
            <a:r>
              <a:rPr lang="de-DE" sz="1600" dirty="0" smtClean="0"/>
              <a:t> (</a:t>
            </a:r>
            <a:r>
              <a:rPr lang="de-DE" sz="1600" dirty="0" err="1" smtClean="0"/>
              <a:t>Huawei</a:t>
            </a:r>
            <a:r>
              <a:rPr lang="de-DE" sz="1600" dirty="0" smtClean="0"/>
              <a:t>)</a:t>
            </a:r>
          </a:p>
          <a:p>
            <a:pPr lvl="1"/>
            <a:r>
              <a:rPr lang="de-DE" sz="1600" dirty="0" err="1"/>
              <a:t>Vice</a:t>
            </a:r>
            <a:r>
              <a:rPr lang="de-DE" sz="1600" dirty="0"/>
              <a:t> </a:t>
            </a:r>
            <a:r>
              <a:rPr lang="de-DE" sz="1600" dirty="0" err="1"/>
              <a:t>Chair</a:t>
            </a:r>
            <a:r>
              <a:rPr lang="de-DE" sz="1600" dirty="0"/>
              <a:t>: Nikola </a:t>
            </a:r>
            <a:r>
              <a:rPr lang="de-DE" sz="1600" dirty="0" err="1" smtClean="0"/>
              <a:t>Serafimovski</a:t>
            </a:r>
            <a:r>
              <a:rPr lang="de-DE" sz="1600" dirty="0" smtClean="0"/>
              <a:t> </a:t>
            </a:r>
            <a:r>
              <a:rPr lang="de-DE" sz="1600" dirty="0"/>
              <a:t>(</a:t>
            </a:r>
            <a:r>
              <a:rPr lang="de-DE" sz="1600" dirty="0" err="1"/>
              <a:t>pureLiFi</a:t>
            </a:r>
            <a:r>
              <a:rPr lang="de-DE" sz="1600" dirty="0"/>
              <a:t>)</a:t>
            </a:r>
          </a:p>
          <a:p>
            <a:pPr lvl="1"/>
            <a:r>
              <a:rPr lang="de-DE" sz="1600" dirty="0" err="1" smtClean="0"/>
              <a:t>Secretary</a:t>
            </a:r>
            <a:r>
              <a:rPr lang="de-DE" sz="1600" dirty="0" smtClean="0"/>
              <a:t>: Nikola </a:t>
            </a:r>
            <a:r>
              <a:rPr lang="de-DE" sz="1600" dirty="0" err="1" smtClean="0"/>
              <a:t>Serafimovski</a:t>
            </a:r>
            <a:r>
              <a:rPr lang="de-DE" sz="1600" dirty="0"/>
              <a:t> (</a:t>
            </a:r>
            <a:r>
              <a:rPr lang="de-DE" sz="1600" dirty="0" err="1"/>
              <a:t>pureLiFi</a:t>
            </a:r>
            <a:r>
              <a:rPr lang="de-DE" sz="1600" dirty="0"/>
              <a:t>) </a:t>
            </a:r>
            <a:r>
              <a:rPr lang="de-DE" sz="1600" dirty="0" smtClean="0"/>
              <a:t>/ </a:t>
            </a:r>
            <a:r>
              <a:rPr lang="de-DE" sz="1600" dirty="0" smtClean="0"/>
              <a:t>John </a:t>
            </a:r>
            <a:r>
              <a:rPr lang="de-DE" sz="1600" dirty="0" err="1" smtClean="0"/>
              <a:t>Liqiang</a:t>
            </a:r>
            <a:r>
              <a:rPr lang="de-DE" sz="1600" dirty="0" smtClean="0"/>
              <a:t> (</a:t>
            </a:r>
            <a:r>
              <a:rPr lang="de-DE" sz="1600" dirty="0" err="1" smtClean="0"/>
              <a:t>Huawei</a:t>
            </a:r>
            <a:r>
              <a:rPr lang="de-DE" sz="1600" dirty="0" smtClean="0"/>
              <a:t>)</a:t>
            </a:r>
          </a:p>
          <a:p>
            <a:r>
              <a:rPr lang="de-DE" sz="2000" dirty="0" smtClean="0"/>
              <a:t>Main </a:t>
            </a:r>
            <a:r>
              <a:rPr lang="de-DE" sz="2000" dirty="0" err="1" smtClean="0"/>
              <a:t>objective</a:t>
            </a:r>
            <a:r>
              <a:rPr lang="de-DE" sz="2000" dirty="0" smtClean="0"/>
              <a:t> </a:t>
            </a:r>
            <a:r>
              <a:rPr lang="de-DE" sz="2000" dirty="0" err="1" smtClean="0"/>
              <a:t>of</a:t>
            </a:r>
            <a:r>
              <a:rPr lang="de-DE" sz="2000" dirty="0" smtClean="0"/>
              <a:t> </a:t>
            </a:r>
            <a:r>
              <a:rPr lang="de-DE" sz="2000" dirty="0" err="1" smtClean="0"/>
              <a:t>the</a:t>
            </a:r>
            <a:r>
              <a:rPr lang="de-DE" sz="2000" dirty="0" smtClean="0"/>
              <a:t> </a:t>
            </a:r>
            <a:r>
              <a:rPr lang="de-DE" sz="2000" dirty="0" err="1" smtClean="0"/>
              <a:t>interim</a:t>
            </a:r>
            <a:r>
              <a:rPr lang="de-DE" sz="2000" dirty="0" smtClean="0"/>
              <a:t> </a:t>
            </a:r>
            <a:r>
              <a:rPr lang="de-DE" sz="2000" dirty="0" err="1" smtClean="0"/>
              <a:t>session</a:t>
            </a:r>
            <a:r>
              <a:rPr lang="de-DE" sz="2000" dirty="0" smtClean="0"/>
              <a:t> </a:t>
            </a:r>
            <a:r>
              <a:rPr lang="de-DE" sz="2000" dirty="0" err="1" smtClean="0"/>
              <a:t>is</a:t>
            </a:r>
            <a:r>
              <a:rPr lang="de-DE" sz="2000" dirty="0" smtClean="0"/>
              <a:t> </a:t>
            </a:r>
            <a:r>
              <a:rPr lang="de-DE" sz="2000" dirty="0" err="1" smtClean="0"/>
              <a:t>to</a:t>
            </a:r>
            <a:r>
              <a:rPr lang="de-DE" sz="2000" dirty="0" smtClean="0"/>
              <a:t> </a:t>
            </a:r>
            <a:r>
              <a:rPr lang="de-DE" sz="2000" dirty="0" err="1" smtClean="0"/>
              <a:t>prepare</a:t>
            </a:r>
            <a:r>
              <a:rPr lang="de-DE" sz="2000" dirty="0" smtClean="0"/>
              <a:t> D0 </a:t>
            </a:r>
            <a:r>
              <a:rPr lang="de-DE" sz="2000" dirty="0" err="1" smtClean="0"/>
              <a:t>as</a:t>
            </a:r>
            <a:r>
              <a:rPr lang="de-DE" sz="2000" dirty="0" smtClean="0"/>
              <a:t> a </a:t>
            </a:r>
            <a:r>
              <a:rPr lang="de-DE" sz="2000" dirty="0" err="1" smtClean="0"/>
              <a:t>basis</a:t>
            </a:r>
            <a:r>
              <a:rPr lang="de-DE" sz="2000" dirty="0" smtClean="0"/>
              <a:t> </a:t>
            </a:r>
            <a:r>
              <a:rPr lang="de-DE" sz="2000" dirty="0" err="1" smtClean="0"/>
              <a:t>for</a:t>
            </a:r>
            <a:r>
              <a:rPr lang="de-DE" sz="2000" dirty="0" smtClean="0"/>
              <a:t> </a:t>
            </a:r>
            <a:r>
              <a:rPr lang="de-DE" sz="2000" dirty="0" err="1" smtClean="0"/>
              <a:t>the</a:t>
            </a:r>
            <a:r>
              <a:rPr lang="de-DE" sz="2000" dirty="0" smtClean="0"/>
              <a:t> </a:t>
            </a:r>
            <a:r>
              <a:rPr lang="de-DE" sz="2000" dirty="0" err="1" smtClean="0"/>
              <a:t>work</a:t>
            </a:r>
            <a:r>
              <a:rPr lang="de-DE" sz="2000" dirty="0" smtClean="0"/>
              <a:t> in TG13 </a:t>
            </a:r>
            <a:r>
              <a:rPr lang="de-DE" sz="2000" dirty="0" err="1" smtClean="0"/>
              <a:t>using</a:t>
            </a:r>
            <a:r>
              <a:rPr lang="de-DE" sz="2000" dirty="0" smtClean="0"/>
              <a:t> D1 </a:t>
            </a:r>
            <a:r>
              <a:rPr lang="de-DE" sz="2000" dirty="0" err="1" smtClean="0"/>
              <a:t>from</a:t>
            </a:r>
            <a:r>
              <a:rPr lang="de-DE" sz="2000" dirty="0" smtClean="0"/>
              <a:t> TG7m (spring-</a:t>
            </a:r>
            <a:r>
              <a:rPr lang="de-DE" sz="2000" dirty="0" err="1" smtClean="0"/>
              <a:t>cleaning</a:t>
            </a:r>
            <a:r>
              <a:rPr lang="de-DE" sz="2000" dirty="0" smtClean="0"/>
              <a:t>)</a:t>
            </a:r>
          </a:p>
          <a:p>
            <a:r>
              <a:rPr lang="de-DE" sz="2000" dirty="0" smtClean="0"/>
              <a:t>This </a:t>
            </a:r>
            <a:r>
              <a:rPr lang="de-DE" sz="2000" dirty="0" err="1" smtClean="0"/>
              <a:t>includes</a:t>
            </a:r>
            <a:r>
              <a:rPr lang="de-DE" sz="2000" dirty="0" smtClean="0"/>
              <a:t> </a:t>
            </a:r>
            <a:r>
              <a:rPr lang="de-DE" sz="2000" dirty="0" err="1" smtClean="0"/>
              <a:t>removing</a:t>
            </a:r>
            <a:r>
              <a:rPr lang="de-DE" sz="2000" dirty="0" smtClean="0"/>
              <a:t> </a:t>
            </a:r>
            <a:r>
              <a:rPr lang="de-DE" sz="2000" dirty="0" err="1" smtClean="0"/>
              <a:t>previous</a:t>
            </a:r>
            <a:r>
              <a:rPr lang="de-DE" sz="2000" dirty="0" smtClean="0"/>
              <a:t> PHY </a:t>
            </a:r>
            <a:r>
              <a:rPr lang="de-DE" sz="2000" dirty="0" err="1" smtClean="0"/>
              <a:t>from</a:t>
            </a:r>
            <a:r>
              <a:rPr lang="de-DE" sz="2000" dirty="0" smtClean="0"/>
              <a:t> 802.15.7-2011 </a:t>
            </a:r>
            <a:r>
              <a:rPr lang="de-DE" sz="2000" dirty="0" err="1" smtClean="0"/>
              <a:t>and</a:t>
            </a:r>
            <a:r>
              <a:rPr lang="de-DE" sz="2000" dirty="0" smtClean="0"/>
              <a:t> </a:t>
            </a:r>
            <a:r>
              <a:rPr lang="de-DE" sz="2000" dirty="0" err="1" smtClean="0"/>
              <a:t>those</a:t>
            </a:r>
            <a:r>
              <a:rPr lang="de-DE" sz="2000" dirty="0" smtClean="0"/>
              <a:t> </a:t>
            </a:r>
            <a:r>
              <a:rPr lang="de-DE" sz="2000" dirty="0" err="1" smtClean="0"/>
              <a:t>introduced</a:t>
            </a:r>
            <a:r>
              <a:rPr lang="de-DE" sz="2000" dirty="0" smtClean="0"/>
              <a:t> </a:t>
            </a:r>
            <a:r>
              <a:rPr lang="de-DE" sz="2000" dirty="0" err="1" smtClean="0"/>
              <a:t>for</a:t>
            </a:r>
            <a:r>
              <a:rPr lang="de-DE" sz="2000" dirty="0" smtClean="0"/>
              <a:t> OCC in TG7m </a:t>
            </a:r>
            <a:r>
              <a:rPr lang="de-DE" sz="2000" dirty="0" smtClean="0">
                <a:sym typeface="Wingdings" panose="05000000000000000000" pitchFamily="2" charset="2"/>
              </a:rPr>
              <a:t> TG Motion#1</a:t>
            </a:r>
          </a:p>
          <a:p>
            <a:r>
              <a:rPr lang="de-DE" sz="2000" dirty="0" smtClean="0">
                <a:sym typeface="Wingdings" panose="05000000000000000000" pitchFamily="2" charset="2"/>
              </a:rPr>
              <a:t>TG13 </a:t>
            </a:r>
            <a:r>
              <a:rPr lang="de-DE" sz="2000" dirty="0" err="1" smtClean="0">
                <a:sym typeface="Wingdings" panose="05000000000000000000" pitchFamily="2" charset="2"/>
              </a:rPr>
              <a:t>has</a:t>
            </a:r>
            <a:r>
              <a:rPr lang="de-DE" sz="2000" dirty="0" smtClean="0">
                <a:sym typeface="Wingdings" panose="05000000000000000000" pitchFamily="2" charset="2"/>
              </a:rPr>
              <a:t> </a:t>
            </a:r>
            <a:r>
              <a:rPr lang="de-DE" sz="2000" dirty="0" err="1" smtClean="0">
                <a:sym typeface="Wingdings" panose="05000000000000000000" pitchFamily="2" charset="2"/>
              </a:rPr>
              <a:t>already</a:t>
            </a:r>
            <a:r>
              <a:rPr lang="de-DE" sz="2000" dirty="0" smtClean="0">
                <a:sym typeface="Wingdings" panose="05000000000000000000" pitchFamily="2" charset="2"/>
              </a:rPr>
              <a:t> </a:t>
            </a:r>
            <a:r>
              <a:rPr lang="de-DE" sz="2000" dirty="0" err="1" smtClean="0">
                <a:sym typeface="Wingdings" panose="05000000000000000000" pitchFamily="2" charset="2"/>
              </a:rPr>
              <a:t>completed</a:t>
            </a:r>
            <a:r>
              <a:rPr lang="de-DE" sz="2000" dirty="0" smtClean="0">
                <a:sym typeface="Wingdings" panose="05000000000000000000" pitchFamily="2" charset="2"/>
              </a:rPr>
              <a:t> 243 out </a:t>
            </a:r>
            <a:r>
              <a:rPr lang="de-DE" sz="2000" dirty="0" err="1" smtClean="0">
                <a:sym typeface="Wingdings" panose="05000000000000000000" pitchFamily="2" charset="2"/>
              </a:rPr>
              <a:t>of</a:t>
            </a:r>
            <a:r>
              <a:rPr lang="de-DE" sz="2000" dirty="0" smtClean="0">
                <a:sym typeface="Wingdings" panose="05000000000000000000" pitchFamily="2" charset="2"/>
              </a:rPr>
              <a:t> 253 </a:t>
            </a:r>
            <a:r>
              <a:rPr lang="de-DE" sz="2000" dirty="0" err="1" smtClean="0">
                <a:sym typeface="Wingdings" panose="05000000000000000000" pitchFamily="2" charset="2"/>
              </a:rPr>
              <a:t>comments</a:t>
            </a:r>
            <a:r>
              <a:rPr lang="de-DE" sz="2000" dirty="0" smtClean="0">
                <a:sym typeface="Wingdings" panose="05000000000000000000" pitchFamily="2" charset="2"/>
              </a:rPr>
              <a:t> </a:t>
            </a:r>
            <a:r>
              <a:rPr lang="de-DE" sz="2000" dirty="0" err="1" smtClean="0">
                <a:sym typeface="Wingdings" panose="05000000000000000000" pitchFamily="2" charset="2"/>
              </a:rPr>
              <a:t>and</a:t>
            </a:r>
            <a:r>
              <a:rPr lang="de-DE" sz="2000" dirty="0" smtClean="0">
                <a:sym typeface="Wingdings" panose="05000000000000000000" pitchFamily="2" charset="2"/>
              </a:rPr>
              <a:t> will finish ist </a:t>
            </a:r>
            <a:r>
              <a:rPr lang="de-DE" sz="2000" dirty="0" err="1" smtClean="0">
                <a:sym typeface="Wingdings" panose="05000000000000000000" pitchFamily="2" charset="2"/>
              </a:rPr>
              <a:t>work</a:t>
            </a:r>
            <a:r>
              <a:rPr lang="de-DE" sz="2000" dirty="0" smtClean="0">
                <a:sym typeface="Wingdings" panose="05000000000000000000" pitchFamily="2" charset="2"/>
              </a:rPr>
              <a:t> </a:t>
            </a:r>
            <a:r>
              <a:rPr lang="de-DE" sz="2000" dirty="0" err="1" smtClean="0">
                <a:sym typeface="Wingdings" panose="05000000000000000000" pitchFamily="2" charset="2"/>
              </a:rPr>
              <a:t>today</a:t>
            </a:r>
            <a:r>
              <a:rPr lang="de-DE" sz="2000" dirty="0" smtClean="0">
                <a:sym typeface="Wingdings" panose="05000000000000000000" pitchFamily="2" charset="2"/>
              </a:rPr>
              <a:t>, </a:t>
            </a:r>
            <a:r>
              <a:rPr lang="de-DE" sz="2000" dirty="0" err="1" smtClean="0">
                <a:sym typeface="Wingdings" panose="05000000000000000000" pitchFamily="2" charset="2"/>
              </a:rPr>
              <a:t>most</a:t>
            </a:r>
            <a:r>
              <a:rPr lang="de-DE" sz="2000" dirty="0" smtClean="0">
                <a:sym typeface="Wingdings" panose="05000000000000000000" pitchFamily="2" charset="2"/>
              </a:rPr>
              <a:t> </a:t>
            </a:r>
            <a:r>
              <a:rPr lang="de-DE" sz="2000" dirty="0" err="1" smtClean="0">
                <a:sym typeface="Wingdings" panose="05000000000000000000" pitchFamily="2" charset="2"/>
              </a:rPr>
              <a:t>likely</a:t>
            </a:r>
            <a:r>
              <a:rPr lang="de-DE" sz="2000" dirty="0" smtClean="0">
                <a:sym typeface="Wingdings" panose="05000000000000000000" pitchFamily="2" charset="2"/>
              </a:rPr>
              <a:t> </a:t>
            </a:r>
            <a:r>
              <a:rPr lang="de-DE" sz="2000" dirty="0" err="1" smtClean="0">
                <a:sym typeface="Wingdings" panose="05000000000000000000" pitchFamily="2" charset="2"/>
              </a:rPr>
              <a:t>already</a:t>
            </a:r>
            <a:r>
              <a:rPr lang="de-DE" sz="2000" dirty="0" smtClean="0">
                <a:sym typeface="Wingdings" panose="05000000000000000000" pitchFamily="2" charset="2"/>
              </a:rPr>
              <a:t> in PM1.</a:t>
            </a:r>
          </a:p>
          <a:p>
            <a:r>
              <a:rPr lang="de-DE" sz="2000" dirty="0">
                <a:sym typeface="Wingdings" panose="05000000000000000000" pitchFamily="2" charset="2"/>
              </a:rPr>
              <a:t>PM2 </a:t>
            </a:r>
            <a:r>
              <a:rPr lang="de-DE" sz="2000" dirty="0" err="1" smtClean="0">
                <a:sym typeface="Wingdings" panose="05000000000000000000" pitchFamily="2" charset="2"/>
              </a:rPr>
              <a:t>sessions</a:t>
            </a:r>
            <a:r>
              <a:rPr lang="de-DE" sz="2000" dirty="0" smtClean="0">
                <a:sym typeface="Wingdings" panose="05000000000000000000" pitchFamily="2" charset="2"/>
              </a:rPr>
              <a:t> </a:t>
            </a:r>
            <a:r>
              <a:rPr lang="de-DE" sz="2000" dirty="0" err="1" smtClean="0">
                <a:sym typeface="Wingdings" panose="05000000000000000000" pitchFamily="2" charset="2"/>
              </a:rPr>
              <a:t>today</a:t>
            </a:r>
            <a:r>
              <a:rPr lang="de-DE" sz="2000" dirty="0" smtClean="0">
                <a:sym typeface="Wingdings" panose="05000000000000000000" pitchFamily="2" charset="2"/>
              </a:rPr>
              <a:t> </a:t>
            </a:r>
            <a:r>
              <a:rPr lang="de-DE" sz="2000" dirty="0" err="1" smtClean="0">
                <a:sym typeface="Wingdings" panose="05000000000000000000" pitchFamily="2" charset="2"/>
              </a:rPr>
              <a:t>and</a:t>
            </a:r>
            <a:r>
              <a:rPr lang="de-DE" sz="2000" dirty="0" smtClean="0">
                <a:sym typeface="Wingdings" panose="05000000000000000000" pitchFamily="2" charset="2"/>
              </a:rPr>
              <a:t> </a:t>
            </a:r>
            <a:r>
              <a:rPr lang="de-DE" sz="2000" dirty="0" err="1" smtClean="0">
                <a:sym typeface="Wingdings" panose="05000000000000000000" pitchFamily="2" charset="2"/>
              </a:rPr>
              <a:t>tomorrow</a:t>
            </a:r>
            <a:r>
              <a:rPr lang="de-DE" sz="2000" dirty="0" smtClean="0">
                <a:sym typeface="Wingdings" panose="05000000000000000000" pitchFamily="2" charset="2"/>
              </a:rPr>
              <a:t> will not </a:t>
            </a:r>
            <a:r>
              <a:rPr lang="de-DE" sz="2000" dirty="0" err="1" smtClean="0">
                <a:sym typeface="Wingdings" panose="05000000000000000000" pitchFamily="2" charset="2"/>
              </a:rPr>
              <a:t>be</a:t>
            </a:r>
            <a:r>
              <a:rPr lang="de-DE" sz="2000" dirty="0" smtClean="0">
                <a:sym typeface="Wingdings" panose="05000000000000000000" pitchFamily="2" charset="2"/>
              </a:rPr>
              <a:t> </a:t>
            </a:r>
            <a:r>
              <a:rPr lang="de-DE" sz="2000" dirty="0" err="1" smtClean="0">
                <a:sym typeface="Wingdings" panose="05000000000000000000" pitchFamily="2" charset="2"/>
              </a:rPr>
              <a:t>needed</a:t>
            </a:r>
            <a:r>
              <a:rPr lang="de-DE" sz="2000" dirty="0" smtClean="0">
                <a:sym typeface="Wingdings" panose="05000000000000000000" pitchFamily="2" charset="2"/>
              </a:rPr>
              <a:t> </a:t>
            </a:r>
            <a:r>
              <a:rPr lang="de-DE" sz="2000" dirty="0" smtClean="0"/>
              <a:t> </a:t>
            </a:r>
            <a:r>
              <a:rPr lang="de-DE" sz="2000" dirty="0" smtClean="0"/>
              <a:t>  </a:t>
            </a:r>
          </a:p>
          <a:p>
            <a:endParaRPr lang="de-DE" sz="2000" dirty="0" smtClean="0"/>
          </a:p>
          <a:p>
            <a:endParaRPr lang="de-DE" sz="2000" dirty="0" smtClean="0"/>
          </a:p>
          <a:p>
            <a:endParaRPr lang="de-DE" sz="1800" dirty="0" smtClean="0"/>
          </a:p>
          <a:p>
            <a:pPr lvl="2">
              <a:buNone/>
            </a:pPr>
            <a:endParaRPr lang="en-US" sz="1800" dirty="0" smtClean="0">
              <a:solidFill>
                <a:schemeClr val="tx2"/>
              </a:solidFill>
            </a:endParaRPr>
          </a:p>
          <a:p>
            <a:pPr lvl="2"/>
            <a:endParaRPr lang="de-DE" sz="1800" dirty="0" smtClean="0"/>
          </a:p>
          <a:p>
            <a:pPr lvl="1"/>
            <a:endParaRPr lang="de-DE" sz="1800" dirty="0" smtClean="0"/>
          </a:p>
          <a:p>
            <a:endParaRPr lang="de-DE" sz="2000"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
        <p:nvSpPr>
          <p:cNvPr id="8"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
        <p:nvSpPr>
          <p:cNvPr id="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ctr">
              <a:buFontTx/>
              <a:buNone/>
            </a:pPr>
            <a:r>
              <a:rPr lang="en-US" altLang="en-US" sz="3600" dirty="0"/>
              <a:t>TG13 Motion #1</a:t>
            </a:r>
            <a:endParaRPr lang="en-US" altLang="en-US" dirty="0"/>
          </a:p>
        </p:txBody>
      </p:sp>
      <p:sp>
        <p:nvSpPr>
          <p:cNvPr id="10"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0" indent="0" algn="just">
              <a:buFontTx/>
              <a:buNone/>
              <a:defRPr/>
            </a:pPr>
            <a:r>
              <a:rPr lang="en-GB" altLang="en-US" sz="2000" dirty="0" smtClean="0"/>
              <a:t>TG13 </a:t>
            </a:r>
            <a:r>
              <a:rPr lang="en-GB" altLang="en-US" sz="2000" dirty="0" smtClean="0"/>
              <a:t>moves that the following sections in D1 from TG7m will be removed in D0 of TG13  </a:t>
            </a:r>
          </a:p>
          <a:p>
            <a:pPr marL="400050" lvl="1" indent="0" algn="just">
              <a:buFontTx/>
              <a:buNone/>
              <a:defRPr/>
            </a:pPr>
            <a:endParaRPr lang="en-GB" altLang="en-US" dirty="0" smtClean="0"/>
          </a:p>
          <a:p>
            <a:pPr marL="400050" lvl="1" indent="0" algn="just">
              <a:buFontTx/>
              <a:buNone/>
              <a:defRPr/>
            </a:pPr>
            <a:r>
              <a:rPr lang="en-GB" altLang="en-US" b="1" dirty="0" smtClean="0"/>
              <a:t>10. PHY I</a:t>
            </a:r>
            <a:endParaRPr lang="en-GB" altLang="en-US" b="1" dirty="0" smtClean="0">
              <a:sym typeface="Wingdings" panose="05000000000000000000" pitchFamily="2" charset="2"/>
            </a:endParaRPr>
          </a:p>
          <a:p>
            <a:pPr marL="400050" lvl="1" indent="0" algn="just">
              <a:buFontTx/>
              <a:buNone/>
              <a:defRPr/>
            </a:pPr>
            <a:r>
              <a:rPr lang="en-GB" altLang="en-US" b="1" dirty="0" smtClean="0"/>
              <a:t>12. PHY III</a:t>
            </a:r>
          </a:p>
          <a:p>
            <a:pPr marL="400050" lvl="1" indent="0" algn="just">
              <a:buFontTx/>
              <a:buNone/>
              <a:defRPr/>
            </a:pPr>
            <a:r>
              <a:rPr lang="en-GB" altLang="en-US" b="1" dirty="0" smtClean="0"/>
              <a:t>13. PHY IV</a:t>
            </a:r>
          </a:p>
          <a:p>
            <a:pPr marL="400050" lvl="1" indent="0" algn="just">
              <a:buFontTx/>
              <a:buNone/>
              <a:defRPr/>
            </a:pPr>
            <a:r>
              <a:rPr lang="en-GB" altLang="en-US" b="1" dirty="0" smtClean="0"/>
              <a:t>14. PHY V</a:t>
            </a:r>
          </a:p>
          <a:p>
            <a:pPr marL="400050" lvl="1" indent="0" algn="just">
              <a:buFontTx/>
              <a:buNone/>
              <a:defRPr/>
            </a:pPr>
            <a:r>
              <a:rPr lang="en-GB" altLang="en-US" b="1" dirty="0" smtClean="0"/>
              <a:t>15. PHY VI</a:t>
            </a:r>
          </a:p>
          <a:p>
            <a:pPr marL="400050" lvl="1" indent="0" algn="just">
              <a:buFontTx/>
              <a:buNone/>
              <a:defRPr/>
            </a:pPr>
            <a:endParaRPr lang="en-GB" altLang="en-US" dirty="0" smtClean="0">
              <a:sym typeface="Wingdings" panose="05000000000000000000" pitchFamily="2" charset="2"/>
            </a:endParaRPr>
          </a:p>
          <a:p>
            <a:pPr marL="0" indent="0" algn="just">
              <a:buFontTx/>
              <a:buNone/>
              <a:defRPr/>
            </a:pPr>
            <a:r>
              <a:rPr lang="en-GB" altLang="en-US" sz="2000" dirty="0" smtClean="0">
                <a:sym typeface="Wingdings" panose="05000000000000000000" pitchFamily="2" charset="2"/>
              </a:rPr>
              <a:t>Moved by Nikola, Seconded by John 			</a:t>
            </a:r>
          </a:p>
          <a:p>
            <a:pPr marL="0" indent="0" algn="just">
              <a:buFontTx/>
              <a:buNone/>
              <a:defRPr/>
            </a:pPr>
            <a:endParaRPr lang="en-GB" altLang="en-US" sz="2000" dirty="0" smtClean="0">
              <a:sym typeface="Wingdings" panose="05000000000000000000" pitchFamily="2" charset="2"/>
            </a:endParaRPr>
          </a:p>
          <a:p>
            <a:pPr marL="0" indent="0" algn="just">
              <a:buFontTx/>
              <a:buNone/>
              <a:defRPr/>
            </a:pPr>
            <a:r>
              <a:rPr lang="en-GB" altLang="en-US" sz="2000" dirty="0" smtClean="0">
                <a:sym typeface="Wingdings" panose="05000000000000000000" pitchFamily="2" charset="2"/>
              </a:rPr>
              <a:t>Approved by unanimous consent. </a:t>
            </a:r>
            <a:endParaRPr lang="en-GB" altLang="en-US" sz="2000" dirty="0" smtClean="0"/>
          </a:p>
          <a:p>
            <a:pPr algn="just">
              <a:defRPr/>
            </a:pPr>
            <a:endParaRPr lang="en-GB" altLang="en-US" sz="2000" dirty="0" smtClean="0"/>
          </a:p>
        </p:txBody>
      </p:sp>
      <p:sp>
        <p:nvSpPr>
          <p:cNvPr id="11"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Tree>
    <p:extLst>
      <p:ext uri="{BB962C8B-B14F-4D97-AF65-F5344CB8AC3E}">
        <p14:creationId xmlns:p14="http://schemas.microsoft.com/office/powerpoint/2010/main" val="885115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Plans </a:t>
            </a:r>
            <a:r>
              <a:rPr lang="de-DE" dirty="0" err="1" smtClean="0"/>
              <a:t>for</a:t>
            </a:r>
            <a:r>
              <a:rPr lang="de-DE" dirty="0" smtClean="0"/>
              <a:t> </a:t>
            </a:r>
            <a:r>
              <a:rPr lang="de-DE" dirty="0" smtClean="0"/>
              <a:t>Berlin</a:t>
            </a:r>
            <a:endParaRPr lang="de-DE" dirty="0"/>
          </a:p>
        </p:txBody>
      </p:sp>
      <p:sp>
        <p:nvSpPr>
          <p:cNvPr id="3" name="Inhaltsplatzhalter 2"/>
          <p:cNvSpPr>
            <a:spLocks noGrp="1"/>
          </p:cNvSpPr>
          <p:nvPr>
            <p:ph idx="1"/>
          </p:nvPr>
        </p:nvSpPr>
        <p:spPr/>
        <p:txBody>
          <a:bodyPr/>
          <a:lstStyle/>
          <a:p>
            <a:r>
              <a:rPr lang="de-DE" sz="2400" dirty="0" err="1" smtClean="0"/>
              <a:t>Probably</a:t>
            </a:r>
            <a:r>
              <a:rPr lang="de-DE" sz="2400" dirty="0" smtClean="0"/>
              <a:t> end </a:t>
            </a:r>
            <a:r>
              <a:rPr lang="de-DE" sz="2400" dirty="0" err="1" smtClean="0"/>
              <a:t>of</a:t>
            </a:r>
            <a:r>
              <a:rPr lang="de-DE" sz="2400" dirty="0" smtClean="0"/>
              <a:t> May, D0 </a:t>
            </a:r>
            <a:r>
              <a:rPr lang="de-DE" sz="2400" dirty="0" err="1" smtClean="0"/>
              <a:t>of</a:t>
            </a:r>
            <a:r>
              <a:rPr lang="de-DE" sz="2400" dirty="0" smtClean="0"/>
              <a:t> TG13 will </a:t>
            </a:r>
            <a:r>
              <a:rPr lang="de-DE" sz="2400" dirty="0" err="1" smtClean="0"/>
              <a:t>be</a:t>
            </a:r>
            <a:r>
              <a:rPr lang="de-DE" sz="2400" dirty="0" smtClean="0"/>
              <a:t> </a:t>
            </a:r>
            <a:r>
              <a:rPr lang="de-DE" sz="2400" dirty="0" err="1" smtClean="0"/>
              <a:t>ready</a:t>
            </a:r>
            <a:endParaRPr lang="de-DE" sz="2400" dirty="0" smtClean="0"/>
          </a:p>
          <a:p>
            <a:r>
              <a:rPr lang="de-DE" sz="2400" dirty="0" smtClean="0"/>
              <a:t>Main </a:t>
            </a:r>
            <a:r>
              <a:rPr lang="de-DE" sz="2400" dirty="0" err="1" smtClean="0"/>
              <a:t>objective</a:t>
            </a:r>
            <a:r>
              <a:rPr lang="de-DE" sz="2400" dirty="0" smtClean="0"/>
              <a:t> </a:t>
            </a:r>
            <a:r>
              <a:rPr lang="de-DE" sz="2400" dirty="0" err="1" smtClean="0"/>
              <a:t>is</a:t>
            </a:r>
            <a:r>
              <a:rPr lang="de-DE" sz="2400" dirty="0" smtClean="0"/>
              <a:t> </a:t>
            </a:r>
            <a:r>
              <a:rPr lang="de-DE" sz="2400" dirty="0" err="1" smtClean="0"/>
              <a:t>comment</a:t>
            </a:r>
            <a:r>
              <a:rPr lang="de-DE" sz="2400" dirty="0" smtClean="0"/>
              <a:t> </a:t>
            </a:r>
            <a:r>
              <a:rPr lang="de-DE" sz="2400" dirty="0" err="1" smtClean="0"/>
              <a:t>resolution</a:t>
            </a:r>
            <a:r>
              <a:rPr lang="de-DE" sz="2400" dirty="0" smtClean="0"/>
              <a:t> </a:t>
            </a:r>
            <a:r>
              <a:rPr lang="de-DE" sz="2400" dirty="0" err="1" smtClean="0"/>
              <a:t>against</a:t>
            </a:r>
            <a:r>
              <a:rPr lang="de-DE" sz="2400" dirty="0" smtClean="0"/>
              <a:t> D0</a:t>
            </a:r>
          </a:p>
          <a:p>
            <a:r>
              <a:rPr lang="de-DE" sz="2400" dirty="0"/>
              <a:t>8-10 </a:t>
            </a:r>
            <a:r>
              <a:rPr lang="de-DE" sz="2400" dirty="0" err="1"/>
              <a:t>sessions</a:t>
            </a:r>
            <a:r>
              <a:rPr lang="de-DE" sz="2400" dirty="0"/>
              <a:t> </a:t>
            </a:r>
            <a:r>
              <a:rPr lang="de-DE" sz="2400" dirty="0" err="1" smtClean="0"/>
              <a:t>have</a:t>
            </a:r>
            <a:r>
              <a:rPr lang="de-DE" sz="2400" dirty="0" smtClean="0"/>
              <a:t> </a:t>
            </a:r>
            <a:r>
              <a:rPr lang="de-DE" sz="2400" dirty="0" err="1" smtClean="0"/>
              <a:t>been</a:t>
            </a:r>
            <a:r>
              <a:rPr lang="de-DE" sz="2400" dirty="0" smtClean="0"/>
              <a:t> </a:t>
            </a:r>
            <a:r>
              <a:rPr lang="de-DE" sz="2400" dirty="0" err="1" smtClean="0"/>
              <a:t>requested</a:t>
            </a:r>
            <a:endParaRPr lang="de-DE" sz="2400" dirty="0" smtClean="0"/>
          </a:p>
          <a:p>
            <a:r>
              <a:rPr lang="de-DE" sz="2400" dirty="0" err="1" smtClean="0"/>
              <a:t>There</a:t>
            </a:r>
            <a:r>
              <a:rPr lang="de-DE" sz="2400" dirty="0" smtClean="0"/>
              <a:t> </a:t>
            </a:r>
            <a:r>
              <a:rPr lang="de-DE" sz="2400" dirty="0" err="1" smtClean="0"/>
              <a:t>is</a:t>
            </a:r>
            <a:r>
              <a:rPr lang="de-DE" sz="2400" dirty="0" smtClean="0"/>
              <a:t> an </a:t>
            </a:r>
            <a:r>
              <a:rPr lang="de-DE" sz="2400" dirty="0" err="1" smtClean="0"/>
              <a:t>opportunity</a:t>
            </a:r>
            <a:r>
              <a:rPr lang="de-DE" sz="2400" dirty="0" smtClean="0"/>
              <a:t> </a:t>
            </a:r>
            <a:r>
              <a:rPr lang="de-DE" sz="2400" dirty="0" err="1" smtClean="0"/>
              <a:t>of</a:t>
            </a:r>
            <a:r>
              <a:rPr lang="de-DE" sz="2400" dirty="0" smtClean="0"/>
              <a:t> </a:t>
            </a:r>
            <a:r>
              <a:rPr lang="de-DE" sz="2400" dirty="0" err="1" smtClean="0"/>
              <a:t>having</a:t>
            </a:r>
            <a:r>
              <a:rPr lang="de-DE" sz="2400" dirty="0" smtClean="0"/>
              <a:t> an ad-hoc Meeting </a:t>
            </a:r>
            <a:r>
              <a:rPr lang="de-DE" sz="2400" dirty="0" err="1" smtClean="0"/>
              <a:t>hosted</a:t>
            </a:r>
            <a:r>
              <a:rPr lang="de-DE" sz="2400" dirty="0" smtClean="0"/>
              <a:t> </a:t>
            </a:r>
            <a:r>
              <a:rPr lang="de-DE" sz="2400" dirty="0" err="1" smtClean="0"/>
              <a:t>by</a:t>
            </a:r>
            <a:r>
              <a:rPr lang="de-DE" sz="2400" dirty="0" smtClean="0"/>
              <a:t> Fraunhofer HHI </a:t>
            </a:r>
            <a:r>
              <a:rPr lang="de-DE" sz="2400" dirty="0" err="1" smtClean="0"/>
              <a:t>which</a:t>
            </a:r>
            <a:r>
              <a:rPr lang="de-DE" sz="2400" dirty="0" smtClean="0"/>
              <a:t> </a:t>
            </a:r>
            <a:r>
              <a:rPr lang="de-DE" sz="2400" dirty="0" err="1" smtClean="0"/>
              <a:t>is</a:t>
            </a:r>
            <a:r>
              <a:rPr lang="de-DE" sz="2400" dirty="0" smtClean="0"/>
              <a:t> </a:t>
            </a:r>
            <a:r>
              <a:rPr lang="de-DE" sz="2400" dirty="0" err="1" smtClean="0"/>
              <a:t>located</a:t>
            </a:r>
            <a:r>
              <a:rPr lang="de-DE" sz="2400" dirty="0" smtClean="0"/>
              <a:t> in Berlin after </a:t>
            </a:r>
            <a:r>
              <a:rPr lang="de-DE" sz="2400" dirty="0" err="1" smtClean="0"/>
              <a:t>the</a:t>
            </a:r>
            <a:r>
              <a:rPr lang="de-DE" sz="2400" dirty="0" smtClean="0"/>
              <a:t> 802 </a:t>
            </a:r>
            <a:r>
              <a:rPr lang="de-DE" sz="2400" dirty="0" err="1" smtClean="0"/>
              <a:t>Plenary</a:t>
            </a:r>
            <a:endParaRPr lang="de-DE" sz="2400" dirty="0" smtClean="0"/>
          </a:p>
          <a:p>
            <a:r>
              <a:rPr lang="de-DE" sz="2400" dirty="0" err="1" smtClean="0"/>
              <a:t>Objective</a:t>
            </a:r>
            <a:r>
              <a:rPr lang="de-DE" sz="2400" dirty="0" smtClean="0"/>
              <a:t> </a:t>
            </a:r>
            <a:r>
              <a:rPr lang="de-DE" sz="2400" dirty="0" err="1" smtClean="0"/>
              <a:t>could</a:t>
            </a:r>
            <a:r>
              <a:rPr lang="de-DE" sz="2400" dirty="0" smtClean="0"/>
              <a:t> </a:t>
            </a:r>
            <a:r>
              <a:rPr lang="de-DE" sz="2400" dirty="0" err="1" smtClean="0"/>
              <a:t>be</a:t>
            </a:r>
            <a:r>
              <a:rPr lang="de-DE" sz="2400" dirty="0" smtClean="0"/>
              <a:t> </a:t>
            </a:r>
            <a:r>
              <a:rPr lang="de-DE" sz="2400" dirty="0" err="1" smtClean="0"/>
              <a:t>more</a:t>
            </a:r>
            <a:r>
              <a:rPr lang="de-DE" sz="2400" dirty="0" smtClean="0"/>
              <a:t> </a:t>
            </a:r>
            <a:r>
              <a:rPr lang="de-DE" sz="2400" dirty="0" err="1" smtClean="0"/>
              <a:t>detailled</a:t>
            </a:r>
            <a:r>
              <a:rPr lang="de-DE" sz="2400" dirty="0" smtClean="0"/>
              <a:t> </a:t>
            </a:r>
            <a:r>
              <a:rPr lang="de-DE" sz="2400" dirty="0" err="1" smtClean="0"/>
              <a:t>technical</a:t>
            </a:r>
            <a:r>
              <a:rPr lang="de-DE" sz="2400" dirty="0" smtClean="0"/>
              <a:t> </a:t>
            </a:r>
            <a:r>
              <a:rPr lang="de-DE" sz="2400" dirty="0" err="1" smtClean="0"/>
              <a:t>discussions</a:t>
            </a:r>
            <a:r>
              <a:rPr lang="de-DE" sz="2400" dirty="0" smtClean="0"/>
              <a:t> on </a:t>
            </a:r>
            <a:r>
              <a:rPr lang="de-DE" sz="2400" dirty="0" err="1" smtClean="0"/>
              <a:t>the</a:t>
            </a:r>
            <a:r>
              <a:rPr lang="de-DE" sz="2400" dirty="0" smtClean="0"/>
              <a:t> </a:t>
            </a:r>
            <a:r>
              <a:rPr lang="de-DE" sz="2400" dirty="0" err="1" smtClean="0"/>
              <a:t>current</a:t>
            </a:r>
            <a:r>
              <a:rPr lang="de-DE" sz="2400" dirty="0" smtClean="0"/>
              <a:t> </a:t>
            </a:r>
            <a:r>
              <a:rPr lang="de-DE" sz="2400" dirty="0" err="1" smtClean="0"/>
              <a:t>specification</a:t>
            </a:r>
            <a:endParaRPr lang="de-DE" sz="2400" dirty="0"/>
          </a:p>
          <a:p>
            <a:endParaRPr lang="de-DE" sz="2400" dirty="0" smtClean="0"/>
          </a:p>
          <a:p>
            <a:endParaRPr lang="de-DE" sz="2400"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
        <p:nvSpPr>
          <p:cNvPr id="8"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
        <p:nvSpPr>
          <p:cNvPr id="10"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
        <p:nvSpPr>
          <p:cNvPr id="8"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Updated timeline </a:t>
            </a:r>
            <a:r>
              <a:rPr lang="en-US" sz="3200" b="1" kern="0" dirty="0" smtClean="0">
                <a:solidFill>
                  <a:schemeClr val="tx2"/>
                </a:solidFill>
                <a:latin typeface="+mj-lt"/>
                <a:ea typeface="+mj-ea"/>
                <a:cs typeface="+mj-cs"/>
              </a:rPr>
              <a:t>for </a:t>
            </a:r>
            <a:r>
              <a:rPr lang="en-US" sz="3200" b="1" kern="0" dirty="0" smtClean="0">
                <a:solidFill>
                  <a:schemeClr val="tx2"/>
                </a:solidFill>
                <a:latin typeface="+mj-lt"/>
                <a:ea typeface="+mj-ea"/>
                <a:cs typeface="+mj-cs"/>
              </a:rPr>
              <a:t>TG13 in 288/r0</a:t>
            </a:r>
            <a:endParaRPr lang="en-US" sz="3200" b="1" kern="0" dirty="0">
              <a:solidFill>
                <a:schemeClr val="tx2"/>
              </a:solidFill>
              <a:latin typeface="+mj-lt"/>
              <a:ea typeface="+mj-ea"/>
              <a:cs typeface="+mj-cs"/>
            </a:endParaRPr>
          </a:p>
        </p:txBody>
      </p:sp>
      <p:graphicFrame>
        <p:nvGraphicFramePr>
          <p:cNvPr id="11" name="表格 6"/>
          <p:cNvGraphicFramePr>
            <a:graphicFrameLocks noGrp="1"/>
          </p:cNvGraphicFramePr>
          <p:nvPr>
            <p:extLst>
              <p:ext uri="{D42A27DB-BD31-4B8C-83A1-F6EECF244321}">
                <p14:modId xmlns:p14="http://schemas.microsoft.com/office/powerpoint/2010/main" val="446028795"/>
              </p:ext>
            </p:extLst>
          </p:nvPr>
        </p:nvGraphicFramePr>
        <p:xfrm>
          <a:off x="106679" y="1752598"/>
          <a:ext cx="8823960" cy="4480562"/>
        </p:xfrm>
        <a:graphic>
          <a:graphicData uri="http://schemas.openxmlformats.org/drawingml/2006/table">
            <a:tbl>
              <a:tblPr firstRow="1" bandRow="1">
                <a:tableStyleId>{BC89EF96-8CEA-46FF-86C4-4CE0E7609802}</a:tableStyleId>
              </a:tblPr>
              <a:tblGrid>
                <a:gridCol w="2205990"/>
                <a:gridCol w="2205990"/>
                <a:gridCol w="2205990"/>
                <a:gridCol w="2205990"/>
              </a:tblGrid>
              <a:tr h="1564220">
                <a:tc>
                  <a:txBody>
                    <a:bodyPr/>
                    <a:lstStyle/>
                    <a:p>
                      <a:r>
                        <a:rPr lang="en-US" altLang="zh-CN" sz="1400" b="0" dirty="0" smtClean="0"/>
                        <a:t>March 2017 (Vancouver)</a:t>
                      </a:r>
                    </a:p>
                    <a:p>
                      <a:r>
                        <a:rPr lang="en-US" altLang="zh-CN" sz="1400" b="0" dirty="0" smtClean="0"/>
                        <a:t>- PAR and CSD for TG13 got approved, new contributions discussed</a:t>
                      </a:r>
                      <a:endParaRPr lang="en-US" altLang="zh-CN" sz="1400" b="0" baseline="0" dirty="0" smtClean="0"/>
                    </a:p>
                    <a:p>
                      <a:endParaRPr lang="zh-CN" altLang="en-US" sz="1400" b="0" dirty="0"/>
                    </a:p>
                  </a:txBody>
                  <a:tcPr/>
                </a:tc>
                <a:tc>
                  <a:txBody>
                    <a:bodyPr/>
                    <a:lstStyle/>
                    <a:p>
                      <a:r>
                        <a:rPr lang="en-US" altLang="zh-CN" sz="1400" b="0" dirty="0" smtClean="0"/>
                        <a:t>April</a:t>
                      </a:r>
                      <a:r>
                        <a:rPr lang="en-US" altLang="zh-CN" sz="1400" b="0" baseline="0" dirty="0" smtClean="0"/>
                        <a:t> 2017</a:t>
                      </a:r>
                    </a:p>
                    <a:p>
                      <a:pPr marL="171450" indent="-171450">
                        <a:buFontTx/>
                        <a:buChar char="-"/>
                      </a:pPr>
                      <a:r>
                        <a:rPr lang="en-US" altLang="zh-CN" sz="1400" b="0" baseline="0" dirty="0" smtClean="0"/>
                        <a:t>Additional comments against 15.7m submission</a:t>
                      </a:r>
                      <a:endParaRPr lang="zh-CN" altLang="en-US" sz="1400" b="0" dirty="0"/>
                    </a:p>
                  </a:txBody>
                  <a:tcPr/>
                </a:tc>
                <a:tc>
                  <a:txBody>
                    <a:bodyPr/>
                    <a:lstStyle/>
                    <a:p>
                      <a:r>
                        <a:rPr lang="en-US" altLang="zh-CN" sz="1400" b="0" kern="1200" dirty="0" smtClean="0">
                          <a:solidFill>
                            <a:schemeClr val="tx1"/>
                          </a:solidFill>
                          <a:latin typeface="+mn-lt"/>
                          <a:ea typeface="+mn-ea"/>
                          <a:cs typeface="+mn-cs"/>
                        </a:rPr>
                        <a:t>May 2017 (</a:t>
                      </a:r>
                      <a:r>
                        <a:rPr lang="en-US" altLang="zh-CN" sz="1400" b="0" kern="1200" dirty="0" err="1" smtClean="0">
                          <a:solidFill>
                            <a:schemeClr val="tx1"/>
                          </a:solidFill>
                          <a:latin typeface="+mn-lt"/>
                          <a:ea typeface="+mn-ea"/>
                          <a:cs typeface="+mn-cs"/>
                        </a:rPr>
                        <a:t>Daejeon</a:t>
                      </a:r>
                      <a:r>
                        <a:rPr lang="en-US" altLang="zh-CN" sz="1400" b="0" kern="1200" dirty="0" smtClean="0">
                          <a:solidFill>
                            <a:schemeClr val="tx1"/>
                          </a:solidFill>
                          <a:latin typeface="+mn-lt"/>
                          <a:ea typeface="+mn-ea"/>
                          <a:cs typeface="+mn-cs"/>
                        </a:rPr>
                        <a:t> )</a:t>
                      </a:r>
                    </a:p>
                    <a:p>
                      <a:r>
                        <a:rPr lang="en-US" altLang="zh-CN" sz="1400" b="0" kern="1200" dirty="0" smtClean="0">
                          <a:solidFill>
                            <a:schemeClr val="tx1"/>
                          </a:solidFill>
                          <a:latin typeface="+mn-lt"/>
                          <a:ea typeface="+mn-ea"/>
                          <a:cs typeface="+mn-cs"/>
                        </a:rPr>
                        <a:t>- Comments resolution against</a:t>
                      </a:r>
                      <a:r>
                        <a:rPr lang="en-US" altLang="zh-CN" sz="1400" b="0" kern="1200" baseline="0" dirty="0" smtClean="0">
                          <a:solidFill>
                            <a:schemeClr val="tx1"/>
                          </a:solidFill>
                          <a:latin typeface="+mn-lt"/>
                          <a:ea typeface="+mn-ea"/>
                          <a:cs typeface="+mn-cs"/>
                        </a:rPr>
                        <a:t> D1 of TG7r1</a:t>
                      </a:r>
                      <a:endParaRPr lang="zh-CN" altLang="en-US" sz="1400" b="0" kern="1200" dirty="0">
                        <a:solidFill>
                          <a:schemeClr val="tx1"/>
                        </a:solidFill>
                        <a:latin typeface="+mn-lt"/>
                        <a:ea typeface="+mn-ea"/>
                        <a:cs typeface="+mn-cs"/>
                      </a:endParaRPr>
                    </a:p>
                  </a:txBody>
                  <a:tcPr/>
                </a:tc>
                <a:tc>
                  <a:txBody>
                    <a:bodyPr/>
                    <a:lstStyle/>
                    <a:p>
                      <a:r>
                        <a:rPr lang="en-US" altLang="zh-CN" sz="1400" b="0" dirty="0" smtClean="0"/>
                        <a:t>June 2017</a:t>
                      </a:r>
                    </a:p>
                    <a:p>
                      <a:pPr marL="285750" indent="-285750">
                        <a:buFontTx/>
                        <a:buChar char="-"/>
                      </a:pPr>
                      <a:r>
                        <a:rPr lang="en-US" altLang="zh-CN" sz="1400" b="0" dirty="0" smtClean="0"/>
                        <a:t>Generate D0 of TG13</a:t>
                      </a:r>
                    </a:p>
                    <a:p>
                      <a:pPr marL="285750" indent="-285750">
                        <a:buFontTx/>
                        <a:buChar char="-"/>
                      </a:pPr>
                      <a:r>
                        <a:rPr lang="en-US" altLang="zh-CN" sz="1400" b="0" dirty="0" smtClean="0"/>
                        <a:t>Comment</a:t>
                      </a:r>
                      <a:r>
                        <a:rPr lang="en-US" altLang="zh-CN" sz="1400" b="0" baseline="0" dirty="0" smtClean="0"/>
                        <a:t> submission</a:t>
                      </a:r>
                      <a:endParaRPr lang="zh-CN" altLang="en-US" sz="1400" b="0" dirty="0"/>
                    </a:p>
                  </a:txBody>
                  <a:tcPr/>
                </a:tc>
              </a:tr>
              <a:tr h="1564220">
                <a:tc>
                  <a:txBody>
                    <a:bodyPr/>
                    <a:lstStyle/>
                    <a:p>
                      <a:r>
                        <a:rPr lang="en-US" altLang="zh-CN" sz="1400" dirty="0" smtClean="0"/>
                        <a:t>July 2017 (Berlin)</a:t>
                      </a:r>
                    </a:p>
                    <a:p>
                      <a:pPr marL="285750" indent="-285750">
                        <a:buFontTx/>
                        <a:buChar char="-"/>
                      </a:pPr>
                      <a:r>
                        <a:rPr lang="en-US" altLang="zh-CN" sz="1400" dirty="0" err="1" smtClean="0"/>
                        <a:t>Commen</a:t>
                      </a:r>
                      <a:r>
                        <a:rPr lang="en-US" altLang="zh-CN" sz="1400" dirty="0" smtClean="0"/>
                        <a:t> resolution</a:t>
                      </a:r>
                    </a:p>
                    <a:p>
                      <a:pPr marL="285750" indent="-285750">
                        <a:buFontTx/>
                        <a:buChar char="-"/>
                      </a:pPr>
                      <a:r>
                        <a:rPr lang="de-DE" altLang="zh-CN" sz="1400" dirty="0" err="1" smtClean="0"/>
                        <a:t>Decision</a:t>
                      </a:r>
                      <a:r>
                        <a:rPr lang="de-DE" altLang="zh-CN" sz="1400" dirty="0" smtClean="0"/>
                        <a:t> on</a:t>
                      </a:r>
                      <a:r>
                        <a:rPr lang="de-DE" altLang="zh-CN" sz="1400" baseline="0" dirty="0" smtClean="0"/>
                        <a:t> LC in 802.11 </a:t>
                      </a:r>
                      <a:r>
                        <a:rPr lang="de-DE" altLang="zh-CN" sz="1400" baseline="0" dirty="0" smtClean="0">
                          <a:sym typeface="Wingdings" panose="05000000000000000000" pitchFamily="2" charset="2"/>
                        </a:rPr>
                        <a:t></a:t>
                      </a:r>
                      <a:r>
                        <a:rPr lang="de-DE" altLang="zh-CN" sz="1400" baseline="0" dirty="0" smtClean="0"/>
                        <a:t> MAC</a:t>
                      </a:r>
                      <a:endParaRPr lang="en-US" altLang="zh-CN" sz="1400" dirty="0" smtClean="0"/>
                    </a:p>
                    <a:p>
                      <a:pPr marL="285750" indent="-285750">
                        <a:buFontTx/>
                        <a:buChar char="-"/>
                      </a:pPr>
                      <a:r>
                        <a:rPr lang="de-DE" altLang="zh-CN" sz="1400" b="1" dirty="0" smtClean="0"/>
                        <a:t>Ad-hoc </a:t>
                      </a:r>
                      <a:r>
                        <a:rPr lang="de-DE" altLang="zh-CN" sz="1400" b="1" dirty="0" err="1" smtClean="0"/>
                        <a:t>meeting</a:t>
                      </a:r>
                      <a:r>
                        <a:rPr lang="de-DE" altLang="zh-CN" sz="1400" b="1" dirty="0" smtClean="0"/>
                        <a:t> in</a:t>
                      </a:r>
                      <a:r>
                        <a:rPr lang="de-DE" altLang="zh-CN" sz="1400" b="1" baseline="0" dirty="0" smtClean="0"/>
                        <a:t> Berlin </a:t>
                      </a:r>
                      <a:r>
                        <a:rPr lang="de-DE" altLang="zh-CN" sz="1400" b="1" dirty="0" smtClean="0"/>
                        <a:t>after </a:t>
                      </a:r>
                      <a:r>
                        <a:rPr lang="de-DE" altLang="zh-CN" sz="1400" b="1" dirty="0" err="1" smtClean="0"/>
                        <a:t>Plenary</a:t>
                      </a:r>
                      <a:endParaRPr lang="zh-CN" altLang="en-US" sz="1400" b="1" dirty="0"/>
                    </a:p>
                  </a:txBody>
                  <a:tcPr/>
                </a:tc>
                <a:tc>
                  <a:txBody>
                    <a:bodyPr/>
                    <a:lstStyle/>
                    <a:p>
                      <a:r>
                        <a:rPr lang="en-US" altLang="zh-CN" sz="1400" dirty="0" smtClean="0"/>
                        <a:t>August 2017</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altLang="zh-CN" sz="1400" dirty="0" smtClean="0"/>
                        <a:t>Comment submission against D0</a:t>
                      </a:r>
                    </a:p>
                    <a:p>
                      <a:endParaRPr lang="en-US" altLang="zh-CN" sz="1400" dirty="0" smtClean="0"/>
                    </a:p>
                  </a:txBody>
                  <a:tcPr/>
                </a:tc>
                <a:tc>
                  <a:txBody>
                    <a:bodyPr/>
                    <a:lstStyle/>
                    <a:p>
                      <a:r>
                        <a:rPr lang="en-US" altLang="zh-CN" sz="1400" dirty="0" smtClean="0"/>
                        <a:t>September 2017 (Kona)</a:t>
                      </a:r>
                    </a:p>
                    <a:p>
                      <a:pPr marL="285750" indent="-285750">
                        <a:buFontTx/>
                        <a:buChar char="-"/>
                      </a:pPr>
                      <a:r>
                        <a:rPr lang="en-US" altLang="zh-CN" sz="1400" dirty="0" smtClean="0"/>
                        <a:t>Finalize comment resolution against</a:t>
                      </a:r>
                      <a:r>
                        <a:rPr lang="en-US" altLang="zh-CN" sz="1400" baseline="0" dirty="0" smtClean="0"/>
                        <a:t> D0</a:t>
                      </a:r>
                    </a:p>
                  </a:txBody>
                  <a:tcPr/>
                </a:tc>
                <a:tc>
                  <a:txBody>
                    <a:bodyPr/>
                    <a:lstStyle/>
                    <a:p>
                      <a:r>
                        <a:rPr lang="en-US" altLang="zh-CN" sz="1400" dirty="0" smtClean="0"/>
                        <a:t>October 2017</a:t>
                      </a:r>
                    </a:p>
                    <a:p>
                      <a:pPr marL="171450" indent="-171450">
                        <a:buFontTx/>
                        <a:buChar char="-"/>
                      </a:pPr>
                      <a:r>
                        <a:rPr lang="en-US" altLang="zh-CN" sz="1400" dirty="0" smtClean="0"/>
                        <a:t>Generate D1 of  TG13</a:t>
                      </a:r>
                    </a:p>
                    <a:p>
                      <a:pPr marL="171450" indent="-171450">
                        <a:buFontTx/>
                        <a:buChar char="-"/>
                      </a:pPr>
                      <a:r>
                        <a:rPr lang="en-US" altLang="zh-CN" sz="1400" dirty="0" smtClean="0"/>
                        <a:t>Comment submission</a:t>
                      </a:r>
                      <a:endParaRPr lang="zh-CN" altLang="en-US" sz="1400" dirty="0"/>
                    </a:p>
                  </a:txBody>
                  <a:tcPr/>
                </a:tc>
              </a:tr>
              <a:tr h="1352122">
                <a:tc>
                  <a:txBody>
                    <a:bodyPr/>
                    <a:lstStyle/>
                    <a:p>
                      <a:r>
                        <a:rPr lang="en-US" altLang="zh-CN" sz="1400" kern="1200" dirty="0" smtClean="0">
                          <a:solidFill>
                            <a:schemeClr val="tx1"/>
                          </a:solidFill>
                          <a:latin typeface="+mn-lt"/>
                          <a:ea typeface="+mn-ea"/>
                          <a:cs typeface="+mn-cs"/>
                        </a:rPr>
                        <a:t>November 2017 (Orlando)</a:t>
                      </a:r>
                    </a:p>
                    <a:p>
                      <a:pPr marL="285750" indent="-285750">
                        <a:buFontTx/>
                        <a:buChar char="-"/>
                      </a:pPr>
                      <a:r>
                        <a:rPr lang="en-US" altLang="zh-CN" sz="1400" kern="1200" dirty="0" smtClean="0">
                          <a:solidFill>
                            <a:schemeClr val="tx1"/>
                          </a:solidFill>
                          <a:latin typeface="+mn-lt"/>
                          <a:ea typeface="+mn-ea"/>
                          <a:cs typeface="+mn-cs"/>
                        </a:rPr>
                        <a:t>Comment resolution</a:t>
                      </a:r>
                      <a:r>
                        <a:rPr lang="en-US" altLang="zh-CN" sz="1400" kern="1200" baseline="0" dirty="0" smtClean="0">
                          <a:solidFill>
                            <a:schemeClr val="tx1"/>
                          </a:solidFill>
                          <a:latin typeface="+mn-lt"/>
                          <a:ea typeface="+mn-ea"/>
                          <a:cs typeface="+mn-cs"/>
                        </a:rPr>
                        <a:t> against D1</a:t>
                      </a:r>
                    </a:p>
                  </a:txBody>
                  <a:tcPr/>
                </a:tc>
                <a:tc>
                  <a:txBody>
                    <a:bodyPr/>
                    <a:lstStyle/>
                    <a:p>
                      <a:r>
                        <a:rPr lang="en-US" altLang="zh-CN" sz="1400" kern="1200" dirty="0" smtClean="0">
                          <a:solidFill>
                            <a:schemeClr val="tx1"/>
                          </a:solidFill>
                          <a:latin typeface="+mn-lt"/>
                          <a:ea typeface="+mn-ea"/>
                          <a:cs typeface="+mn-cs"/>
                        </a:rPr>
                        <a:t>December 2017</a:t>
                      </a:r>
                    </a:p>
                    <a:p>
                      <a:r>
                        <a:rPr lang="de-DE" altLang="zh-CN" sz="1400" kern="1200" dirty="0" smtClean="0">
                          <a:solidFill>
                            <a:schemeClr val="tx1"/>
                          </a:solidFill>
                          <a:latin typeface="+mn-lt"/>
                          <a:ea typeface="+mn-ea"/>
                          <a:cs typeface="+mn-cs"/>
                        </a:rPr>
                        <a:t>-  Comment </a:t>
                      </a:r>
                      <a:r>
                        <a:rPr lang="de-DE" altLang="zh-CN" sz="1400" kern="1200" dirty="0" err="1" smtClean="0">
                          <a:solidFill>
                            <a:schemeClr val="tx1"/>
                          </a:solidFill>
                          <a:latin typeface="+mn-lt"/>
                          <a:ea typeface="+mn-ea"/>
                          <a:cs typeface="+mn-cs"/>
                        </a:rPr>
                        <a:t>submission</a:t>
                      </a:r>
                      <a:r>
                        <a:rPr lang="de-DE" altLang="zh-CN" sz="1400" kern="1200" dirty="0" smtClean="0">
                          <a:solidFill>
                            <a:schemeClr val="tx1"/>
                          </a:solidFill>
                          <a:latin typeface="+mn-lt"/>
                          <a:ea typeface="+mn-ea"/>
                          <a:cs typeface="+mn-cs"/>
                        </a:rPr>
                        <a:t> </a:t>
                      </a:r>
                      <a:r>
                        <a:rPr lang="de-DE" altLang="zh-CN" sz="1400" kern="1200" dirty="0" err="1" smtClean="0">
                          <a:solidFill>
                            <a:schemeClr val="tx1"/>
                          </a:solidFill>
                          <a:latin typeface="+mn-lt"/>
                          <a:ea typeface="+mn-ea"/>
                          <a:cs typeface="+mn-cs"/>
                        </a:rPr>
                        <a:t>against</a:t>
                      </a:r>
                      <a:r>
                        <a:rPr lang="de-DE" altLang="zh-CN" sz="1400" kern="1200" dirty="0" smtClean="0">
                          <a:solidFill>
                            <a:schemeClr val="tx1"/>
                          </a:solidFill>
                          <a:latin typeface="+mn-lt"/>
                          <a:ea typeface="+mn-ea"/>
                          <a:cs typeface="+mn-cs"/>
                        </a:rPr>
                        <a:t> D1</a:t>
                      </a:r>
                    </a:p>
                  </a:txBody>
                  <a:tcPr/>
                </a:tc>
                <a:tc>
                  <a:txBody>
                    <a:bodyPr/>
                    <a:lstStyle/>
                    <a:p>
                      <a:r>
                        <a:rPr lang="en-US" altLang="zh-CN" sz="1400" kern="1200" dirty="0" smtClean="0">
                          <a:solidFill>
                            <a:schemeClr val="tx1"/>
                          </a:solidFill>
                          <a:latin typeface="+mn-lt"/>
                          <a:ea typeface="+mn-ea"/>
                          <a:cs typeface="+mn-cs"/>
                        </a:rPr>
                        <a:t>January 2018 (Irvine)</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400" kern="1200" dirty="0" smtClean="0">
                          <a:solidFill>
                            <a:schemeClr val="tx1"/>
                          </a:solidFill>
                          <a:latin typeface="+mn-lt"/>
                          <a:ea typeface="+mn-ea"/>
                          <a:cs typeface="+mn-cs"/>
                        </a:rPr>
                        <a:t>Final </a:t>
                      </a:r>
                      <a:r>
                        <a:rPr lang="de-DE" altLang="zh-CN" sz="1400" kern="1200" dirty="0" err="1" smtClean="0">
                          <a:solidFill>
                            <a:schemeClr val="tx1"/>
                          </a:solidFill>
                          <a:latin typeface="+mn-lt"/>
                          <a:ea typeface="+mn-ea"/>
                          <a:cs typeface="+mn-cs"/>
                        </a:rPr>
                        <a:t>comment</a:t>
                      </a:r>
                      <a:r>
                        <a:rPr lang="de-DE" altLang="zh-CN" sz="1400" kern="1200" dirty="0" smtClean="0">
                          <a:solidFill>
                            <a:schemeClr val="tx1"/>
                          </a:solidFill>
                          <a:latin typeface="+mn-lt"/>
                          <a:ea typeface="+mn-ea"/>
                          <a:cs typeface="+mn-cs"/>
                        </a:rPr>
                        <a:t> </a:t>
                      </a:r>
                      <a:r>
                        <a:rPr lang="de-DE" altLang="zh-CN" sz="1400" kern="1200" dirty="0" err="1" smtClean="0">
                          <a:solidFill>
                            <a:schemeClr val="tx1"/>
                          </a:solidFill>
                          <a:latin typeface="+mn-lt"/>
                          <a:ea typeface="+mn-ea"/>
                          <a:cs typeface="+mn-cs"/>
                        </a:rPr>
                        <a:t>resolution</a:t>
                      </a:r>
                      <a:r>
                        <a:rPr lang="de-DE" altLang="zh-CN" sz="1400" kern="1200" dirty="0" smtClean="0">
                          <a:solidFill>
                            <a:schemeClr val="tx1"/>
                          </a:solidFill>
                          <a:latin typeface="+mn-lt"/>
                          <a:ea typeface="+mn-ea"/>
                          <a:cs typeface="+mn-cs"/>
                        </a:rPr>
                        <a:t> </a:t>
                      </a:r>
                      <a:r>
                        <a:rPr lang="de-DE" altLang="zh-CN" sz="1400" kern="1200" dirty="0" err="1" smtClean="0">
                          <a:solidFill>
                            <a:schemeClr val="tx1"/>
                          </a:solidFill>
                          <a:latin typeface="+mn-lt"/>
                          <a:ea typeface="+mn-ea"/>
                          <a:cs typeface="+mn-cs"/>
                        </a:rPr>
                        <a:t>against</a:t>
                      </a:r>
                      <a:r>
                        <a:rPr lang="de-DE" altLang="zh-CN" sz="1400" kern="1200" dirty="0" smtClean="0">
                          <a:solidFill>
                            <a:schemeClr val="tx1"/>
                          </a:solidFill>
                          <a:latin typeface="+mn-lt"/>
                          <a:ea typeface="+mn-ea"/>
                          <a:cs typeface="+mn-cs"/>
                        </a:rPr>
                        <a:t> D1</a:t>
                      </a:r>
                    </a:p>
                  </a:txBody>
                  <a:tcPr/>
                </a:tc>
                <a:tc>
                  <a:txBody>
                    <a:bodyPr/>
                    <a:lstStyle/>
                    <a:p>
                      <a:r>
                        <a:rPr lang="en-US" altLang="zh-CN" sz="1400" kern="1200" dirty="0" smtClean="0">
                          <a:solidFill>
                            <a:schemeClr val="tx1"/>
                          </a:solidFill>
                          <a:latin typeface="+mn-lt"/>
                          <a:ea typeface="+mn-ea"/>
                          <a:cs typeface="+mn-cs"/>
                        </a:rPr>
                        <a:t>February 2018</a:t>
                      </a:r>
                    </a:p>
                    <a:p>
                      <a:pPr marL="285750" indent="-285750">
                        <a:buFontTx/>
                        <a:buChar char="-"/>
                      </a:pPr>
                      <a:r>
                        <a:rPr lang="en-US" altLang="zh-CN" sz="1400" kern="1200" dirty="0" smtClean="0">
                          <a:solidFill>
                            <a:schemeClr val="tx1"/>
                          </a:solidFill>
                          <a:latin typeface="+mn-lt"/>
                          <a:ea typeface="+mn-ea"/>
                          <a:cs typeface="+mn-cs"/>
                        </a:rPr>
                        <a:t>Generate D2 of TG13</a:t>
                      </a:r>
                    </a:p>
                    <a:p>
                      <a:pPr marL="285750" indent="-285750">
                        <a:buFontTx/>
                        <a:buChar char="-"/>
                      </a:pPr>
                      <a:r>
                        <a:rPr lang="de-DE" altLang="zh-CN" sz="1400" kern="1200" dirty="0" smtClean="0">
                          <a:solidFill>
                            <a:schemeClr val="tx1"/>
                          </a:solidFill>
                          <a:latin typeface="+mn-lt"/>
                          <a:ea typeface="+mn-ea"/>
                          <a:cs typeface="+mn-cs"/>
                        </a:rPr>
                        <a:t>Comment </a:t>
                      </a:r>
                      <a:r>
                        <a:rPr lang="de-DE" altLang="zh-CN" sz="1400" kern="1200" dirty="0" err="1" smtClean="0">
                          <a:solidFill>
                            <a:schemeClr val="tx1"/>
                          </a:solidFill>
                          <a:latin typeface="+mn-lt"/>
                          <a:ea typeface="+mn-ea"/>
                          <a:cs typeface="+mn-cs"/>
                        </a:rPr>
                        <a:t>submission</a:t>
                      </a:r>
                      <a:endParaRPr lang="en-US" altLang="zh-CN" sz="1400" kern="1200" dirty="0" smtClean="0">
                        <a:solidFill>
                          <a:schemeClr val="tx1"/>
                        </a:solidFill>
                        <a:latin typeface="+mn-lt"/>
                        <a:ea typeface="+mn-ea"/>
                        <a:cs typeface="+mn-cs"/>
                      </a:endParaRPr>
                    </a:p>
                    <a:p>
                      <a:endParaRPr lang="zh-CN" altLang="en-US" sz="1400" kern="1200" dirty="0">
                        <a:solidFill>
                          <a:schemeClr val="tx1"/>
                        </a:solidFill>
                        <a:latin typeface="+mn-lt"/>
                        <a:ea typeface="+mn-ea"/>
                        <a:cs typeface="+mn-cs"/>
                      </a:endParaRPr>
                    </a:p>
                  </a:txBody>
                  <a:tcPr/>
                </a:tc>
              </a:tr>
            </a:tbl>
          </a:graphicData>
        </a:graphic>
      </p:graphicFrame>
      <p:sp>
        <p:nvSpPr>
          <p:cNvPr id="12"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
        <p:nvSpPr>
          <p:cNvPr id="10"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
        <p:nvSpPr>
          <p:cNvPr id="8"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Updated timeline </a:t>
            </a:r>
            <a:r>
              <a:rPr lang="en-US" sz="3200" b="1" kern="0" dirty="0" smtClean="0">
                <a:solidFill>
                  <a:schemeClr val="tx2"/>
                </a:solidFill>
                <a:latin typeface="+mj-lt"/>
                <a:ea typeface="+mj-ea"/>
                <a:cs typeface="+mj-cs"/>
              </a:rPr>
              <a:t>for </a:t>
            </a:r>
            <a:r>
              <a:rPr lang="en-US" sz="3200" b="1" kern="0" dirty="0" smtClean="0">
                <a:solidFill>
                  <a:schemeClr val="tx2"/>
                </a:solidFill>
                <a:latin typeface="+mj-lt"/>
                <a:ea typeface="+mj-ea"/>
                <a:cs typeface="+mj-cs"/>
              </a:rPr>
              <a:t>TG13 in 288/r0 (2)</a:t>
            </a:r>
            <a:endParaRPr lang="en-US" sz="3200" b="1" kern="0" dirty="0">
              <a:solidFill>
                <a:schemeClr val="tx2"/>
              </a:solidFill>
              <a:latin typeface="+mj-lt"/>
              <a:ea typeface="+mj-ea"/>
              <a:cs typeface="+mj-cs"/>
            </a:endParaRPr>
          </a:p>
        </p:txBody>
      </p:sp>
      <p:graphicFrame>
        <p:nvGraphicFramePr>
          <p:cNvPr id="9" name="表格 6"/>
          <p:cNvGraphicFramePr>
            <a:graphicFrameLocks noGrp="1"/>
          </p:cNvGraphicFramePr>
          <p:nvPr>
            <p:extLst>
              <p:ext uri="{D42A27DB-BD31-4B8C-83A1-F6EECF244321}">
                <p14:modId xmlns:p14="http://schemas.microsoft.com/office/powerpoint/2010/main" val="1019977583"/>
              </p:ext>
            </p:extLst>
          </p:nvPr>
        </p:nvGraphicFramePr>
        <p:xfrm>
          <a:off x="259079" y="1798319"/>
          <a:ext cx="8686800" cy="4348482"/>
        </p:xfrm>
        <a:graphic>
          <a:graphicData uri="http://schemas.openxmlformats.org/drawingml/2006/table">
            <a:tbl>
              <a:tblPr firstRow="1" bandRow="1">
                <a:tableStyleId>{BC89EF96-8CEA-46FF-86C4-4CE0E7609802}</a:tableStyleId>
              </a:tblPr>
              <a:tblGrid>
                <a:gridCol w="2171700"/>
                <a:gridCol w="2171700"/>
                <a:gridCol w="2171700"/>
                <a:gridCol w="2171700"/>
              </a:tblGrid>
              <a:tr h="1381761">
                <a:tc>
                  <a:txBody>
                    <a:bodyPr/>
                    <a:lstStyle/>
                    <a:p>
                      <a:r>
                        <a:rPr lang="en-US" altLang="zh-CN" sz="1400" b="0" dirty="0" smtClean="0"/>
                        <a:t>March 2018 (Rosemont)</a:t>
                      </a:r>
                    </a:p>
                    <a:p>
                      <a:pPr marL="285750" indent="-285750">
                        <a:buFontTx/>
                        <a:buChar char="-"/>
                      </a:pPr>
                      <a:r>
                        <a:rPr lang="en-US" altLang="zh-CN" sz="1400" b="0" kern="1200" dirty="0" smtClean="0">
                          <a:solidFill>
                            <a:schemeClr val="tx1"/>
                          </a:solidFill>
                          <a:latin typeface="+mn-lt"/>
                          <a:ea typeface="+mn-ea"/>
                          <a:cs typeface="+mn-cs"/>
                        </a:rPr>
                        <a:t>Resolution of final comments</a:t>
                      </a:r>
                    </a:p>
                    <a:p>
                      <a:pPr marL="285750" indent="-285750">
                        <a:buFontTx/>
                        <a:buChar char="-"/>
                      </a:pPr>
                      <a:r>
                        <a:rPr lang="en-US" altLang="zh-CN" sz="1400" b="0" dirty="0" smtClean="0"/>
                        <a:t>Start LB process</a:t>
                      </a:r>
                      <a:endParaRPr lang="zh-CN" altLang="en-US" sz="1400" b="0" dirty="0"/>
                    </a:p>
                  </a:txBody>
                  <a:tcPr/>
                </a:tc>
                <a:tc>
                  <a:txBody>
                    <a:bodyPr/>
                    <a:lstStyle/>
                    <a:p>
                      <a:r>
                        <a:rPr lang="de-DE" altLang="zh-CN" sz="1400" b="0" dirty="0" smtClean="0"/>
                        <a:t>April 2018</a:t>
                      </a:r>
                    </a:p>
                    <a:p>
                      <a:r>
                        <a:rPr lang="de-DE" altLang="zh-CN" sz="1400" b="0" dirty="0" smtClean="0"/>
                        <a:t>- </a:t>
                      </a:r>
                      <a:r>
                        <a:rPr lang="de-DE" altLang="zh-CN" sz="1400" b="0" dirty="0" err="1" smtClean="0"/>
                        <a:t>Receive</a:t>
                      </a:r>
                      <a:r>
                        <a:rPr lang="de-DE" altLang="zh-CN" sz="1400" b="0" dirty="0" smtClean="0"/>
                        <a:t> LB </a:t>
                      </a:r>
                      <a:r>
                        <a:rPr lang="de-DE" altLang="zh-CN" sz="1400" b="0" dirty="0" err="1" smtClean="0"/>
                        <a:t>comments</a:t>
                      </a:r>
                      <a:endParaRPr lang="zh-CN" altLang="en-US" sz="1400" b="0" dirty="0"/>
                    </a:p>
                  </a:txBody>
                  <a:tcPr/>
                </a:tc>
                <a:tc>
                  <a:txBody>
                    <a:bodyPr/>
                    <a:lstStyle/>
                    <a:p>
                      <a:r>
                        <a:rPr lang="en-US" altLang="zh-CN" sz="1400" b="0" kern="1200" dirty="0" smtClean="0">
                          <a:solidFill>
                            <a:schemeClr val="tx1"/>
                          </a:solidFill>
                          <a:latin typeface="+mn-lt"/>
                          <a:ea typeface="+mn-ea"/>
                          <a:cs typeface="+mn-cs"/>
                        </a:rPr>
                        <a:t>May 2018(EU)</a:t>
                      </a:r>
                    </a:p>
                    <a:p>
                      <a:pPr marL="285750" indent="-285750">
                        <a:buFontTx/>
                        <a:buChar char="-"/>
                      </a:pPr>
                      <a:r>
                        <a:rPr lang="de-DE" altLang="zh-CN" sz="1400" b="0" kern="1200" dirty="0" smtClean="0">
                          <a:solidFill>
                            <a:schemeClr val="tx1"/>
                          </a:solidFill>
                          <a:latin typeface="+mn-lt"/>
                          <a:ea typeface="+mn-ea"/>
                          <a:cs typeface="+mn-cs"/>
                        </a:rPr>
                        <a:t>LB</a:t>
                      </a:r>
                      <a:r>
                        <a:rPr lang="de-DE" altLang="zh-CN" sz="1400" b="0" kern="1200" baseline="0" dirty="0" smtClean="0">
                          <a:solidFill>
                            <a:schemeClr val="tx1"/>
                          </a:solidFill>
                          <a:latin typeface="+mn-lt"/>
                          <a:ea typeface="+mn-ea"/>
                          <a:cs typeface="+mn-cs"/>
                        </a:rPr>
                        <a:t> </a:t>
                      </a:r>
                      <a:r>
                        <a:rPr lang="de-DE" altLang="zh-CN" sz="1400" b="0" kern="1200" baseline="0" dirty="0" err="1" smtClean="0">
                          <a:solidFill>
                            <a:schemeClr val="tx1"/>
                          </a:solidFill>
                          <a:latin typeface="+mn-lt"/>
                          <a:ea typeface="+mn-ea"/>
                          <a:cs typeface="+mn-cs"/>
                        </a:rPr>
                        <a:t>comment</a:t>
                      </a:r>
                      <a:r>
                        <a:rPr lang="de-DE" altLang="zh-CN" sz="1400" b="0" kern="1200" baseline="0" dirty="0" smtClean="0">
                          <a:solidFill>
                            <a:schemeClr val="tx1"/>
                          </a:solidFill>
                          <a:latin typeface="+mn-lt"/>
                          <a:ea typeface="+mn-ea"/>
                          <a:cs typeface="+mn-cs"/>
                        </a:rPr>
                        <a:t> </a:t>
                      </a:r>
                      <a:r>
                        <a:rPr lang="de-DE" altLang="zh-CN" sz="1400" b="0" kern="1200" baseline="0" dirty="0" err="1" smtClean="0">
                          <a:solidFill>
                            <a:schemeClr val="tx1"/>
                          </a:solidFill>
                          <a:latin typeface="+mn-lt"/>
                          <a:ea typeface="+mn-ea"/>
                          <a:cs typeface="+mn-cs"/>
                        </a:rPr>
                        <a:t>resolution</a:t>
                      </a:r>
                      <a:endParaRPr lang="de-DE" altLang="zh-CN" sz="1400" b="0" kern="1200" baseline="0" dirty="0" smtClean="0">
                        <a:solidFill>
                          <a:schemeClr val="tx1"/>
                        </a:solidFill>
                        <a:latin typeface="+mn-lt"/>
                        <a:ea typeface="+mn-ea"/>
                        <a:cs typeface="+mn-cs"/>
                      </a:endParaRPr>
                    </a:p>
                    <a:p>
                      <a:pPr marL="285750" indent="-285750">
                        <a:buFontTx/>
                        <a:buChar char="-"/>
                      </a:pPr>
                      <a:r>
                        <a:rPr lang="de-DE" altLang="zh-CN" sz="1400" b="0" kern="1200" baseline="0" dirty="0" smtClean="0">
                          <a:solidFill>
                            <a:schemeClr val="tx1"/>
                          </a:solidFill>
                          <a:latin typeface="+mn-lt"/>
                          <a:ea typeface="+mn-ea"/>
                          <a:cs typeface="+mn-cs"/>
                        </a:rPr>
                        <a:t>Start </a:t>
                      </a:r>
                      <a:r>
                        <a:rPr lang="de-DE" altLang="zh-CN" sz="1400" b="0" kern="1200" baseline="0" dirty="0" err="1" smtClean="0">
                          <a:solidFill>
                            <a:schemeClr val="tx1"/>
                          </a:solidFill>
                          <a:latin typeface="+mn-lt"/>
                          <a:ea typeface="+mn-ea"/>
                          <a:cs typeface="+mn-cs"/>
                        </a:rPr>
                        <a:t>recirculation</a:t>
                      </a:r>
                      <a:endParaRPr lang="en-US" altLang="zh-CN" sz="1400" b="0" kern="1200" dirty="0" smtClean="0">
                        <a:solidFill>
                          <a:schemeClr val="tx1"/>
                        </a:solidFill>
                        <a:latin typeface="+mn-lt"/>
                        <a:ea typeface="+mn-ea"/>
                        <a:cs typeface="+mn-cs"/>
                      </a:endParaRPr>
                    </a:p>
                  </a:txBody>
                  <a:tcPr/>
                </a:tc>
                <a:tc>
                  <a:txBody>
                    <a:bodyPr/>
                    <a:lstStyle/>
                    <a:p>
                      <a:endParaRPr lang="zh-CN" altLang="en-US" sz="1400" b="0" dirty="0"/>
                    </a:p>
                  </a:txBody>
                  <a:tcPr/>
                </a:tc>
              </a:tr>
              <a:tr h="1381761">
                <a:tc>
                  <a:txBody>
                    <a:bodyPr/>
                    <a:lstStyle/>
                    <a:p>
                      <a:r>
                        <a:rPr lang="de-DE" altLang="zh-CN" sz="1400" b="0" dirty="0" err="1" smtClean="0"/>
                        <a:t>July</a:t>
                      </a:r>
                      <a:r>
                        <a:rPr lang="de-DE" altLang="zh-CN" sz="1400" b="0" dirty="0" smtClean="0"/>
                        <a:t> 2018</a:t>
                      </a:r>
                    </a:p>
                    <a:p>
                      <a:pPr marL="285750" indent="-285750">
                        <a:buFontTx/>
                        <a:buChar char="-"/>
                      </a:pPr>
                      <a:r>
                        <a:rPr lang="de-DE" altLang="zh-CN" sz="1400" b="0" dirty="0" smtClean="0"/>
                        <a:t>Start SB </a:t>
                      </a:r>
                      <a:r>
                        <a:rPr lang="de-DE" altLang="zh-CN" sz="1400" b="0" dirty="0" err="1" smtClean="0"/>
                        <a:t>process</a:t>
                      </a:r>
                      <a:endParaRPr lang="de-DE" altLang="zh-CN" sz="1400" b="0" dirty="0" smtClean="0"/>
                    </a:p>
                    <a:p>
                      <a:pPr marL="285750" indent="-285750">
                        <a:buFontTx/>
                        <a:buChar char="-"/>
                      </a:pPr>
                      <a:endParaRPr lang="zh-CN" altLang="en-US" sz="1400" b="1" dirty="0"/>
                    </a:p>
                  </a:txBody>
                  <a:tcPr/>
                </a:tc>
                <a:tc>
                  <a:txBody>
                    <a:bodyPr/>
                    <a:lstStyle/>
                    <a:p>
                      <a:r>
                        <a:rPr lang="de-DE" altLang="zh-CN" sz="1400" b="0" kern="1200" dirty="0" smtClean="0">
                          <a:solidFill>
                            <a:schemeClr val="tx1"/>
                          </a:solidFill>
                          <a:latin typeface="+mn-lt"/>
                          <a:ea typeface="+mn-ea"/>
                          <a:cs typeface="+mn-cs"/>
                        </a:rPr>
                        <a:t>August 2018</a:t>
                      </a:r>
                    </a:p>
                    <a:p>
                      <a:r>
                        <a:rPr lang="de-DE" altLang="zh-CN" sz="1400" b="0" kern="1200" dirty="0" smtClean="0">
                          <a:solidFill>
                            <a:schemeClr val="tx1"/>
                          </a:solidFill>
                          <a:latin typeface="+mn-lt"/>
                          <a:ea typeface="+mn-ea"/>
                          <a:cs typeface="+mn-cs"/>
                        </a:rPr>
                        <a:t>- SB </a:t>
                      </a:r>
                      <a:r>
                        <a:rPr lang="de-DE" altLang="zh-CN" sz="1400" b="0" kern="1200" dirty="0" err="1" smtClean="0">
                          <a:solidFill>
                            <a:schemeClr val="tx1"/>
                          </a:solidFill>
                          <a:latin typeface="+mn-lt"/>
                          <a:ea typeface="+mn-ea"/>
                          <a:cs typeface="+mn-cs"/>
                        </a:rPr>
                        <a:t>comment</a:t>
                      </a:r>
                      <a:r>
                        <a:rPr lang="de-DE" altLang="zh-CN" sz="1400" b="0" kern="1200" baseline="0" dirty="0" smtClean="0">
                          <a:solidFill>
                            <a:schemeClr val="tx1"/>
                          </a:solidFill>
                          <a:latin typeface="+mn-lt"/>
                          <a:ea typeface="+mn-ea"/>
                          <a:cs typeface="+mn-cs"/>
                        </a:rPr>
                        <a:t> </a:t>
                      </a:r>
                      <a:r>
                        <a:rPr lang="de-DE" altLang="zh-CN" sz="1400" b="0" kern="1200" dirty="0" err="1" smtClean="0">
                          <a:solidFill>
                            <a:schemeClr val="tx1"/>
                          </a:solidFill>
                          <a:latin typeface="+mn-lt"/>
                          <a:ea typeface="+mn-ea"/>
                          <a:cs typeface="+mn-cs"/>
                        </a:rPr>
                        <a:t>resolution</a:t>
                      </a:r>
                      <a:endParaRPr lang="en-US" altLang="zh-CN" sz="1400" dirty="0" smtClean="0"/>
                    </a:p>
                  </a:txBody>
                  <a:tcPr/>
                </a:tc>
                <a:tc>
                  <a:txBody>
                    <a:bodyPr/>
                    <a:lstStyle/>
                    <a:p>
                      <a:pPr marL="0" indent="0">
                        <a:buFontTx/>
                        <a:buNone/>
                      </a:pPr>
                      <a:r>
                        <a:rPr lang="de-DE" altLang="zh-CN" sz="1400" b="0" kern="1200" dirty="0" smtClean="0">
                          <a:solidFill>
                            <a:schemeClr val="tx1"/>
                          </a:solidFill>
                          <a:latin typeface="+mn-lt"/>
                          <a:ea typeface="+mn-ea"/>
                          <a:cs typeface="+mn-cs"/>
                        </a:rPr>
                        <a:t>September 2018</a:t>
                      </a:r>
                      <a:endParaRPr lang="en-US" altLang="zh-CN" sz="1400" b="0" kern="1200" dirty="0" smtClean="0">
                        <a:solidFill>
                          <a:schemeClr val="tx1"/>
                        </a:solidFill>
                        <a:latin typeface="+mn-lt"/>
                        <a:ea typeface="+mn-ea"/>
                        <a:cs typeface="+mn-cs"/>
                      </a:endParaRPr>
                    </a:p>
                    <a:p>
                      <a:pPr marL="285750" indent="-285750">
                        <a:buFontTx/>
                        <a:buChar char="-"/>
                      </a:pPr>
                      <a:r>
                        <a:rPr lang="en-US" altLang="zh-CN" sz="1400" b="0" kern="1200" dirty="0" smtClean="0">
                          <a:solidFill>
                            <a:schemeClr val="tx1"/>
                          </a:solidFill>
                          <a:latin typeface="+mn-lt"/>
                          <a:ea typeface="+mn-ea"/>
                          <a:cs typeface="+mn-cs"/>
                        </a:rPr>
                        <a:t>Standard is submitted to </a:t>
                      </a:r>
                      <a:r>
                        <a:rPr lang="en-US" altLang="zh-CN" sz="1400" b="0" kern="1200" dirty="0" err="1" smtClean="0">
                          <a:solidFill>
                            <a:schemeClr val="tx1"/>
                          </a:solidFill>
                          <a:latin typeface="+mn-lt"/>
                          <a:ea typeface="+mn-ea"/>
                          <a:cs typeface="+mn-cs"/>
                        </a:rPr>
                        <a:t>RevCom</a:t>
                      </a:r>
                      <a:endParaRPr lang="en-US" altLang="zh-CN" sz="1400" b="0" kern="1200" dirty="0" smtClean="0">
                        <a:solidFill>
                          <a:schemeClr val="tx1"/>
                        </a:solidFill>
                        <a:latin typeface="+mn-lt"/>
                        <a:ea typeface="+mn-ea"/>
                        <a:cs typeface="+mn-cs"/>
                      </a:endParaRPr>
                    </a:p>
                    <a:p>
                      <a:pPr marL="285750" indent="-285750">
                        <a:buFontTx/>
                        <a:buChar char="-"/>
                      </a:pPr>
                      <a:r>
                        <a:rPr lang="de-DE" altLang="zh-CN" sz="1400" b="0" kern="1200" dirty="0" err="1" smtClean="0">
                          <a:solidFill>
                            <a:schemeClr val="tx1"/>
                          </a:solidFill>
                          <a:latin typeface="+mn-lt"/>
                          <a:ea typeface="+mn-ea"/>
                          <a:cs typeface="+mn-cs"/>
                        </a:rPr>
                        <a:t>Get</a:t>
                      </a:r>
                      <a:r>
                        <a:rPr lang="de-DE" altLang="zh-CN" sz="1400" b="0" kern="1200" dirty="0" smtClean="0">
                          <a:solidFill>
                            <a:schemeClr val="tx1"/>
                          </a:solidFill>
                          <a:latin typeface="+mn-lt"/>
                          <a:ea typeface="+mn-ea"/>
                          <a:cs typeface="+mn-cs"/>
                        </a:rPr>
                        <a:t> on </a:t>
                      </a:r>
                      <a:r>
                        <a:rPr lang="de-DE" altLang="zh-CN" sz="1400" b="0" kern="1200" dirty="0" err="1" smtClean="0">
                          <a:solidFill>
                            <a:schemeClr val="tx1"/>
                          </a:solidFill>
                          <a:latin typeface="+mn-lt"/>
                          <a:ea typeface="+mn-ea"/>
                          <a:cs typeface="+mn-cs"/>
                        </a:rPr>
                        <a:t>the</a:t>
                      </a:r>
                      <a:r>
                        <a:rPr lang="de-DE" altLang="zh-CN" sz="1400" b="0" kern="1200" dirty="0" smtClean="0">
                          <a:solidFill>
                            <a:schemeClr val="tx1"/>
                          </a:solidFill>
                          <a:latin typeface="+mn-lt"/>
                          <a:ea typeface="+mn-ea"/>
                          <a:cs typeface="+mn-cs"/>
                        </a:rPr>
                        <a:t>  </a:t>
                      </a:r>
                      <a:r>
                        <a:rPr lang="de-DE" altLang="zh-CN" sz="1400" b="0" kern="1200" dirty="0" err="1" smtClean="0">
                          <a:solidFill>
                            <a:schemeClr val="tx1"/>
                          </a:solidFill>
                          <a:latin typeface="+mn-lt"/>
                          <a:ea typeface="+mn-ea"/>
                          <a:cs typeface="+mn-cs"/>
                        </a:rPr>
                        <a:t>agenda</a:t>
                      </a:r>
                      <a:r>
                        <a:rPr lang="de-DE" altLang="zh-CN" sz="1400" b="0" kern="1200" dirty="0" smtClean="0">
                          <a:solidFill>
                            <a:schemeClr val="tx1"/>
                          </a:solidFill>
                          <a:latin typeface="+mn-lt"/>
                          <a:ea typeface="+mn-ea"/>
                          <a:cs typeface="+mn-cs"/>
                        </a:rPr>
                        <a:t> </a:t>
                      </a:r>
                      <a:r>
                        <a:rPr lang="de-DE" altLang="zh-CN" sz="1400" b="0" kern="1200" dirty="0" err="1" smtClean="0">
                          <a:solidFill>
                            <a:schemeClr val="tx1"/>
                          </a:solidFill>
                          <a:latin typeface="+mn-lt"/>
                          <a:ea typeface="+mn-ea"/>
                          <a:cs typeface="+mn-cs"/>
                        </a:rPr>
                        <a:t>of</a:t>
                      </a:r>
                      <a:r>
                        <a:rPr lang="de-DE" altLang="zh-CN" sz="1400" b="0" kern="1200" dirty="0" smtClean="0">
                          <a:solidFill>
                            <a:schemeClr val="tx1"/>
                          </a:solidFill>
                          <a:latin typeface="+mn-lt"/>
                          <a:ea typeface="+mn-ea"/>
                          <a:cs typeface="+mn-cs"/>
                        </a:rPr>
                        <a:t> </a:t>
                      </a:r>
                      <a:r>
                        <a:rPr lang="de-DE" altLang="zh-CN" sz="1400" b="0" kern="1200" dirty="0" err="1" smtClean="0">
                          <a:solidFill>
                            <a:schemeClr val="tx1"/>
                          </a:solidFill>
                          <a:latin typeface="+mn-lt"/>
                          <a:ea typeface="+mn-ea"/>
                          <a:cs typeface="+mn-cs"/>
                        </a:rPr>
                        <a:t>telco</a:t>
                      </a:r>
                      <a:endParaRPr lang="en-US" altLang="zh-CN" sz="1400" b="0" kern="1200" dirty="0" smtClean="0">
                        <a:solidFill>
                          <a:schemeClr val="tx1"/>
                        </a:solidFill>
                        <a:latin typeface="+mn-lt"/>
                        <a:ea typeface="+mn-ea"/>
                        <a:cs typeface="+mn-cs"/>
                      </a:endParaRPr>
                    </a:p>
                    <a:p>
                      <a:endParaRPr lang="zh-CN" altLang="en-US" sz="1400" dirty="0"/>
                    </a:p>
                  </a:txBody>
                  <a:tcPr/>
                </a:tc>
                <a:tc>
                  <a:txBody>
                    <a:bodyPr/>
                    <a:lstStyle/>
                    <a:p>
                      <a:endParaRPr lang="zh-CN" altLang="en-US" sz="1400" dirty="0"/>
                    </a:p>
                  </a:txBody>
                  <a:tcPr/>
                </a:tc>
              </a:tr>
              <a:tr h="1381761">
                <a:tc>
                  <a:txBody>
                    <a:bodyPr/>
                    <a:lstStyle/>
                    <a:p>
                      <a:r>
                        <a:rPr lang="de-DE" altLang="zh-CN" sz="1400" kern="1200" dirty="0" smtClean="0">
                          <a:solidFill>
                            <a:schemeClr val="tx1"/>
                          </a:solidFill>
                          <a:latin typeface="+mn-lt"/>
                          <a:ea typeface="+mn-ea"/>
                          <a:cs typeface="+mn-cs"/>
                        </a:rPr>
                        <a:t>November 2018</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400" kern="1200" dirty="0" err="1" smtClean="0">
                          <a:solidFill>
                            <a:schemeClr val="tx1"/>
                          </a:solidFill>
                          <a:latin typeface="+mn-lt"/>
                          <a:ea typeface="+mn-ea"/>
                          <a:cs typeface="+mn-cs"/>
                        </a:rPr>
                        <a:t>Hopefully</a:t>
                      </a:r>
                      <a:r>
                        <a:rPr lang="de-DE" altLang="zh-CN" sz="1400" kern="1200" dirty="0" smtClean="0">
                          <a:solidFill>
                            <a:schemeClr val="tx1"/>
                          </a:solidFill>
                          <a:latin typeface="+mn-lt"/>
                          <a:ea typeface="+mn-ea"/>
                          <a:cs typeface="+mn-cs"/>
                        </a:rPr>
                        <a:t> </a:t>
                      </a:r>
                      <a:r>
                        <a:rPr lang="de-DE" altLang="zh-CN" sz="1400" kern="1200" dirty="0" err="1" smtClean="0">
                          <a:solidFill>
                            <a:schemeClr val="tx1"/>
                          </a:solidFill>
                          <a:latin typeface="+mn-lt"/>
                          <a:ea typeface="+mn-ea"/>
                          <a:cs typeface="+mn-cs"/>
                        </a:rPr>
                        <a:t>standard</a:t>
                      </a:r>
                      <a:r>
                        <a:rPr lang="de-DE" altLang="zh-CN" sz="1400" kern="1200" dirty="0" smtClean="0">
                          <a:solidFill>
                            <a:schemeClr val="tx1"/>
                          </a:solidFill>
                          <a:latin typeface="+mn-lt"/>
                          <a:ea typeface="+mn-ea"/>
                          <a:cs typeface="+mn-cs"/>
                        </a:rPr>
                        <a:t> </a:t>
                      </a:r>
                      <a:r>
                        <a:rPr lang="de-DE" altLang="zh-CN" sz="1400" kern="1200" dirty="0" err="1" smtClean="0">
                          <a:solidFill>
                            <a:schemeClr val="tx1"/>
                          </a:solidFill>
                          <a:latin typeface="+mn-lt"/>
                          <a:ea typeface="+mn-ea"/>
                          <a:cs typeface="+mn-cs"/>
                        </a:rPr>
                        <a:t>is</a:t>
                      </a:r>
                      <a:r>
                        <a:rPr lang="de-DE" altLang="zh-CN" sz="1400" kern="1200" dirty="0" smtClean="0">
                          <a:solidFill>
                            <a:schemeClr val="tx1"/>
                          </a:solidFill>
                          <a:latin typeface="+mn-lt"/>
                          <a:ea typeface="+mn-ea"/>
                          <a:cs typeface="+mn-cs"/>
                        </a:rPr>
                        <a:t> </a:t>
                      </a:r>
                      <a:r>
                        <a:rPr lang="en-US" altLang="zh-CN" sz="1400" b="0" kern="1200" dirty="0" smtClean="0">
                          <a:solidFill>
                            <a:schemeClr val="tx1"/>
                          </a:solidFill>
                          <a:latin typeface="+mn-lt"/>
                          <a:ea typeface="+mn-ea"/>
                          <a:cs typeface="+mn-cs"/>
                        </a:rPr>
                        <a:t>published</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400" b="0" kern="1200" dirty="0" err="1" smtClean="0">
                          <a:solidFill>
                            <a:schemeClr val="tx1"/>
                          </a:solidFill>
                          <a:latin typeface="+mn-lt"/>
                          <a:ea typeface="+mn-ea"/>
                          <a:cs typeface="+mn-cs"/>
                        </a:rPr>
                        <a:t>Have</a:t>
                      </a:r>
                      <a:r>
                        <a:rPr lang="de-DE" altLang="zh-CN" sz="1400" b="0" kern="1200" dirty="0" smtClean="0">
                          <a:solidFill>
                            <a:schemeClr val="tx1"/>
                          </a:solidFill>
                          <a:latin typeface="+mn-lt"/>
                          <a:ea typeface="+mn-ea"/>
                          <a:cs typeface="+mn-cs"/>
                        </a:rPr>
                        <a:t> </a:t>
                      </a:r>
                      <a:r>
                        <a:rPr lang="de-DE" altLang="zh-CN" sz="1400" b="0" kern="1200" dirty="0" err="1" smtClean="0">
                          <a:solidFill>
                            <a:schemeClr val="tx1"/>
                          </a:solidFill>
                          <a:latin typeface="+mn-lt"/>
                          <a:ea typeface="+mn-ea"/>
                          <a:cs typeface="+mn-cs"/>
                        </a:rPr>
                        <a:t>party</a:t>
                      </a:r>
                      <a:endParaRPr lang="en-US" altLang="zh-CN" sz="1400" b="0" kern="1200" dirty="0" smtClean="0">
                        <a:solidFill>
                          <a:schemeClr val="tx1"/>
                        </a:solidFill>
                        <a:latin typeface="+mn-lt"/>
                        <a:ea typeface="+mn-ea"/>
                        <a:cs typeface="+mn-cs"/>
                      </a:endParaRPr>
                    </a:p>
                    <a:p>
                      <a:endParaRPr lang="zh-CN" altLang="en-US" sz="1400" kern="1200" dirty="0">
                        <a:solidFill>
                          <a:schemeClr val="tx1"/>
                        </a:solidFill>
                        <a:latin typeface="+mn-lt"/>
                        <a:ea typeface="+mn-ea"/>
                        <a:cs typeface="+mn-cs"/>
                      </a:endParaRPr>
                    </a:p>
                  </a:txBody>
                  <a:tcPr/>
                </a:tc>
                <a:tc>
                  <a:txBody>
                    <a:bodyPr/>
                    <a:lstStyle/>
                    <a:p>
                      <a:endParaRPr lang="zh-CN" altLang="en-US" sz="1400" kern="1200" dirty="0">
                        <a:solidFill>
                          <a:schemeClr val="tx1"/>
                        </a:solidFill>
                        <a:latin typeface="+mn-lt"/>
                        <a:ea typeface="+mn-ea"/>
                        <a:cs typeface="+mn-cs"/>
                      </a:endParaRPr>
                    </a:p>
                  </a:txBody>
                  <a:tcPr/>
                </a:tc>
                <a:tc>
                  <a:txBody>
                    <a:bodyPr/>
                    <a:lstStyle/>
                    <a:p>
                      <a:endParaRPr lang="zh-CN" altLang="en-US" sz="1400" kern="1200" dirty="0">
                        <a:solidFill>
                          <a:schemeClr val="tx1"/>
                        </a:solidFill>
                        <a:latin typeface="+mn-lt"/>
                        <a:ea typeface="+mn-ea"/>
                        <a:cs typeface="+mn-cs"/>
                      </a:endParaRPr>
                    </a:p>
                  </a:txBody>
                  <a:tcPr/>
                </a:tc>
                <a:tc>
                  <a:txBody>
                    <a:bodyPr/>
                    <a:lstStyle/>
                    <a:p>
                      <a:endParaRPr lang="zh-CN" altLang="en-US" sz="1400" kern="1200" dirty="0">
                        <a:solidFill>
                          <a:schemeClr val="tx1"/>
                        </a:solidFill>
                        <a:latin typeface="+mn-lt"/>
                        <a:ea typeface="+mn-ea"/>
                        <a:cs typeface="+mn-cs"/>
                      </a:endParaRPr>
                    </a:p>
                  </a:txBody>
                  <a:tcPr/>
                </a:tc>
              </a:tr>
            </a:tbl>
          </a:graphicData>
        </a:graphic>
      </p:graphicFrame>
      <p:sp>
        <p:nvSpPr>
          <p:cNvPr id="12"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Tree>
    <p:extLst>
      <p:ext uri="{BB962C8B-B14F-4D97-AF65-F5344CB8AC3E}">
        <p14:creationId xmlns:p14="http://schemas.microsoft.com/office/powerpoint/2010/main" val="1522308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525</Words>
  <Application>Microsoft Office PowerPoint</Application>
  <PresentationFormat>Bildschirmpräsentation (4:3)</PresentationFormat>
  <Paragraphs>119</Paragraphs>
  <Slides>7</Slides>
  <Notes>0</Notes>
  <HiddenSlides>0</HiddenSlides>
  <MMClips>0</MMClips>
  <ScaleCrop>false</ScaleCrop>
  <HeadingPairs>
    <vt:vector size="4" baseType="variant">
      <vt:variant>
        <vt:lpstr>Design</vt:lpstr>
      </vt:variant>
      <vt:variant>
        <vt:i4>1</vt:i4>
      </vt:variant>
      <vt:variant>
        <vt:lpstr>Folientitel</vt:lpstr>
      </vt:variant>
      <vt:variant>
        <vt:i4>7</vt:i4>
      </vt:variant>
    </vt:vector>
  </HeadingPairs>
  <TitlesOfParts>
    <vt:vector size="8" baseType="lpstr">
      <vt:lpstr>IEEE-P802_15</vt:lpstr>
      <vt:lpstr>PowerPoint-Präsentation</vt:lpstr>
      <vt:lpstr>TG13 MG OWC March 2017 Midweek Plenary Report</vt:lpstr>
      <vt:lpstr>Meetings/Contributions</vt:lpstr>
      <vt:lpstr>PowerPoint-Präsentation</vt:lpstr>
      <vt:lpstr>Plans for Berlin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Jungnickel, Volker</cp:lastModifiedBy>
  <cp:revision>204</cp:revision>
  <cp:lastPrinted>1998-02-10T13:28:06Z</cp:lastPrinted>
  <dcterms:created xsi:type="dcterms:W3CDTF">2012-11-14T22:04:21Z</dcterms:created>
  <dcterms:modified xsi:type="dcterms:W3CDTF">2017-05-10T01:38:26Z</dcterms:modified>
</cp:coreProperties>
</file>