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318" r:id="rId2"/>
    <p:sldId id="319" r:id="rId3"/>
    <p:sldId id="328" r:id="rId4"/>
    <p:sldId id="320" r:id="rId5"/>
    <p:sldId id="329" r:id="rId6"/>
    <p:sldId id="327" r:id="rId7"/>
    <p:sldId id="324" r:id="rId8"/>
    <p:sldId id="325" r:id="rId9"/>
    <p:sldId id="326" r:id="rId10"/>
    <p:sldId id="294" r:id="rId11"/>
    <p:sldId id="330" r:id="rId12"/>
    <p:sldId id="331"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67" autoAdjust="0"/>
    <p:restoredTop sz="95179" autoAdjust="0"/>
  </p:normalViewPr>
  <p:slideViewPr>
    <p:cSldViewPr>
      <p:cViewPr varScale="1">
        <p:scale>
          <a:sx n="110" d="100"/>
          <a:sy n="110" d="100"/>
        </p:scale>
        <p:origin x="2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85800"/>
            <a:ext cx="77724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a:t>May 2017</a:t>
            </a:r>
          </a:p>
        </p:txBody>
      </p:sp>
      <p:sp>
        <p:nvSpPr>
          <p:cNvPr id="5" name="Footer Placeholder 4"/>
          <p:cNvSpPr>
            <a:spLocks noGrp="1"/>
          </p:cNvSpPr>
          <p:nvPr>
            <p:ph type="ftr" sz="quarter" idx="11"/>
          </p:nvPr>
        </p:nvSpPr>
        <p:spPr>
          <a:xfrm>
            <a:off x="7037102" y="6475413"/>
            <a:ext cx="1506823" cy="184666"/>
          </a:xfrm>
        </p:spPr>
        <p:txBody>
          <a:bodyPr/>
          <a:lstStyle>
            <a:lvl1pPr>
              <a:defRPr/>
            </a:lvl1pPr>
          </a:lstStyle>
          <a:p>
            <a:r>
              <a:rPr lang="en-US" dirty="0"/>
              <a:t>Jay Holcomb, Itron, Inc.</a:t>
            </a:r>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May 2017</a:t>
            </a:r>
          </a:p>
        </p:txBody>
      </p:sp>
      <p:sp>
        <p:nvSpPr>
          <p:cNvPr id="1029" name="Rectangle 5"/>
          <p:cNvSpPr>
            <a:spLocks noGrp="1" noChangeArrowheads="1"/>
          </p:cNvSpPr>
          <p:nvPr>
            <p:ph type="ftr" sz="quarter" idx="3"/>
          </p:nvPr>
        </p:nvSpPr>
        <p:spPr bwMode="auto">
          <a:xfrm>
            <a:off x="7037102" y="6475413"/>
            <a:ext cx="15068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Jay Holcomb, Itron,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5715000" y="332601"/>
            <a:ext cx="27432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15-17/0302r00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8/dcn/17/18-17-0059-01-0000-proposed-updates-to-annex-17-to-document-5a-298-e-from-802.doc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17/18-17-0071-01-0000-daejeon-meeting-agenda-may-2017.pptx" TargetMode="External"/><Relationship Id="rId1" Type="http://schemas.openxmlformats.org/officeDocument/2006/relationships/slideLayout" Target="../slideLayouts/slideLayout1.xml"/><Relationship Id="rId4" Type="http://schemas.openxmlformats.org/officeDocument/2006/relationships/hyperlink" Target="https://mentor.ieee.org/802.18/dcn/17/18-17-0059-01-0000-proposed-updates-to-annex-17-to-document-5a-298-e-from-80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7/18-17-0071-01-0000-daejeon-meeting-agenda-may-2017.ppt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61349"/>
            <a:ext cx="968214" cy="276999"/>
          </a:xfrm>
        </p:spPr>
        <p:txBody>
          <a:bodyPr/>
          <a:lstStyle/>
          <a:p>
            <a:r>
              <a:rPr lang="en-US" dirty="0"/>
              <a:t>May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a:t>
            </a:fld>
            <a:endParaRPr lang="en-US"/>
          </a:p>
        </p:txBody>
      </p:sp>
      <p:sp>
        <p:nvSpPr>
          <p:cNvPr id="7" name="Title 1"/>
          <p:cNvSpPr>
            <a:spLocks noGrp="1"/>
          </p:cNvSpPr>
          <p:nvPr>
            <p:ph type="title"/>
          </p:nvPr>
        </p:nvSpPr>
        <p:spPr>
          <a:xfrm>
            <a:off x="495300" y="914400"/>
            <a:ext cx="8229600" cy="377825"/>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br>
              <a:rPr lang="en-US" altLang="en-US" dirty="0"/>
            </a:br>
            <a:endParaRPr lang="en-US" dirty="0"/>
          </a:p>
        </p:txBody>
      </p:sp>
      <p:sp>
        <p:nvSpPr>
          <p:cNvPr id="8" name="Content Placeholder 2"/>
          <p:cNvSpPr>
            <a:spLocks noGrp="1"/>
          </p:cNvSpPr>
          <p:nvPr>
            <p:ph idx="1"/>
          </p:nvPr>
        </p:nvSpPr>
        <p:spPr>
          <a:xfrm>
            <a:off x="685800" y="1217216"/>
            <a:ext cx="7772400" cy="5181600"/>
          </a:xfrm>
        </p:spPr>
        <p:txBody>
          <a:bodyPr/>
          <a:lstStyle/>
          <a:p>
            <a:r>
              <a:rPr lang="en-US" altLang="en-US" sz="1600" dirty="0">
                <a:solidFill>
                  <a:schemeClr val="tx2"/>
                </a:solidFill>
              </a:rPr>
              <a:t>Submission Title: [</a:t>
            </a:r>
            <a:r>
              <a:rPr lang="en-US" altLang="en-US" sz="1600" dirty="0">
                <a:solidFill>
                  <a:srgbClr val="FF0000"/>
                </a:solidFill>
              </a:rPr>
              <a:t>Liaison Report on 802.18 for May 2017</a:t>
            </a:r>
            <a:r>
              <a:rPr lang="en-US" altLang="en-US" sz="1600" dirty="0">
                <a:solidFill>
                  <a:schemeClr val="tx2"/>
                </a:solidFill>
              </a:rPr>
              <a:t>]	</a:t>
            </a:r>
          </a:p>
          <a:p>
            <a:r>
              <a:rPr lang="en-US" altLang="en-US" sz="1600" dirty="0">
                <a:solidFill>
                  <a:schemeClr val="tx2"/>
                </a:solidFill>
              </a:rPr>
              <a:t>Date Submitted: 	 [</a:t>
            </a:r>
            <a:r>
              <a:rPr lang="en-US" altLang="en-US" sz="1600" dirty="0">
                <a:solidFill>
                  <a:srgbClr val="FF0000"/>
                </a:solidFill>
              </a:rPr>
              <a:t>11 May, 2017</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dirty="0">
                <a:solidFill>
                  <a:schemeClr val="tx2"/>
                </a:solidFill>
              </a:rPr>
              <a:t>Source: 	 [</a:t>
            </a:r>
            <a:r>
              <a:rPr lang="en-US" altLang="en-US" sz="1600" dirty="0">
                <a:solidFill>
                  <a:srgbClr val="FF0000"/>
                </a:solidFill>
              </a:rPr>
              <a:t>Jay Holcomb 802.18</a:t>
            </a:r>
            <a:r>
              <a:rPr lang="en-US" altLang="en-US" sz="1600" dirty="0">
                <a:solidFill>
                  <a:schemeClr val="tx2"/>
                </a:solidFill>
              </a:rPr>
              <a:t>] Company [</a:t>
            </a:r>
            <a:r>
              <a:rPr lang="en-US" altLang="en-US" sz="1600" dirty="0">
                <a:solidFill>
                  <a:srgbClr val="FF0000"/>
                </a:solidFill>
              </a:rPr>
              <a:t>Itron, Inc.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Liberty Lake (Spokane), WA 99019</a:t>
            </a:r>
            <a:r>
              <a:rPr lang="en-US" altLang="en-US" sz="1600" dirty="0">
                <a:solidFill>
                  <a:schemeClr val="tx2"/>
                </a:solidFill>
              </a:rPr>
              <a:t>]</a:t>
            </a:r>
          </a:p>
          <a:p>
            <a:r>
              <a:rPr lang="en-US" altLang="en-US" sz="1600" dirty="0">
                <a:solidFill>
                  <a:schemeClr val="tx2"/>
                </a:solidFill>
              </a:rPr>
              <a:t>Voice: 	 [</a:t>
            </a:r>
            <a:r>
              <a:rPr lang="en-US" altLang="en-US" sz="1600" dirty="0">
                <a:solidFill>
                  <a:srgbClr val="FF0000"/>
                </a:solidFill>
              </a:rPr>
              <a:t>509-891-3281</a:t>
            </a:r>
            <a:r>
              <a:rPr lang="en-US" altLang="en-US" sz="1600" dirty="0">
                <a:solidFill>
                  <a:schemeClr val="tx2"/>
                </a:solidFill>
              </a:rPr>
              <a:t>], FAX: [</a:t>
            </a:r>
            <a:r>
              <a:rPr lang="en-US" altLang="en-US" sz="1600" dirty="0">
                <a:solidFill>
                  <a:srgbClr val="FF0000"/>
                </a:solidFill>
              </a:rPr>
              <a:t>509-891-3896</a:t>
            </a:r>
            <a:r>
              <a:rPr lang="en-US" altLang="en-US" sz="1600" dirty="0">
                <a:solidFill>
                  <a:schemeClr val="tx2"/>
                </a:solidFill>
              </a:rPr>
              <a:t>], </a:t>
            </a:r>
          </a:p>
          <a:p>
            <a:r>
              <a:rPr lang="en-US" altLang="en-US" sz="1600" dirty="0">
                <a:solidFill>
                  <a:schemeClr val="tx2"/>
                </a:solidFill>
              </a:rPr>
              <a:t>E-Mail:	 [</a:t>
            </a:r>
            <a:r>
              <a:rPr lang="en-US" altLang="en-US" sz="1600" dirty="0">
                <a:solidFill>
                  <a:srgbClr val="FF0000"/>
                </a:solidFill>
              </a:rPr>
              <a:t>jay.holcomb@itron.com </a:t>
            </a:r>
            <a:r>
              <a:rPr lang="en-US" altLang="en-US" sz="1600" dirty="0">
                <a:solidFill>
                  <a:schemeClr val="tx2"/>
                </a:solidFill>
              </a:rPr>
              <a:t>]	</a:t>
            </a:r>
          </a:p>
          <a:p>
            <a:pPr>
              <a:spcBef>
                <a:spcPts val="600"/>
              </a:spcBef>
              <a:spcAft>
                <a:spcPts val="600"/>
              </a:spcAft>
            </a:pPr>
            <a:r>
              <a:rPr lang="en-US" altLang="en-US" sz="1600" dirty="0">
                <a:solidFill>
                  <a:schemeClr val="tx2"/>
                </a:solidFill>
              </a:rPr>
              <a:t>Re: 		 [</a:t>
            </a:r>
            <a:r>
              <a:rPr lang="en-US" altLang="en-US" sz="1600" dirty="0">
                <a:solidFill>
                  <a:srgbClr val="FF0000"/>
                </a:solidFill>
              </a:rPr>
              <a:t>Liaison Report on 802.18 for May, 2017</a:t>
            </a:r>
            <a:r>
              <a:rPr lang="en-US" altLang="en-US" sz="1600" dirty="0">
                <a:solidFill>
                  <a:schemeClr val="tx2"/>
                </a:solidFill>
              </a:rPr>
              <a:t>]</a:t>
            </a:r>
          </a:p>
          <a:p>
            <a:pPr>
              <a:spcBef>
                <a:spcPts val="600"/>
              </a:spcBef>
              <a:spcAft>
                <a:spcPts val="600"/>
              </a:spcAft>
            </a:pPr>
            <a:r>
              <a:rPr lang="en-US" altLang="en-US" sz="1600" dirty="0">
                <a:solidFill>
                  <a:schemeClr val="tx2"/>
                </a:solidFill>
              </a:rPr>
              <a:t>Abstract:	 [</a:t>
            </a:r>
            <a:r>
              <a:rPr lang="en-US" altLang="en-US" sz="1600" dirty="0">
                <a:solidFill>
                  <a:srgbClr val="FF0000"/>
                </a:solidFill>
              </a:rPr>
              <a:t>Liaison Report on 802.18 for May, 2017</a:t>
            </a:r>
            <a:r>
              <a:rPr lang="en-US" altLang="en-US" sz="1600" dirty="0">
                <a:solidFill>
                  <a:schemeClr val="tx2"/>
                </a:solidFill>
              </a:rPr>
              <a:t>]</a:t>
            </a:r>
          </a:p>
          <a:p>
            <a:pPr>
              <a:spcBef>
                <a:spcPts val="600"/>
              </a:spcBef>
              <a:spcAft>
                <a:spcPts val="600"/>
              </a:spcAft>
            </a:pPr>
            <a:r>
              <a:rPr lang="en-US" altLang="en-US" sz="1600" dirty="0">
                <a:solidFill>
                  <a:schemeClr val="tx2"/>
                </a:solidFill>
              </a:rPr>
              <a:t>Purpose:	 [</a:t>
            </a:r>
            <a:r>
              <a:rPr lang="en-US" altLang="en-US" sz="1600" dirty="0">
                <a:solidFill>
                  <a:srgbClr val="FF0000"/>
                </a:solidFill>
              </a:rPr>
              <a:t>Informative</a:t>
            </a:r>
            <a:r>
              <a:rPr lang="en-US" altLang="en-US" sz="1600" dirty="0">
                <a:solidFill>
                  <a:schemeClr val="tx2"/>
                </a:solidFill>
              </a:rPr>
              <a:t>]</a:t>
            </a:r>
          </a:p>
          <a:p>
            <a:r>
              <a:rPr lang="en-US" altLang="en-US" sz="16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en-US" sz="1600" dirty="0">
              <a:solidFill>
                <a:schemeClr val="tx2"/>
              </a:solidFill>
            </a:endParaRPr>
          </a:p>
          <a:p>
            <a:r>
              <a:rPr lang="en-US" altLang="en-US" sz="1600" dirty="0">
                <a:solidFill>
                  <a:schemeClr val="tx2"/>
                </a:solidFill>
              </a:rPr>
              <a:t>Release:	The contributor acknowledges and accepts that this contribution becomes the property of IEEE and may be made publicly available by P802.15.</a:t>
            </a:r>
            <a:endParaRPr lang="en-US" sz="1600" dirty="0"/>
          </a:p>
        </p:txBody>
      </p:sp>
    </p:spTree>
    <p:extLst>
      <p:ext uri="{BB962C8B-B14F-4D97-AF65-F5344CB8AC3E}">
        <p14:creationId xmlns:p14="http://schemas.microsoft.com/office/powerpoint/2010/main" val="2897379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br>
              <a:rPr lang="en-US" altLang="en-US" dirty="0"/>
            </a:br>
            <a:endParaRPr lang="en-US" dirty="0"/>
          </a:p>
        </p:txBody>
      </p:sp>
      <p:sp>
        <p:nvSpPr>
          <p:cNvPr id="3" name="Content Placeholder 2"/>
          <p:cNvSpPr>
            <a:spLocks noGrp="1"/>
          </p:cNvSpPr>
          <p:nvPr>
            <p:ph idx="1"/>
          </p:nvPr>
        </p:nvSpPr>
        <p:spPr>
          <a:xfrm>
            <a:off x="228600" y="1142998"/>
            <a:ext cx="8686800" cy="5257801"/>
          </a:xfrm>
        </p:spPr>
        <p:txBody>
          <a:bodyPr/>
          <a:lstStyle/>
          <a:p>
            <a:r>
              <a:rPr lang="en-US" altLang="en-US" sz="1400" dirty="0">
                <a:solidFill>
                  <a:schemeClr val="tx2"/>
                </a:solidFill>
              </a:rPr>
              <a:t>Submission Title: [</a:t>
            </a:r>
            <a:r>
              <a:rPr lang="en-US" altLang="en-US" sz="1400" dirty="0">
                <a:solidFill>
                  <a:srgbClr val="FF0000"/>
                </a:solidFill>
              </a:rPr>
              <a:t>Liaison Report on 802.18 for May 2016</a:t>
            </a:r>
            <a:r>
              <a:rPr lang="en-US" altLang="en-US" sz="1400" dirty="0">
                <a:solidFill>
                  <a:schemeClr val="tx2"/>
                </a:solidFill>
              </a:rPr>
              <a:t>]	</a:t>
            </a:r>
          </a:p>
          <a:p>
            <a:r>
              <a:rPr lang="en-US" altLang="en-US" sz="1400" dirty="0">
                <a:solidFill>
                  <a:schemeClr val="tx2"/>
                </a:solidFill>
              </a:rPr>
              <a:t>Date Submitted: [</a:t>
            </a:r>
            <a:r>
              <a:rPr lang="en-US" altLang="en-US" sz="1400" dirty="0">
                <a:solidFill>
                  <a:srgbClr val="FF0000"/>
                </a:solidFill>
              </a:rPr>
              <a:t>19 May, 2016</a:t>
            </a:r>
            <a:r>
              <a:rPr lang="en-US" altLang="en-US" sz="1400" dirty="0"/>
              <a:t>]</a:t>
            </a:r>
            <a:r>
              <a:rPr lang="en-US" altLang="en-US" sz="1400" dirty="0">
                <a:solidFill>
                  <a:srgbClr val="FF0000"/>
                </a:solidFill>
              </a:rPr>
              <a:t> </a:t>
            </a:r>
            <a:r>
              <a:rPr lang="en-US" altLang="en-US" sz="1400" dirty="0">
                <a:solidFill>
                  <a:schemeClr val="tx2"/>
                </a:solidFill>
              </a:rPr>
              <a:t>	</a:t>
            </a:r>
          </a:p>
          <a:p>
            <a:r>
              <a:rPr lang="en-US" altLang="en-US" sz="1400" dirty="0">
                <a:solidFill>
                  <a:schemeClr val="tx2"/>
                </a:solidFill>
              </a:rPr>
              <a:t>Source: [</a:t>
            </a:r>
            <a:r>
              <a:rPr lang="en-US" altLang="en-US" sz="1400" dirty="0">
                <a:solidFill>
                  <a:srgbClr val="FF0000"/>
                </a:solidFill>
              </a:rPr>
              <a:t>Jay Holcomb 802.18</a:t>
            </a:r>
            <a:r>
              <a:rPr lang="en-US" altLang="en-US" sz="1400" dirty="0">
                <a:solidFill>
                  <a:schemeClr val="tx2"/>
                </a:solidFill>
              </a:rPr>
              <a:t>] Company [</a:t>
            </a:r>
            <a:r>
              <a:rPr lang="en-US" altLang="en-US" sz="1400" dirty="0">
                <a:solidFill>
                  <a:srgbClr val="FF0000"/>
                </a:solidFill>
              </a:rPr>
              <a:t>Itron, Inc.</a:t>
            </a:r>
            <a:r>
              <a:rPr lang="en-US" altLang="en-US" sz="1400" dirty="0">
                <a:solidFill>
                  <a:schemeClr val="tx2"/>
                </a:solidFill>
              </a:rPr>
              <a:t>]</a:t>
            </a:r>
          </a:p>
          <a:p>
            <a:r>
              <a:rPr lang="en-US" altLang="en-US" sz="1400" dirty="0">
                <a:solidFill>
                  <a:schemeClr val="tx2"/>
                </a:solidFill>
              </a:rPr>
              <a:t>Address [</a:t>
            </a:r>
            <a:r>
              <a:rPr lang="en-US" altLang="en-US" sz="1400" dirty="0">
                <a:solidFill>
                  <a:srgbClr val="FF0000"/>
                </a:solidFill>
              </a:rPr>
              <a:t>Liberty Lake (Spokane), WA 99019</a:t>
            </a:r>
            <a:r>
              <a:rPr lang="en-US" altLang="en-US" sz="1400" dirty="0">
                <a:solidFill>
                  <a:schemeClr val="tx2"/>
                </a:solidFill>
              </a:rPr>
              <a:t>]</a:t>
            </a:r>
          </a:p>
          <a:p>
            <a:r>
              <a:rPr lang="en-US" altLang="en-US" sz="1400" dirty="0">
                <a:solidFill>
                  <a:schemeClr val="tx2"/>
                </a:solidFill>
              </a:rPr>
              <a:t>Voice:[</a:t>
            </a:r>
            <a:r>
              <a:rPr lang="en-US" altLang="en-US" sz="1400" dirty="0">
                <a:solidFill>
                  <a:srgbClr val="FF0000"/>
                </a:solidFill>
              </a:rPr>
              <a:t>509-891-3281</a:t>
            </a:r>
            <a:r>
              <a:rPr lang="en-US" altLang="en-US" sz="1400" dirty="0">
                <a:solidFill>
                  <a:schemeClr val="tx2"/>
                </a:solidFill>
              </a:rPr>
              <a:t>], FAX: [</a:t>
            </a:r>
            <a:r>
              <a:rPr lang="en-US" altLang="en-US" sz="1400" dirty="0">
                <a:solidFill>
                  <a:srgbClr val="FF0000"/>
                </a:solidFill>
              </a:rPr>
              <a:t>509-891-3896</a:t>
            </a:r>
            <a:r>
              <a:rPr lang="en-US" altLang="en-US" sz="1400" dirty="0">
                <a:solidFill>
                  <a:schemeClr val="tx2"/>
                </a:solidFill>
              </a:rPr>
              <a:t>], E-Mail:[</a:t>
            </a:r>
            <a:r>
              <a:rPr lang="en-US" altLang="en-US" sz="1400" dirty="0">
                <a:solidFill>
                  <a:srgbClr val="FF0000"/>
                </a:solidFill>
              </a:rPr>
              <a:t>jay.holcomb@itron.com </a:t>
            </a:r>
            <a:r>
              <a:rPr lang="en-US" altLang="en-US" sz="1400" dirty="0">
                <a:solidFill>
                  <a:schemeClr val="tx2"/>
                </a:solidFill>
              </a:rPr>
              <a:t>]	</a:t>
            </a:r>
          </a:p>
          <a:p>
            <a:pPr>
              <a:spcBef>
                <a:spcPts val="600"/>
              </a:spcBef>
              <a:spcAft>
                <a:spcPts val="600"/>
              </a:spcAft>
            </a:pPr>
            <a:r>
              <a:rPr lang="en-US" altLang="en-US" sz="1400" dirty="0">
                <a:solidFill>
                  <a:schemeClr val="tx2"/>
                </a:solidFill>
              </a:rPr>
              <a:t>Re: [</a:t>
            </a:r>
            <a:r>
              <a:rPr lang="en-US" altLang="en-US" sz="1400" dirty="0">
                <a:solidFill>
                  <a:srgbClr val="FF0000"/>
                </a:solidFill>
              </a:rPr>
              <a:t>Liaison Report on 802.18 for May, 2016</a:t>
            </a:r>
            <a:r>
              <a:rPr lang="en-US" altLang="en-US" sz="1400" dirty="0">
                <a:solidFill>
                  <a:schemeClr val="tx2"/>
                </a:solidFill>
              </a:rPr>
              <a:t>]</a:t>
            </a:r>
          </a:p>
          <a:p>
            <a:pPr>
              <a:spcBef>
                <a:spcPts val="100"/>
              </a:spcBef>
              <a:spcAft>
                <a:spcPts val="100"/>
              </a:spcAft>
            </a:pPr>
            <a:r>
              <a:rPr lang="en-US" altLang="en-US" sz="1400"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sz="1400" dirty="0">
                <a:solidFill>
                  <a:schemeClr val="accent2"/>
                </a:solidFill>
              </a:rPr>
              <a:t>[Note: Contributions that are not responsive to this section of the template, and contributions which do</a:t>
            </a:r>
          </a:p>
          <a:p>
            <a:r>
              <a:rPr lang="en-US" altLang="en-US" sz="1400" dirty="0">
                <a:solidFill>
                  <a:schemeClr val="accent2"/>
                </a:solidFill>
              </a:rPr>
              <a:t>not address the topic under which they are submitted, may be refused or consigned to the “General Contributions” area.]	</a:t>
            </a:r>
            <a:endParaRPr lang="en-US" altLang="en-US" sz="1400" dirty="0">
              <a:solidFill>
                <a:schemeClr val="tx2"/>
              </a:solidFill>
            </a:endParaRPr>
          </a:p>
          <a:p>
            <a:pPr>
              <a:spcBef>
                <a:spcPts val="600"/>
              </a:spcBef>
              <a:spcAft>
                <a:spcPts val="600"/>
              </a:spcAft>
            </a:pPr>
            <a:r>
              <a:rPr lang="en-US" altLang="en-US" sz="1400" dirty="0">
                <a:solidFill>
                  <a:schemeClr val="tx2"/>
                </a:solidFill>
              </a:rPr>
              <a:t>Abstract:	[</a:t>
            </a:r>
            <a:r>
              <a:rPr lang="en-US" altLang="en-US" sz="1400" dirty="0">
                <a:solidFill>
                  <a:srgbClr val="FF0000"/>
                </a:solidFill>
              </a:rPr>
              <a:t>Liaison Report on 802.18 for May, 2016.</a:t>
            </a:r>
            <a:r>
              <a:rPr lang="en-US" altLang="en-US" sz="1400" dirty="0">
                <a:solidFill>
                  <a:schemeClr val="tx2"/>
                </a:solidFill>
              </a:rPr>
              <a:t>]</a:t>
            </a:r>
          </a:p>
          <a:p>
            <a:pPr>
              <a:spcBef>
                <a:spcPts val="600"/>
              </a:spcBef>
              <a:spcAft>
                <a:spcPts val="600"/>
              </a:spcAft>
            </a:pPr>
            <a:r>
              <a:rPr lang="en-US" altLang="en-US" sz="1400" dirty="0">
                <a:solidFill>
                  <a:schemeClr val="tx2"/>
                </a:solidFill>
              </a:rPr>
              <a:t>Purpose:	[</a:t>
            </a:r>
            <a:r>
              <a:rPr lang="en-US" altLang="en-US" sz="1400" dirty="0">
                <a:solidFill>
                  <a:srgbClr val="FF0000"/>
                </a:solidFill>
              </a:rPr>
              <a:t>Informative</a:t>
            </a:r>
            <a:r>
              <a:rPr lang="en-US" altLang="en-US" sz="1400" dirty="0">
                <a:solidFill>
                  <a:schemeClr val="tx2"/>
                </a:solidFill>
              </a:rPr>
              <a:t>]</a:t>
            </a:r>
          </a:p>
          <a:p>
            <a:r>
              <a:rPr lang="en-US" altLang="en-US" sz="14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400" dirty="0">
                <a:solidFill>
                  <a:schemeClr val="tx2"/>
                </a:solidFill>
              </a:rPr>
              <a:t>Release:	The contributor acknowledges and accepts that this contribution becomes the property of IEEE and may be made publicly available by P802.15.	</a:t>
            </a:r>
          </a:p>
          <a:p>
            <a:endParaRPr lang="en-US" sz="1200"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10</a:t>
            </a:fld>
            <a:endParaRPr lang="en-US"/>
          </a:p>
        </p:txBody>
      </p:sp>
      <p:sp>
        <p:nvSpPr>
          <p:cNvPr id="9" name="Rectangle 2"/>
          <p:cNvSpPr>
            <a:spLocks noChangeArrowheads="1"/>
          </p:cNvSpPr>
          <p:nvPr/>
        </p:nvSpPr>
        <p:spPr bwMode="auto">
          <a:xfrm>
            <a:off x="280987" y="6208713"/>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dirty="0">
                <a:solidFill>
                  <a:schemeClr val="accent2"/>
                </a:solidFill>
              </a:rPr>
              <a:t>NOTE: Update all </a:t>
            </a:r>
            <a:r>
              <a:rPr lang="en-US" altLang="en-US" sz="1400" dirty="0">
                <a:solidFill>
                  <a:srgbClr val="FF0000"/>
                </a:solidFill>
              </a:rPr>
              <a:t>red</a:t>
            </a:r>
            <a:r>
              <a:rPr lang="en-US" altLang="en-US" sz="1400" dirty="0">
                <a:solidFill>
                  <a:schemeClr val="accent2"/>
                </a:solidFill>
              </a:rPr>
              <a:t> fields replacing with your information; they are required. This is a manual update in appropriate</a:t>
            </a:r>
          </a:p>
          <a:p>
            <a:pPr algn="ctr"/>
            <a:r>
              <a:rPr lang="en-US" altLang="en-US" sz="1400" dirty="0">
                <a:solidFill>
                  <a:schemeClr val="accent2"/>
                </a:solidFill>
              </a:rPr>
              <a:t>fields.  All Blue fields are informational and are to be deleted. </a:t>
            </a:r>
            <a:r>
              <a:rPr lang="en-US" altLang="en-US" sz="1400" dirty="0">
                <a:solidFill>
                  <a:schemeClr val="tx2"/>
                </a:solidFill>
              </a:rPr>
              <a:t>Black</a:t>
            </a:r>
            <a:r>
              <a:rPr lang="en-US" altLang="en-US" sz="1400" dirty="0">
                <a:solidFill>
                  <a:schemeClr val="accent2"/>
                </a:solidFill>
              </a:rPr>
              <a:t> stays. After updating delete this box/paragraph.</a:t>
            </a:r>
          </a:p>
        </p:txBody>
      </p:sp>
    </p:spTree>
    <p:extLst>
      <p:ext uri="{BB962C8B-B14F-4D97-AF65-F5344CB8AC3E}">
        <p14:creationId xmlns:p14="http://schemas.microsoft.com/office/powerpoint/2010/main" val="183715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endParaRPr lang="en-GB" dirty="0"/>
          </a:p>
        </p:txBody>
      </p:sp>
      <p:sp>
        <p:nvSpPr>
          <p:cNvPr id="8" name="Content Placeholder 2"/>
          <p:cNvSpPr txBox="1">
            <a:spLocks/>
          </p:cNvSpPr>
          <p:nvPr/>
        </p:nvSpPr>
        <p:spPr bwMode="auto">
          <a:xfrm>
            <a:off x="685800" y="1752600"/>
            <a:ext cx="7772400" cy="4572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u="sng" dirty="0"/>
              <a:t>WRC Agenda Item 1.12</a:t>
            </a:r>
            <a:r>
              <a:rPr lang="en-US" sz="1600" dirty="0"/>
              <a:t>:  to consider possible global or regional harmonized frequency bands, to the maximum extent possible, for the implementation of evolving Intelligent Transport Systems (ITS) under existing mobile-service allocations, in accordance with Resolution 237 (WRC-15);</a:t>
            </a:r>
          </a:p>
          <a:p>
            <a:r>
              <a:rPr lang="en-US" sz="1600" dirty="0"/>
              <a:t> </a:t>
            </a:r>
          </a:p>
          <a:p>
            <a:r>
              <a:rPr lang="en-US" sz="1600" u="sng" dirty="0"/>
              <a:t>WRC Agenda Item 1.13</a:t>
            </a:r>
            <a:r>
              <a:rPr lang="en-US" sz="1600" dirty="0"/>
              <a:t>:  to consider identification of frequency bands for the future development of International Mobile Telecommunications (IMT), including possible additional allocations to the mobile service on a primary basis, in accordance with Resolution 238 (WRC- 15);</a:t>
            </a:r>
          </a:p>
          <a:p>
            <a:r>
              <a:rPr lang="en-US" sz="1600" dirty="0"/>
              <a:t> </a:t>
            </a:r>
          </a:p>
          <a:p>
            <a:r>
              <a:rPr lang="en-US" sz="1600" u="sng" dirty="0"/>
              <a:t>WRC Agenda Item 1.14</a:t>
            </a:r>
            <a:r>
              <a:rPr lang="en-US" sz="1600" dirty="0"/>
              <a:t>:  to consider, on the basis of ITU-R studies in accordance with Resolution 160 (WRC-15), appropriate regulatory actions for high-altitude platform stations (HAPS), within existing fixed-service allocations</a:t>
            </a:r>
            <a:endParaRPr lang="en-US" altLang="en-US" sz="1600" b="1" kern="0" dirty="0"/>
          </a:p>
        </p:txBody>
      </p:sp>
    </p:spTree>
    <p:extLst>
      <p:ext uri="{BB962C8B-B14F-4D97-AF65-F5344CB8AC3E}">
        <p14:creationId xmlns:p14="http://schemas.microsoft.com/office/powerpoint/2010/main" val="743035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endParaRPr lang="en-GB" dirty="0"/>
          </a:p>
        </p:txBody>
      </p:sp>
      <p:sp>
        <p:nvSpPr>
          <p:cNvPr id="8" name="Content Placeholder 2"/>
          <p:cNvSpPr txBox="1">
            <a:spLocks/>
          </p:cNvSpPr>
          <p:nvPr/>
        </p:nvSpPr>
        <p:spPr bwMode="auto">
          <a:xfrm>
            <a:off x="685800" y="1752600"/>
            <a:ext cx="7772400" cy="4572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u="sng" dirty="0"/>
              <a:t>WRC Agenda Item 1.15</a:t>
            </a:r>
            <a:r>
              <a:rPr lang="en-US" sz="1600" dirty="0"/>
              <a:t>:  to consider identification of frequency bands for use by administrations for the land- mobile and fixed services applications operating in the frequency range 275-450 GHz, in accordance with Resolution 767 (WRC-15);</a:t>
            </a:r>
          </a:p>
          <a:p>
            <a:r>
              <a:rPr lang="en-US" sz="1600" dirty="0"/>
              <a:t> </a:t>
            </a:r>
          </a:p>
          <a:p>
            <a:r>
              <a:rPr lang="en-US" sz="1600" u="sng" dirty="0"/>
              <a:t>WRC Agenda Item 1.16</a:t>
            </a:r>
            <a:r>
              <a:rPr lang="en-US" sz="1600" dirty="0"/>
              <a:t>:  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239 (WRC-15);</a:t>
            </a:r>
          </a:p>
          <a:p>
            <a:endParaRPr lang="en-US" sz="1600" dirty="0"/>
          </a:p>
          <a:p>
            <a:r>
              <a:rPr lang="en-US" sz="1600" u="sng" dirty="0"/>
              <a:t>WRC Agenda Item 9.1.5</a:t>
            </a:r>
            <a:r>
              <a:rPr lang="en-US" sz="1600" dirty="0"/>
              <a:t>:  Resolution 764 (WRC-15) Consideration of the technical and regulatory impacts of referencing Recommendations ITU R M.1638 1 and ITU R M.1849 1 in Nos. 5.447F and 5.450A of the Radio Regulations</a:t>
            </a:r>
          </a:p>
          <a:p>
            <a:endParaRPr lang="en-US" sz="1600" dirty="0"/>
          </a:p>
        </p:txBody>
      </p:sp>
    </p:spTree>
    <p:extLst>
      <p:ext uri="{BB962C8B-B14F-4D97-AF65-F5344CB8AC3E}">
        <p14:creationId xmlns:p14="http://schemas.microsoft.com/office/powerpoint/2010/main" val="156060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dirty="0"/>
              <a:t>May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2</a:t>
            </a:fld>
            <a:endParaRPr lang="en-US"/>
          </a:p>
        </p:txBody>
      </p:sp>
      <p:sp>
        <p:nvSpPr>
          <p:cNvPr id="7" name="Title 1"/>
          <p:cNvSpPr>
            <a:spLocks noGrp="1"/>
          </p:cNvSpPr>
          <p:nvPr>
            <p:ph type="title"/>
          </p:nvPr>
        </p:nvSpPr>
        <p:spPr>
          <a:xfrm>
            <a:off x="696913" y="471100"/>
            <a:ext cx="7772400" cy="1066800"/>
          </a:xfrm>
        </p:spPr>
        <p:txBody>
          <a:bodyPr/>
          <a:lstStyle/>
          <a:p>
            <a:r>
              <a:rPr lang="en-GB" dirty="0"/>
              <a:t>Items Reviewed/Discussed in the RR-TAG</a:t>
            </a:r>
            <a:endParaRPr lang="en-US" dirty="0"/>
          </a:p>
        </p:txBody>
      </p:sp>
      <p:sp>
        <p:nvSpPr>
          <p:cNvPr id="8" name="Content Placeholder 2"/>
          <p:cNvSpPr>
            <a:spLocks noGrp="1"/>
          </p:cNvSpPr>
          <p:nvPr>
            <p:ph idx="1"/>
          </p:nvPr>
        </p:nvSpPr>
        <p:spPr>
          <a:xfrm>
            <a:off x="696913" y="1676399"/>
            <a:ext cx="8077200" cy="4114800"/>
          </a:xfrm>
        </p:spPr>
        <p:txBody>
          <a:bodyPr/>
          <a:lstStyle/>
          <a:p>
            <a:r>
              <a:rPr lang="en-US" altLang="en-US" sz="1800" dirty="0"/>
              <a:t>FCC</a:t>
            </a:r>
          </a:p>
          <a:p>
            <a:pPr lvl="1">
              <a:buFont typeface="Arial" panose="020B0604020202020204" pitchFamily="34" charset="0"/>
              <a:buChar char="•"/>
            </a:pPr>
            <a:r>
              <a:rPr lang="en-US" altLang="en-US" dirty="0"/>
              <a:t>Notice of Inquiry prepared for “Below 24 GHz”</a:t>
            </a:r>
          </a:p>
          <a:p>
            <a:pPr lvl="2">
              <a:buFont typeface="Arial" panose="020B0604020202020204" pitchFamily="34" charset="0"/>
              <a:buChar char="•"/>
            </a:pPr>
            <a:r>
              <a:rPr lang="en-US" altLang="en-US" dirty="0"/>
              <a:t>Includes 3700-4200 MHz and 5925-7125 MHz</a:t>
            </a:r>
          </a:p>
          <a:p>
            <a:pPr lvl="2">
              <a:buFont typeface="Arial" panose="020B0604020202020204" pitchFamily="34" charset="0"/>
              <a:buChar char="•"/>
            </a:pPr>
            <a:r>
              <a:rPr lang="en-US" altLang="en-US" dirty="0"/>
              <a:t>Also includes DoD bands; NOI release held up as a result</a:t>
            </a:r>
          </a:p>
          <a:p>
            <a:pPr lvl="2">
              <a:buFont typeface="Arial" panose="020B0604020202020204" pitchFamily="34" charset="0"/>
              <a:buChar char="•"/>
            </a:pPr>
            <a:r>
              <a:rPr lang="en-US" altLang="en-US" dirty="0"/>
              <a:t>FCC may separate out the non-DoD bands and issue NOI</a:t>
            </a:r>
          </a:p>
          <a:p>
            <a:pPr lvl="2">
              <a:buFont typeface="Arial" panose="020B0604020202020204" pitchFamily="34" charset="0"/>
              <a:buChar char="•"/>
            </a:pPr>
            <a:r>
              <a:rPr lang="en-US" altLang="en-US" dirty="0"/>
              <a:t>Failing this, generate a Petition for Rulemaking</a:t>
            </a:r>
          </a:p>
          <a:p>
            <a:pPr lvl="1">
              <a:buFont typeface="Arial" panose="020B0604020202020204" pitchFamily="34" charset="0"/>
              <a:buChar char="•"/>
            </a:pPr>
            <a:endParaRPr lang="en-US" altLang="en-US" dirty="0"/>
          </a:p>
          <a:p>
            <a:pPr lvl="1">
              <a:buFont typeface="Arial" panose="020B0604020202020204" pitchFamily="34" charset="0"/>
              <a:buChar char="•"/>
            </a:pPr>
            <a:r>
              <a:rPr lang="en-US" altLang="en-US" dirty="0"/>
              <a:t>Still testing DSRC band coexistence</a:t>
            </a:r>
          </a:p>
          <a:p>
            <a:pPr lvl="1">
              <a:buFont typeface="Arial" panose="020B0604020202020204" pitchFamily="34" charset="0"/>
              <a:buChar char="•"/>
            </a:pPr>
            <a:endParaRPr lang="en-US" altLang="en-US" dirty="0"/>
          </a:p>
          <a:p>
            <a:pPr lvl="1">
              <a:buFont typeface="Arial" panose="020B0604020202020204" pitchFamily="34" charset="0"/>
              <a:buChar char="•"/>
            </a:pPr>
            <a:r>
              <a:rPr lang="en-US" altLang="en-US" dirty="0"/>
              <a:t>NTIA wants to enable additional radars in U-NII-2a and U-NII-3</a:t>
            </a:r>
          </a:p>
          <a:p>
            <a:pPr lvl="2">
              <a:buFont typeface="Arial" panose="020B0604020202020204" pitchFamily="34" charset="0"/>
              <a:buChar char="•"/>
            </a:pPr>
            <a:r>
              <a:rPr lang="en-US" altLang="en-US" dirty="0" err="1"/>
              <a:t>Bistatic</a:t>
            </a:r>
            <a:r>
              <a:rPr lang="en-US" altLang="en-US" dirty="0"/>
              <a:t> (</a:t>
            </a:r>
            <a:r>
              <a:rPr lang="en-US" altLang="en-US" dirty="0" err="1"/>
              <a:t>Xmtr</a:t>
            </a:r>
            <a:r>
              <a:rPr lang="en-US" altLang="en-US" dirty="0"/>
              <a:t>/</a:t>
            </a:r>
            <a:r>
              <a:rPr lang="en-US" altLang="en-US" dirty="0" err="1"/>
              <a:t>Rcvr</a:t>
            </a:r>
            <a:r>
              <a:rPr lang="en-US" altLang="en-US" dirty="0"/>
              <a:t> not collocated): receiver is undetectable</a:t>
            </a:r>
          </a:p>
          <a:p>
            <a:pPr lvl="2">
              <a:buFont typeface="Arial" panose="020B0604020202020204" pitchFamily="34" charset="0"/>
              <a:buChar char="•"/>
            </a:pPr>
            <a:r>
              <a:rPr lang="en-US" altLang="en-US" dirty="0"/>
              <a:t>Fast FH: some hops can have only one pulse; also undetectable</a:t>
            </a:r>
          </a:p>
          <a:p>
            <a:pPr lvl="1">
              <a:buFont typeface="Arial" panose="020B0604020202020204" pitchFamily="34" charset="0"/>
              <a:buChar char="•"/>
            </a:pPr>
            <a:endParaRPr lang="en-US" altLang="en-US" sz="1600" dirty="0"/>
          </a:p>
          <a:p>
            <a:endParaRPr lang="en-US" altLang="en-US" sz="1400" dirty="0"/>
          </a:p>
        </p:txBody>
      </p:sp>
    </p:spTree>
    <p:extLst>
      <p:ext uri="{BB962C8B-B14F-4D97-AF65-F5344CB8AC3E}">
        <p14:creationId xmlns:p14="http://schemas.microsoft.com/office/powerpoint/2010/main" val="415876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dirty="0"/>
              <a:t>May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3</a:t>
            </a:fld>
            <a:endParaRPr lang="en-US"/>
          </a:p>
        </p:txBody>
      </p:sp>
      <p:sp>
        <p:nvSpPr>
          <p:cNvPr id="7" name="Title 1"/>
          <p:cNvSpPr>
            <a:spLocks noGrp="1"/>
          </p:cNvSpPr>
          <p:nvPr>
            <p:ph type="title"/>
          </p:nvPr>
        </p:nvSpPr>
        <p:spPr>
          <a:xfrm>
            <a:off x="696913" y="471100"/>
            <a:ext cx="7772400" cy="1066800"/>
          </a:xfrm>
        </p:spPr>
        <p:txBody>
          <a:bodyPr/>
          <a:lstStyle/>
          <a:p>
            <a:r>
              <a:rPr lang="en-GB" dirty="0"/>
              <a:t>Items Reviewed/Discussed in the RR-TAG</a:t>
            </a:r>
            <a:endParaRPr lang="en-US" dirty="0"/>
          </a:p>
        </p:txBody>
      </p:sp>
      <p:sp>
        <p:nvSpPr>
          <p:cNvPr id="8" name="Content Placeholder 2"/>
          <p:cNvSpPr>
            <a:spLocks noGrp="1"/>
          </p:cNvSpPr>
          <p:nvPr>
            <p:ph idx="1"/>
          </p:nvPr>
        </p:nvSpPr>
        <p:spPr>
          <a:xfrm>
            <a:off x="719694" y="1676399"/>
            <a:ext cx="8077200" cy="4114800"/>
          </a:xfrm>
        </p:spPr>
        <p:txBody>
          <a:bodyPr/>
          <a:lstStyle/>
          <a:p>
            <a:r>
              <a:rPr lang="en-US" altLang="en-US" sz="1800" dirty="0"/>
              <a:t>EU</a:t>
            </a:r>
          </a:p>
          <a:p>
            <a:pPr lvl="1">
              <a:buFont typeface="Arial" panose="020B0604020202020204" pitchFamily="34" charset="0"/>
              <a:buChar char="•"/>
            </a:pPr>
            <a:r>
              <a:rPr lang="en-US" altLang="en-US" dirty="0" err="1"/>
              <a:t>Ofcom</a:t>
            </a:r>
            <a:r>
              <a:rPr lang="en-US" altLang="en-US" dirty="0"/>
              <a:t> 5725-5850 MHz band proposal</a:t>
            </a:r>
          </a:p>
          <a:p>
            <a:pPr lvl="2">
              <a:buFont typeface="Arial" panose="020B0604020202020204" pitchFamily="34" charset="0"/>
              <a:buChar char="•"/>
            </a:pPr>
            <a:r>
              <a:rPr lang="en-US" altLang="en-US" dirty="0"/>
              <a:t>Still waiting for </a:t>
            </a:r>
            <a:r>
              <a:rPr lang="en-US" altLang="en-US" dirty="0" err="1"/>
              <a:t>Ofcom</a:t>
            </a:r>
            <a:r>
              <a:rPr lang="en-US" altLang="en-US" dirty="0"/>
              <a:t> resolution</a:t>
            </a:r>
          </a:p>
          <a:p>
            <a:pPr lvl="1">
              <a:buFont typeface="Arial" panose="020B0604020202020204" pitchFamily="34" charset="0"/>
              <a:buChar char="•"/>
            </a:pPr>
            <a:endParaRPr lang="en-US" altLang="en-US" dirty="0"/>
          </a:p>
          <a:p>
            <a:pPr lvl="1">
              <a:buFont typeface="Arial" panose="020B0604020202020204" pitchFamily="34" charset="0"/>
              <a:buChar char="•"/>
            </a:pPr>
            <a:r>
              <a:rPr lang="en-US" altLang="en-US" dirty="0"/>
              <a:t>EU Radio Equipment Directive (RE-D) &amp; standards updates quandary</a:t>
            </a:r>
          </a:p>
          <a:p>
            <a:pPr lvl="2">
              <a:buFont typeface="Arial" panose="020B0604020202020204" pitchFamily="34" charset="0"/>
              <a:buChar char="•"/>
            </a:pPr>
            <a:r>
              <a:rPr lang="en-US" altLang="en-US" dirty="0"/>
              <a:t>5GHz may make deadline, though common chip set used doesn’t meet  it</a:t>
            </a:r>
          </a:p>
          <a:p>
            <a:pPr lvl="1">
              <a:buFont typeface="Arial" panose="020B0604020202020204" pitchFamily="34" charset="0"/>
              <a:buChar char="•"/>
            </a:pPr>
            <a:endParaRPr lang="en-US" altLang="en-US" dirty="0"/>
          </a:p>
          <a:p>
            <a:pPr lvl="1">
              <a:buFont typeface="Arial" panose="020B0604020202020204" pitchFamily="34" charset="0"/>
              <a:buChar char="•"/>
            </a:pPr>
            <a:r>
              <a:rPr lang="en-US" altLang="en-US" dirty="0"/>
              <a:t>6 GHz band sharing study (5925 – 6425 MHz)</a:t>
            </a:r>
          </a:p>
          <a:p>
            <a:pPr lvl="2">
              <a:buFont typeface="Arial" panose="020B0604020202020204" pitchFamily="34" charset="0"/>
              <a:buChar char="•"/>
            </a:pPr>
            <a:r>
              <a:rPr lang="en-US" altLang="en-US" dirty="0"/>
              <a:t>NWI (New Work Item)  adopted by ETSI TC ERM</a:t>
            </a:r>
          </a:p>
          <a:p>
            <a:pPr lvl="2">
              <a:buFont typeface="Arial" panose="020B0604020202020204" pitchFamily="34" charset="0"/>
              <a:buChar char="•"/>
            </a:pPr>
            <a:r>
              <a:rPr lang="en-US" altLang="en-US" dirty="0"/>
              <a:t>WGFM (Working Group Freq. </a:t>
            </a:r>
            <a:r>
              <a:rPr lang="en-US" altLang="en-US" dirty="0" err="1"/>
              <a:t>Mngmt</a:t>
            </a:r>
            <a:r>
              <a:rPr lang="en-US" altLang="en-US" dirty="0"/>
              <a:t>) WI FM52 assigned</a:t>
            </a:r>
          </a:p>
          <a:p>
            <a:pPr lvl="2">
              <a:buFont typeface="Arial" panose="020B0604020202020204" pitchFamily="34" charset="0"/>
              <a:buChar char="•"/>
            </a:pPr>
            <a:r>
              <a:rPr lang="en-US" altLang="en-US" dirty="0" err="1"/>
              <a:t>SRdoc</a:t>
            </a:r>
            <a:r>
              <a:rPr lang="en-US" altLang="en-US" dirty="0"/>
              <a:t> TR 103 524 development started in ETSI TC BRAN</a:t>
            </a:r>
          </a:p>
        </p:txBody>
      </p:sp>
    </p:spTree>
    <p:extLst>
      <p:ext uri="{BB962C8B-B14F-4D97-AF65-F5344CB8AC3E}">
        <p14:creationId xmlns:p14="http://schemas.microsoft.com/office/powerpoint/2010/main" val="1449860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dirty="0"/>
              <a:t>May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4</a:t>
            </a:fld>
            <a:endParaRPr lang="en-US"/>
          </a:p>
        </p:txBody>
      </p:sp>
      <p:sp>
        <p:nvSpPr>
          <p:cNvPr id="7" name="Title 1"/>
          <p:cNvSpPr>
            <a:spLocks noGrp="1"/>
          </p:cNvSpPr>
          <p:nvPr>
            <p:ph type="title"/>
          </p:nvPr>
        </p:nvSpPr>
        <p:spPr>
          <a:xfrm>
            <a:off x="696913" y="439677"/>
            <a:ext cx="7772400" cy="1066800"/>
          </a:xfrm>
        </p:spPr>
        <p:txBody>
          <a:bodyPr/>
          <a:lstStyle/>
          <a:p>
            <a:r>
              <a:rPr lang="en-GB" dirty="0"/>
              <a:t>Action Required</a:t>
            </a:r>
            <a:endParaRPr lang="en-US" dirty="0"/>
          </a:p>
        </p:txBody>
      </p:sp>
      <p:sp>
        <p:nvSpPr>
          <p:cNvPr id="8" name="Content Placeholder 2"/>
          <p:cNvSpPr>
            <a:spLocks noGrp="1"/>
          </p:cNvSpPr>
          <p:nvPr>
            <p:ph idx="1"/>
          </p:nvPr>
        </p:nvSpPr>
        <p:spPr>
          <a:xfrm>
            <a:off x="695342" y="1295400"/>
            <a:ext cx="7772400" cy="4953000"/>
          </a:xfrm>
        </p:spPr>
        <p:txBody>
          <a:bodyPr/>
          <a:lstStyle/>
          <a:p>
            <a:endParaRPr lang="en-US" altLang="en-US" sz="2000" dirty="0"/>
          </a:p>
          <a:p>
            <a:r>
              <a:rPr lang="en-US" altLang="en-US" sz="2000" dirty="0"/>
              <a:t>Support for unlicensed sharing in 6 GHz is coming up.</a:t>
            </a:r>
          </a:p>
          <a:p>
            <a:pPr lvl="1"/>
            <a:r>
              <a:rPr lang="en-US" altLang="en-US" sz="1800" dirty="0"/>
              <a:t>Informative, since FCC has closed 5350 – 5470MHz to unlicensed</a:t>
            </a:r>
          </a:p>
          <a:p>
            <a:pPr lvl="1"/>
            <a:r>
              <a:rPr lang="en-US" altLang="en-US" sz="1800" dirty="0"/>
              <a:t>Need to consider the 802.15 usage in the &gt;6GHz range also. </a:t>
            </a:r>
          </a:p>
          <a:p>
            <a:endParaRPr lang="en-US" altLang="en-US" sz="2000" dirty="0"/>
          </a:p>
          <a:p>
            <a:r>
              <a:rPr lang="en-US" sz="2000" dirty="0"/>
              <a:t>ITU-R, Light Communications Submission to SG1 WP1A</a:t>
            </a:r>
          </a:p>
          <a:p>
            <a:pPr lvl="1"/>
            <a:r>
              <a:rPr lang="en-US" sz="1600" dirty="0"/>
              <a:t>The ITU working document on VLC (Visible Light Communications)  </a:t>
            </a:r>
          </a:p>
          <a:p>
            <a:pPr lvl="2"/>
            <a:r>
              <a:rPr lang="en-US" sz="1050" dirty="0">
                <a:hlinkClick r:id="rId2"/>
              </a:rPr>
              <a:t>https://mentor.ieee.org/802.18/dcn/17/18-17-0076-02-0000-proposed-revision-of-itu-r-wp-1a-comment-on-working-document-towards-a-preliminary-draft-new-report-itu-r-sm-visible-light.docx</a:t>
            </a:r>
          </a:p>
          <a:p>
            <a:pPr lvl="1"/>
            <a:r>
              <a:rPr lang="en-US" sz="1600" dirty="0"/>
              <a:t>Coordination with 802.11 and 802.15  </a:t>
            </a:r>
          </a:p>
          <a:p>
            <a:pPr lvl="1"/>
            <a:r>
              <a:rPr lang="en-US" sz="1600" dirty="0"/>
              <a:t>Moved text from 802.15 mid-week plenary to ITU-R formatted submissions and approved for the EC. </a:t>
            </a:r>
          </a:p>
          <a:p>
            <a:pPr lvl="2"/>
            <a:r>
              <a:rPr lang="en-US" sz="1600" dirty="0"/>
              <a:t>Added information IEEE 802.13 has started up. </a:t>
            </a:r>
          </a:p>
          <a:p>
            <a:pPr lvl="2"/>
            <a:r>
              <a:rPr lang="en-US" sz="1600" dirty="0"/>
              <a:t>One editorial is clarity on the revision with IEEE 802.15.7m and what it is. </a:t>
            </a:r>
          </a:p>
          <a:p>
            <a:pPr lvl="1"/>
            <a:r>
              <a:rPr lang="en-US" sz="1600" b="1" u="sng" dirty="0"/>
              <a:t>In summery: </a:t>
            </a:r>
          </a:p>
          <a:p>
            <a:pPr lvl="1"/>
            <a:r>
              <a:rPr lang="en-US" sz="1600" b="1" u="sng" dirty="0"/>
              <a:t>Light Communications should be considered License Exempt</a:t>
            </a:r>
          </a:p>
          <a:p>
            <a:pPr lvl="1"/>
            <a:endParaRPr lang="en-US" sz="1600" dirty="0"/>
          </a:p>
        </p:txBody>
      </p:sp>
    </p:spTree>
    <p:extLst>
      <p:ext uri="{BB962C8B-B14F-4D97-AF65-F5344CB8AC3E}">
        <p14:creationId xmlns:p14="http://schemas.microsoft.com/office/powerpoint/2010/main" val="3604073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dirty="0"/>
              <a:t>May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5</a:t>
            </a:fld>
            <a:endParaRPr lang="en-US"/>
          </a:p>
        </p:txBody>
      </p:sp>
      <p:sp>
        <p:nvSpPr>
          <p:cNvPr id="7" name="Title 1"/>
          <p:cNvSpPr>
            <a:spLocks noGrp="1"/>
          </p:cNvSpPr>
          <p:nvPr>
            <p:ph type="title"/>
          </p:nvPr>
        </p:nvSpPr>
        <p:spPr>
          <a:xfrm>
            <a:off x="696913" y="685800"/>
            <a:ext cx="7772400" cy="1066800"/>
          </a:xfrm>
        </p:spPr>
        <p:txBody>
          <a:bodyPr/>
          <a:lstStyle/>
          <a:p>
            <a:r>
              <a:rPr lang="en-GB" dirty="0"/>
              <a:t>Action Required</a:t>
            </a:r>
            <a:endParaRPr lang="en-US" dirty="0"/>
          </a:p>
        </p:txBody>
      </p:sp>
      <p:sp>
        <p:nvSpPr>
          <p:cNvPr id="8" name="Content Placeholder 2"/>
          <p:cNvSpPr>
            <a:spLocks noGrp="1"/>
          </p:cNvSpPr>
          <p:nvPr>
            <p:ph idx="1"/>
          </p:nvPr>
        </p:nvSpPr>
        <p:spPr>
          <a:xfrm>
            <a:off x="696912" y="1251155"/>
            <a:ext cx="8294687" cy="4953000"/>
          </a:xfrm>
        </p:spPr>
        <p:txBody>
          <a:bodyPr/>
          <a:lstStyle/>
          <a:p>
            <a:endParaRPr lang="en-US" altLang="en-US" sz="2000" dirty="0"/>
          </a:p>
          <a:p>
            <a:r>
              <a:rPr lang="en-US" altLang="en-US" sz="2000" dirty="0"/>
              <a:t>IEEE 802 status on WRC-19 Agenda Items</a:t>
            </a:r>
          </a:p>
          <a:p>
            <a:pPr lvl="1"/>
            <a:r>
              <a:rPr lang="en-US" sz="1800" dirty="0"/>
              <a:t>Need in place by July meeting in Berlin</a:t>
            </a:r>
          </a:p>
          <a:p>
            <a:pPr lvl="1"/>
            <a:r>
              <a:rPr lang="en-US" sz="1800" dirty="0"/>
              <a:t>Filled in remaining items this week.</a:t>
            </a:r>
          </a:p>
          <a:p>
            <a:pPr lvl="2"/>
            <a:r>
              <a:rPr lang="en-US" sz="1600" dirty="0"/>
              <a:t>Already had one on 275 GHz agenda item.</a:t>
            </a:r>
          </a:p>
          <a:p>
            <a:pPr lvl="2"/>
            <a:endParaRPr lang="en-US" sz="1600" dirty="0"/>
          </a:p>
          <a:p>
            <a:pPr lvl="1"/>
            <a:r>
              <a:rPr lang="en-US" sz="1800" b="1" dirty="0"/>
              <a:t>802.15 should review and provide input as appropriate </a:t>
            </a:r>
          </a:p>
          <a:p>
            <a:pPr lvl="1"/>
            <a:r>
              <a:rPr lang="en-US" sz="1800" b="1" dirty="0"/>
              <a:t>Will be on mentor, document:  18-17/0073 </a:t>
            </a:r>
          </a:p>
          <a:p>
            <a:endParaRPr lang="en-US" sz="2000" dirty="0"/>
          </a:p>
          <a:p>
            <a:pPr lvl="1">
              <a:buFont typeface="Arial" panose="020B0604020202020204" pitchFamily="34" charset="0"/>
              <a:buChar char="•"/>
            </a:pPr>
            <a:r>
              <a:rPr lang="en-US" dirty="0"/>
              <a:t>1.12 	ITS harmonization  (Intelligent Transport system)</a:t>
            </a:r>
            <a:endParaRPr lang="en-US" dirty="0">
              <a:solidFill>
                <a:srgbClr val="FF0000"/>
              </a:solidFill>
            </a:endParaRPr>
          </a:p>
          <a:p>
            <a:pPr lvl="1">
              <a:buFont typeface="Arial" panose="020B0604020202020204" pitchFamily="34" charset="0"/>
              <a:buChar char="•"/>
            </a:pPr>
            <a:r>
              <a:rPr lang="en-US" dirty="0"/>
              <a:t>1.13 	IMT additional spectrum </a:t>
            </a:r>
            <a:r>
              <a:rPr lang="en-US" sz="1600" dirty="0"/>
              <a:t>(International Mobile Telecommunications) </a:t>
            </a:r>
            <a:endParaRPr lang="en-US" dirty="0"/>
          </a:p>
          <a:p>
            <a:pPr lvl="1">
              <a:buFont typeface="Arial" panose="020B0604020202020204" pitchFamily="34" charset="0"/>
              <a:buChar char="•"/>
            </a:pPr>
            <a:r>
              <a:rPr lang="en-US" dirty="0"/>
              <a:t>1.14 	HAPS appropriate regulatory </a:t>
            </a:r>
            <a:r>
              <a:rPr lang="en-US" sz="1800" dirty="0"/>
              <a:t>(high-altitude platform stations)</a:t>
            </a:r>
            <a:endParaRPr lang="en-US" dirty="0"/>
          </a:p>
          <a:p>
            <a:pPr lvl="1">
              <a:buFont typeface="Arial" panose="020B0604020202020204" pitchFamily="34" charset="0"/>
              <a:buChar char="•"/>
            </a:pPr>
            <a:r>
              <a:rPr lang="en-US" dirty="0"/>
              <a:t>1.15 	275 GHz land mobile and fixed services allocations</a:t>
            </a:r>
          </a:p>
          <a:p>
            <a:pPr lvl="1">
              <a:buFont typeface="Arial" panose="020B0604020202020204" pitchFamily="34" charset="0"/>
              <a:buChar char="•"/>
            </a:pPr>
            <a:r>
              <a:rPr lang="en-US" dirty="0"/>
              <a:t>1.16 	5 GHz appropriate regulatory 	</a:t>
            </a:r>
            <a:endParaRPr lang="en-US" dirty="0">
              <a:solidFill>
                <a:srgbClr val="FF0000"/>
              </a:solidFill>
            </a:endParaRPr>
          </a:p>
          <a:p>
            <a:pPr lvl="1">
              <a:buFont typeface="Arial" panose="020B0604020202020204" pitchFamily="34" charset="0"/>
              <a:buChar char="•"/>
            </a:pPr>
            <a:r>
              <a:rPr lang="en-US" dirty="0"/>
              <a:t>Issue 9.1.5 adding radars in M.1638 and M.1849		</a:t>
            </a:r>
            <a:endParaRPr lang="en-US" dirty="0">
              <a:solidFill>
                <a:srgbClr val="FF0000"/>
              </a:solidFill>
            </a:endParaRPr>
          </a:p>
          <a:p>
            <a:endParaRPr lang="en-US" sz="1600" dirty="0"/>
          </a:p>
        </p:txBody>
      </p:sp>
    </p:spTree>
    <p:extLst>
      <p:ext uri="{BB962C8B-B14F-4D97-AF65-F5344CB8AC3E}">
        <p14:creationId xmlns:p14="http://schemas.microsoft.com/office/powerpoint/2010/main" val="241145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a:t>May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6</a:t>
            </a:fld>
            <a:endParaRPr lang="en-US"/>
          </a:p>
        </p:txBody>
      </p:sp>
      <p:sp>
        <p:nvSpPr>
          <p:cNvPr id="7" name="Title 1"/>
          <p:cNvSpPr>
            <a:spLocks noGrp="1"/>
          </p:cNvSpPr>
          <p:nvPr>
            <p:ph type="title"/>
          </p:nvPr>
        </p:nvSpPr>
        <p:spPr>
          <a:xfrm>
            <a:off x="696913" y="685800"/>
            <a:ext cx="7772400" cy="1066800"/>
          </a:xfrm>
        </p:spPr>
        <p:txBody>
          <a:bodyPr/>
          <a:lstStyle/>
          <a:p>
            <a:r>
              <a:rPr lang="en-GB" dirty="0"/>
              <a:t>Documents Approved</a:t>
            </a:r>
            <a:endParaRPr lang="en-US" dirty="0"/>
          </a:p>
        </p:txBody>
      </p:sp>
      <p:sp>
        <p:nvSpPr>
          <p:cNvPr id="8" name="Content Placeholder 2"/>
          <p:cNvSpPr>
            <a:spLocks noGrp="1"/>
          </p:cNvSpPr>
          <p:nvPr>
            <p:ph idx="1"/>
          </p:nvPr>
        </p:nvSpPr>
        <p:spPr>
          <a:xfrm>
            <a:off x="684623" y="1507665"/>
            <a:ext cx="7772400" cy="4953000"/>
          </a:xfrm>
        </p:spPr>
        <p:txBody>
          <a:bodyPr/>
          <a:lstStyle/>
          <a:p>
            <a:r>
              <a:rPr lang="en-US" altLang="en-US" sz="2000" dirty="0"/>
              <a:t>Agenda for the week</a:t>
            </a:r>
          </a:p>
          <a:p>
            <a:pPr lvl="1"/>
            <a:r>
              <a:rPr lang="en-US" altLang="en-US" sz="1400" dirty="0">
                <a:hlinkClick r:id="rId2"/>
              </a:rPr>
              <a:t>https://mentor.ieee.org/802.18/dcn/17/18-17-0071-01-0000-daejeon-meeting-agenda-may-2017.pptx</a:t>
            </a:r>
            <a:r>
              <a:rPr lang="en-US" altLang="en-US" sz="1400" dirty="0"/>
              <a:t> </a:t>
            </a:r>
          </a:p>
          <a:p>
            <a:endParaRPr lang="en-US" altLang="en-US" sz="2000" dirty="0"/>
          </a:p>
          <a:p>
            <a:r>
              <a:rPr lang="en-US" altLang="en-US" sz="2000" dirty="0"/>
              <a:t>Vancouver minutes</a:t>
            </a:r>
          </a:p>
          <a:p>
            <a:pPr lvl="1"/>
            <a:r>
              <a:rPr lang="en-US" altLang="en-US" sz="1400" dirty="0">
                <a:hlinkClick r:id="rId3"/>
              </a:rPr>
              <a:t>https://mentor.ieee.org/802.18/dcn/17/18-17-0051-01-0000-meeting-minutes-march-2017-vancouver.docx</a:t>
            </a:r>
            <a:r>
              <a:rPr lang="en-US" altLang="en-US" sz="1400" dirty="0"/>
              <a:t> </a:t>
            </a:r>
          </a:p>
          <a:p>
            <a:pPr marL="457200" lvl="1" indent="0">
              <a:buNone/>
            </a:pPr>
            <a:endParaRPr lang="en-US" sz="1800" dirty="0"/>
          </a:p>
          <a:p>
            <a:r>
              <a:rPr lang="en-US" sz="2000" dirty="0"/>
              <a:t>ITU-R submission on Light Communications</a:t>
            </a:r>
          </a:p>
          <a:p>
            <a:pPr lvl="1"/>
            <a:r>
              <a:rPr lang="en-US" sz="1400" dirty="0">
                <a:hlinkClick r:id="rId4"/>
              </a:rPr>
              <a:t>https://mentor.ieee.org/802.18/dcn/17/18-17-0075-00-0000-proposed-contribution-to-itu-r-wp-1a-comment-on-working-document-towards-a-preliminary-draft-new-report-itu-r-sm-visible-light.docx</a:t>
            </a:r>
          </a:p>
          <a:p>
            <a:pPr lvl="1"/>
            <a:endParaRPr lang="en-US" sz="1400" dirty="0">
              <a:hlinkClick r:id="rId4"/>
            </a:endParaRPr>
          </a:p>
          <a:p>
            <a:pPr lvl="1"/>
            <a:r>
              <a:rPr lang="en-US" sz="1400" dirty="0">
                <a:hlinkClick r:id="rId4"/>
              </a:rPr>
              <a:t>https://mentor.ieee.org/802.18/dcn/17/18-17-0076-02-0000-proposed-revision-of-itu-r-wp-1a-comment-on-working-document-towards-a-preliminary-draft-new-report-itu-r-sm-visible-light.docx</a:t>
            </a:r>
          </a:p>
          <a:p>
            <a:pPr lvl="1"/>
            <a:endParaRPr lang="en-US" sz="1100" dirty="0">
              <a:hlinkClick r:id="rId4"/>
            </a:endParaRPr>
          </a:p>
        </p:txBody>
      </p:sp>
    </p:spTree>
    <p:extLst>
      <p:ext uri="{BB962C8B-B14F-4D97-AF65-F5344CB8AC3E}">
        <p14:creationId xmlns:p14="http://schemas.microsoft.com/office/powerpoint/2010/main" val="154790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a:t>May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7</a:t>
            </a:fld>
            <a:endParaRPr lang="en-US"/>
          </a:p>
        </p:txBody>
      </p:sp>
      <p:sp>
        <p:nvSpPr>
          <p:cNvPr id="7" name="Title 1"/>
          <p:cNvSpPr>
            <a:spLocks noGrp="1"/>
          </p:cNvSpPr>
          <p:nvPr>
            <p:ph type="title"/>
          </p:nvPr>
        </p:nvSpPr>
        <p:spPr>
          <a:xfrm>
            <a:off x="696913" y="685800"/>
            <a:ext cx="7772400" cy="1066800"/>
          </a:xfrm>
        </p:spPr>
        <p:txBody>
          <a:bodyPr/>
          <a:lstStyle/>
          <a:p>
            <a:r>
              <a:rPr lang="en-GB" dirty="0"/>
              <a:t>Next</a:t>
            </a:r>
            <a:endParaRPr lang="en-US" dirty="0"/>
          </a:p>
        </p:txBody>
      </p:sp>
      <p:sp>
        <p:nvSpPr>
          <p:cNvPr id="8" name="Content Placeholder 2"/>
          <p:cNvSpPr>
            <a:spLocks noGrp="1"/>
          </p:cNvSpPr>
          <p:nvPr>
            <p:ph idx="1"/>
          </p:nvPr>
        </p:nvSpPr>
        <p:spPr>
          <a:xfrm>
            <a:off x="691997" y="1676400"/>
            <a:ext cx="7772400" cy="4114800"/>
          </a:xfrm>
        </p:spPr>
        <p:txBody>
          <a:bodyPr/>
          <a:lstStyle/>
          <a:p>
            <a:r>
              <a:rPr lang="en-US" altLang="en-US" dirty="0"/>
              <a:t>Process the ITU-R LC submission through the EC and onto the ITU-R.</a:t>
            </a:r>
          </a:p>
          <a:p>
            <a:endParaRPr lang="en-US" altLang="en-US" dirty="0"/>
          </a:p>
          <a:p>
            <a:r>
              <a:rPr lang="en-US" altLang="en-US" dirty="0"/>
              <a:t>Continue to monitor &gt;6GHz activity in USA and EU.</a:t>
            </a:r>
          </a:p>
          <a:p>
            <a:pPr marL="0" indent="0">
              <a:buNone/>
            </a:pPr>
            <a:endParaRPr lang="en-US" dirty="0"/>
          </a:p>
          <a:p>
            <a:pPr marL="0" indent="0">
              <a:buNone/>
            </a:pPr>
            <a:r>
              <a:rPr lang="en-US" dirty="0"/>
              <a:t> </a:t>
            </a:r>
          </a:p>
          <a:p>
            <a:pPr marL="0" indent="0">
              <a:buNone/>
            </a:pPr>
            <a:r>
              <a:rPr lang="en-US" dirty="0"/>
              <a:t>Ongoing:</a:t>
            </a:r>
          </a:p>
          <a:p>
            <a:r>
              <a:rPr lang="en-US" dirty="0"/>
              <a:t>Monitor / support ITU liaisons, FCC comments, etc. </a:t>
            </a:r>
          </a:p>
          <a:p>
            <a:endParaRPr lang="en-US" dirty="0"/>
          </a:p>
          <a:p>
            <a:r>
              <a:rPr lang="en-US" dirty="0"/>
              <a:t>Stay on top of the ETSI standards updates for the RED</a:t>
            </a:r>
          </a:p>
        </p:txBody>
      </p:sp>
    </p:spTree>
    <p:extLst>
      <p:ext uri="{BB962C8B-B14F-4D97-AF65-F5344CB8AC3E}">
        <p14:creationId xmlns:p14="http://schemas.microsoft.com/office/powerpoint/2010/main" val="3544624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a:t>May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8</a:t>
            </a:fld>
            <a:endParaRPr lang="en-US"/>
          </a:p>
        </p:txBody>
      </p:sp>
      <p:sp>
        <p:nvSpPr>
          <p:cNvPr id="7" name="Title 1"/>
          <p:cNvSpPr>
            <a:spLocks noGrp="1"/>
          </p:cNvSpPr>
          <p:nvPr>
            <p:ph type="title"/>
          </p:nvPr>
        </p:nvSpPr>
        <p:spPr>
          <a:xfrm>
            <a:off x="696913" y="685800"/>
            <a:ext cx="7772400" cy="1066800"/>
          </a:xfrm>
        </p:spPr>
        <p:txBody>
          <a:bodyPr/>
          <a:lstStyle/>
          <a:p>
            <a:r>
              <a:rPr lang="en-GB" dirty="0"/>
              <a:t>802.18 Meeting Close</a:t>
            </a:r>
            <a:endParaRPr lang="en-US" dirty="0"/>
          </a:p>
        </p:txBody>
      </p:sp>
      <p:sp>
        <p:nvSpPr>
          <p:cNvPr id="8" name="Content Placeholder 2"/>
          <p:cNvSpPr>
            <a:spLocks noGrp="1"/>
          </p:cNvSpPr>
          <p:nvPr>
            <p:ph idx="1"/>
          </p:nvPr>
        </p:nvSpPr>
        <p:spPr>
          <a:xfrm>
            <a:off x="696913" y="1524000"/>
            <a:ext cx="7772400" cy="4114800"/>
          </a:xfrm>
        </p:spPr>
        <p:txBody>
          <a:bodyPr/>
          <a:lstStyle/>
          <a:p>
            <a:r>
              <a:rPr lang="en-US" sz="2000" dirty="0"/>
              <a:t>More info:</a:t>
            </a:r>
          </a:p>
          <a:p>
            <a:pPr lvl="1"/>
            <a:r>
              <a:rPr lang="en-US" altLang="en-US" sz="1600" dirty="0">
                <a:hlinkClick r:id="rId2"/>
              </a:rPr>
              <a:t>https://mentor.ieee.org/802.18/dcn/17/18-17-0071-01-0000-daejeon-meeting-agenda-may-2017.pptx</a:t>
            </a:r>
            <a:r>
              <a:rPr lang="en-US" altLang="en-US" sz="1600" dirty="0"/>
              <a:t> </a:t>
            </a:r>
            <a:endParaRPr lang="en-US" altLang="en-US" sz="2400" dirty="0"/>
          </a:p>
          <a:p>
            <a:endParaRPr lang="en-US" sz="2000" dirty="0"/>
          </a:p>
          <a:p>
            <a:r>
              <a:rPr lang="en-US" sz="2000" dirty="0"/>
              <a:t>The RR-TAG adjourned in AM1 on Thursday. </a:t>
            </a:r>
          </a:p>
          <a:p>
            <a:endParaRPr lang="en-US" sz="2000" b="0" dirty="0"/>
          </a:p>
          <a:p>
            <a:r>
              <a:rPr lang="en-US" sz="2000" dirty="0"/>
              <a:t>Will hold weekly, as needed, teleconferences, 14:30 ET Thursdays.</a:t>
            </a:r>
          </a:p>
          <a:p>
            <a:pPr lvl="1"/>
            <a:r>
              <a:rPr lang="en-US" dirty="0"/>
              <a:t>Scheduled through 31 August 17.  </a:t>
            </a:r>
          </a:p>
          <a:p>
            <a:pPr lvl="1"/>
            <a:r>
              <a:rPr lang="en-US" dirty="0"/>
              <a:t>Next teleconference planed for                      25 May 17 </a:t>
            </a:r>
          </a:p>
          <a:p>
            <a:pPr lvl="1"/>
            <a:r>
              <a:rPr lang="en-US" dirty="0"/>
              <a:t>All notices are sent through the 802.18 list server reflector. </a:t>
            </a:r>
          </a:p>
          <a:p>
            <a:endParaRPr lang="en-US" sz="2000" b="0" dirty="0"/>
          </a:p>
          <a:p>
            <a:pPr algn="just"/>
            <a:r>
              <a:rPr lang="en-US" sz="2000" dirty="0"/>
              <a:t>The next face to face meeting of the 802.18 TAG will be the </a:t>
            </a:r>
            <a:r>
              <a:rPr lang="en-GB" sz="2000" dirty="0"/>
              <a:t>Plenary 11 – 13 July 2017 at the </a:t>
            </a:r>
            <a:r>
              <a:rPr lang="en-GB" sz="2000" dirty="0" err="1"/>
              <a:t>Estrel</a:t>
            </a:r>
            <a:r>
              <a:rPr lang="en-GB" sz="2000" dirty="0"/>
              <a:t> Hotel, Berlin, Germany.</a:t>
            </a:r>
            <a:endParaRPr lang="en-US" sz="2000" dirty="0"/>
          </a:p>
        </p:txBody>
      </p:sp>
    </p:spTree>
    <p:extLst>
      <p:ext uri="{BB962C8B-B14F-4D97-AF65-F5344CB8AC3E}">
        <p14:creationId xmlns:p14="http://schemas.microsoft.com/office/powerpoint/2010/main" val="4259647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a:t>May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9</a:t>
            </a:fld>
            <a:endParaRPr lang="en-US"/>
          </a:p>
        </p:txBody>
      </p:sp>
      <p:sp>
        <p:nvSpPr>
          <p:cNvPr id="7" name="Title 1"/>
          <p:cNvSpPr>
            <a:spLocks noGrp="1"/>
          </p:cNvSpPr>
          <p:nvPr>
            <p:ph type="title"/>
          </p:nvPr>
        </p:nvSpPr>
        <p:spPr>
          <a:xfrm>
            <a:off x="696913" y="685800"/>
            <a:ext cx="7772400" cy="1066800"/>
          </a:xfrm>
        </p:spPr>
        <p:txBody>
          <a:bodyPr/>
          <a:lstStyle/>
          <a:p>
            <a:r>
              <a:rPr lang="en-US" dirty="0"/>
              <a:t>Back up slides</a:t>
            </a:r>
          </a:p>
        </p:txBody>
      </p:sp>
    </p:spTree>
    <p:extLst>
      <p:ext uri="{BB962C8B-B14F-4D97-AF65-F5344CB8AC3E}">
        <p14:creationId xmlns:p14="http://schemas.microsoft.com/office/powerpoint/2010/main" val="480761224"/>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1750</TotalTime>
  <Words>875</Words>
  <Application>Microsoft Office PowerPoint</Application>
  <PresentationFormat>On-screen Show (4:3)</PresentationFormat>
  <Paragraphs>164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ＭＳ Ｐゴシック</vt:lpstr>
      <vt:lpstr>Arial</vt:lpstr>
      <vt:lpstr>Times New Roman</vt:lpstr>
      <vt:lpstr>802-18-Submission</vt:lpstr>
      <vt:lpstr>Project: IEEE P802.15 Working Group for Wireless Personal Area Networks (WPANs) </vt:lpstr>
      <vt:lpstr>Items Reviewed/Discussed in the RR-TAG</vt:lpstr>
      <vt:lpstr>Items Reviewed/Discussed in the RR-TAG</vt:lpstr>
      <vt:lpstr>Action Required</vt:lpstr>
      <vt:lpstr>Action Required</vt:lpstr>
      <vt:lpstr>Documents Approved</vt:lpstr>
      <vt:lpstr>Next</vt:lpstr>
      <vt:lpstr>802.18 Meeting Close</vt:lpstr>
      <vt:lpstr>Back up slides</vt:lpstr>
      <vt:lpstr>Project: IEEE P802.15 Working Group for Wireless Personal Area Networks (WPANs) </vt:lpstr>
      <vt:lpstr>Backup slides</vt:lpstr>
      <vt:lpstr>Backup slides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John H Notor</dc:creator>
  <cp:keywords>March 2017</cp:keywords>
  <cp:lastModifiedBy>Holcomb, Jay</cp:lastModifiedBy>
  <cp:revision>462</cp:revision>
  <cp:lastPrinted>2012-05-17T14:33:36Z</cp:lastPrinted>
  <dcterms:created xsi:type="dcterms:W3CDTF">2012-05-17T18:49:07Z</dcterms:created>
  <dcterms:modified xsi:type="dcterms:W3CDTF">2017-05-11T09:22:03Z</dcterms:modified>
</cp:coreProperties>
</file>