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87" r:id="rId2"/>
    <p:sldId id="373" r:id="rId3"/>
    <p:sldId id="378" r:id="rId4"/>
    <p:sldId id="376" r:id="rId5"/>
    <p:sldId id="375" r:id="rId6"/>
    <p:sldId id="372" r:id="rId7"/>
    <p:sldId id="377" r:id="rId8"/>
    <p:sldId id="384" r:id="rId9"/>
    <p:sldId id="379" r:id="rId10"/>
    <p:sldId id="380" r:id="rId11"/>
    <p:sldId id="381" r:id="rId12"/>
    <p:sldId id="382" r:id="rId13"/>
    <p:sldId id="383" r:id="rId14"/>
    <p:sldId id="385"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55" autoAdjust="0"/>
    <p:restoredTop sz="96129" autoAdjust="0"/>
  </p:normalViewPr>
  <p:slideViewPr>
    <p:cSldViewPr>
      <p:cViewPr varScale="1">
        <p:scale>
          <a:sx n="114" d="100"/>
          <a:sy n="114" d="100"/>
        </p:scale>
        <p:origin x="-1526" y="-77"/>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824"/>
    </p:cViewPr>
  </p:sorterViewPr>
  <p:notesViewPr>
    <p:cSldViewPr>
      <p:cViewPr varScale="1">
        <p:scale>
          <a:sx n="45" d="100"/>
          <a:sy n="45" d="100"/>
        </p:scale>
        <p:origin x="-199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802.15-&lt;15-16-0666-00-0012&gt;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802.15-&lt;15-16-0666-00-0012&gt;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802.15-&lt;15-16-0666-00-0012&gt;</a:t>
            </a:r>
            <a:endParaRPr lang="en-US" sz="140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&lt;May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&lt;May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&lt;May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&lt;May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&lt;May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ltLang="ja-JP" smtClean="0"/>
              <a:t>&lt;May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&lt;Noriyuki Sato&gt;&lt;Kiyoshi Fukui&gt;, &lt;OKI&gt;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15-17-0296-00-0012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image" Target="../media/image13.emf"/><Relationship Id="rId3" Type="http://schemas.openxmlformats.org/officeDocument/2006/relationships/image" Target="../media/image3.emf"/><Relationship Id="rId7" Type="http://schemas.openxmlformats.org/officeDocument/2006/relationships/image" Target="../media/image7.emf"/><Relationship Id="rId12" Type="http://schemas.openxmlformats.org/officeDocument/2006/relationships/image" Target="../media/image12.emf"/><Relationship Id="rId2" Type="http://schemas.openxmlformats.org/officeDocument/2006/relationships/image" Target="../media/image2.emf"/><Relationship Id="rId1" Type="http://schemas.openxmlformats.org/officeDocument/2006/relationships/slideLayout" Target="../slideLayouts/slideLayout6.xml"/><Relationship Id="rId6" Type="http://schemas.openxmlformats.org/officeDocument/2006/relationships/image" Target="../media/image6.emf"/><Relationship Id="rId11" Type="http://schemas.openxmlformats.org/officeDocument/2006/relationships/image" Target="../media/image11.emf"/><Relationship Id="rId5" Type="http://schemas.openxmlformats.org/officeDocument/2006/relationships/image" Target="../media/image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s>
</file>

<file path=ppt/slides/_rels/slide6.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5.emf"/><Relationship Id="rId7" Type="http://schemas.openxmlformats.org/officeDocument/2006/relationships/image" Target="../media/image17.emf"/><Relationship Id="rId2" Type="http://schemas.openxmlformats.org/officeDocument/2006/relationships/image" Target="../media/image4.emf"/><Relationship Id="rId1" Type="http://schemas.openxmlformats.org/officeDocument/2006/relationships/slideLayout" Target="../slideLayouts/slideLayout6.xml"/><Relationship Id="rId6" Type="http://schemas.openxmlformats.org/officeDocument/2006/relationships/image" Target="../media/image16.emf"/><Relationship Id="rId5" Type="http://schemas.openxmlformats.org/officeDocument/2006/relationships/image" Target="../media/image15.emf"/><Relationship Id="rId10" Type="http://schemas.openxmlformats.org/officeDocument/2006/relationships/image" Target="../media/image3.emf"/><Relationship Id="rId4" Type="http://schemas.openxmlformats.org/officeDocument/2006/relationships/image" Target="../media/image14.emf"/><Relationship Id="rId9"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791200" y="6476999"/>
            <a:ext cx="2819400" cy="2286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&lt;Noriyuki Sato&gt;&lt;Kiyoshi Fukui&gt;, &lt;OKI&gt;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L2R operations with ULI</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8</a:t>
            </a:r>
            <a:r>
              <a:rPr lang="en-US" sz="1600" dirty="0" smtClean="0">
                <a:solidFill>
                  <a:srgbClr val="FF0000"/>
                </a:solidFill>
                <a:latin typeface="Times New Roman" pitchFamily="18" charset="0"/>
                <a:ea typeface="ＭＳ Ｐゴシック" pitchFamily="-65" charset="-128"/>
                <a:cs typeface="+mn-cs"/>
              </a:rPr>
              <a:t> </a:t>
            </a:r>
            <a:r>
              <a:rPr lang="en-US" sz="1600" dirty="0" smtClean="0">
                <a:solidFill>
                  <a:srgbClr val="FF0000"/>
                </a:solidFill>
                <a:latin typeface="Times New Roman" pitchFamily="18" charset="0"/>
                <a:ea typeface="ＭＳ Ｐゴシック" pitchFamily="-65" charset="-128"/>
                <a:cs typeface="+mn-cs"/>
              </a:rPr>
              <a:t>May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Noriyuki Sato, Kiyoshi Fukui</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Oki Electric Industry Co., Ltd.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2-6-8, Bingo-</a:t>
            </a:r>
            <a:r>
              <a:rPr lang="en-US" sz="1600" dirty="0" err="1" smtClean="0">
                <a:solidFill>
                  <a:srgbClr val="FF0000"/>
                </a:solidFill>
                <a:latin typeface="Times New Roman" pitchFamily="18" charset="0"/>
                <a:ea typeface="ＭＳ Ｐゴシック" pitchFamily="-65" charset="-128"/>
                <a:cs typeface="+mn-cs"/>
              </a:rPr>
              <a:t>machi</a:t>
            </a:r>
            <a:r>
              <a:rPr lang="en-US" sz="1600" dirty="0" smtClean="0">
                <a:solidFill>
                  <a:srgbClr val="FF0000"/>
                </a:solidFill>
                <a:latin typeface="Times New Roman" pitchFamily="18" charset="0"/>
                <a:ea typeface="ＭＳ Ｐゴシック" pitchFamily="-65" charset="-128"/>
                <a:cs typeface="+mn-cs"/>
              </a:rPr>
              <a:t>, Chuo-</a:t>
            </a:r>
            <a:r>
              <a:rPr lang="en-US" sz="1600" dirty="0" err="1" smtClean="0">
                <a:solidFill>
                  <a:srgbClr val="FF0000"/>
                </a:solidFill>
                <a:latin typeface="Times New Roman" pitchFamily="18" charset="0"/>
                <a:ea typeface="ＭＳ Ｐゴシック" pitchFamily="-65" charset="-128"/>
                <a:cs typeface="+mn-cs"/>
              </a:rPr>
              <a:t>ku</a:t>
            </a:r>
            <a:r>
              <a:rPr lang="en-US" sz="1600" dirty="0" smtClean="0">
                <a:solidFill>
                  <a:srgbClr val="FF0000"/>
                </a:solidFill>
                <a:latin typeface="Times New Roman" pitchFamily="18" charset="0"/>
                <a:ea typeface="ＭＳ Ｐゴシック" pitchFamily="-65" charset="-128"/>
                <a:cs typeface="+mn-cs"/>
              </a:rPr>
              <a:t>, Osaka, Japan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+81-6-6260-0700</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sato652@oki.com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L2R operations with ULI</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Operation considerations of IEEE802.15.10, architectural and functional discussion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[To </a:t>
            </a:r>
            <a:r>
              <a:rPr lang="en-US" sz="1600" dirty="0" smtClean="0">
                <a:solidFill>
                  <a:schemeClr val="tx2"/>
                </a:solidFill>
                <a:latin typeface="Times New Roman" pitchFamily="18" charset="0"/>
                <a:ea typeface="ＭＳ Ｐゴシック" pitchFamily="-65" charset="-128"/>
                <a:cs typeface="+mn-cs"/>
              </a:rPr>
              <a:t>discuss</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sz="1400" smtClean="0"/>
              <a:t>&lt;May 2017&gt;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04800"/>
            <a:ext cx="8001000" cy="1066800"/>
          </a:xfrm>
        </p:spPr>
        <p:txBody>
          <a:bodyPr/>
          <a:lstStyle/>
          <a:p>
            <a:r>
              <a:rPr kumimoji="1" lang="en-US" altLang="ja-JP" dirty="0" smtClean="0"/>
              <a:t>Candidates to place L2R management box</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&lt;May 2017&gt;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a:t>
            </a:fld>
            <a:endParaRPr lang="en-US"/>
          </a:p>
        </p:txBody>
      </p:sp>
      <p:pic>
        <p:nvPicPr>
          <p:cNvPr id="7" name="Picture 5" descr="802.15.12-multi-mode-r4.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25" y="1066800"/>
            <a:ext cx="8077200" cy="5410200"/>
          </a:xfrm>
          <a:prstGeom prst="rect">
            <a:avLst/>
          </a:prstGeom>
        </p:spPr>
      </p:pic>
      <p:sp>
        <p:nvSpPr>
          <p:cNvPr id="8" name="角丸四角形 7"/>
          <p:cNvSpPr/>
          <p:nvPr/>
        </p:nvSpPr>
        <p:spPr bwMode="auto">
          <a:xfrm>
            <a:off x="7505700" y="2412569"/>
            <a:ext cx="381000" cy="20664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Times New Roman" pitchFamily="-109" charset="0"/>
              </a:rPr>
              <a:t>1</a:t>
            </a:r>
            <a:endParaRPr kumimoji="0" lang="ja-JP" altLang="en-US" sz="800" b="0" i="0" u="none" strike="noStrike" cap="none" normalizeH="0" baseline="0" dirty="0">
              <a:ln>
                <a:noFill/>
              </a:ln>
              <a:solidFill>
                <a:schemeClr val="tx1"/>
              </a:solidFill>
              <a:effectLst/>
              <a:latin typeface="Times New Roman" pitchFamily="-109" charset="0"/>
            </a:endParaRPr>
          </a:p>
        </p:txBody>
      </p:sp>
      <p:sp>
        <p:nvSpPr>
          <p:cNvPr id="11" name="角丸四角形 10"/>
          <p:cNvSpPr/>
          <p:nvPr/>
        </p:nvSpPr>
        <p:spPr bwMode="auto">
          <a:xfrm>
            <a:off x="7124700" y="1981200"/>
            <a:ext cx="381000" cy="20664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800" dirty="0">
                <a:latin typeface="Times New Roman" pitchFamily="-109" charset="0"/>
              </a:rPr>
              <a:t>2</a:t>
            </a:r>
            <a:endParaRPr kumimoji="0" lang="ja-JP" altLang="en-US" sz="800" b="0" i="0" u="none" strike="noStrike" cap="none" normalizeH="0" baseline="0" dirty="0">
              <a:ln>
                <a:noFill/>
              </a:ln>
              <a:solidFill>
                <a:schemeClr val="tx1"/>
              </a:solidFill>
              <a:effectLst/>
              <a:latin typeface="Times New Roman" pitchFamily="-109" charset="0"/>
            </a:endParaRPr>
          </a:p>
        </p:txBody>
      </p:sp>
      <p:sp>
        <p:nvSpPr>
          <p:cNvPr id="12" name="角丸四角形 11"/>
          <p:cNvSpPr/>
          <p:nvPr/>
        </p:nvSpPr>
        <p:spPr bwMode="auto">
          <a:xfrm>
            <a:off x="7391400" y="1447800"/>
            <a:ext cx="381000" cy="20664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800" dirty="0">
                <a:latin typeface="Times New Roman" pitchFamily="-109" charset="0"/>
              </a:rPr>
              <a:t>3</a:t>
            </a:r>
            <a:endParaRPr kumimoji="0" lang="ja-JP" altLang="en-US" sz="800" b="0" i="0" u="none" strike="noStrike" cap="none" normalizeH="0" baseline="0" dirty="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127620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Candidates to place L2R management box (contd.)</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400" dirty="0" smtClean="0"/>
              <a:t>#1 is located at inside of L2R box. L2R specific functions can be managed here.</a:t>
            </a:r>
          </a:p>
          <a:p>
            <a:r>
              <a:rPr kumimoji="1" lang="en-US" altLang="ja-JP" sz="2400" dirty="0" smtClean="0"/>
              <a:t>#2 is located at inside of PDE box. Using KMP with L2R and managing L2R security PIB can be managed here.</a:t>
            </a:r>
          </a:p>
          <a:p>
            <a:r>
              <a:rPr kumimoji="1" lang="en-US" altLang="ja-JP" sz="2400" dirty="0" smtClean="0"/>
              <a:t>#3 is located at application layer. It can manage several protocol boxes from upper layer.</a:t>
            </a:r>
          </a:p>
          <a:p>
            <a:endParaRPr kumimoji="1" lang="en-US" altLang="ja-JP" sz="2400" dirty="0"/>
          </a:p>
          <a:p>
            <a:r>
              <a:rPr kumimoji="1" lang="en-US" altLang="ja-JP" sz="2400" dirty="0" smtClean="0"/>
              <a:t>Since PDE is very common function among protocol boxes, placing here may be disfavored.</a:t>
            </a:r>
            <a:r>
              <a:rPr kumimoji="1" lang="en-US" altLang="ja-JP" sz="2400" dirty="0"/>
              <a:t> #2 can be merged to #3.</a:t>
            </a:r>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smtClean="0"/>
              <a:t>&lt;May 2017&gt;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3626890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 Functionalities that higher layer need to manage</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&lt;May 2017&gt;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graphicFrame>
        <p:nvGraphicFramePr>
          <p:cNvPr id="11" name="コンテンツ プレースホルダー 10"/>
          <p:cNvGraphicFramePr>
            <a:graphicFrameLocks noGrp="1"/>
          </p:cNvGraphicFramePr>
          <p:nvPr>
            <p:ph idx="1"/>
            <p:extLst>
              <p:ext uri="{D42A27DB-BD31-4B8C-83A1-F6EECF244321}">
                <p14:modId xmlns:p14="http://schemas.microsoft.com/office/powerpoint/2010/main" val="547864584"/>
              </p:ext>
            </p:extLst>
          </p:nvPr>
        </p:nvGraphicFramePr>
        <p:xfrm>
          <a:off x="2049594" y="1970274"/>
          <a:ext cx="5044811" cy="4156278"/>
        </p:xfrm>
        <a:graphic>
          <a:graphicData uri="http://schemas.openxmlformats.org/drawingml/2006/table">
            <a:tbl>
              <a:tblPr>
                <a:tableStyleId>{5C22544A-7EE6-4342-B048-85BDC9FD1C3A}</a:tableStyleId>
              </a:tblPr>
              <a:tblGrid>
                <a:gridCol w="147196"/>
                <a:gridCol w="1492033"/>
                <a:gridCol w="468351"/>
                <a:gridCol w="401444"/>
                <a:gridCol w="2535787"/>
              </a:tblGrid>
              <a:tr h="268967">
                <a:tc>
                  <a:txBody>
                    <a:bodyPr/>
                    <a:lstStyle/>
                    <a:p>
                      <a:pPr algn="ctr" fontAlgn="ctr"/>
                      <a:r>
                        <a:rPr lang="en-US" sz="600" u="none" strike="noStrike" dirty="0">
                          <a:effectLst/>
                        </a:rPr>
                        <a:t>No.</a:t>
                      </a:r>
                      <a:endParaRPr lang="en-US" sz="600" b="0" i="0" u="none" strike="noStrike" dirty="0">
                        <a:solidFill>
                          <a:srgbClr val="000000"/>
                        </a:solidFill>
                        <a:effectLst/>
                        <a:latin typeface="ＭＳ Ｐゴシック"/>
                      </a:endParaRPr>
                    </a:p>
                  </a:txBody>
                  <a:tcPr marL="4014" marR="4014" marT="4014" marB="0" anchor="ctr"/>
                </a:tc>
                <a:tc>
                  <a:txBody>
                    <a:bodyPr/>
                    <a:lstStyle/>
                    <a:p>
                      <a:pPr algn="ctr" fontAlgn="ctr"/>
                      <a:r>
                        <a:rPr lang="en-US" sz="600" u="none" strike="noStrike">
                          <a:effectLst/>
                        </a:rPr>
                        <a:t>item</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sz="600" u="none" strike="noStrike">
                          <a:effectLst/>
                        </a:rPr>
                        <a:t>Page in IEEE802.15.10</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sz="600" u="none" strike="noStrike">
                          <a:effectLst/>
                        </a:rPr>
                        <a:t>Which box should manage</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sz="600" u="none" strike="noStrike">
                          <a:effectLst/>
                        </a:rPr>
                        <a:t>Description</a:t>
                      </a:r>
                      <a:endParaRPr lang="en-US" sz="600" b="0" i="0" u="none" strike="noStrike">
                        <a:solidFill>
                          <a:srgbClr val="000000"/>
                        </a:solidFill>
                        <a:effectLst/>
                        <a:latin typeface="ＭＳ Ｐゴシック"/>
                      </a:endParaRPr>
                    </a:p>
                  </a:txBody>
                  <a:tcPr marL="4014" marR="4014" marT="4014" marB="0" anchor="ctr"/>
                </a:tc>
              </a:tr>
              <a:tr h="441588">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Short address management</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P.27</a:t>
                      </a:r>
                      <a:br>
                        <a:rPr lang="en-US" sz="600" u="none" strike="noStrike">
                          <a:effectLst/>
                        </a:rPr>
                      </a:br>
                      <a:r>
                        <a:rPr lang="en-US" sz="600" u="none" strike="noStrike">
                          <a:effectLst/>
                        </a:rPr>
                        <a:t>P.38-39</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PAN coordinator manages short addresses for all devices within the PAN using PANC DC (PAN coordinator direct connection) that is exchanged by a transport protocol other than L2R or ULI. Application layer manages it.</a:t>
                      </a:r>
                      <a:endParaRPr lang="en-US" sz="600" b="0" i="0" u="none" strike="noStrike">
                        <a:solidFill>
                          <a:srgbClr val="000000"/>
                        </a:solidFill>
                        <a:effectLst/>
                        <a:latin typeface="ＭＳ Ｐゴシック"/>
                      </a:endParaRPr>
                    </a:p>
                  </a:txBody>
                  <a:tcPr marL="4014" marR="4014" marT="4014" marB="0" anchor="ctr"/>
                </a:tc>
              </a:tr>
              <a:tr h="264953">
                <a:tc>
                  <a:txBody>
                    <a:bodyPr/>
                    <a:lstStyle/>
                    <a:p>
                      <a:pPr algn="ctr" fontAlgn="ctr"/>
                      <a:r>
                        <a:rPr lang="en-US" altLang="ja-JP" sz="600" u="none" strike="noStrike">
                          <a:effectLst/>
                        </a:rPr>
                        <a:t>2</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Source rout management</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P.54, P.64,</a:t>
                      </a:r>
                      <a:br>
                        <a:rPr lang="en-US" sz="600" u="none" strike="noStrike">
                          <a:effectLst/>
                        </a:rPr>
                      </a:br>
                      <a:r>
                        <a:rPr lang="en-US" sz="600" u="none" strike="noStrike">
                          <a:effectLst/>
                        </a:rPr>
                        <a:t>P.66, P.67</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In no-storing mode, all DS path information is gathered to mesh root. Appropriate path list need to be generated everytime when data is sent.</a:t>
                      </a:r>
                      <a:endParaRPr lang="en-US" sz="600" b="0" i="0" u="none" strike="noStrike">
                        <a:solidFill>
                          <a:srgbClr val="000000"/>
                        </a:solidFill>
                        <a:effectLst/>
                        <a:latin typeface="ＭＳ Ｐゴシック"/>
                      </a:endParaRPr>
                    </a:p>
                  </a:txBody>
                  <a:tcPr marL="4014" marR="4014" marT="4014" marB="0" anchor="ctr"/>
                </a:tc>
              </a:tr>
              <a:tr h="541949">
                <a:tc>
                  <a:txBody>
                    <a:bodyPr/>
                    <a:lstStyle/>
                    <a:p>
                      <a:pPr algn="ctr" fontAlgn="ctr"/>
                      <a:r>
                        <a:rPr lang="en-US" altLang="ja-JP" sz="600" u="none" strike="noStrike">
                          <a:effectLst/>
                        </a:rPr>
                        <a:t>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Procedure through PANC DC</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P.38-39,</a:t>
                      </a:r>
                      <a:br>
                        <a:rPr lang="en-US" sz="600" u="none" strike="noStrike">
                          <a:effectLst/>
                        </a:rPr>
                      </a:br>
                      <a:r>
                        <a:rPr lang="en-US" sz="600" u="none" strike="noStrike">
                          <a:effectLst/>
                        </a:rPr>
                        <a:t>P.77</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A mesh root with PANC DC (PAN coordinator direct connection) which is up to a higher layer of L2R need to exchange the information with PAN coordinator through PANC DC for the following two functions.</a:t>
                      </a:r>
                      <a:br>
                        <a:rPr lang="en-US" sz="600" u="none" strike="noStrike">
                          <a:effectLst/>
                        </a:rPr>
                      </a:br>
                      <a:r>
                        <a:rPr lang="en-US" sz="600" u="none" strike="noStrike">
                          <a:effectLst/>
                        </a:rPr>
                        <a:t>1. Short address management</a:t>
                      </a:r>
                      <a:br>
                        <a:rPr lang="en-US" sz="600" u="none" strike="noStrike">
                          <a:effectLst/>
                        </a:rPr>
                      </a:br>
                      <a:r>
                        <a:rPr lang="en-US" sz="600" u="none" strike="noStrike">
                          <a:effectLst/>
                        </a:rPr>
                        <a:t>2. Broadcast to all devices within a PAN</a:t>
                      </a:r>
                      <a:endParaRPr lang="en-US" sz="600" b="0" i="0" u="none" strike="noStrike">
                        <a:solidFill>
                          <a:srgbClr val="000000"/>
                        </a:solidFill>
                        <a:effectLst/>
                        <a:latin typeface="ＭＳ Ｐゴシック"/>
                      </a:endParaRPr>
                    </a:p>
                  </a:txBody>
                  <a:tcPr marL="4014" marR="4014" marT="4014" marB="0" anchor="ctr"/>
                </a:tc>
              </a:tr>
              <a:tr h="361299">
                <a:tc>
                  <a:txBody>
                    <a:bodyPr/>
                    <a:lstStyle/>
                    <a:p>
                      <a:pPr algn="ctr" fontAlgn="ctr"/>
                      <a:r>
                        <a:rPr lang="en-US" altLang="ja-JP" sz="600" u="none" strike="noStrike">
                          <a:effectLst/>
                        </a:rPr>
                        <a:t>4</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PAN discovery</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P.28-31</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Before starting or joining an L2R mesh, an L2R device does the discovery process in order to find an appropriate PAN to associate to. This process should be controlled by a next higher layer of an L2R sublayer.</a:t>
                      </a:r>
                      <a:endParaRPr lang="en-US" sz="600" b="0" i="0" u="none" strike="noStrike">
                        <a:solidFill>
                          <a:srgbClr val="000000"/>
                        </a:solidFill>
                        <a:effectLst/>
                        <a:latin typeface="ＭＳ Ｐゴシック"/>
                      </a:endParaRPr>
                    </a:p>
                  </a:txBody>
                  <a:tcPr marL="4014" marR="4014" marT="4014" marB="0" anchor="ctr"/>
                </a:tc>
              </a:tr>
              <a:tr h="180650">
                <a:tc>
                  <a:txBody>
                    <a:bodyPr/>
                    <a:lstStyle/>
                    <a:p>
                      <a:pPr algn="ctr" fontAlgn="ctr"/>
                      <a:r>
                        <a:rPr lang="en-US" altLang="ja-JP" sz="600" u="none" strike="noStrike">
                          <a:effectLst/>
                        </a:rPr>
                        <a:t>5</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Procedure for starting a new L2R mesh</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P.26</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Configuration of an L2R mesh when a device starts a new L2R mesh using profile.</a:t>
                      </a:r>
                      <a:endParaRPr lang="en-US" sz="600" b="0" i="0" u="none" strike="noStrike">
                        <a:solidFill>
                          <a:srgbClr val="000000"/>
                        </a:solidFill>
                        <a:effectLst/>
                        <a:latin typeface="ＭＳ Ｐゴシック"/>
                      </a:endParaRPr>
                    </a:p>
                  </a:txBody>
                  <a:tcPr marL="4014" marR="4014" marT="4014" marB="0" anchor="ctr"/>
                </a:tc>
              </a:tr>
              <a:tr h="180650">
                <a:tc>
                  <a:txBody>
                    <a:bodyPr/>
                    <a:lstStyle/>
                    <a:p>
                      <a:pPr algn="ctr" fontAlgn="ctr"/>
                      <a:r>
                        <a:rPr lang="en-US" altLang="ja-JP" sz="600" u="none" strike="noStrike">
                          <a:effectLst/>
                        </a:rPr>
                        <a:t>6</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Procedure for joining a L2R mesh</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P.32, P34</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Configuration of an L2R device when a device joins a L2R mesh using profile</a:t>
                      </a:r>
                      <a:endParaRPr lang="en-US" sz="600" b="0" i="0" u="none" strike="noStrike">
                        <a:solidFill>
                          <a:srgbClr val="000000"/>
                        </a:solidFill>
                        <a:effectLst/>
                        <a:latin typeface="ＭＳ Ｐゴシック"/>
                      </a:endParaRPr>
                    </a:p>
                  </a:txBody>
                  <a:tcPr marL="4014" marR="4014" marT="4014" marB="0" anchor="ctr"/>
                </a:tc>
              </a:tr>
              <a:tr h="361299">
                <a:tc>
                  <a:txBody>
                    <a:bodyPr/>
                    <a:lstStyle/>
                    <a:p>
                      <a:pPr algn="ctr" fontAlgn="ctr"/>
                      <a:r>
                        <a:rPr lang="en-US" altLang="ja-JP" sz="600" u="none" strike="noStrike">
                          <a:effectLst/>
                        </a:rPr>
                        <a:t>7</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Mesh selection procedure</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P.33</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In the case that l2rMeshSelection is FALSE, after mesh discovery process, a next higher layer of a joining L2R device needs to select a mesh to join from discovery results.</a:t>
                      </a:r>
                      <a:endParaRPr lang="en-US" sz="600" b="0" i="0" u="none" strike="noStrike">
                        <a:solidFill>
                          <a:srgbClr val="000000"/>
                        </a:solidFill>
                        <a:effectLst/>
                        <a:latin typeface="ＭＳ Ｐゴシック"/>
                      </a:endParaRPr>
                    </a:p>
                  </a:txBody>
                  <a:tcPr marL="4014" marR="4014" marT="4014" marB="0" anchor="ctr"/>
                </a:tc>
              </a:tr>
              <a:tr h="92332">
                <a:tc>
                  <a:txBody>
                    <a:bodyPr/>
                    <a:lstStyle/>
                    <a:p>
                      <a:pPr algn="ctr" fontAlgn="ctr"/>
                      <a:r>
                        <a:rPr lang="en-US" altLang="ja-JP" sz="600" u="none" strike="noStrike">
                          <a:effectLst/>
                        </a:rPr>
                        <a:t>8</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Mesh root management</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P.26-28</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Management related to mesh root.</a:t>
                      </a:r>
                      <a:endParaRPr lang="en-US" sz="600" b="0" i="0" u="none" strike="noStrike">
                        <a:solidFill>
                          <a:srgbClr val="000000"/>
                        </a:solidFill>
                        <a:effectLst/>
                        <a:latin typeface="ＭＳ Ｐゴシック"/>
                      </a:endParaRPr>
                    </a:p>
                  </a:txBody>
                  <a:tcPr marL="4014" marR="4014" marT="4014" marB="0" anchor="ctr"/>
                </a:tc>
              </a:tr>
              <a:tr h="92332">
                <a:tc>
                  <a:txBody>
                    <a:bodyPr/>
                    <a:lstStyle/>
                    <a:p>
                      <a:pPr algn="ctr" fontAlgn="ctr"/>
                      <a:r>
                        <a:rPr lang="en-US" altLang="ja-JP" sz="600" u="none" strike="noStrike">
                          <a:effectLst/>
                        </a:rPr>
                        <a:t>9</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Mesh device management</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P.28-37</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Management for join and leave..</a:t>
                      </a:r>
                      <a:endParaRPr lang="en-US" sz="600" b="0" i="0" u="none" strike="noStrike">
                        <a:solidFill>
                          <a:srgbClr val="000000"/>
                        </a:solidFill>
                        <a:effectLst/>
                        <a:latin typeface="ＭＳ Ｐゴシック"/>
                      </a:endParaRPr>
                    </a:p>
                  </a:txBody>
                  <a:tcPr marL="4014" marR="4014" marT="4014" marB="0" anchor="ctr"/>
                </a:tc>
              </a:tr>
              <a:tr h="264953">
                <a:tc>
                  <a:txBody>
                    <a:bodyPr/>
                    <a:lstStyle/>
                    <a:p>
                      <a:pPr algn="ctr" fontAlgn="ctr"/>
                      <a:r>
                        <a:rPr lang="en-US" altLang="ja-JP" sz="600" u="none" strike="noStrike">
                          <a:effectLst/>
                        </a:rPr>
                        <a:t>10</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Procedure for detecting a disconnection </a:t>
                      </a:r>
                      <a:r>
                        <a:rPr lang="en-US" sz="600" u="none" strike="noStrike" dirty="0" smtClean="0">
                          <a:effectLst/>
                        </a:rPr>
                        <a:t>from </a:t>
                      </a:r>
                      <a:r>
                        <a:rPr lang="en-US" sz="600" u="none" strike="noStrike" dirty="0">
                          <a:effectLst/>
                        </a:rPr>
                        <a:t>the L2R mesh</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P.36</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When a next higher layer of an L2R sublayer is indicated that it is disconnected from the L2R mesh, it should do something.</a:t>
                      </a:r>
                      <a:endParaRPr lang="en-US" sz="600" b="0" i="0" u="none" strike="noStrike">
                        <a:solidFill>
                          <a:srgbClr val="000000"/>
                        </a:solidFill>
                        <a:effectLst/>
                        <a:latin typeface="ＭＳ Ｐゴシック"/>
                      </a:endParaRPr>
                    </a:p>
                  </a:txBody>
                  <a:tcPr marL="4014" marR="4014" marT="4014" marB="0" anchor="ctr"/>
                </a:tc>
              </a:tr>
              <a:tr h="264953">
                <a:tc>
                  <a:txBody>
                    <a:bodyPr/>
                    <a:lstStyle/>
                    <a:p>
                      <a:pPr algn="ctr" fontAlgn="ctr"/>
                      <a:r>
                        <a:rPr lang="en-US" altLang="ja-JP" sz="600" u="none" strike="noStrike">
                          <a:effectLst/>
                        </a:rPr>
                        <a:t>11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Procedure for detecting a new L2R mesh</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P.43</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When L2R device finds a new L2R mesh, it should do discovery process in order to get information necessary for add ion of new entry to MT.</a:t>
                      </a:r>
                      <a:endParaRPr lang="en-US" sz="600" b="0" i="0" u="none" strike="noStrike" dirty="0">
                        <a:solidFill>
                          <a:srgbClr val="000000"/>
                        </a:solidFill>
                        <a:effectLst/>
                        <a:latin typeface="ＭＳ Ｐゴシック"/>
                      </a:endParaRPr>
                    </a:p>
                  </a:txBody>
                  <a:tcPr marL="4014" marR="4014" marT="4014" marB="0" anchor="ctr"/>
                </a:tc>
              </a:tr>
              <a:tr h="264953">
                <a:tc>
                  <a:txBody>
                    <a:bodyPr/>
                    <a:lstStyle/>
                    <a:p>
                      <a:pPr algn="ctr" fontAlgn="ctr"/>
                      <a:r>
                        <a:rPr lang="en-US" altLang="ja-JP" sz="600" u="none" strike="noStrike">
                          <a:effectLst/>
                        </a:rPr>
                        <a:t>12</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Process for detecting an unknown neighbor</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P.69</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L2R sublayer inform to its next higher layer that it detects an unknown neighbor. In this case, the next higher layer should ……</a:t>
                      </a:r>
                      <a:endParaRPr lang="en-US" sz="600" b="0" i="0" u="none" strike="noStrike">
                        <a:solidFill>
                          <a:srgbClr val="000000"/>
                        </a:solidFill>
                        <a:effectLst/>
                        <a:latin typeface="ＭＳ Ｐゴシック"/>
                      </a:endParaRPr>
                    </a:p>
                  </a:txBody>
                  <a:tcPr marL="4014" marR="4014" marT="4014" marB="0" anchor="ctr"/>
                </a:tc>
              </a:tr>
              <a:tr h="264953">
                <a:tc>
                  <a:txBody>
                    <a:bodyPr/>
                    <a:lstStyle/>
                    <a:p>
                      <a:pPr algn="ctr" fontAlgn="ctr"/>
                      <a:r>
                        <a:rPr lang="en-US" altLang="ja-JP" sz="600" u="none" strike="noStrike">
                          <a:effectLst/>
                        </a:rPr>
                        <a:t>13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Separation of concatenated frame using </a:t>
                      </a:r>
                      <a:r>
                        <a:rPr lang="en-US" sz="600" u="none" strike="noStrike" dirty="0" err="1">
                          <a:effectLst/>
                        </a:rPr>
                        <a:t>Dcat</a:t>
                      </a:r>
                      <a:r>
                        <a:rPr lang="en-US" sz="600" u="none" strike="noStrike" dirty="0">
                          <a:effectLst/>
                        </a:rPr>
                        <a:t> feature</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P.73</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When Dcat is used, L2R sublayer of final destination delivers the concatenated frame to the next higher layer. It should be separated to the individual frames.</a:t>
                      </a:r>
                      <a:endParaRPr lang="en-US" sz="600" b="0" i="0" u="none" strike="noStrike">
                        <a:solidFill>
                          <a:srgbClr val="000000"/>
                        </a:solidFill>
                        <a:effectLst/>
                        <a:latin typeface="ＭＳ Ｐゴシック"/>
                      </a:endParaRPr>
                    </a:p>
                  </a:txBody>
                  <a:tcPr marL="4014" marR="4014" marT="4014" marB="0" anchor="ctr"/>
                </a:tc>
              </a:tr>
              <a:tr h="268967">
                <a:tc>
                  <a:txBody>
                    <a:bodyPr/>
                    <a:lstStyle/>
                    <a:p>
                      <a:pPr algn="ctr" fontAlgn="ctr"/>
                      <a:r>
                        <a:rPr lang="en-US" altLang="ja-JP" sz="600" u="none" strike="noStrike">
                          <a:effectLst/>
                        </a:rPr>
                        <a:t>14</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Security procedure</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P.78-81</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After key exchange using KMP, the exchanged key is set to the MAC PIB and other necessary security IB is set to the L2IB.</a:t>
                      </a:r>
                      <a:endParaRPr lang="en-US" sz="600" b="0" i="0" u="none" strike="noStrike" dirty="0">
                        <a:solidFill>
                          <a:srgbClr val="000000"/>
                        </a:solidFill>
                        <a:effectLst/>
                        <a:latin typeface="ＭＳ Ｐゴシック"/>
                      </a:endParaRPr>
                    </a:p>
                  </a:txBody>
                  <a:tcPr marL="4014" marR="4014" marT="4014" marB="0" anchor="ctr"/>
                </a:tc>
              </a:tr>
            </a:tbl>
          </a:graphicData>
        </a:graphic>
      </p:graphicFrame>
    </p:spTree>
    <p:extLst>
      <p:ext uri="{BB962C8B-B14F-4D97-AF65-F5344CB8AC3E}">
        <p14:creationId xmlns:p14="http://schemas.microsoft.com/office/powerpoint/2010/main" val="2214343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 for the architecture issue</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Assumption to place two boxes to manage L2R functionalities</a:t>
            </a:r>
          </a:p>
          <a:p>
            <a:pPr lvl="1"/>
            <a:r>
              <a:rPr kumimoji="1" lang="en-US" altLang="ja-JP" dirty="0" smtClean="0"/>
              <a:t>A box in L2R protocol box manages L2R specific process and the boundary to the L2R is interfaced by L2R primitives and PIBs.</a:t>
            </a:r>
          </a:p>
          <a:p>
            <a:pPr lvl="1"/>
            <a:r>
              <a:rPr kumimoji="1" lang="en-US" altLang="ja-JP" dirty="0" smtClean="0"/>
              <a:t>A box in application layer manages PAN coordinator DC and security things.</a:t>
            </a:r>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&lt;May 2017&gt;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507984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en-US" altLang="ja-JP" dirty="0" smtClean="0"/>
              <a:t>Questions?</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&lt;May 2017&gt;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253899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1"/>
          <p:cNvSpPr>
            <a:spLocks noGrp="1"/>
          </p:cNvSpPr>
          <p:nvPr>
            <p:ph type="title"/>
          </p:nvPr>
        </p:nvSpPr>
        <p:spPr/>
        <p:txBody>
          <a:bodyPr/>
          <a:lstStyle/>
          <a:p>
            <a:r>
              <a:rPr kumimoji="1" lang="en-US" altLang="ja-JP" dirty="0" smtClean="0"/>
              <a:t>Purpose</a:t>
            </a:r>
            <a:endParaRPr kumimoji="1" lang="ja-JP" altLang="en-US" dirty="0"/>
          </a:p>
        </p:txBody>
      </p:sp>
      <p:sp>
        <p:nvSpPr>
          <p:cNvPr id="13" name="コンテンツ プレースホルダー 12"/>
          <p:cNvSpPr>
            <a:spLocks noGrp="1"/>
          </p:cNvSpPr>
          <p:nvPr>
            <p:ph idx="1"/>
          </p:nvPr>
        </p:nvSpPr>
        <p:spPr/>
        <p:txBody>
          <a:bodyPr/>
          <a:lstStyle/>
          <a:p>
            <a:r>
              <a:rPr kumimoji="1" lang="en-US" altLang="ja-JP" sz="2400" dirty="0" smtClean="0"/>
              <a:t>To identify unclear points and issues when considering incorporating L2R to the ULI by looking at the current ULI architecture, formats and functionality and to provide resolution.</a:t>
            </a:r>
          </a:p>
          <a:p>
            <a:r>
              <a:rPr kumimoji="1" lang="en-US" altLang="ja-JP" sz="2400" dirty="0" smtClean="0"/>
              <a:t>The issues are summarized into two categories.</a:t>
            </a:r>
          </a:p>
          <a:p>
            <a:pPr lvl="1"/>
            <a:r>
              <a:rPr kumimoji="1" lang="en-US" altLang="ja-JP" sz="2000" dirty="0" smtClean="0"/>
              <a:t>Format</a:t>
            </a:r>
          </a:p>
          <a:p>
            <a:pPr lvl="2"/>
            <a:r>
              <a:rPr kumimoji="1" lang="en-US" altLang="ja-JP" sz="1600" dirty="0" smtClean="0"/>
              <a:t>Dispatch</a:t>
            </a:r>
          </a:p>
          <a:p>
            <a:pPr lvl="2"/>
            <a:r>
              <a:rPr kumimoji="1" lang="en-US" altLang="ja-JP" sz="1600" dirty="0" smtClean="0"/>
              <a:t>Discovery</a:t>
            </a:r>
          </a:p>
          <a:p>
            <a:pPr lvl="1"/>
            <a:r>
              <a:rPr kumimoji="1" lang="en-US" altLang="ja-JP" sz="2000" dirty="0" smtClean="0"/>
              <a:t>Architecture</a:t>
            </a:r>
          </a:p>
          <a:p>
            <a:pPr lvl="2"/>
            <a:r>
              <a:rPr kumimoji="1" lang="en-US" altLang="ja-JP" sz="1600" dirty="0" smtClean="0"/>
              <a:t>Functions and Procedures</a:t>
            </a:r>
          </a:p>
          <a:p>
            <a:pPr lvl="2"/>
            <a:r>
              <a:rPr kumimoji="1" lang="en-US" altLang="ja-JP" sz="1600" dirty="0" smtClean="0"/>
              <a:t>Security and Key management</a:t>
            </a:r>
          </a:p>
          <a:p>
            <a:pPr lvl="2"/>
            <a:endParaRPr kumimoji="1" lang="en-US" altLang="ja-JP" sz="1600" dirty="0" smtClean="0"/>
          </a:p>
          <a:p>
            <a:pPr lvl="1"/>
            <a:endParaRPr kumimoji="1" lang="ja-JP" altLang="en-US" sz="2000" dirty="0"/>
          </a:p>
        </p:txBody>
      </p:sp>
      <p:sp>
        <p:nvSpPr>
          <p:cNvPr id="2" name="日付プレースホルダー 1"/>
          <p:cNvSpPr>
            <a:spLocks noGrp="1"/>
          </p:cNvSpPr>
          <p:nvPr>
            <p:ph type="dt" sz="half" idx="10"/>
          </p:nvPr>
        </p:nvSpPr>
        <p:spPr/>
        <p:txBody>
          <a:bodyPr/>
          <a:lstStyle/>
          <a:p>
            <a:r>
              <a:rPr lang="en-US" altLang="ja-JP" smtClean="0"/>
              <a:t>&lt;May 2017&gt;</a:t>
            </a:r>
            <a:endParaRPr lang="en-US" dirty="0"/>
          </a:p>
        </p:txBody>
      </p:sp>
      <p:sp>
        <p:nvSpPr>
          <p:cNvPr id="3" name="フッター プレースホルダー 2"/>
          <p:cNvSpPr>
            <a:spLocks noGrp="1"/>
          </p:cNvSpPr>
          <p:nvPr>
            <p:ph type="ftr" sz="quarter" idx="11"/>
          </p:nvPr>
        </p:nvSpPr>
        <p:spPr/>
        <p:txBody>
          <a:bodyPr/>
          <a:lstStyle/>
          <a:p>
            <a:r>
              <a:rPr lang="en-US" smtClean="0"/>
              <a:t>&lt;Noriyuki Sato&gt;&lt;Kiyoshi Fukui&gt;, &lt;OKI&gt;</a:t>
            </a:r>
            <a:endParaRPr lang="en-US"/>
          </a:p>
        </p:txBody>
      </p:sp>
      <p:sp>
        <p:nvSpPr>
          <p:cNvPr id="4" name="スライド番号プレースホルダー 3"/>
          <p:cNvSpPr>
            <a:spLocks noGrp="1"/>
          </p:cNvSpPr>
          <p:nvPr>
            <p:ph type="sldNum" sz="quarter" idx="12"/>
          </p:nvPr>
        </p:nvSpPr>
        <p:spPr/>
        <p:txBody>
          <a:bodyPr/>
          <a:lstStyle/>
          <a:p>
            <a:r>
              <a:rPr lang="en-US" smtClean="0"/>
              <a:t>Slide </a:t>
            </a:r>
            <a:fld id="{03628903-88D7-C74D-8D58-8597ECE2BB7F}" type="slidenum">
              <a:rPr lang="en-US" smtClean="0"/>
              <a:pPr/>
              <a:t>2</a:t>
            </a:fld>
            <a:endParaRPr lang="en-US"/>
          </a:p>
        </p:txBody>
      </p:sp>
    </p:spTree>
    <p:extLst>
      <p:ext uri="{BB962C8B-B14F-4D97-AF65-F5344CB8AC3E}">
        <p14:creationId xmlns:p14="http://schemas.microsoft.com/office/powerpoint/2010/main" val="2914633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 Format  issues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Dispatch</a:t>
            </a:r>
          </a:p>
          <a:p>
            <a:pPr lvl="1"/>
            <a:r>
              <a:rPr kumimoji="1" lang="en-US" altLang="ja-JP" dirty="0" smtClean="0"/>
              <a:t>Where should L2R IE be inserted?</a:t>
            </a:r>
          </a:p>
          <a:p>
            <a:endParaRPr kumimoji="1" lang="en-US" altLang="ja-JP" dirty="0"/>
          </a:p>
          <a:p>
            <a:r>
              <a:rPr kumimoji="1" lang="en-US" altLang="ja-JP" dirty="0" smtClean="0"/>
              <a:t>Discovery</a:t>
            </a:r>
          </a:p>
          <a:p>
            <a:pPr lvl="1"/>
            <a:r>
              <a:rPr kumimoji="1" lang="en-US" altLang="ja-JP" dirty="0" smtClean="0"/>
              <a:t>How is it done with L2R discovery?</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&lt;May 2017&gt;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2020719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04800"/>
            <a:ext cx="7772400" cy="1066800"/>
          </a:xfrm>
        </p:spPr>
        <p:txBody>
          <a:bodyPr/>
          <a:lstStyle/>
          <a:p>
            <a:r>
              <a:rPr kumimoji="1" lang="en-US" altLang="ja-JP" dirty="0" smtClean="0"/>
              <a:t>Two places where a dispatch happens</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&lt;May 2017&gt;</a:t>
            </a:r>
            <a:endParaRPr lang="en-US" dirty="0"/>
          </a:p>
        </p:txBody>
      </p:sp>
      <p:pic>
        <p:nvPicPr>
          <p:cNvPr id="7" name="Picture 5" descr="802.15.12-multi-mode-r4.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25" y="1066800"/>
            <a:ext cx="8077200" cy="5410200"/>
          </a:xfrm>
          <a:prstGeom prst="rect">
            <a:avLst/>
          </a:prstGeom>
        </p:spPr>
      </p:pic>
      <p:cxnSp>
        <p:nvCxnSpPr>
          <p:cNvPr id="9" name="直線矢印コネクタ 8"/>
          <p:cNvCxnSpPr/>
          <p:nvPr/>
        </p:nvCxnSpPr>
        <p:spPr bwMode="auto">
          <a:xfrm flipV="1">
            <a:off x="7467600" y="2514600"/>
            <a:ext cx="0" cy="457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3" name="直線矢印コネクタ 22"/>
          <p:cNvCxnSpPr/>
          <p:nvPr/>
        </p:nvCxnSpPr>
        <p:spPr bwMode="auto">
          <a:xfrm flipH="1" flipV="1">
            <a:off x="2133600" y="2133600"/>
            <a:ext cx="5334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5" name="直線矢印コネクタ 24"/>
          <p:cNvCxnSpPr/>
          <p:nvPr/>
        </p:nvCxnSpPr>
        <p:spPr bwMode="auto">
          <a:xfrm flipH="1" flipV="1">
            <a:off x="2971800" y="1752600"/>
            <a:ext cx="44958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直線矢印コネクタ 26"/>
          <p:cNvCxnSpPr/>
          <p:nvPr/>
        </p:nvCxnSpPr>
        <p:spPr bwMode="auto">
          <a:xfrm flipH="1" flipV="1">
            <a:off x="4648200" y="1752600"/>
            <a:ext cx="28194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直線矢印コネクタ 30"/>
          <p:cNvCxnSpPr/>
          <p:nvPr/>
        </p:nvCxnSpPr>
        <p:spPr bwMode="auto">
          <a:xfrm flipH="1" flipV="1">
            <a:off x="6705600" y="1752600"/>
            <a:ext cx="7620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3" name="直線矢印コネクタ 32"/>
          <p:cNvCxnSpPr/>
          <p:nvPr/>
        </p:nvCxnSpPr>
        <p:spPr bwMode="auto">
          <a:xfrm flipV="1">
            <a:off x="2819400" y="3657600"/>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5" name="直線矢印コネクタ 34"/>
          <p:cNvCxnSpPr/>
          <p:nvPr/>
        </p:nvCxnSpPr>
        <p:spPr bwMode="auto">
          <a:xfrm flipH="1" flipV="1">
            <a:off x="1676400" y="3276600"/>
            <a:ext cx="1143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7" name="直線矢印コネクタ 36"/>
          <p:cNvCxnSpPr/>
          <p:nvPr/>
        </p:nvCxnSpPr>
        <p:spPr bwMode="auto">
          <a:xfrm flipV="1">
            <a:off x="2819400" y="3276600"/>
            <a:ext cx="4724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9" name="直線矢印コネクタ 38"/>
          <p:cNvCxnSpPr/>
          <p:nvPr/>
        </p:nvCxnSpPr>
        <p:spPr bwMode="auto">
          <a:xfrm flipV="1">
            <a:off x="2819400" y="3276600"/>
            <a:ext cx="40386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直線矢印コネクタ 40"/>
          <p:cNvCxnSpPr/>
          <p:nvPr/>
        </p:nvCxnSpPr>
        <p:spPr bwMode="auto">
          <a:xfrm flipH="1" flipV="1">
            <a:off x="2286000" y="3276600"/>
            <a:ext cx="533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3" name="フッター プレースホルダー 42"/>
          <p:cNvSpPr>
            <a:spLocks noGrp="1"/>
          </p:cNvSpPr>
          <p:nvPr>
            <p:ph type="ftr" sz="quarter" idx="11"/>
          </p:nvPr>
        </p:nvSpPr>
        <p:spPr/>
        <p:txBody>
          <a:bodyPr/>
          <a:lstStyle/>
          <a:p>
            <a:pPr>
              <a:defRPr/>
            </a:pPr>
            <a:r>
              <a:rPr lang="en-US" smtClean="0"/>
              <a:t>&lt;Noriyuki Sato&gt;&lt;Kiyoshi Fukui&gt;, &lt;OKI&gt;</a:t>
            </a:r>
            <a:endParaRPr lang="en-US" dirty="0"/>
          </a:p>
        </p:txBody>
      </p:sp>
      <p:sp>
        <p:nvSpPr>
          <p:cNvPr id="44" name="スライド番号プレースホルダー 4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extLst>
      <p:ext uri="{BB962C8B-B14F-4D97-AF65-F5344CB8AC3E}">
        <p14:creationId xmlns:p14="http://schemas.microsoft.com/office/powerpoint/2010/main" val="156031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Dispatching a frame for L2R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&lt;May 2017&gt;</a:t>
            </a:r>
            <a:endParaRPr lang="en-US" dirty="0"/>
          </a:p>
        </p:txBody>
      </p:sp>
      <p:sp>
        <p:nvSpPr>
          <p:cNvPr id="5" name="フッター プレースホルダー 4"/>
          <p:cNvSpPr>
            <a:spLocks noGrp="1"/>
          </p:cNvSpPr>
          <p:nvPr>
            <p:ph type="ftr" sz="quarter" idx="11"/>
          </p:nvPr>
        </p:nvSpPr>
        <p:spPr>
          <a:xfrm>
            <a:off x="5486400" y="6523038"/>
            <a:ext cx="3124200" cy="182562"/>
          </a:xfrm>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7415733E-E371-8944-98C6-8B637C4A033A}" type="slidenum">
              <a:rPr lang="en-US" smtClean="0"/>
              <a:pPr>
                <a:defRPr/>
              </a:pPr>
              <a:t>5</a:t>
            </a:fld>
            <a:endParaRPr lang="en-US"/>
          </a:p>
        </p:txBody>
      </p:sp>
      <p:sp>
        <p:nvSpPr>
          <p:cNvPr id="7" name="正方形/長方形 6"/>
          <p:cNvSpPr/>
          <p:nvPr/>
        </p:nvSpPr>
        <p:spPr bwMode="auto">
          <a:xfrm>
            <a:off x="12192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0444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28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3360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3050583" y="2438966"/>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28628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Protocol 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Protocol 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819400"/>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181600"/>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114800"/>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181600"/>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114800"/>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181600"/>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2971800"/>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56" name="Rectangle 391"/>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303" y="5695950"/>
            <a:ext cx="699892" cy="341313"/>
          </a:xfrm>
          <a:prstGeom prst="rect">
            <a:avLst/>
          </a:prstGeom>
          <a:solidFill>
            <a:srgbClr val="FFCCFF"/>
          </a:solidFill>
          <a:ln>
            <a:noFill/>
          </a:ln>
        </p:spPr>
      </p:pic>
      <p:sp>
        <p:nvSpPr>
          <p:cNvPr id="158" name="Rectangle 393"/>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695950"/>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816600"/>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303" y="5491162"/>
            <a:ext cx="699892" cy="204788"/>
          </a:xfrm>
          <a:prstGeom prst="rect">
            <a:avLst/>
          </a:prstGeom>
          <a:solidFill>
            <a:srgbClr val="FFCCFF"/>
          </a:solidFill>
          <a:ln>
            <a:noFill/>
          </a:ln>
        </p:spPr>
      </p:pic>
      <p:sp>
        <p:nvSpPr>
          <p:cNvPr id="163" name="Rectangle 398"/>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491162"/>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546725"/>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546725"/>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3561" y="5697538"/>
            <a:ext cx="873659" cy="341313"/>
          </a:xfrm>
          <a:prstGeom prst="rect">
            <a:avLst/>
          </a:prstGeom>
          <a:solidFill>
            <a:srgbClr val="99FFCC"/>
          </a:solidFill>
          <a:ln>
            <a:noFill/>
          </a:ln>
        </p:spPr>
      </p:pic>
      <p:sp>
        <p:nvSpPr>
          <p:cNvPr id="169" name="Rectangle 108"/>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4483561" y="5697538"/>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4852010" y="5818188"/>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4686373" y="5813210"/>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561" y="5492750"/>
            <a:ext cx="873659" cy="204788"/>
          </a:xfrm>
          <a:prstGeom prst="rect">
            <a:avLst/>
          </a:prstGeom>
          <a:solidFill>
            <a:srgbClr val="99FFCC"/>
          </a:solidFill>
          <a:ln>
            <a:noFill/>
          </a:ln>
        </p:spPr>
      </p:pic>
      <p:sp>
        <p:nvSpPr>
          <p:cNvPr id="177" name="Rectangle 116"/>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4483561" y="5492750"/>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4643769" y="5548313"/>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variable</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4926557"/>
            <a:ext cx="2763898" cy="276999"/>
          </a:xfrm>
          <a:prstGeom prst="rect">
            <a:avLst/>
          </a:prstGeom>
          <a:noFill/>
        </p:spPr>
        <p:txBody>
          <a:bodyPr wrap="none" rtlCol="0">
            <a:spAutoFit/>
          </a:bodyPr>
          <a:lstStyle/>
          <a:p>
            <a:r>
              <a:rPr kumimoji="1" lang="en-US" altLang="ja-JP" dirty="0" smtClean="0"/>
              <a:t>Dispatching by looking at L2R routing IE</a:t>
            </a:r>
            <a:endParaRPr kumimoji="1" lang="ja-JP" altLang="en-US" dirty="0"/>
          </a:p>
        </p:txBody>
      </p:sp>
      <p:cxnSp>
        <p:nvCxnSpPr>
          <p:cNvPr id="183" name="直線矢印コネクタ 182"/>
          <p:cNvCxnSpPr/>
          <p:nvPr/>
        </p:nvCxnSpPr>
        <p:spPr bwMode="auto">
          <a:xfrm flipH="1" flipV="1">
            <a:off x="2531424" y="4267200"/>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267199"/>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287372"/>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011052"/>
            <a:ext cx="2801229" cy="461665"/>
          </a:xfrm>
          <a:prstGeom prst="rect">
            <a:avLst/>
          </a:prstGeom>
          <a:noFill/>
        </p:spPr>
        <p:txBody>
          <a:bodyPr wrap="square" rtlCol="0">
            <a:spAutoFit/>
          </a:bodyPr>
          <a:lstStyle/>
          <a:p>
            <a:r>
              <a:rPr kumimoji="1" lang="en-US" altLang="ja-JP" dirty="0" smtClean="0"/>
              <a:t>Dispatching by looking at Protocol ID in MPX IE.</a:t>
            </a:r>
            <a:endParaRPr kumimoji="1" lang="ja-JP" altLang="en-US" dirty="0"/>
          </a:p>
        </p:txBody>
      </p:sp>
      <p:cxnSp>
        <p:nvCxnSpPr>
          <p:cNvPr id="193" name="直線矢印コネクタ 192"/>
          <p:cNvCxnSpPr>
            <a:stCxn id="191" idx="1"/>
          </p:cNvCxnSpPr>
          <p:nvPr/>
        </p:nvCxnSpPr>
        <p:spPr bwMode="auto">
          <a:xfrm flipH="1" flipV="1">
            <a:off x="4953001" y="3657600"/>
            <a:ext cx="1161170" cy="5842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05144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124200"/>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286000" y="3075801"/>
            <a:ext cx="295274" cy="276999"/>
          </a:xfrm>
          <a:prstGeom prst="rect">
            <a:avLst/>
          </a:prstGeom>
          <a:noFill/>
        </p:spPr>
        <p:txBody>
          <a:bodyPr wrap="none" rtlCol="0">
            <a:spAutoFit/>
          </a:bodyPr>
          <a:lstStyle/>
          <a:p>
            <a:r>
              <a:rPr kumimoji="1" lang="en-US" altLang="ja-JP" dirty="0" smtClean="0"/>
              <a:t>A</a:t>
            </a:r>
            <a:endParaRPr kumimoji="1" lang="ja-JP" altLang="en-US" dirty="0"/>
          </a:p>
        </p:txBody>
      </p:sp>
      <p:sp>
        <p:nvSpPr>
          <p:cNvPr id="198" name="テキスト ボックス 197"/>
          <p:cNvSpPr txBox="1"/>
          <p:nvPr/>
        </p:nvSpPr>
        <p:spPr>
          <a:xfrm>
            <a:off x="3505200" y="3075801"/>
            <a:ext cx="287258" cy="276999"/>
          </a:xfrm>
          <a:prstGeom prst="rect">
            <a:avLst/>
          </a:prstGeom>
          <a:noFill/>
        </p:spPr>
        <p:txBody>
          <a:bodyPr wrap="none" rtlCol="0">
            <a:spAutoFit/>
          </a:bodyPr>
          <a:lstStyle/>
          <a:p>
            <a:r>
              <a:rPr kumimoji="1" lang="en-US" altLang="ja-JP" dirty="0" smtClean="0"/>
              <a:t>B</a:t>
            </a:r>
            <a:endParaRPr kumimoji="1" lang="ja-JP" altLang="en-US" dirty="0"/>
          </a:p>
        </p:txBody>
      </p:sp>
      <p:sp>
        <p:nvSpPr>
          <p:cNvPr id="199" name="テキスト ボックス 198"/>
          <p:cNvSpPr txBox="1"/>
          <p:nvPr/>
        </p:nvSpPr>
        <p:spPr>
          <a:xfrm>
            <a:off x="4648200" y="3075801"/>
            <a:ext cx="295274" cy="276999"/>
          </a:xfrm>
          <a:prstGeom prst="rect">
            <a:avLst/>
          </a:prstGeom>
          <a:noFill/>
        </p:spPr>
        <p:txBody>
          <a:bodyPr wrap="none" rtlCol="0">
            <a:spAutoFit/>
          </a:bodyPr>
          <a:lstStyle/>
          <a:p>
            <a:r>
              <a:rPr kumimoji="1" lang="en-US" altLang="ja-JP" dirty="0" smtClean="0"/>
              <a:t>D</a:t>
            </a:r>
            <a:endParaRPr kumimoji="1" lang="ja-JP" altLang="en-US" dirty="0"/>
          </a:p>
        </p:txBody>
      </p:sp>
      <p:sp>
        <p:nvSpPr>
          <p:cNvPr id="173" name="Rectangle 318"/>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80" name="Picture 3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3943" y="5697538"/>
            <a:ext cx="524517" cy="339725"/>
          </a:xfrm>
          <a:prstGeom prst="rect">
            <a:avLst/>
          </a:prstGeom>
          <a:solidFill>
            <a:schemeClr val="accent2">
              <a:lumMod val="40000"/>
              <a:lumOff val="60000"/>
            </a:schemeClr>
          </a:solidFill>
          <a:ln>
            <a:noFill/>
          </a:ln>
        </p:spPr>
      </p:pic>
      <p:sp>
        <p:nvSpPr>
          <p:cNvPr id="182" name="Rectangle 320"/>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84" name="Rectangle 321"/>
          <p:cNvSpPr>
            <a:spLocks noChangeArrowheads="1"/>
          </p:cNvSpPr>
          <p:nvPr/>
        </p:nvSpPr>
        <p:spPr bwMode="auto">
          <a:xfrm>
            <a:off x="2573943" y="5697538"/>
            <a:ext cx="524517"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6" name="Rectangle 322"/>
          <p:cNvSpPr>
            <a:spLocks noChangeArrowheads="1"/>
          </p:cNvSpPr>
          <p:nvPr/>
        </p:nvSpPr>
        <p:spPr bwMode="auto">
          <a:xfrm>
            <a:off x="2668871" y="5818188"/>
            <a:ext cx="45533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MPX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8" name="Rectangle 323"/>
          <p:cNvSpPr>
            <a:spLocks noChangeArrowheads="1"/>
          </p:cNvSpPr>
          <p:nvPr/>
        </p:nvSpPr>
        <p:spPr bwMode="auto">
          <a:xfrm>
            <a:off x="5350084" y="5691188"/>
            <a:ext cx="574394" cy="34131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89" name="Picture 3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56519" y="5697538"/>
            <a:ext cx="56956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0" name="Rectangle 325"/>
          <p:cNvSpPr>
            <a:spLocks noChangeArrowheads="1"/>
          </p:cNvSpPr>
          <p:nvPr/>
        </p:nvSpPr>
        <p:spPr bwMode="auto">
          <a:xfrm>
            <a:off x="5350084" y="5691188"/>
            <a:ext cx="669714" cy="34131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 name="Rectangle 326"/>
          <p:cNvSpPr>
            <a:spLocks noChangeArrowheads="1"/>
          </p:cNvSpPr>
          <p:nvPr/>
        </p:nvSpPr>
        <p:spPr bwMode="auto">
          <a:xfrm>
            <a:off x="5356519" y="5697538"/>
            <a:ext cx="663280" cy="339725"/>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0" name="Rectangle 328"/>
          <p:cNvSpPr>
            <a:spLocks noChangeArrowheads="1"/>
          </p:cNvSpPr>
          <p:nvPr/>
        </p:nvSpPr>
        <p:spPr bwMode="auto">
          <a:xfrm>
            <a:off x="5468067" y="5773738"/>
            <a:ext cx="38792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Protocol A</a:t>
            </a:r>
          </a:p>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Payload</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2" name="Rectangle 340"/>
          <p:cNvSpPr>
            <a:spLocks noChangeArrowheads="1"/>
          </p:cNvSpPr>
          <p:nvPr/>
        </p:nvSpPr>
        <p:spPr bwMode="auto">
          <a:xfrm>
            <a:off x="5350083" y="5486400"/>
            <a:ext cx="576003" cy="2047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213" name="Picture 34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56519" y="5492750"/>
            <a:ext cx="569568"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4" name="Rectangle 342"/>
          <p:cNvSpPr>
            <a:spLocks noChangeArrowheads="1"/>
          </p:cNvSpPr>
          <p:nvPr/>
        </p:nvSpPr>
        <p:spPr bwMode="auto">
          <a:xfrm>
            <a:off x="5350083" y="5486400"/>
            <a:ext cx="669715" cy="2047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Rectangle 343"/>
          <p:cNvSpPr>
            <a:spLocks noChangeArrowheads="1"/>
          </p:cNvSpPr>
          <p:nvPr/>
        </p:nvSpPr>
        <p:spPr bwMode="auto">
          <a:xfrm>
            <a:off x="5356518" y="5492750"/>
            <a:ext cx="663281" cy="204788"/>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 name="Rectangle 345"/>
          <p:cNvSpPr>
            <a:spLocks noChangeArrowheads="1"/>
          </p:cNvSpPr>
          <p:nvPr/>
        </p:nvSpPr>
        <p:spPr bwMode="auto">
          <a:xfrm>
            <a:off x="5391867" y="5549900"/>
            <a:ext cx="53059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Various </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8" name="Rectangle 346"/>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19" name="Picture 34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73943" y="5492750"/>
            <a:ext cx="524517" cy="204788"/>
          </a:xfrm>
          <a:prstGeom prst="rect">
            <a:avLst/>
          </a:prstGeom>
          <a:solidFill>
            <a:schemeClr val="accent2">
              <a:lumMod val="40000"/>
              <a:lumOff val="60000"/>
            </a:schemeClr>
          </a:solidFill>
          <a:ln>
            <a:noFill/>
          </a:ln>
        </p:spPr>
      </p:pic>
      <p:sp>
        <p:nvSpPr>
          <p:cNvPr id="220" name="Rectangle 348"/>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1" name="Rectangle 349"/>
          <p:cNvSpPr>
            <a:spLocks noChangeArrowheads="1"/>
          </p:cNvSpPr>
          <p:nvPr/>
        </p:nvSpPr>
        <p:spPr bwMode="auto">
          <a:xfrm>
            <a:off x="2573943" y="5492750"/>
            <a:ext cx="52451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2" name="Rectangle 350"/>
          <p:cNvSpPr>
            <a:spLocks noChangeArrowheads="1"/>
          </p:cNvSpPr>
          <p:nvPr/>
        </p:nvSpPr>
        <p:spPr bwMode="auto">
          <a:xfrm>
            <a:off x="2651173"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3" name="Rectangle 351"/>
          <p:cNvSpPr>
            <a:spLocks noChangeArrowheads="1"/>
          </p:cNvSpPr>
          <p:nvPr/>
        </p:nvSpPr>
        <p:spPr bwMode="auto">
          <a:xfrm>
            <a:off x="2733229"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4" name="Rectangle 352"/>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25" name="Picture 35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98461" y="5697538"/>
            <a:ext cx="654842" cy="339725"/>
          </a:xfrm>
          <a:prstGeom prst="rect">
            <a:avLst/>
          </a:prstGeom>
          <a:solidFill>
            <a:schemeClr val="accent2">
              <a:lumMod val="40000"/>
              <a:lumOff val="60000"/>
            </a:schemeClr>
          </a:solidFill>
          <a:ln>
            <a:noFill/>
          </a:ln>
        </p:spPr>
      </p:pic>
      <p:sp>
        <p:nvSpPr>
          <p:cNvPr id="226" name="Rectangle 354"/>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7" name="Rectangle 355"/>
          <p:cNvSpPr>
            <a:spLocks noChangeArrowheads="1"/>
          </p:cNvSpPr>
          <p:nvPr/>
        </p:nvSpPr>
        <p:spPr bwMode="auto">
          <a:xfrm>
            <a:off x="3098461" y="5697538"/>
            <a:ext cx="654842"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8" name="Rectangle 356"/>
          <p:cNvSpPr>
            <a:spLocks noChangeArrowheads="1"/>
          </p:cNvSpPr>
          <p:nvPr/>
        </p:nvSpPr>
        <p:spPr bwMode="auto">
          <a:xfrm>
            <a:off x="3151556" y="5776913"/>
            <a:ext cx="756206"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Transaction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9" name="Rectangle 357"/>
          <p:cNvSpPr>
            <a:spLocks noChangeArrowheads="1"/>
          </p:cNvSpPr>
          <p:nvPr/>
        </p:nvSpPr>
        <p:spPr bwMode="auto">
          <a:xfrm>
            <a:off x="3251311" y="5861050"/>
            <a:ext cx="47303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Control</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0" name="Rectangle 358"/>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1" name="Picture 35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98461" y="5492750"/>
            <a:ext cx="654842" cy="204788"/>
          </a:xfrm>
          <a:prstGeom prst="rect">
            <a:avLst/>
          </a:prstGeom>
          <a:solidFill>
            <a:schemeClr val="accent2">
              <a:lumMod val="40000"/>
              <a:lumOff val="60000"/>
            </a:schemeClr>
          </a:solidFill>
          <a:ln>
            <a:noFill/>
          </a:ln>
        </p:spPr>
      </p:pic>
      <p:sp>
        <p:nvSpPr>
          <p:cNvPr id="232" name="Rectangle 360"/>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3" name="Rectangle 361"/>
          <p:cNvSpPr>
            <a:spLocks noChangeArrowheads="1"/>
          </p:cNvSpPr>
          <p:nvPr/>
        </p:nvSpPr>
        <p:spPr bwMode="auto">
          <a:xfrm>
            <a:off x="3098461" y="5492750"/>
            <a:ext cx="65484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4" name="Rectangle 362"/>
          <p:cNvSpPr>
            <a:spLocks noChangeArrowheads="1"/>
          </p:cNvSpPr>
          <p:nvPr/>
        </p:nvSpPr>
        <p:spPr bwMode="auto">
          <a:xfrm>
            <a:off x="3270618"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5" name="Rectangle 363"/>
          <p:cNvSpPr>
            <a:spLocks noChangeArrowheads="1"/>
          </p:cNvSpPr>
          <p:nvPr/>
        </p:nvSpPr>
        <p:spPr bwMode="auto">
          <a:xfrm>
            <a:off x="3352674" y="5549900"/>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6" name="Rectangle 364"/>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7" name="Picture 36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53302" y="5697538"/>
            <a:ext cx="743334" cy="339725"/>
          </a:xfrm>
          <a:prstGeom prst="rect">
            <a:avLst/>
          </a:prstGeom>
          <a:solidFill>
            <a:schemeClr val="accent2">
              <a:lumMod val="40000"/>
              <a:lumOff val="60000"/>
            </a:schemeClr>
          </a:solidFill>
          <a:ln>
            <a:noFill/>
          </a:ln>
        </p:spPr>
      </p:pic>
      <p:sp>
        <p:nvSpPr>
          <p:cNvPr id="238" name="Rectangle 366"/>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9" name="Rectangle 367"/>
          <p:cNvSpPr>
            <a:spLocks noChangeArrowheads="1"/>
          </p:cNvSpPr>
          <p:nvPr/>
        </p:nvSpPr>
        <p:spPr bwMode="auto">
          <a:xfrm>
            <a:off x="3753302" y="5697538"/>
            <a:ext cx="743334"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0" name="Rectangle 368"/>
          <p:cNvSpPr>
            <a:spLocks noChangeArrowheads="1"/>
          </p:cNvSpPr>
          <p:nvPr/>
        </p:nvSpPr>
        <p:spPr bwMode="auto">
          <a:xfrm>
            <a:off x="3925460" y="5726113"/>
            <a:ext cx="56474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Protocol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1" name="Rectangle 369"/>
          <p:cNvSpPr>
            <a:spLocks noChangeArrowheads="1"/>
          </p:cNvSpPr>
          <p:nvPr/>
        </p:nvSpPr>
        <p:spPr bwMode="auto">
          <a:xfrm>
            <a:off x="3917415" y="581818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Identifier</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2" name="Rectangle 370"/>
          <p:cNvSpPr>
            <a:spLocks noChangeArrowheads="1"/>
          </p:cNvSpPr>
          <p:nvPr/>
        </p:nvSpPr>
        <p:spPr bwMode="auto">
          <a:xfrm>
            <a:off x="3917415" y="5910263"/>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3" name="Rectangle 371"/>
          <p:cNvSpPr>
            <a:spLocks noChangeArrowheads="1"/>
          </p:cNvSpPr>
          <p:nvPr/>
        </p:nvSpPr>
        <p:spPr bwMode="auto">
          <a:xfrm>
            <a:off x="4007516"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4" name="Rectangle 372"/>
          <p:cNvSpPr>
            <a:spLocks noChangeArrowheads="1"/>
          </p:cNvSpPr>
          <p:nvPr/>
        </p:nvSpPr>
        <p:spPr bwMode="auto">
          <a:xfrm>
            <a:off x="4062220"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x</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5" name="Rectangle 373"/>
          <p:cNvSpPr>
            <a:spLocks noChangeArrowheads="1"/>
          </p:cNvSpPr>
          <p:nvPr/>
        </p:nvSpPr>
        <p:spPr bwMode="auto">
          <a:xfrm>
            <a:off x="4116925" y="5910263"/>
            <a:ext cx="205184"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rPr>
              <a:t>XXXX</a:t>
            </a:r>
            <a:endParaRPr kumimoji="1" lang="ja-JP" altLang="ja-JP" sz="1800" b="0" i="0" u="none"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endParaRPr>
          </a:p>
        </p:txBody>
      </p:sp>
      <p:sp>
        <p:nvSpPr>
          <p:cNvPr id="246" name="Rectangle 374"/>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47" name="Picture 37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53302" y="5492750"/>
            <a:ext cx="743334" cy="204788"/>
          </a:xfrm>
          <a:prstGeom prst="rect">
            <a:avLst/>
          </a:prstGeom>
          <a:solidFill>
            <a:schemeClr val="accent2">
              <a:lumMod val="40000"/>
              <a:lumOff val="60000"/>
            </a:schemeClr>
          </a:solidFill>
          <a:ln>
            <a:noFill/>
          </a:ln>
        </p:spPr>
      </p:pic>
      <p:sp>
        <p:nvSpPr>
          <p:cNvPr id="248" name="Rectangle 376"/>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49" name="Rectangle 377"/>
          <p:cNvSpPr>
            <a:spLocks noChangeArrowheads="1"/>
          </p:cNvSpPr>
          <p:nvPr/>
        </p:nvSpPr>
        <p:spPr bwMode="auto">
          <a:xfrm>
            <a:off x="3753302" y="5492750"/>
            <a:ext cx="743334"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50" name="Rectangle 378"/>
          <p:cNvSpPr>
            <a:spLocks noChangeArrowheads="1"/>
          </p:cNvSpPr>
          <p:nvPr/>
        </p:nvSpPr>
        <p:spPr bwMode="auto">
          <a:xfrm>
            <a:off x="3944767"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1" name="Rectangle 379"/>
          <p:cNvSpPr>
            <a:spLocks noChangeArrowheads="1"/>
          </p:cNvSpPr>
          <p:nvPr/>
        </p:nvSpPr>
        <p:spPr bwMode="auto">
          <a:xfrm>
            <a:off x="4026824"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テキスト ボックス 2"/>
          <p:cNvSpPr txBox="1"/>
          <p:nvPr/>
        </p:nvSpPr>
        <p:spPr>
          <a:xfrm>
            <a:off x="4114800" y="6248400"/>
            <a:ext cx="3880742" cy="276999"/>
          </a:xfrm>
          <a:prstGeom prst="rect">
            <a:avLst/>
          </a:prstGeom>
          <a:noFill/>
        </p:spPr>
        <p:txBody>
          <a:bodyPr wrap="none" rtlCol="0">
            <a:spAutoFit/>
          </a:bodyPr>
          <a:lstStyle/>
          <a:p>
            <a:r>
              <a:rPr kumimoji="1" lang="en-US" altLang="ja-JP" dirty="0" smtClean="0"/>
              <a:t>The Number 0xXXXX is for the Protocol A. (e.g. IPv4 etc.)</a:t>
            </a:r>
            <a:endParaRPr kumimoji="1" lang="ja-JP" altLang="en-US" dirty="0"/>
          </a:p>
        </p:txBody>
      </p:sp>
      <p:cxnSp>
        <p:nvCxnSpPr>
          <p:cNvPr id="15" name="直線矢印コネクタ 14"/>
          <p:cNvCxnSpPr/>
          <p:nvPr/>
        </p:nvCxnSpPr>
        <p:spPr bwMode="auto">
          <a:xfrm flipH="1" flipV="1">
            <a:off x="4236719" y="6075362"/>
            <a:ext cx="130186" cy="2492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506847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タイトル 201"/>
          <p:cNvSpPr>
            <a:spLocks noGrp="1"/>
          </p:cNvSpPr>
          <p:nvPr>
            <p:ph type="title"/>
          </p:nvPr>
        </p:nvSpPr>
        <p:spPr/>
        <p:txBody>
          <a:bodyPr/>
          <a:lstStyle/>
          <a:p>
            <a:r>
              <a:rPr kumimoji="1" lang="en-US" altLang="ja-JP" dirty="0" smtClean="0"/>
              <a:t>Dispatching a frame for L2R – 6LoWPAN mesh under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&lt;May 2017&gt;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
        <p:nvSpPr>
          <p:cNvPr id="7" name="正方形/長方形 6"/>
          <p:cNvSpPr/>
          <p:nvPr/>
        </p:nvSpPr>
        <p:spPr bwMode="auto">
          <a:xfrm>
            <a:off x="12192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8007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9136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9616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endCxn id="9" idx="6"/>
          </p:cNvCxnSpPr>
          <p:nvPr/>
        </p:nvCxnSpPr>
        <p:spPr bwMode="auto">
          <a:xfrm flipH="1">
            <a:off x="3050583" y="2514600"/>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34884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8" name="正方形/長方形 47"/>
          <p:cNvSpPr/>
          <p:nvPr/>
        </p:nvSpPr>
        <p:spPr bwMode="auto">
          <a:xfrm>
            <a:off x="23712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9" name="正方形/長方形 58"/>
          <p:cNvSpPr/>
          <p:nvPr/>
        </p:nvSpPr>
        <p:spPr bwMode="auto">
          <a:xfrm>
            <a:off x="35814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949844"/>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312044"/>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245244"/>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312044"/>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245244"/>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312044"/>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3102244"/>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11" name="Rectangle 106"/>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12"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7464" y="5850751"/>
            <a:ext cx="873659" cy="341313"/>
          </a:xfrm>
          <a:prstGeom prst="rect">
            <a:avLst/>
          </a:prstGeom>
          <a:solidFill>
            <a:schemeClr val="accent2">
              <a:lumMod val="40000"/>
              <a:lumOff val="60000"/>
            </a:schemeClr>
          </a:solidFill>
          <a:ln>
            <a:noFill/>
          </a:ln>
        </p:spPr>
      </p:pic>
      <p:sp>
        <p:nvSpPr>
          <p:cNvPr id="113" name="Rectangle 108"/>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14" name="Rectangle 109"/>
          <p:cNvSpPr>
            <a:spLocks noChangeArrowheads="1"/>
          </p:cNvSpPr>
          <p:nvPr/>
        </p:nvSpPr>
        <p:spPr bwMode="auto">
          <a:xfrm>
            <a:off x="3427464" y="5850751"/>
            <a:ext cx="873659" cy="341313"/>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5" name="Rectangle 110"/>
          <p:cNvSpPr>
            <a:spLocks noChangeArrowheads="1"/>
          </p:cNvSpPr>
          <p:nvPr/>
        </p:nvSpPr>
        <p:spPr bwMode="auto">
          <a:xfrm>
            <a:off x="3641454" y="5971401"/>
            <a:ext cx="123432"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ULI</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6" name="Rectangle 111"/>
          <p:cNvSpPr>
            <a:spLocks noChangeArrowheads="1"/>
          </p:cNvSpPr>
          <p:nvPr/>
        </p:nvSpPr>
        <p:spPr bwMode="auto">
          <a:xfrm>
            <a:off x="3795913" y="5971401"/>
            <a:ext cx="9171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7" name="Rectangle 112"/>
          <p:cNvSpPr>
            <a:spLocks noChangeArrowheads="1"/>
          </p:cNvSpPr>
          <p:nvPr/>
        </p:nvSpPr>
        <p:spPr bwMode="auto">
          <a:xfrm>
            <a:off x="3831310" y="5971401"/>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8" name="Rectangle 113"/>
          <p:cNvSpPr>
            <a:spLocks noChangeArrowheads="1"/>
          </p:cNvSpPr>
          <p:nvPr/>
        </p:nvSpPr>
        <p:spPr bwMode="auto">
          <a:xfrm>
            <a:off x="3886014" y="5971401"/>
            <a:ext cx="300873"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 IE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9" name="Rectangle 114"/>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0"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7464" y="5645963"/>
            <a:ext cx="873659" cy="204788"/>
          </a:xfrm>
          <a:prstGeom prst="rect">
            <a:avLst/>
          </a:prstGeom>
          <a:solidFill>
            <a:schemeClr val="accent2">
              <a:lumMod val="40000"/>
              <a:lumOff val="60000"/>
            </a:schemeClr>
          </a:solidFill>
          <a:ln>
            <a:noFill/>
          </a:ln>
        </p:spPr>
      </p:pic>
      <p:sp>
        <p:nvSpPr>
          <p:cNvPr id="121" name="Rectangle 116"/>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2" name="Rectangle 117"/>
          <p:cNvSpPr>
            <a:spLocks noChangeArrowheads="1"/>
          </p:cNvSpPr>
          <p:nvPr/>
        </p:nvSpPr>
        <p:spPr bwMode="auto">
          <a:xfrm>
            <a:off x="3427464" y="5645963"/>
            <a:ext cx="873659"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3" name="Rectangle 118"/>
          <p:cNvSpPr>
            <a:spLocks noChangeArrowheads="1"/>
          </p:cNvSpPr>
          <p:nvPr/>
        </p:nvSpPr>
        <p:spPr bwMode="auto">
          <a:xfrm>
            <a:off x="3676850"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4" name="Rectangle 119"/>
          <p:cNvSpPr>
            <a:spLocks noChangeArrowheads="1"/>
          </p:cNvSpPr>
          <p:nvPr/>
        </p:nvSpPr>
        <p:spPr bwMode="auto">
          <a:xfrm>
            <a:off x="3758907"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5" name="Rectangle 120"/>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6" name="Picture 1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1122" y="5850751"/>
            <a:ext cx="1399785" cy="136525"/>
          </a:xfrm>
          <a:prstGeom prst="rect">
            <a:avLst/>
          </a:prstGeom>
          <a:solidFill>
            <a:schemeClr val="accent2">
              <a:lumMod val="40000"/>
              <a:lumOff val="60000"/>
            </a:schemeClr>
          </a:solidFill>
          <a:ln>
            <a:noFill/>
          </a:ln>
        </p:spPr>
      </p:pic>
      <p:sp>
        <p:nvSpPr>
          <p:cNvPr id="127" name="Rectangle 122"/>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8" name="Rectangle 123"/>
          <p:cNvSpPr>
            <a:spLocks noChangeArrowheads="1"/>
          </p:cNvSpPr>
          <p:nvPr/>
        </p:nvSpPr>
        <p:spPr bwMode="auto">
          <a:xfrm>
            <a:off x="4301122" y="5850751"/>
            <a:ext cx="1399785"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9" name="Rectangle 124"/>
          <p:cNvSpPr>
            <a:spLocks noChangeArrowheads="1"/>
          </p:cNvSpPr>
          <p:nvPr/>
        </p:nvSpPr>
        <p:spPr bwMode="auto">
          <a:xfrm>
            <a:off x="4888388" y="5871388"/>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IPHC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0" name="Rectangle 125"/>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1" name="Picture 1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1122" y="5645963"/>
            <a:ext cx="1399785" cy="204788"/>
          </a:xfrm>
          <a:prstGeom prst="rect">
            <a:avLst/>
          </a:prstGeom>
          <a:solidFill>
            <a:schemeClr val="accent2">
              <a:lumMod val="40000"/>
              <a:lumOff val="60000"/>
            </a:schemeClr>
          </a:solidFill>
          <a:ln>
            <a:noFill/>
          </a:ln>
        </p:spPr>
      </p:pic>
      <p:sp>
        <p:nvSpPr>
          <p:cNvPr id="132" name="Rectangle 127"/>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33" name="Rectangle 128"/>
          <p:cNvSpPr>
            <a:spLocks noChangeArrowheads="1"/>
          </p:cNvSpPr>
          <p:nvPr/>
        </p:nvSpPr>
        <p:spPr bwMode="auto">
          <a:xfrm>
            <a:off x="4301122" y="5645963"/>
            <a:ext cx="1399785"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4" name="Rectangle 129"/>
          <p:cNvSpPr>
            <a:spLocks noChangeArrowheads="1"/>
          </p:cNvSpPr>
          <p:nvPr/>
        </p:nvSpPr>
        <p:spPr bwMode="auto">
          <a:xfrm>
            <a:off x="4815986"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5" name="Rectangle 130"/>
          <p:cNvSpPr>
            <a:spLocks noChangeArrowheads="1"/>
          </p:cNvSpPr>
          <p:nvPr/>
        </p:nvSpPr>
        <p:spPr bwMode="auto">
          <a:xfrm>
            <a:off x="4898042"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6" name="Rectangle 137"/>
          <p:cNvSpPr>
            <a:spLocks noChangeArrowheads="1"/>
          </p:cNvSpPr>
          <p:nvPr/>
        </p:nvSpPr>
        <p:spPr bwMode="auto">
          <a:xfrm>
            <a:off x="990600" y="5879326"/>
            <a:ext cx="119062"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7" name="Rectangle 138"/>
          <p:cNvSpPr>
            <a:spLocks noChangeArrowheads="1"/>
          </p:cNvSpPr>
          <p:nvPr/>
        </p:nvSpPr>
        <p:spPr bwMode="auto">
          <a:xfrm>
            <a:off x="1045305" y="5879326"/>
            <a:ext cx="555087"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8" name="Rectangle 139"/>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9" name="Picture 1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0907" y="5850751"/>
            <a:ext cx="699892" cy="136525"/>
          </a:xfrm>
          <a:prstGeom prst="rect">
            <a:avLst/>
          </a:prstGeom>
          <a:solidFill>
            <a:schemeClr val="accent2">
              <a:lumMod val="40000"/>
              <a:lumOff val="60000"/>
            </a:schemeClr>
          </a:solidFill>
          <a:ln>
            <a:noFill/>
          </a:ln>
        </p:spPr>
      </p:pic>
      <p:sp>
        <p:nvSpPr>
          <p:cNvPr id="140" name="Rectangle 141"/>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1" name="Rectangle 142"/>
          <p:cNvSpPr>
            <a:spLocks noChangeArrowheads="1"/>
          </p:cNvSpPr>
          <p:nvPr/>
        </p:nvSpPr>
        <p:spPr bwMode="auto">
          <a:xfrm>
            <a:off x="5700907" y="5850751"/>
            <a:ext cx="699892"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2" name="Rectangle 143"/>
          <p:cNvSpPr>
            <a:spLocks noChangeArrowheads="1"/>
          </p:cNvSpPr>
          <p:nvPr/>
        </p:nvSpPr>
        <p:spPr bwMode="auto">
          <a:xfrm>
            <a:off x="5945467" y="5871388"/>
            <a:ext cx="30891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NHC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3" name="Rectangle 144"/>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44" name="Picture 1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00907" y="5645963"/>
            <a:ext cx="699892" cy="204788"/>
          </a:xfrm>
          <a:prstGeom prst="rect">
            <a:avLst/>
          </a:prstGeom>
          <a:solidFill>
            <a:schemeClr val="accent2">
              <a:lumMod val="40000"/>
              <a:lumOff val="60000"/>
            </a:schemeClr>
          </a:solidFill>
          <a:ln>
            <a:noFill/>
          </a:ln>
        </p:spPr>
      </p:pic>
      <p:sp>
        <p:nvSpPr>
          <p:cNvPr id="145" name="Rectangle 146"/>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6" name="Rectangle 147"/>
          <p:cNvSpPr>
            <a:spLocks noChangeArrowheads="1"/>
          </p:cNvSpPr>
          <p:nvPr/>
        </p:nvSpPr>
        <p:spPr bwMode="auto">
          <a:xfrm>
            <a:off x="5700907" y="5645963"/>
            <a:ext cx="69989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7" name="Rectangle 148"/>
          <p:cNvSpPr>
            <a:spLocks noChangeArrowheads="1"/>
          </p:cNvSpPr>
          <p:nvPr/>
        </p:nvSpPr>
        <p:spPr bwMode="auto">
          <a:xfrm>
            <a:off x="5890763"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8" name="Rectangle 149"/>
          <p:cNvSpPr>
            <a:spLocks noChangeArrowheads="1"/>
          </p:cNvSpPr>
          <p:nvPr/>
        </p:nvSpPr>
        <p:spPr bwMode="auto">
          <a:xfrm>
            <a:off x="5972820" y="5701526"/>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9" name="Rectangle 150"/>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0" name="Picture 15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01122" y="5987276"/>
            <a:ext cx="2099677" cy="204788"/>
          </a:xfrm>
          <a:prstGeom prst="rect">
            <a:avLst/>
          </a:prstGeom>
          <a:solidFill>
            <a:schemeClr val="accent2">
              <a:lumMod val="40000"/>
              <a:lumOff val="60000"/>
            </a:schemeClr>
          </a:solidFill>
          <a:ln>
            <a:noFill/>
          </a:ln>
        </p:spPr>
      </p:pic>
      <p:sp>
        <p:nvSpPr>
          <p:cNvPr id="151" name="Rectangle 152"/>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2" name="Rectangle 153"/>
          <p:cNvSpPr>
            <a:spLocks noChangeArrowheads="1"/>
          </p:cNvSpPr>
          <p:nvPr/>
        </p:nvSpPr>
        <p:spPr bwMode="auto">
          <a:xfrm>
            <a:off x="4301122" y="5987276"/>
            <a:ext cx="209967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3" name="Rectangle 154"/>
          <p:cNvSpPr>
            <a:spLocks noChangeArrowheads="1"/>
          </p:cNvSpPr>
          <p:nvPr/>
        </p:nvSpPr>
        <p:spPr bwMode="auto">
          <a:xfrm>
            <a:off x="5116859" y="6042838"/>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4" name="Rectangle 155"/>
          <p:cNvSpPr>
            <a:spLocks noChangeArrowheads="1"/>
          </p:cNvSpPr>
          <p:nvPr/>
        </p:nvSpPr>
        <p:spPr bwMode="auto">
          <a:xfrm>
            <a:off x="5171563" y="604283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6" name="Rectangle 391"/>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72303" y="5850751"/>
            <a:ext cx="699892" cy="341313"/>
          </a:xfrm>
          <a:prstGeom prst="rect">
            <a:avLst/>
          </a:prstGeom>
          <a:solidFill>
            <a:srgbClr val="FFCCFF"/>
          </a:solidFill>
          <a:ln>
            <a:noFill/>
          </a:ln>
        </p:spPr>
      </p:pic>
      <p:sp>
        <p:nvSpPr>
          <p:cNvPr id="158" name="Rectangle 393"/>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850751"/>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971401"/>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72303" y="5645963"/>
            <a:ext cx="699892" cy="204788"/>
          </a:xfrm>
          <a:prstGeom prst="rect">
            <a:avLst/>
          </a:prstGeom>
          <a:solidFill>
            <a:srgbClr val="FFCCFF"/>
          </a:solidFill>
          <a:ln>
            <a:noFill/>
          </a:ln>
        </p:spPr>
      </p:pic>
      <p:sp>
        <p:nvSpPr>
          <p:cNvPr id="163" name="Rectangle 398"/>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645963"/>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701526"/>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701526"/>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341" y="5850751"/>
            <a:ext cx="873659" cy="341313"/>
          </a:xfrm>
          <a:prstGeom prst="rect">
            <a:avLst/>
          </a:prstGeom>
          <a:solidFill>
            <a:srgbClr val="99FFCC"/>
          </a:solidFill>
          <a:ln>
            <a:noFill/>
          </a:ln>
        </p:spPr>
      </p:pic>
      <p:sp>
        <p:nvSpPr>
          <p:cNvPr id="169" name="Rectangle 108"/>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2555341" y="5850751"/>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2923790" y="5971401"/>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2758153" y="5966423"/>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341" y="5645963"/>
            <a:ext cx="873659" cy="204788"/>
          </a:xfrm>
          <a:prstGeom prst="rect">
            <a:avLst/>
          </a:prstGeom>
          <a:solidFill>
            <a:srgbClr val="99FFCC"/>
          </a:solidFill>
          <a:ln>
            <a:noFill/>
          </a:ln>
        </p:spPr>
      </p:pic>
      <p:sp>
        <p:nvSpPr>
          <p:cNvPr id="177" name="Rectangle 116"/>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2555341" y="5645963"/>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2715549" y="5701526"/>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variable</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5057001"/>
            <a:ext cx="2763898" cy="276999"/>
          </a:xfrm>
          <a:prstGeom prst="rect">
            <a:avLst/>
          </a:prstGeom>
          <a:noFill/>
        </p:spPr>
        <p:txBody>
          <a:bodyPr wrap="none" rtlCol="0">
            <a:spAutoFit/>
          </a:bodyPr>
          <a:lstStyle/>
          <a:p>
            <a:r>
              <a:rPr kumimoji="1" lang="en-US" altLang="ja-JP" dirty="0" smtClean="0"/>
              <a:t>Dispatching by looking at L2R routing IE</a:t>
            </a:r>
            <a:endParaRPr kumimoji="1" lang="ja-JP" altLang="en-US" dirty="0"/>
          </a:p>
        </p:txBody>
      </p:sp>
      <p:cxnSp>
        <p:nvCxnSpPr>
          <p:cNvPr id="183" name="直線矢印コネクタ 182"/>
          <p:cNvCxnSpPr/>
          <p:nvPr/>
        </p:nvCxnSpPr>
        <p:spPr bwMode="auto">
          <a:xfrm flipH="1" flipV="1">
            <a:off x="2531424" y="4397644"/>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397643"/>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417816"/>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141496"/>
            <a:ext cx="2510624" cy="276999"/>
          </a:xfrm>
          <a:prstGeom prst="rect">
            <a:avLst/>
          </a:prstGeom>
          <a:noFill/>
        </p:spPr>
        <p:txBody>
          <a:bodyPr wrap="none" rtlCol="0">
            <a:spAutoFit/>
          </a:bodyPr>
          <a:lstStyle/>
          <a:p>
            <a:r>
              <a:rPr kumimoji="1" lang="en-US" altLang="ja-JP" dirty="0" smtClean="0"/>
              <a:t>Dispatching by looking at ULI-6lo IE</a:t>
            </a:r>
            <a:endParaRPr kumimoji="1" lang="ja-JP" altLang="en-US" dirty="0"/>
          </a:p>
        </p:txBody>
      </p:sp>
      <p:cxnSp>
        <p:nvCxnSpPr>
          <p:cNvPr id="193" name="直線矢印コネクタ 192"/>
          <p:cNvCxnSpPr>
            <a:stCxn id="191" idx="1"/>
          </p:cNvCxnSpPr>
          <p:nvPr/>
        </p:nvCxnSpPr>
        <p:spPr bwMode="auto">
          <a:xfrm flipH="1" flipV="1">
            <a:off x="4953001" y="3788044"/>
            <a:ext cx="1161170" cy="491952"/>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11400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254644"/>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286000" y="3206245"/>
            <a:ext cx="295274" cy="276999"/>
          </a:xfrm>
          <a:prstGeom prst="rect">
            <a:avLst/>
          </a:prstGeom>
          <a:noFill/>
        </p:spPr>
        <p:txBody>
          <a:bodyPr wrap="none" rtlCol="0">
            <a:spAutoFit/>
          </a:bodyPr>
          <a:lstStyle/>
          <a:p>
            <a:r>
              <a:rPr kumimoji="1" lang="en-US" altLang="ja-JP" dirty="0" smtClean="0"/>
              <a:t>A</a:t>
            </a:r>
            <a:endParaRPr kumimoji="1" lang="ja-JP" altLang="en-US" dirty="0"/>
          </a:p>
        </p:txBody>
      </p:sp>
      <p:sp>
        <p:nvSpPr>
          <p:cNvPr id="198" name="テキスト ボックス 197"/>
          <p:cNvSpPr txBox="1"/>
          <p:nvPr/>
        </p:nvSpPr>
        <p:spPr>
          <a:xfrm>
            <a:off x="3505200" y="3206245"/>
            <a:ext cx="287258" cy="276999"/>
          </a:xfrm>
          <a:prstGeom prst="rect">
            <a:avLst/>
          </a:prstGeom>
          <a:noFill/>
        </p:spPr>
        <p:txBody>
          <a:bodyPr wrap="none" rtlCol="0">
            <a:spAutoFit/>
          </a:bodyPr>
          <a:lstStyle/>
          <a:p>
            <a:r>
              <a:rPr kumimoji="1" lang="en-US" altLang="ja-JP" dirty="0" smtClean="0"/>
              <a:t>B</a:t>
            </a:r>
            <a:endParaRPr kumimoji="1" lang="ja-JP" altLang="en-US" dirty="0"/>
          </a:p>
        </p:txBody>
      </p:sp>
      <p:sp>
        <p:nvSpPr>
          <p:cNvPr id="199" name="テキスト ボックス 198"/>
          <p:cNvSpPr txBox="1"/>
          <p:nvPr/>
        </p:nvSpPr>
        <p:spPr>
          <a:xfrm>
            <a:off x="4648200" y="3206245"/>
            <a:ext cx="295274" cy="276999"/>
          </a:xfrm>
          <a:prstGeom prst="rect">
            <a:avLst/>
          </a:prstGeom>
          <a:noFill/>
        </p:spPr>
        <p:txBody>
          <a:bodyPr wrap="none" rtlCol="0">
            <a:spAutoFit/>
          </a:bodyPr>
          <a:lstStyle/>
          <a:p>
            <a:r>
              <a:rPr kumimoji="1" lang="en-US" altLang="ja-JP" dirty="0" smtClean="0"/>
              <a:t>D</a:t>
            </a:r>
            <a:endParaRPr kumimoji="1" lang="ja-JP" altLang="en-US" dirty="0"/>
          </a:p>
        </p:txBody>
      </p:sp>
    </p:spTree>
    <p:extLst>
      <p:ext uri="{BB962C8B-B14F-4D97-AF65-F5344CB8AC3E}">
        <p14:creationId xmlns:p14="http://schemas.microsoft.com/office/powerpoint/2010/main" val="812975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en-US" altLang="ja-JP" dirty="0" smtClean="0"/>
              <a:t>Discovery</a:t>
            </a:r>
            <a:endParaRPr kumimoji="1" lang="ja-JP" altLang="en-US" dirty="0"/>
          </a:p>
        </p:txBody>
      </p:sp>
      <p:sp>
        <p:nvSpPr>
          <p:cNvPr id="7" name="コンテンツ プレースホルダー 6"/>
          <p:cNvSpPr>
            <a:spLocks noGrp="1"/>
          </p:cNvSpPr>
          <p:nvPr>
            <p:ph idx="1"/>
          </p:nvPr>
        </p:nvSpPr>
        <p:spPr/>
        <p:txBody>
          <a:bodyPr/>
          <a:lstStyle/>
          <a:p>
            <a:r>
              <a:rPr kumimoji="1" lang="en-US" altLang="ja-JP" sz="2400" dirty="0" smtClean="0"/>
              <a:t>L2R-D IE is included in EB or EBR for the L2R discovery to know if they speak L2R protocol and to know what routing functions are supported.</a:t>
            </a:r>
          </a:p>
          <a:p>
            <a:r>
              <a:rPr kumimoji="1" lang="en-US" altLang="ja-JP" sz="2400" dirty="0" smtClean="0"/>
              <a:t>What is the ULI discovery purpose?</a:t>
            </a:r>
          </a:p>
          <a:p>
            <a:pPr lvl="1"/>
            <a:r>
              <a:rPr kumimoji="1" lang="en-US" altLang="ja-JP" sz="2000" dirty="0" smtClean="0"/>
              <a:t>To know if ULI frame is understandable?</a:t>
            </a:r>
          </a:p>
          <a:p>
            <a:pPr lvl="1"/>
            <a:r>
              <a:rPr kumimoji="1" lang="en-US" altLang="ja-JP" sz="2000" dirty="0" smtClean="0"/>
              <a:t>To exchange capability?</a:t>
            </a:r>
          </a:p>
          <a:p>
            <a:pPr lvl="1"/>
            <a:r>
              <a:rPr kumimoji="1" lang="en-US" altLang="ja-JP" sz="2000" dirty="0" smtClean="0"/>
              <a:t>Is it used in EB or EBR same as L2R?</a:t>
            </a:r>
          </a:p>
          <a:p>
            <a:r>
              <a:rPr kumimoji="1" lang="en-US" altLang="ja-JP" sz="2400" dirty="0" smtClean="0"/>
              <a:t>ULI discovery and L2R discovery can be happened at same time?</a:t>
            </a:r>
          </a:p>
          <a:p>
            <a:pPr lvl="1"/>
            <a:r>
              <a:rPr kumimoji="1" lang="en-US" altLang="ja-JP" sz="2000" dirty="0" smtClean="0"/>
              <a:t>Including ULI IE and L2R-D IE in one EB or EBR</a:t>
            </a:r>
            <a:endParaRPr kumimoji="1" lang="ja-JP" altLang="en-US" sz="2000" dirty="0"/>
          </a:p>
        </p:txBody>
      </p:sp>
      <p:sp>
        <p:nvSpPr>
          <p:cNvPr id="3" name="日付プレースホルダー 2"/>
          <p:cNvSpPr>
            <a:spLocks noGrp="1"/>
          </p:cNvSpPr>
          <p:nvPr>
            <p:ph type="dt" sz="half" idx="10"/>
          </p:nvPr>
        </p:nvSpPr>
        <p:spPr/>
        <p:txBody>
          <a:bodyPr/>
          <a:lstStyle/>
          <a:p>
            <a:pPr>
              <a:defRPr/>
            </a:pPr>
            <a:r>
              <a:rPr lang="en-US" altLang="ja-JP" smtClean="0"/>
              <a:t>&lt;May 2017&gt;</a:t>
            </a:r>
            <a:endParaRPr lang="en-US" dirty="0"/>
          </a:p>
        </p:txBody>
      </p:sp>
      <p:sp>
        <p:nvSpPr>
          <p:cNvPr id="4" name="フッター プレースホルダー 3"/>
          <p:cNvSpPr>
            <a:spLocks noGrp="1"/>
          </p:cNvSpPr>
          <p:nvPr>
            <p:ph type="ftr" sz="quarter" idx="11"/>
          </p:nvPr>
        </p:nvSpPr>
        <p:spPr/>
        <p:txBody>
          <a:bodyPr/>
          <a:lstStyle/>
          <a:p>
            <a:pPr>
              <a:defRPr/>
            </a:pPr>
            <a:r>
              <a:rPr lang="en-US" smtClean="0"/>
              <a:t>&lt;Noriyuki Sato&gt;&lt;Kiyoshi Fukui&gt;, &lt;OKI&gt;</a:t>
            </a:r>
            <a:endParaRPr lang="en-US"/>
          </a:p>
        </p:txBody>
      </p:sp>
      <p:sp>
        <p:nvSpPr>
          <p:cNvPr id="5" name="スライド番号プレースホルダー 4"/>
          <p:cNvSpPr>
            <a:spLocks noGrp="1"/>
          </p:cNvSpPr>
          <p:nvPr>
            <p:ph type="sldNum" sz="quarter" idx="12"/>
          </p:nvPr>
        </p:nvSpPr>
        <p:spPr/>
        <p:txBody>
          <a:bodyPr/>
          <a:lstStyle/>
          <a:p>
            <a:pPr>
              <a:defRPr/>
            </a:pPr>
            <a:r>
              <a:rPr lang="en-US" smtClean="0"/>
              <a:t>Slide </a:t>
            </a:r>
            <a:fld id="{44D6F7E7-F846-9C47-8234-F22A6D728C69}" type="slidenum">
              <a:rPr lang="en-US" smtClean="0"/>
              <a:pPr>
                <a:defRPr/>
              </a:pPr>
              <a:t>7</a:t>
            </a:fld>
            <a:endParaRPr lang="en-US"/>
          </a:p>
        </p:txBody>
      </p:sp>
    </p:spTree>
    <p:extLst>
      <p:ext uri="{BB962C8B-B14F-4D97-AF65-F5344CB8AC3E}">
        <p14:creationId xmlns:p14="http://schemas.microsoft.com/office/powerpoint/2010/main" val="307713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 for the format issue</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smtClean="0"/>
              <a:t>Regarding L2R dispatch…,</a:t>
            </a:r>
          </a:p>
          <a:p>
            <a:pPr lvl="1"/>
            <a:r>
              <a:rPr kumimoji="1" lang="en-US" altLang="ja-JP" sz="2400" dirty="0" smtClean="0"/>
              <a:t>L2R IE should be used to dispatch to L2R box.</a:t>
            </a:r>
          </a:p>
          <a:p>
            <a:pPr lvl="1"/>
            <a:r>
              <a:rPr kumimoji="1" lang="en-US" altLang="ja-JP" sz="2400" dirty="0" smtClean="0"/>
              <a:t>L2R IE should be inserted</a:t>
            </a:r>
          </a:p>
          <a:p>
            <a:pPr lvl="2"/>
            <a:r>
              <a:rPr kumimoji="1" lang="en-US" altLang="ja-JP" sz="1800" dirty="0" smtClean="0"/>
              <a:t>between MPX IE and the payload in case that MPX IE is used.</a:t>
            </a:r>
          </a:p>
          <a:p>
            <a:pPr lvl="2"/>
            <a:r>
              <a:rPr kumimoji="1" lang="en-US" altLang="ja-JP" sz="1800" dirty="0" smtClean="0"/>
              <a:t>Between ULI-6lo IE and the MHR in case that ULI-6lo IE is used.</a:t>
            </a:r>
            <a:endParaRPr kumimoji="1" lang="en-US" altLang="ja-JP" sz="2800" dirty="0" smtClean="0"/>
          </a:p>
          <a:p>
            <a:r>
              <a:rPr kumimoji="1" lang="en-US" altLang="ja-JP" sz="2800" dirty="0" smtClean="0"/>
              <a:t>Need to clarify what ULI discovery is.</a:t>
            </a:r>
          </a:p>
          <a:p>
            <a:pPr lvl="1"/>
            <a:r>
              <a:rPr kumimoji="1" lang="en-US" altLang="ja-JP" sz="2400" dirty="0" smtClean="0"/>
              <a:t>Consider using L2R-D IE with ULI IE in same EB/EBR if ULI discovery concept is same as L2R’s.</a:t>
            </a:r>
          </a:p>
          <a:p>
            <a:endParaRPr kumimoji="1" lang="en-US" altLang="ja-JP" sz="2800" dirty="0" smtClean="0"/>
          </a:p>
          <a:p>
            <a:pPr lvl="1"/>
            <a:endParaRPr kumimoji="1" lang="en-US" altLang="ja-JP" sz="2400" dirty="0" smtClean="0"/>
          </a:p>
          <a:p>
            <a:pPr marL="0" indent="0">
              <a:buNone/>
            </a:pPr>
            <a:endParaRPr kumimoji="1" lang="ja-JP" altLang="en-US" sz="2800" dirty="0"/>
          </a:p>
        </p:txBody>
      </p:sp>
      <p:sp>
        <p:nvSpPr>
          <p:cNvPr id="4" name="日付プレースホルダー 3"/>
          <p:cNvSpPr>
            <a:spLocks noGrp="1"/>
          </p:cNvSpPr>
          <p:nvPr>
            <p:ph type="dt" sz="half" idx="10"/>
          </p:nvPr>
        </p:nvSpPr>
        <p:spPr/>
        <p:txBody>
          <a:bodyPr/>
          <a:lstStyle/>
          <a:p>
            <a:pPr>
              <a:defRPr/>
            </a:pPr>
            <a:r>
              <a:rPr lang="en-US" altLang="ja-JP" smtClean="0"/>
              <a:t>&lt;May 2017&gt;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Tree>
    <p:extLst>
      <p:ext uri="{BB962C8B-B14F-4D97-AF65-F5344CB8AC3E}">
        <p14:creationId xmlns:p14="http://schemas.microsoft.com/office/powerpoint/2010/main" val="1857998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 Architecture</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Other MAC protocol is managed by protocol box between PDE and MMI to use their MAC functionality.</a:t>
            </a:r>
          </a:p>
          <a:p>
            <a:r>
              <a:rPr kumimoji="1" lang="en-US" altLang="ja-JP" dirty="0" smtClean="0"/>
              <a:t>L2R is designed so that upper layer manages by using L2R functionality (primitives and PIBs).</a:t>
            </a:r>
          </a:p>
          <a:p>
            <a:r>
              <a:rPr kumimoji="1" lang="en-US" altLang="ja-JP" dirty="0" smtClean="0"/>
              <a:t>L2R needs a management box above it.</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&lt;May 2017&gt;</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Tree>
    <p:extLst>
      <p:ext uri="{BB962C8B-B14F-4D97-AF65-F5344CB8AC3E}">
        <p14:creationId xmlns:p14="http://schemas.microsoft.com/office/powerpoint/2010/main" val="3664840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83687</TotalTime>
  <Words>1355</Words>
  <Application>Microsoft Office PowerPoint</Application>
  <PresentationFormat>画面に合わせる (4:3)</PresentationFormat>
  <Paragraphs>291</Paragraphs>
  <Slides>14</Slides>
  <Notes>1</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Default Design</vt:lpstr>
      <vt:lpstr>PowerPoint プレゼンテーション</vt:lpstr>
      <vt:lpstr>Purpose</vt:lpstr>
      <vt:lpstr>1. Format  issues</vt:lpstr>
      <vt:lpstr>Two places where a dispatch happens</vt:lpstr>
      <vt:lpstr>Dispatching a frame for L2R</vt:lpstr>
      <vt:lpstr>Dispatching a frame for L2R – 6LoWPAN mesh under</vt:lpstr>
      <vt:lpstr>Discovery</vt:lpstr>
      <vt:lpstr>Conclusion for the format issue</vt:lpstr>
      <vt:lpstr>2. Architecture</vt:lpstr>
      <vt:lpstr>Candidates to place L2R management box</vt:lpstr>
      <vt:lpstr>Candidates to place L2R management box (contd.)</vt:lpstr>
      <vt:lpstr>Ref. Functionalities that higher layer need to manage</vt:lpstr>
      <vt:lpstr>Conclusion for the architecture issue</vt:lpstr>
      <vt:lpstr>PowerPoint プレゼンテーション</vt:lpstr>
    </vt:vector>
  </TitlesOfParts>
  <Company>Oki Electric Industry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 for Warsaw</dc:title>
  <dc:subject>IEEE 802.15 &lt;TG12&gt;</dc:subject>
  <dc:creator>佐藤 範之</dc:creator>
  <dc:description>&lt;15-17-0296-00-0012&gt;</dc:description>
  <cp:lastModifiedBy>OKI-PC-MASTER</cp:lastModifiedBy>
  <cp:revision>958</cp:revision>
  <cp:lastPrinted>2015-07-14T16:02:16Z</cp:lastPrinted>
  <dcterms:created xsi:type="dcterms:W3CDTF">2009-07-12T16:25:16Z</dcterms:created>
  <dcterms:modified xsi:type="dcterms:W3CDTF">2017-05-08T08:58:03Z</dcterms:modified>
</cp:coreProperties>
</file>