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373" r:id="rId3"/>
    <p:sldId id="378" r:id="rId4"/>
    <p:sldId id="376" r:id="rId5"/>
    <p:sldId id="375" r:id="rId6"/>
    <p:sldId id="372" r:id="rId7"/>
    <p:sldId id="377" r:id="rId8"/>
    <p:sldId id="384" r:id="rId9"/>
    <p:sldId id="379" r:id="rId10"/>
    <p:sldId id="380" r:id="rId11"/>
    <p:sldId id="381" r:id="rId12"/>
    <p:sldId id="382" r:id="rId13"/>
    <p:sldId id="383" r:id="rId14"/>
    <p:sldId id="385"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5" autoAdjust="0"/>
    <p:restoredTop sz="96129" autoAdjust="0"/>
  </p:normalViewPr>
  <p:slideViewPr>
    <p:cSldViewPr>
      <p:cViewPr varScale="1">
        <p:scale>
          <a:sx n="114" d="100"/>
          <a:sy n="114" d="100"/>
        </p:scale>
        <p:origin x="-1526" y="-77"/>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ltLang="ja-JP"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&lt;Noriyuki Sato&gt;&lt;Kiyoshi Fukui&gt;, &lt;OKI&gt;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15-17-0296-00-0012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emf"/><Relationship Id="rId3" Type="http://schemas.openxmlformats.org/officeDocument/2006/relationships/image" Target="../media/image3.emf"/><Relationship Id="rId7" Type="http://schemas.openxmlformats.org/officeDocument/2006/relationships/image" Target="../media/image7.emf"/><Relationship Id="rId12" Type="http://schemas.openxmlformats.org/officeDocument/2006/relationships/image" Target="../media/image12.emf"/><Relationship Id="rId2" Type="http://schemas.openxmlformats.org/officeDocument/2006/relationships/image" Target="../media/image2.emf"/><Relationship Id="rId1" Type="http://schemas.openxmlformats.org/officeDocument/2006/relationships/slideLayout" Target="../slideLayouts/slideLayout6.xml"/><Relationship Id="rId6" Type="http://schemas.openxmlformats.org/officeDocument/2006/relationships/image" Target="../media/image6.emf"/><Relationship Id="rId11" Type="http://schemas.openxmlformats.org/officeDocument/2006/relationships/image" Target="../media/image11.emf"/><Relationship Id="rId5" Type="http://schemas.openxmlformats.org/officeDocument/2006/relationships/image" Target="../media/image5.emf"/><Relationship Id="rId10" Type="http://schemas.openxmlformats.org/officeDocument/2006/relationships/image" Target="../media/image10.emf"/><Relationship Id="rId4" Type="http://schemas.openxmlformats.org/officeDocument/2006/relationships/image" Target="../media/image4.emf"/><Relationship Id="rId9" Type="http://schemas.openxmlformats.org/officeDocument/2006/relationships/image" Target="../media/image9.emf"/></Relationships>
</file>

<file path=ppt/slides/_rels/slide6.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image" Target="../media/image5.emf"/><Relationship Id="rId7" Type="http://schemas.openxmlformats.org/officeDocument/2006/relationships/image" Target="../media/image17.emf"/><Relationship Id="rId2" Type="http://schemas.openxmlformats.org/officeDocument/2006/relationships/image" Target="../media/image4.emf"/><Relationship Id="rId1" Type="http://schemas.openxmlformats.org/officeDocument/2006/relationships/slideLayout" Target="../slideLayouts/slideLayout6.xml"/><Relationship Id="rId6" Type="http://schemas.openxmlformats.org/officeDocument/2006/relationships/image" Target="../media/image16.emf"/><Relationship Id="rId5" Type="http://schemas.openxmlformats.org/officeDocument/2006/relationships/image" Target="../media/image15.emf"/><Relationship Id="rId10" Type="http://schemas.openxmlformats.org/officeDocument/2006/relationships/image" Target="../media/image3.emf"/><Relationship Id="rId4" Type="http://schemas.openxmlformats.org/officeDocument/2006/relationships/image" Target="../media/image14.emf"/><Relationship Id="rId9"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791200" y="6476999"/>
            <a:ext cx="2819400" cy="2286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&lt;Noriyuki Sato&gt;&lt;Kiyoshi Fukui&gt;, &lt;OKI&gt;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L2R operations with ULI</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8</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May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Noriyuki Sato, Kiyoshi Fukui</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Oki Electric Industry Co.,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2-6-8, Bingo-</a:t>
            </a:r>
            <a:r>
              <a:rPr lang="en-US" sz="1600" dirty="0" err="1" smtClean="0">
                <a:solidFill>
                  <a:srgbClr val="FF0000"/>
                </a:solidFill>
                <a:latin typeface="Times New Roman" pitchFamily="18" charset="0"/>
                <a:ea typeface="ＭＳ Ｐゴシック" pitchFamily="-65" charset="-128"/>
                <a:cs typeface="+mn-cs"/>
              </a:rPr>
              <a:t>machi</a:t>
            </a:r>
            <a:r>
              <a:rPr lang="en-US" sz="1600" dirty="0" smtClean="0">
                <a:solidFill>
                  <a:srgbClr val="FF0000"/>
                </a:solidFill>
                <a:latin typeface="Times New Roman" pitchFamily="18" charset="0"/>
                <a:ea typeface="ＭＳ Ｐゴシック" pitchFamily="-65" charset="-128"/>
                <a:cs typeface="+mn-cs"/>
              </a:rPr>
              <a:t>, Chuo-</a:t>
            </a:r>
            <a:r>
              <a:rPr lang="en-US" sz="1600" dirty="0" err="1" smtClean="0">
                <a:solidFill>
                  <a:srgbClr val="FF0000"/>
                </a:solidFill>
                <a:latin typeface="Times New Roman" pitchFamily="18" charset="0"/>
                <a:ea typeface="ＭＳ Ｐゴシック" pitchFamily="-65" charset="-128"/>
                <a:cs typeface="+mn-cs"/>
              </a:rPr>
              <a:t>ku</a:t>
            </a:r>
            <a:r>
              <a:rPr lang="en-US" sz="1600" dirty="0" smtClean="0">
                <a:solidFill>
                  <a:srgbClr val="FF0000"/>
                </a:solidFill>
                <a:latin typeface="Times New Roman" pitchFamily="18" charset="0"/>
                <a:ea typeface="ＭＳ Ｐゴシック" pitchFamily="-65" charset="-128"/>
                <a:cs typeface="+mn-cs"/>
              </a:rPr>
              <a:t>, Osaka, Japan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+81-6-6260-0700</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sato652@oki.com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L2R operations with ULI</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Operation considerations of IEEE802.15.10, architectural and functional discussion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a:t>
            </a:r>
            <a:r>
              <a:rPr lang="en-US" sz="1600" dirty="0" smtClean="0">
                <a:solidFill>
                  <a:schemeClr val="tx2"/>
                </a:solidFill>
                <a:latin typeface="Times New Roman" pitchFamily="18" charset="0"/>
                <a:ea typeface="ＭＳ Ｐゴシック" pitchFamily="-65" charset="-128"/>
                <a:cs typeface="+mn-cs"/>
              </a:rPr>
              <a:t>discuss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sz="1400" smtClean="0"/>
              <a:t>&lt;May 2017&gt;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800"/>
            <a:ext cx="8001000" cy="1066800"/>
          </a:xfrm>
        </p:spPr>
        <p:txBody>
          <a:bodyPr/>
          <a:lstStyle/>
          <a:p>
            <a:r>
              <a:rPr kumimoji="1" lang="en-US" altLang="ja-JP" dirty="0" smtClean="0"/>
              <a:t>Candidates to place L2R management box</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sp>
        <p:nvSpPr>
          <p:cNvPr id="8" name="角丸四角形 7"/>
          <p:cNvSpPr/>
          <p:nvPr/>
        </p:nvSpPr>
        <p:spPr bwMode="auto">
          <a:xfrm>
            <a:off x="7505700" y="2412569"/>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Times New Roman" pitchFamily="-109" charset="0"/>
              </a:rPr>
              <a:t>1</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11" name="角丸四角形 10"/>
          <p:cNvSpPr/>
          <p:nvPr/>
        </p:nvSpPr>
        <p:spPr bwMode="auto">
          <a:xfrm>
            <a:off x="7124700" y="1981200"/>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2</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12" name="角丸四角形 11"/>
          <p:cNvSpPr/>
          <p:nvPr/>
        </p:nvSpPr>
        <p:spPr bwMode="auto">
          <a:xfrm>
            <a:off x="7391400" y="1447800"/>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3</a:t>
            </a:r>
            <a:endParaRPr kumimoji="0" lang="ja-JP" altLang="en-US" sz="800" b="0" i="0" u="none" strike="noStrike" cap="none" normalizeH="0" baseline="0" dirty="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27620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Candidates to place L2R management box (contd.)</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400" dirty="0" smtClean="0"/>
              <a:t>#1 is located at inside of L2R box. L2R specific functions can be managed here.</a:t>
            </a:r>
          </a:p>
          <a:p>
            <a:r>
              <a:rPr kumimoji="1" lang="en-US" altLang="ja-JP" sz="2400" dirty="0" smtClean="0"/>
              <a:t>#2 is located at inside of PDE box. Using KMP with L2R and managing L2R security PIB can be managed here.</a:t>
            </a:r>
          </a:p>
          <a:p>
            <a:r>
              <a:rPr kumimoji="1" lang="en-US" altLang="ja-JP" sz="2400" dirty="0" smtClean="0"/>
              <a:t>#3 is located at application layer. It can manage several protocol boxes from upper layer.</a:t>
            </a:r>
          </a:p>
          <a:p>
            <a:endParaRPr kumimoji="1" lang="en-US" altLang="ja-JP" sz="2400" dirty="0"/>
          </a:p>
          <a:p>
            <a:r>
              <a:rPr kumimoji="1" lang="en-US" altLang="ja-JP" sz="2400" dirty="0" smtClean="0"/>
              <a:t>Since PDE is very common function among protocol boxes, placing here may be disfavored.</a:t>
            </a:r>
            <a:r>
              <a:rPr kumimoji="1" lang="en-US" altLang="ja-JP" sz="2400" dirty="0"/>
              <a:t> #2 can be merged to #3.</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3626890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 Functionalities that higher layer need to manage</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547864584"/>
              </p:ext>
            </p:extLst>
          </p:nvPr>
        </p:nvGraphicFramePr>
        <p:xfrm>
          <a:off x="2049594" y="1970274"/>
          <a:ext cx="5044811" cy="4156278"/>
        </p:xfrm>
        <a:graphic>
          <a:graphicData uri="http://schemas.openxmlformats.org/drawingml/2006/table">
            <a:tbl>
              <a:tblPr>
                <a:tableStyleId>{5C22544A-7EE6-4342-B048-85BDC9FD1C3A}</a:tableStyleId>
              </a:tblPr>
              <a:tblGrid>
                <a:gridCol w="147196"/>
                <a:gridCol w="1492033"/>
                <a:gridCol w="468351"/>
                <a:gridCol w="401444"/>
                <a:gridCol w="2535787"/>
              </a:tblGrid>
              <a:tr h="268967">
                <a:tc>
                  <a:txBody>
                    <a:bodyPr/>
                    <a:lstStyle/>
                    <a:p>
                      <a:pPr algn="ctr" fontAlgn="ctr"/>
                      <a:r>
                        <a:rPr lang="en-US" sz="600" u="none" strike="noStrike" dirty="0">
                          <a:effectLst/>
                        </a:rPr>
                        <a:t>No.</a:t>
                      </a:r>
                      <a:endParaRPr lang="en-US" sz="600" b="0" i="0" u="none" strike="noStrike" dirty="0">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item</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Page in IEEE802.15.10</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Which box should manage</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Description</a:t>
                      </a:r>
                      <a:endParaRPr lang="en-US" sz="600" b="0" i="0" u="none" strike="noStrike">
                        <a:solidFill>
                          <a:srgbClr val="000000"/>
                        </a:solidFill>
                        <a:effectLst/>
                        <a:latin typeface="ＭＳ Ｐゴシック"/>
                      </a:endParaRPr>
                    </a:p>
                  </a:txBody>
                  <a:tcPr marL="4014" marR="4014" marT="4014" marB="0" anchor="ctr"/>
                </a:tc>
              </a:tr>
              <a:tr h="441588">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Short address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P.27</a:t>
                      </a:r>
                      <a:br>
                        <a:rPr lang="en-US" sz="600" u="none" strike="noStrike">
                          <a:effectLst/>
                        </a:rPr>
                      </a:br>
                      <a:r>
                        <a:rPr lang="en-US" sz="600" u="none" strike="noStrike">
                          <a:effectLst/>
                        </a:rPr>
                        <a:t>P.38-39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coordinator manages short addresses for all devices within the PAN using PANC DC (PAN coordinator direct connection) that is exchanged by a transport protocol other than L2R or ULI. Application layer manages it.</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Source rout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P.54, P.64,</a:t>
                      </a:r>
                      <a:br>
                        <a:rPr lang="en-US" sz="600" u="none" strike="noStrike">
                          <a:effectLst/>
                        </a:rPr>
                      </a:br>
                      <a:r>
                        <a:rPr lang="en-US" sz="600" u="none" strike="noStrike">
                          <a:effectLst/>
                        </a:rPr>
                        <a:t>P.66, P.67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no-storing mode, all DS path information is gathered to mesh root. Appropriate path list need to be generated everytime when data is sent.</a:t>
                      </a:r>
                      <a:endParaRPr lang="en-US" sz="600" b="0" i="0" u="none" strike="noStrike">
                        <a:solidFill>
                          <a:srgbClr val="000000"/>
                        </a:solidFill>
                        <a:effectLst/>
                        <a:latin typeface="ＭＳ Ｐゴシック"/>
                      </a:endParaRPr>
                    </a:p>
                  </a:txBody>
                  <a:tcPr marL="4014" marR="4014" marT="4014" marB="0" anchor="ctr"/>
                </a:tc>
              </a:tr>
              <a:tr h="541949">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through PANC DC</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P.38-39,</a:t>
                      </a:r>
                      <a:br>
                        <a:rPr lang="en-US" sz="600" u="none" strike="noStrike">
                          <a:effectLst/>
                        </a:rPr>
                      </a:br>
                      <a:r>
                        <a:rPr lang="en-US" sz="600" u="none" strike="noStrike">
                          <a:effectLst/>
                        </a:rPr>
                        <a:t>P.77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A mesh root with PANC DC (PAN coordinator direct connection) which is up to a higher layer of L2R need to exchange the information with PAN coordinator through PANC DC for the following two functions.</a:t>
                      </a:r>
                      <a:br>
                        <a:rPr lang="en-US" sz="600" u="none" strike="noStrike">
                          <a:effectLst/>
                        </a:rPr>
                      </a:br>
                      <a:r>
                        <a:rPr lang="en-US" sz="600" u="none" strike="noStrike">
                          <a:effectLst/>
                        </a:rPr>
                        <a:t>1. Short address management</a:t>
                      </a:r>
                      <a:br>
                        <a:rPr lang="en-US" sz="600" u="none" strike="noStrike">
                          <a:effectLst/>
                        </a:rPr>
                      </a:br>
                      <a:r>
                        <a:rPr lang="en-US" sz="600" u="none" strike="noStrike">
                          <a:effectLst/>
                        </a:rPr>
                        <a:t>2. Broadcast to all devices within a PAN</a:t>
                      </a:r>
                      <a:endParaRPr lang="en-US" sz="600" b="0" i="0" u="none" strike="noStrike">
                        <a:solidFill>
                          <a:srgbClr val="000000"/>
                        </a:solidFill>
                        <a:effectLst/>
                        <a:latin typeface="ＭＳ Ｐゴシック"/>
                      </a:endParaRPr>
                    </a:p>
                  </a:txBody>
                  <a:tcPr marL="4014" marR="4014" marT="4014" marB="0" anchor="ctr"/>
                </a:tc>
              </a:tr>
              <a:tr h="361299">
                <a:tc>
                  <a:txBody>
                    <a:bodyPr/>
                    <a:lstStyle/>
                    <a:p>
                      <a:pPr algn="ctr" fontAlgn="ctr"/>
                      <a:r>
                        <a:rPr lang="en-US" altLang="ja-JP" sz="600" u="none" strike="noStrike">
                          <a:effectLst/>
                        </a:rPr>
                        <a:t>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discovery</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Before starting or joining an L2R mesh, an L2R device does the discovery process in order to find an appropriate PAN to associate to. This process should be controlled by a next higher layer of an L2R sublayer.</a:t>
                      </a:r>
                      <a:endParaRPr lang="en-US" sz="600" b="0" i="0" u="none" strike="noStrike">
                        <a:solidFill>
                          <a:srgbClr val="000000"/>
                        </a:solidFill>
                        <a:effectLst/>
                        <a:latin typeface="ＭＳ Ｐゴシック"/>
                      </a:endParaRPr>
                    </a:p>
                  </a:txBody>
                  <a:tcPr marL="4014" marR="4014" marT="4014" marB="0" anchor="ctr"/>
                </a:tc>
              </a:tr>
              <a:tr h="180650">
                <a:tc>
                  <a:txBody>
                    <a:bodyPr/>
                    <a:lstStyle/>
                    <a:p>
                      <a:pPr algn="ctr" fontAlgn="ctr"/>
                      <a:r>
                        <a:rPr lang="en-US" altLang="ja-JP" sz="600" u="none" strike="noStrike">
                          <a:effectLst/>
                        </a:rPr>
                        <a:t>5</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starting a new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mesh when a device starts a new L2R mesh using profile.</a:t>
                      </a:r>
                      <a:endParaRPr lang="en-US" sz="600" b="0" i="0" u="none" strike="noStrike">
                        <a:solidFill>
                          <a:srgbClr val="000000"/>
                        </a:solidFill>
                        <a:effectLst/>
                        <a:latin typeface="ＭＳ Ｐゴシック"/>
                      </a:endParaRPr>
                    </a:p>
                  </a:txBody>
                  <a:tcPr marL="4014" marR="4014" marT="4014" marB="0" anchor="ctr"/>
                </a:tc>
              </a:tr>
              <a:tr h="180650">
                <a:tc>
                  <a:txBody>
                    <a:bodyPr/>
                    <a:lstStyle/>
                    <a:p>
                      <a:pPr algn="ctr" fontAlgn="ctr"/>
                      <a:r>
                        <a:rPr lang="en-US" altLang="ja-JP" sz="600" u="none" strike="noStrike">
                          <a:effectLst/>
                        </a:rPr>
                        <a:t>6</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joining a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P.32, P34</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device when a device joins a L2R mesh using profile</a:t>
                      </a:r>
                      <a:endParaRPr lang="en-US" sz="600" b="0" i="0" u="none" strike="noStrike">
                        <a:solidFill>
                          <a:srgbClr val="000000"/>
                        </a:solidFill>
                        <a:effectLst/>
                        <a:latin typeface="ＭＳ Ｐゴシック"/>
                      </a:endParaRPr>
                    </a:p>
                  </a:txBody>
                  <a:tcPr marL="4014" marR="4014" marT="4014" marB="0" anchor="ctr"/>
                </a:tc>
              </a:tr>
              <a:tr h="361299">
                <a:tc>
                  <a:txBody>
                    <a:bodyPr/>
                    <a:lstStyle/>
                    <a:p>
                      <a:pPr algn="ctr" fontAlgn="ctr"/>
                      <a:r>
                        <a:rPr lang="en-US" altLang="ja-JP" sz="600" u="none" strike="noStrike">
                          <a:effectLst/>
                        </a:rPr>
                        <a:t>7</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selection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the case that l2rMeshSelection is FALSE, after mesh discovery process, a next higher layer of a joining L2R device needs to select a mesh to join from discovery results.</a:t>
                      </a:r>
                      <a:endParaRPr lang="en-US" sz="600" b="0" i="0" u="none" strike="noStrike">
                        <a:solidFill>
                          <a:srgbClr val="000000"/>
                        </a:solidFill>
                        <a:effectLst/>
                        <a:latin typeface="ＭＳ Ｐゴシック"/>
                      </a:endParaRPr>
                    </a:p>
                  </a:txBody>
                  <a:tcPr marL="4014" marR="4014" marT="4014" marB="0" anchor="ctr"/>
                </a:tc>
              </a:tr>
              <a:tr h="92332">
                <a:tc>
                  <a:txBody>
                    <a:bodyPr/>
                    <a:lstStyle/>
                    <a:p>
                      <a:pPr algn="ctr" fontAlgn="ctr"/>
                      <a:r>
                        <a:rPr lang="en-US" altLang="ja-JP" sz="600" u="none" strike="noStrike">
                          <a:effectLst/>
                        </a:rPr>
                        <a:t>8</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root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P.26-28</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related to mesh root.</a:t>
                      </a:r>
                      <a:endParaRPr lang="en-US" sz="600" b="0" i="0" u="none" strike="noStrike">
                        <a:solidFill>
                          <a:srgbClr val="000000"/>
                        </a:solidFill>
                        <a:effectLst/>
                        <a:latin typeface="ＭＳ Ｐゴシック"/>
                      </a:endParaRPr>
                    </a:p>
                  </a:txBody>
                  <a:tcPr marL="4014" marR="4014" marT="4014" marB="0" anchor="ctr"/>
                </a:tc>
              </a:tr>
              <a:tr h="92332">
                <a:tc>
                  <a:txBody>
                    <a:bodyPr/>
                    <a:lstStyle/>
                    <a:p>
                      <a:pPr algn="ctr" fontAlgn="ctr"/>
                      <a:r>
                        <a:rPr lang="en-US" altLang="ja-JP" sz="600" u="none" strike="noStrike">
                          <a:effectLst/>
                        </a:rPr>
                        <a:t>9</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device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for join and leave..</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10</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disconnection </a:t>
                      </a:r>
                      <a:r>
                        <a:rPr lang="en-US" sz="600" u="none" strike="noStrike" dirty="0" smtClean="0">
                          <a:effectLst/>
                        </a:rPr>
                        <a:t>from </a:t>
                      </a:r>
                      <a:r>
                        <a:rPr lang="en-US" sz="600" u="none" strike="noStrike" dirty="0">
                          <a:effectLst/>
                        </a:rPr>
                        <a:t>the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a next higher layer of an L2R sublayer is indicated that it is disconnected from the L2R mesh, it should do something.</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new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P.43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When L2R device finds a new L2R mesh, it should do discovery process in order to get information necessary for add ion of new entry to MT.</a:t>
                      </a:r>
                      <a:endParaRPr lang="en-US" sz="600" b="0" i="0" u="none" strike="noStrike" dirty="0">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Process for detecting an unknown neighbor</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P.69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L2R sublayer inform to its next higher layer that it detects an unknown neighbor. In this case, the next higher layer should ……</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Separation of concatenated frame using </a:t>
                      </a:r>
                      <a:r>
                        <a:rPr lang="en-US" sz="600" u="none" strike="noStrike" dirty="0" err="1">
                          <a:effectLst/>
                        </a:rPr>
                        <a:t>Dcat</a:t>
                      </a:r>
                      <a:r>
                        <a:rPr lang="en-US" sz="600" u="none" strike="noStrike" dirty="0">
                          <a:effectLst/>
                        </a:rPr>
                        <a:t> feature</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Dcat is used, L2R sublayer of final destination delivers the concatenated frame to the next higher layer. It should be separated to the individual frames.</a:t>
                      </a:r>
                      <a:endParaRPr lang="en-US" sz="600" b="0" i="0" u="none" strike="noStrike">
                        <a:solidFill>
                          <a:srgbClr val="000000"/>
                        </a:solidFill>
                        <a:effectLst/>
                        <a:latin typeface="ＭＳ Ｐゴシック"/>
                      </a:endParaRPr>
                    </a:p>
                  </a:txBody>
                  <a:tcPr marL="4014" marR="4014" marT="4014" marB="0" anchor="ctr"/>
                </a:tc>
              </a:tr>
              <a:tr h="268967">
                <a:tc>
                  <a:txBody>
                    <a:bodyPr/>
                    <a:lstStyle/>
                    <a:p>
                      <a:pPr algn="ctr" fontAlgn="ctr"/>
                      <a:r>
                        <a:rPr lang="en-US" altLang="ja-JP" sz="600" u="none" strike="noStrike">
                          <a:effectLst/>
                        </a:rPr>
                        <a:t>14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Security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P.78-81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After key exchange using KMP, the exchanged key is set to the MAC PIB and other necessary security IB is set to the L2IB.</a:t>
                      </a:r>
                      <a:endParaRPr lang="en-US" sz="600" b="0" i="0" u="none" strike="noStrike" dirty="0">
                        <a:solidFill>
                          <a:srgbClr val="000000"/>
                        </a:solidFill>
                        <a:effectLst/>
                        <a:latin typeface="ＭＳ Ｐゴシック"/>
                      </a:endParaRPr>
                    </a:p>
                  </a:txBody>
                  <a:tcPr marL="4014" marR="4014" marT="4014" marB="0" anchor="ctr"/>
                </a:tc>
              </a:tr>
            </a:tbl>
          </a:graphicData>
        </a:graphic>
      </p:graphicFrame>
    </p:spTree>
    <p:extLst>
      <p:ext uri="{BB962C8B-B14F-4D97-AF65-F5344CB8AC3E}">
        <p14:creationId xmlns:p14="http://schemas.microsoft.com/office/powerpoint/2010/main" val="2214343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 for the architecture issue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Assumption to place two boxes to manage L2R functionalities</a:t>
            </a:r>
          </a:p>
          <a:p>
            <a:pPr lvl="1"/>
            <a:r>
              <a:rPr kumimoji="1" lang="en-US" altLang="ja-JP" dirty="0" smtClean="0"/>
              <a:t>A box in L2R protocol box manages L2R specific process and the boundary to the L2R is interfaced by L2R primitives and PIBs.</a:t>
            </a:r>
          </a:p>
          <a:p>
            <a:pPr lvl="1"/>
            <a:r>
              <a:rPr kumimoji="1" lang="en-US" altLang="ja-JP" dirty="0" smtClean="0"/>
              <a:t>A box in application layer manages PAN coordinator DC and security things.</a:t>
            </a:r>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507984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en-US" altLang="ja-JP" dirty="0" smtClean="0"/>
              <a:t>Questions?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25389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p:txBody>
          <a:bodyPr/>
          <a:lstStyle/>
          <a:p>
            <a:r>
              <a:rPr kumimoji="1" lang="en-US" altLang="ja-JP" dirty="0" smtClean="0"/>
              <a:t>Purpose</a:t>
            </a:r>
            <a:endParaRPr kumimoji="1" lang="ja-JP" altLang="en-US" dirty="0"/>
          </a:p>
        </p:txBody>
      </p:sp>
      <p:sp>
        <p:nvSpPr>
          <p:cNvPr id="13" name="コンテンツ プレースホルダー 12"/>
          <p:cNvSpPr>
            <a:spLocks noGrp="1"/>
          </p:cNvSpPr>
          <p:nvPr>
            <p:ph idx="1"/>
          </p:nvPr>
        </p:nvSpPr>
        <p:spPr/>
        <p:txBody>
          <a:bodyPr/>
          <a:lstStyle/>
          <a:p>
            <a:r>
              <a:rPr kumimoji="1" lang="en-US" altLang="ja-JP" sz="2400" dirty="0" smtClean="0"/>
              <a:t>To identify unclear points and issues when considering incorporating L2R to the ULI by looking at the current ULI architecture, formats and functionality and to provide resolution.</a:t>
            </a:r>
          </a:p>
          <a:p>
            <a:r>
              <a:rPr kumimoji="1" lang="en-US" altLang="ja-JP" sz="2400" dirty="0" smtClean="0"/>
              <a:t>The issues are summarized into two categories.</a:t>
            </a:r>
          </a:p>
          <a:p>
            <a:pPr lvl="1"/>
            <a:r>
              <a:rPr kumimoji="1" lang="en-US" altLang="ja-JP" sz="2000" dirty="0" smtClean="0"/>
              <a:t>Format</a:t>
            </a:r>
          </a:p>
          <a:p>
            <a:pPr lvl="2"/>
            <a:r>
              <a:rPr kumimoji="1" lang="en-US" altLang="ja-JP" sz="1600" dirty="0" smtClean="0"/>
              <a:t>Dispatch</a:t>
            </a:r>
          </a:p>
          <a:p>
            <a:pPr lvl="2"/>
            <a:r>
              <a:rPr kumimoji="1" lang="en-US" altLang="ja-JP" sz="1600" dirty="0" smtClean="0"/>
              <a:t>Discovery</a:t>
            </a:r>
          </a:p>
          <a:p>
            <a:pPr lvl="1"/>
            <a:r>
              <a:rPr kumimoji="1" lang="en-US" altLang="ja-JP" sz="2000" dirty="0" smtClean="0"/>
              <a:t>Architecture</a:t>
            </a:r>
          </a:p>
          <a:p>
            <a:pPr lvl="2"/>
            <a:r>
              <a:rPr kumimoji="1" lang="en-US" altLang="ja-JP" sz="1600" dirty="0" smtClean="0"/>
              <a:t>Functions and Procedures</a:t>
            </a:r>
          </a:p>
          <a:p>
            <a:pPr lvl="2"/>
            <a:r>
              <a:rPr kumimoji="1" lang="en-US" altLang="ja-JP" sz="1600" dirty="0" smtClean="0"/>
              <a:t>Security and Key management</a:t>
            </a:r>
          </a:p>
          <a:p>
            <a:pPr lvl="2"/>
            <a:endParaRPr kumimoji="1" lang="en-US" altLang="ja-JP" sz="1600" dirty="0" smtClean="0"/>
          </a:p>
          <a:p>
            <a:pPr lvl="1"/>
            <a:endParaRPr kumimoji="1" lang="ja-JP" altLang="en-US" sz="2000" dirty="0"/>
          </a:p>
        </p:txBody>
      </p:sp>
      <p:sp>
        <p:nvSpPr>
          <p:cNvPr id="2" name="日付プレースホルダー 1"/>
          <p:cNvSpPr>
            <a:spLocks noGrp="1"/>
          </p:cNvSpPr>
          <p:nvPr>
            <p:ph type="dt" sz="half" idx="10"/>
          </p:nvPr>
        </p:nvSpPr>
        <p:spPr/>
        <p:txBody>
          <a:bodyPr/>
          <a:lstStyle/>
          <a:p>
            <a:r>
              <a:rPr lang="en-US" altLang="ja-JP" smtClean="0"/>
              <a:t>&lt;May 2017&gt;</a:t>
            </a:r>
            <a:endParaRPr lang="en-US" dirty="0"/>
          </a:p>
        </p:txBody>
      </p:sp>
      <p:sp>
        <p:nvSpPr>
          <p:cNvPr id="3" name="フッター プレースホルダー 2"/>
          <p:cNvSpPr>
            <a:spLocks noGrp="1"/>
          </p:cNvSpPr>
          <p:nvPr>
            <p:ph type="ftr" sz="quarter" idx="11"/>
          </p:nvPr>
        </p:nvSpPr>
        <p:spPr/>
        <p:txBody>
          <a:bodyPr/>
          <a:lstStyle/>
          <a:p>
            <a:r>
              <a:rPr lang="en-US" smtClean="0"/>
              <a:t>&lt;Noriyuki Sato&gt;&lt;Kiyoshi Fukui&gt;, &lt;OKI&gt;</a:t>
            </a:r>
            <a:endParaRPr lang="en-US"/>
          </a:p>
        </p:txBody>
      </p:sp>
      <p:sp>
        <p:nvSpPr>
          <p:cNvPr id="4" name="スライド番号プレースホルダー 3"/>
          <p:cNvSpPr>
            <a:spLocks noGrp="1"/>
          </p:cNvSpPr>
          <p:nvPr>
            <p:ph type="sldNum" sz="quarter" idx="12"/>
          </p:nvPr>
        </p:nvSpPr>
        <p:spPr/>
        <p:txBody>
          <a:bodyPr/>
          <a:lstStyle/>
          <a:p>
            <a:r>
              <a:rPr lang="en-US" smtClean="0"/>
              <a:t>Slide </a:t>
            </a:r>
            <a:fld id="{03628903-88D7-C74D-8D58-8597ECE2BB7F}" type="slidenum">
              <a:rPr lang="en-US" smtClean="0"/>
              <a:pPr/>
              <a:t>2</a:t>
            </a:fld>
            <a:endParaRPr lang="en-US"/>
          </a:p>
        </p:txBody>
      </p:sp>
    </p:spTree>
    <p:extLst>
      <p:ext uri="{BB962C8B-B14F-4D97-AF65-F5344CB8AC3E}">
        <p14:creationId xmlns:p14="http://schemas.microsoft.com/office/powerpoint/2010/main" val="2914633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Format  issues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Dispatch</a:t>
            </a:r>
          </a:p>
          <a:p>
            <a:pPr lvl="1"/>
            <a:r>
              <a:rPr kumimoji="1" lang="en-US" altLang="ja-JP" dirty="0" smtClean="0"/>
              <a:t>Where should L2R IE be inserted?</a:t>
            </a:r>
          </a:p>
          <a:p>
            <a:endParaRPr kumimoji="1" lang="en-US" altLang="ja-JP" dirty="0"/>
          </a:p>
          <a:p>
            <a:r>
              <a:rPr kumimoji="1" lang="en-US" altLang="ja-JP" dirty="0" smtClean="0"/>
              <a:t>Discovery</a:t>
            </a:r>
          </a:p>
          <a:p>
            <a:pPr lvl="1"/>
            <a:r>
              <a:rPr kumimoji="1" lang="en-US" altLang="ja-JP" dirty="0" smtClean="0"/>
              <a:t>How is it done with L2R discovery?</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2020719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Two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smtClean="0"/>
              <a:t>&lt;Noriyuki Sato&gt;&lt;Kiyoshi Fukui&gt;, &lt;OKI&gt;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156031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5</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smtClean="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8129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dirty="0" smtClean="0"/>
              <a:t>Discovery</a:t>
            </a:r>
            <a:endParaRPr kumimoji="1" lang="ja-JP" altLang="en-US" dirty="0"/>
          </a:p>
        </p:txBody>
      </p:sp>
      <p:sp>
        <p:nvSpPr>
          <p:cNvPr id="7" name="コンテンツ プレースホルダー 6"/>
          <p:cNvSpPr>
            <a:spLocks noGrp="1"/>
          </p:cNvSpPr>
          <p:nvPr>
            <p:ph idx="1"/>
          </p:nvPr>
        </p:nvSpPr>
        <p:spPr/>
        <p:txBody>
          <a:bodyPr/>
          <a:lstStyle/>
          <a:p>
            <a:r>
              <a:rPr kumimoji="1" lang="en-US" altLang="ja-JP" sz="2400" dirty="0" smtClean="0"/>
              <a:t>L2R-D IE is included in EB or EBR for the L2R discovery to know if they speak L2R protocol and to know what routing functions are supported.</a:t>
            </a:r>
          </a:p>
          <a:p>
            <a:r>
              <a:rPr kumimoji="1" lang="en-US" altLang="ja-JP" sz="2400" dirty="0" smtClean="0"/>
              <a:t>What is the ULI discovery purpose?</a:t>
            </a:r>
          </a:p>
          <a:p>
            <a:pPr lvl="1"/>
            <a:r>
              <a:rPr kumimoji="1" lang="en-US" altLang="ja-JP" sz="2000" dirty="0" smtClean="0"/>
              <a:t>To know if ULI frame is understandable?</a:t>
            </a:r>
          </a:p>
          <a:p>
            <a:pPr lvl="1"/>
            <a:r>
              <a:rPr kumimoji="1" lang="en-US" altLang="ja-JP" sz="2000" dirty="0" smtClean="0"/>
              <a:t>To exchange capability?</a:t>
            </a:r>
          </a:p>
          <a:p>
            <a:pPr lvl="1"/>
            <a:r>
              <a:rPr kumimoji="1" lang="en-US" altLang="ja-JP" sz="2000" dirty="0" smtClean="0"/>
              <a:t>Is it used in EB or EBR same as L2R?</a:t>
            </a:r>
          </a:p>
          <a:p>
            <a:r>
              <a:rPr kumimoji="1" lang="en-US" altLang="ja-JP" sz="2400" dirty="0" smtClean="0"/>
              <a:t>ULI discovery and L2R discovery can be happened at same time?</a:t>
            </a:r>
          </a:p>
          <a:p>
            <a:pPr lvl="1"/>
            <a:r>
              <a:rPr kumimoji="1" lang="en-US" altLang="ja-JP" sz="2000" dirty="0" smtClean="0"/>
              <a:t>Including ULI IE and L2R-D IE in one EB or EBR</a:t>
            </a:r>
            <a:endParaRPr kumimoji="1" lang="ja-JP" altLang="en-US" sz="2000" dirty="0"/>
          </a:p>
        </p:txBody>
      </p:sp>
      <p:sp>
        <p:nvSpPr>
          <p:cNvPr id="3" name="日付プレースホルダー 2"/>
          <p:cNvSpPr>
            <a:spLocks noGrp="1"/>
          </p:cNvSpPr>
          <p:nvPr>
            <p:ph type="dt" sz="half" idx="10"/>
          </p:nvPr>
        </p:nvSpPr>
        <p:spPr/>
        <p:txBody>
          <a:bodyPr/>
          <a:lstStyle/>
          <a:p>
            <a:pPr>
              <a:defRPr/>
            </a:pPr>
            <a:r>
              <a:rPr lang="en-US" altLang="ja-JP" smtClean="0"/>
              <a:t>&lt;May 2017&gt;</a:t>
            </a:r>
            <a:endParaRPr lang="en-US" dirty="0"/>
          </a:p>
        </p:txBody>
      </p:sp>
      <p:sp>
        <p:nvSpPr>
          <p:cNvPr id="4" name="フッター プレースホルダー 3"/>
          <p:cNvSpPr>
            <a:spLocks noGrp="1"/>
          </p:cNvSpPr>
          <p:nvPr>
            <p:ph type="ftr" sz="quarter" idx="11"/>
          </p:nvPr>
        </p:nvSpPr>
        <p:spPr/>
        <p:txBody>
          <a:bodyPr/>
          <a:lstStyle/>
          <a:p>
            <a:pPr>
              <a:defRPr/>
            </a:pPr>
            <a:r>
              <a:rPr lang="en-US" smtClean="0"/>
              <a:t>&lt;Noriyuki Sato&gt;&lt;Kiyoshi Fukui&gt;, &lt;OKI&gt;</a:t>
            </a:r>
            <a:endParaRPr lang="en-US"/>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7</a:t>
            </a:fld>
            <a:endParaRPr lang="en-US"/>
          </a:p>
        </p:txBody>
      </p:sp>
    </p:spTree>
    <p:extLst>
      <p:ext uri="{BB962C8B-B14F-4D97-AF65-F5344CB8AC3E}">
        <p14:creationId xmlns:p14="http://schemas.microsoft.com/office/powerpoint/2010/main" val="307713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 for the format issue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Regarding L2R dispatch…,</a:t>
            </a:r>
          </a:p>
          <a:p>
            <a:pPr lvl="1"/>
            <a:r>
              <a:rPr kumimoji="1" lang="en-US" altLang="ja-JP" sz="2400" dirty="0" smtClean="0"/>
              <a:t>L2R IE should be used to dispatch to L2R box.</a:t>
            </a:r>
          </a:p>
          <a:p>
            <a:pPr lvl="1"/>
            <a:r>
              <a:rPr kumimoji="1" lang="en-US" altLang="ja-JP" sz="2400" dirty="0" smtClean="0"/>
              <a:t>L2R IE should be inserted</a:t>
            </a:r>
          </a:p>
          <a:p>
            <a:pPr lvl="2"/>
            <a:r>
              <a:rPr kumimoji="1" lang="en-US" altLang="ja-JP" sz="1800" dirty="0" smtClean="0"/>
              <a:t>between MPX IE and the payload in case that MPX IE is used.</a:t>
            </a:r>
          </a:p>
          <a:p>
            <a:pPr lvl="2"/>
            <a:r>
              <a:rPr kumimoji="1" lang="en-US" altLang="ja-JP" sz="1800" dirty="0" smtClean="0"/>
              <a:t>Between ULI-6lo IE and the MHR in case that ULI-6lo IE is used.</a:t>
            </a:r>
            <a:endParaRPr kumimoji="1" lang="en-US" altLang="ja-JP" sz="2800" dirty="0" smtClean="0"/>
          </a:p>
          <a:p>
            <a:r>
              <a:rPr kumimoji="1" lang="en-US" altLang="ja-JP" sz="2800" dirty="0" smtClean="0"/>
              <a:t>Need to clarify what ULI discovery is.</a:t>
            </a:r>
          </a:p>
          <a:p>
            <a:pPr lvl="1"/>
            <a:r>
              <a:rPr kumimoji="1" lang="en-US" altLang="ja-JP" sz="2400" dirty="0" smtClean="0"/>
              <a:t>Consider using L2R-D IE with ULI IE in same EB/EBR if ULI discovery concept is same as L2R’s.</a:t>
            </a:r>
          </a:p>
          <a:p>
            <a:endParaRPr kumimoji="1" lang="en-US" altLang="ja-JP" sz="2800" dirty="0" smtClean="0"/>
          </a:p>
          <a:p>
            <a:pPr lvl="1"/>
            <a:endParaRPr kumimoji="1" lang="en-US" altLang="ja-JP" sz="2400" dirty="0" smtClean="0"/>
          </a:p>
          <a:p>
            <a:pPr marL="0" indent="0">
              <a:buNone/>
            </a:pPr>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1857998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Architecture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Other MAC protocol is managed by protocol box between PDE and MMI to use their MAC functionality.</a:t>
            </a:r>
          </a:p>
          <a:p>
            <a:r>
              <a:rPr kumimoji="1" lang="en-US" altLang="ja-JP" dirty="0" smtClean="0"/>
              <a:t>L2R is designed so that upper layer manages by using L2R functionality (primitives and PIBs).</a:t>
            </a:r>
          </a:p>
          <a:p>
            <a:r>
              <a:rPr kumimoji="1" lang="en-US" altLang="ja-JP" dirty="0" smtClean="0"/>
              <a:t>L2R needs a management box above it.</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3664840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83687</TotalTime>
  <Words>1355</Words>
  <Application>Microsoft Office PowerPoint</Application>
  <PresentationFormat>画面に合わせる (4:3)</PresentationFormat>
  <Paragraphs>291</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Default Design</vt:lpstr>
      <vt:lpstr>PowerPoint プレゼンテーション</vt:lpstr>
      <vt:lpstr>Purpose</vt:lpstr>
      <vt:lpstr>1. Format  issues</vt:lpstr>
      <vt:lpstr>Two places where a dispatch happens</vt:lpstr>
      <vt:lpstr>Dispatching a frame for L2R</vt:lpstr>
      <vt:lpstr>Dispatching a frame for L2R – 6LoWPAN mesh under</vt:lpstr>
      <vt:lpstr>Discovery</vt:lpstr>
      <vt:lpstr>Conclusion for the format issue</vt:lpstr>
      <vt:lpstr>2. Architecture</vt:lpstr>
      <vt:lpstr>Candidates to place L2R management box</vt:lpstr>
      <vt:lpstr>Candidates to place L2R management box (contd.)</vt:lpstr>
      <vt:lpstr>Ref. Functionalities that higher layer need to manage</vt:lpstr>
      <vt:lpstr>Conclusion for the architecture issue</vt:lpstr>
      <vt:lpstr>PowerPoint プレゼンテーション</vt:lpstr>
    </vt:vector>
  </TitlesOfParts>
  <Company>Oki Electric Industry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佐藤 範之</dc:creator>
  <dc:description>&lt;15-17-0296-00-0012&gt;</dc:description>
  <cp:lastModifiedBy>OKI-PC-MASTER</cp:lastModifiedBy>
  <cp:revision>958</cp:revision>
  <cp:lastPrinted>2015-07-14T16:02:16Z</cp:lastPrinted>
  <dcterms:created xsi:type="dcterms:W3CDTF">2009-07-12T16:25:16Z</dcterms:created>
  <dcterms:modified xsi:type="dcterms:W3CDTF">2017-05-08T08:58:03Z</dcterms:modified>
</cp:coreProperties>
</file>