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9" r:id="rId2"/>
    <p:sldId id="260" r:id="rId3"/>
    <p:sldId id="281" r:id="rId4"/>
    <p:sldId id="261" r:id="rId5"/>
    <p:sldId id="284" r:id="rId6"/>
    <p:sldId id="278" r:id="rId7"/>
    <p:sldId id="273" r:id="rId8"/>
    <p:sldId id="280" r:id="rId9"/>
    <p:sldId id="275" r:id="rId10"/>
    <p:sldId id="282" r:id="rId11"/>
    <p:sldId id="285" r:id="rId12"/>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678" autoAdjust="0"/>
  </p:normalViewPr>
  <p:slideViewPr>
    <p:cSldViewPr snapToGrid="0">
      <p:cViewPr>
        <p:scale>
          <a:sx n="80" d="100"/>
          <a:sy n="80" d="100"/>
        </p:scale>
        <p:origin x="-1435"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196079"/>
            <a:ext cx="2758130"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lvl1pPr>
          </a:lstStyle>
          <a:p>
            <a:r>
              <a:rPr lang="en-US"/>
              <a:t>doc.: IEEE 802.15-&lt;doc#&gt;</a:t>
            </a:r>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lvl1pPr>
          </a:lstStyle>
          <a:p>
            <a:r>
              <a:rPr lang="en-US"/>
              <a:t>&lt;month year&gt;</a:t>
            </a:r>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sz="1100"/>
            </a:lvl1pPr>
          </a:lstStyle>
          <a:p>
            <a:r>
              <a:rPr lang="en-US"/>
              <a:t>&lt;author&gt;, &lt;company&gt;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97858">
              <a:defRPr sz="1100"/>
            </a:lvl1pPr>
          </a:lstStyle>
          <a:p>
            <a:r>
              <a:rPr lang="en-US"/>
              <a:t>Page </a:t>
            </a:r>
            <a:fld id="{3BAC553E-1632-46BB-AD87-87036F0A01ED}" type="slidenum">
              <a:rPr lang="en-US"/>
              <a:pPr/>
              <a:t>‹Nr.›</a:t>
            </a:fld>
            <a:endParaRPr lang="en-US"/>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
        <p:nvSpPr>
          <p:cNvPr id="3079" name="Rectangle 7"/>
          <p:cNvSpPr>
            <a:spLocks noChangeArrowheads="1"/>
          </p:cNvSpPr>
          <p:nvPr/>
        </p:nvSpPr>
        <p:spPr bwMode="auto">
          <a:xfrm>
            <a:off x="710256" y="9905482"/>
            <a:ext cx="728133" cy="184666"/>
          </a:xfrm>
          <a:prstGeom prst="rect">
            <a:avLst/>
          </a:prstGeom>
          <a:noFill/>
          <a:ln w="9525">
            <a:noFill/>
            <a:miter lim="800000"/>
            <a:headEnd/>
            <a:tailEnd/>
          </a:ln>
          <a:effectLst/>
        </p:spPr>
        <p:txBody>
          <a:bodyPr lIns="0" tIns="0" rIns="0" bIns="0">
            <a:spAutoFit/>
          </a:bodyPr>
          <a:lstStyle/>
          <a:p>
            <a:pPr defTabSz="997858"/>
            <a:r>
              <a:rPr lang="en-US"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Tree>
    <p:extLst>
      <p:ext uri="{BB962C8B-B14F-4D97-AF65-F5344CB8AC3E}">
        <p14:creationId xmlns="" xmlns:p14="http://schemas.microsoft.com/office/powerpoint/2010/main" val="762324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lvl1pPr>
          </a:lstStyle>
          <a:p>
            <a:r>
              <a:rPr lang="en-US"/>
              <a:t>doc.: IEEE 802.15-&lt;doc#&gt;</a:t>
            </a:r>
          </a:p>
        </p:txBody>
      </p:sp>
      <p:sp>
        <p:nvSpPr>
          <p:cNvPr id="2051" name="Rectangle 3"/>
          <p:cNvSpPr>
            <a:spLocks noGrp="1" noChangeArrowheads="1"/>
          </p:cNvSpPr>
          <p:nvPr>
            <p:ph type="dt" idx="1"/>
          </p:nvPr>
        </p:nvSpPr>
        <p:spPr bwMode="auto">
          <a:xfrm>
            <a:off x="669623" y="108544"/>
            <a:ext cx="280201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000125" y="773113"/>
            <a:ext cx="5099050" cy="3825875"/>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45923" y="4861704"/>
            <a:ext cx="5207454" cy="4606101"/>
          </a:xfrm>
          <a:prstGeom prst="rect">
            <a:avLst/>
          </a:prstGeom>
          <a:noFill/>
          <a:ln w="9525">
            <a:noFill/>
            <a:miter lim="800000"/>
            <a:headEnd/>
            <a:tailEnd/>
          </a:ln>
          <a:effectLst/>
        </p:spPr>
        <p:txBody>
          <a:bodyPr vert="horz" wrap="square" lIns="100125" tIns="49215" rIns="100125" bIns="492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88747" lvl="4" algn="r" defTabSz="997858">
              <a:defRPr/>
            </a:lvl5pPr>
          </a:lstStyle>
          <a:p>
            <a:pPr lvl="4"/>
            <a:r>
              <a:rPr lang="en-US"/>
              <a:t>&lt;author&gt;, &lt;company&gt;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a:lvl1pPr>
          </a:lstStyle>
          <a:p>
            <a:r>
              <a:rPr lang="en-US"/>
              <a:t>Page </a:t>
            </a:r>
            <a:fld id="{1E6C07B4-BB24-438D-87A0-B79A0C0B63CB}" type="slidenum">
              <a:rPr lang="en-US"/>
              <a:pPr/>
              <a:t>‹Nr.›</a:t>
            </a:fld>
            <a:endParaRPr lang="en-US"/>
          </a:p>
        </p:txBody>
      </p:sp>
      <p:sp>
        <p:nvSpPr>
          <p:cNvPr id="2056" name="Rectangle 8"/>
          <p:cNvSpPr>
            <a:spLocks noChangeArrowheads="1"/>
          </p:cNvSpPr>
          <p:nvPr/>
        </p:nvSpPr>
        <p:spPr bwMode="auto">
          <a:xfrm>
            <a:off x="741136" y="9908983"/>
            <a:ext cx="728133" cy="184666"/>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Tree>
    <p:extLst>
      <p:ext uri="{BB962C8B-B14F-4D97-AF65-F5344CB8AC3E}">
        <p14:creationId xmlns="" xmlns:p14="http://schemas.microsoft.com/office/powerpoint/2010/main" val="4269378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525C387A-8238-4D3E-A084-5428CD54B8D5}"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C3EDA6DA-8C19-40E2-816F-1AE6A4528EF9}"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9CA51FD3-D219-4F15-BBEC-19406F037D66}" type="slidenum">
              <a:rPr lang="en-US"/>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pPr>
            <a:r>
              <a:rPr sz="3600"/>
              <a:t>Title Text</a:t>
            </a:r>
          </a:p>
        </p:txBody>
      </p:sp>
      <p:sp>
        <p:nvSpPr>
          <p:cNvPr id="18" name="Shape 18"/>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 name="Rectangle 9"/>
          <p:cNvSpPr>
            <a:spLocks noGrp="1" noChangeArrowheads="1"/>
          </p:cNvSpPr>
          <p:nvPr>
            <p:ph type="sldNum" idx="10"/>
          </p:nvPr>
        </p:nvSpPr>
        <p:spPr>
          <a:xfrm>
            <a:off x="4356100" y="6597650"/>
            <a:ext cx="825500" cy="260350"/>
          </a:xfrm>
          <a:prstGeom prst="rect">
            <a:avLst/>
          </a:prstGeom>
        </p:spPr>
        <p:txBody>
          <a:bodyPr/>
          <a:lstStyle>
            <a:lvl1pPr>
              <a:defRPr/>
            </a:lvl1pPr>
          </a:lstStyle>
          <a:p>
            <a:pPr>
              <a:defRPr/>
            </a:pPr>
            <a:r>
              <a:rPr lang="en-US" altLang="en-US" dirty="0"/>
              <a:t>Slide </a:t>
            </a:r>
            <a:fld id="{59802E41-703B-4CC7-97CC-EA054E341967}" type="slidenum">
              <a:rPr lang="en-US" altLang="en-US"/>
              <a:pPr>
                <a:defRPr/>
              </a:pPr>
              <a:t>‹Nr.›</a:t>
            </a:fld>
            <a:endParaRPr lang="en-US" altLang="en-US" dirty="0"/>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85800" y="378281"/>
            <a:ext cx="1600200" cy="215444"/>
          </a:xfrm>
        </p:spPr>
        <p:txBody>
          <a:bodyPr/>
          <a:lstStyle>
            <a:lvl1pPr>
              <a:defRPr/>
            </a:lvl1pPr>
          </a:lstStyle>
          <a:p>
            <a:r>
              <a:rPr lang="en-US" dirty="0" smtClean="0"/>
              <a:t>July 2013</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D8E7F6C2-DF2F-4116-8D71-DCDEFB590920}" type="slidenum">
              <a:rPr lang="en-US"/>
              <a:pPr/>
              <a:t>‹Nr.›</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r>
              <a:rPr lang="en-US"/>
              <a:t>&lt;month year&gt;</a:t>
            </a:r>
          </a:p>
        </p:txBody>
      </p:sp>
      <p:sp>
        <p:nvSpPr>
          <p:cNvPr id="5" name="Fußzeilenplatzhalter 4"/>
          <p:cNvSpPr>
            <a:spLocks noGrp="1"/>
          </p:cNvSpPr>
          <p:nvPr>
            <p:ph type="ftr" sz="quarter" idx="11"/>
          </p:nvPr>
        </p:nvSpPr>
        <p:spPr/>
        <p:txBody>
          <a:bodyPr/>
          <a:lstStyle>
            <a:lvl1pPr>
              <a:defRPr/>
            </a:lvl1pPr>
          </a:lstStyle>
          <a:p>
            <a:r>
              <a:rPr lang="en-US"/>
              <a:t>&lt;author&gt;, &lt;company&gt;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6AD22946-1A4B-488C-8C44-CAE0A6B61614}"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a:t>&lt;month year&gt;</a:t>
            </a:r>
          </a:p>
        </p:txBody>
      </p:sp>
      <p:sp>
        <p:nvSpPr>
          <p:cNvPr id="6" name="Fußzeilenplatzhalter 5"/>
          <p:cNvSpPr>
            <a:spLocks noGrp="1"/>
          </p:cNvSpPr>
          <p:nvPr>
            <p:ph type="ftr" sz="quarter" idx="11"/>
          </p:nvPr>
        </p:nvSpPr>
        <p:spPr/>
        <p:txBody>
          <a:bodyPr/>
          <a:lstStyle>
            <a:lvl1pPr>
              <a:defRPr/>
            </a:lvl1pPr>
          </a:lstStyle>
          <a:p>
            <a:r>
              <a:rPr lang="en-US"/>
              <a:t>&lt;author&gt;, &lt;company&gt;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49F8486E-9C3F-4121-AED1-677A3F6C0F73}"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en-US"/>
              <a:t>&lt;month year&gt;</a:t>
            </a:r>
          </a:p>
        </p:txBody>
      </p:sp>
      <p:sp>
        <p:nvSpPr>
          <p:cNvPr id="8" name="Fußzeilenplatzhalter 7"/>
          <p:cNvSpPr>
            <a:spLocks noGrp="1"/>
          </p:cNvSpPr>
          <p:nvPr>
            <p:ph type="ftr" sz="quarter" idx="11"/>
          </p:nvPr>
        </p:nvSpPr>
        <p:spPr/>
        <p:txBody>
          <a:bodyPr/>
          <a:lstStyle>
            <a:lvl1pPr>
              <a:defRPr/>
            </a:lvl1pPr>
          </a:lstStyle>
          <a:p>
            <a:r>
              <a:rPr lang="en-US"/>
              <a:t>&lt;author&gt;, &lt;company&gt;</a:t>
            </a:r>
          </a:p>
        </p:txBody>
      </p:sp>
      <p:sp>
        <p:nvSpPr>
          <p:cNvPr id="9" name="Foliennummernplatzhalter 8"/>
          <p:cNvSpPr>
            <a:spLocks noGrp="1"/>
          </p:cNvSpPr>
          <p:nvPr>
            <p:ph type="sldNum" sz="quarter" idx="12"/>
          </p:nvPr>
        </p:nvSpPr>
        <p:spPr/>
        <p:txBody>
          <a:bodyPr/>
          <a:lstStyle>
            <a:lvl1pPr>
              <a:defRPr/>
            </a:lvl1pPr>
          </a:lstStyle>
          <a:p>
            <a:r>
              <a:rPr lang="en-US"/>
              <a:t>Slide </a:t>
            </a:r>
            <a:fld id="{414EE501-66D6-4ED8-A98B-DBE3F1441DC4}"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en-US"/>
              <a:t>&lt;month year&gt;</a:t>
            </a:r>
          </a:p>
        </p:txBody>
      </p:sp>
      <p:sp>
        <p:nvSpPr>
          <p:cNvPr id="4" name="Fußzeilenplatzhalter 3"/>
          <p:cNvSpPr>
            <a:spLocks noGrp="1"/>
          </p:cNvSpPr>
          <p:nvPr>
            <p:ph type="ftr" sz="quarter" idx="11"/>
          </p:nvPr>
        </p:nvSpPr>
        <p:spPr/>
        <p:txBody>
          <a:bodyPr/>
          <a:lstStyle>
            <a:lvl1pPr>
              <a:defRPr/>
            </a:lvl1pPr>
          </a:lstStyle>
          <a:p>
            <a:r>
              <a:rPr lang="en-US"/>
              <a:t>&lt;author&gt;, &lt;company&gt;</a:t>
            </a:r>
          </a:p>
        </p:txBody>
      </p:sp>
      <p:sp>
        <p:nvSpPr>
          <p:cNvPr id="5" name="Foliennummernplatzhalter 4"/>
          <p:cNvSpPr>
            <a:spLocks noGrp="1"/>
          </p:cNvSpPr>
          <p:nvPr>
            <p:ph type="sldNum" sz="quarter" idx="12"/>
          </p:nvPr>
        </p:nvSpPr>
        <p:spPr/>
        <p:txBody>
          <a:bodyPr/>
          <a:lstStyle>
            <a:lvl1pPr>
              <a:defRPr/>
            </a:lvl1pPr>
          </a:lstStyle>
          <a:p>
            <a:r>
              <a:rPr lang="en-US"/>
              <a:t>Slide </a:t>
            </a:r>
            <a:fld id="{6FDFCD56-6E23-4ED9-8FB9-6861A9CC02CC}"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dirty="0" smtClean="0"/>
              <a:t>March 2013</a:t>
            </a:r>
            <a:endParaRPr lang="en-US" dirty="0"/>
          </a:p>
        </p:txBody>
      </p:sp>
      <p:sp>
        <p:nvSpPr>
          <p:cNvPr id="3" name="Fußzeilenplatzhalter 2"/>
          <p:cNvSpPr>
            <a:spLocks noGrp="1"/>
          </p:cNvSpPr>
          <p:nvPr>
            <p:ph type="ftr" sz="quarter" idx="11"/>
          </p:nvPr>
        </p:nvSpPr>
        <p:spPr/>
        <p:txBody>
          <a:bodyPr/>
          <a:lstStyle>
            <a:lvl1pPr>
              <a:defRPr/>
            </a:lvl1pPr>
          </a:lstStyle>
          <a:p>
            <a:r>
              <a:rPr lang="en-US" dirty="0" smtClean="0"/>
              <a:t>Thomas Kürner, TU Braunschweig</a:t>
            </a:r>
            <a:endParaRPr lang="en-US" dirty="0"/>
          </a:p>
        </p:txBody>
      </p:sp>
      <p:sp>
        <p:nvSpPr>
          <p:cNvPr id="4" name="Foliennummernplatzhalter 3"/>
          <p:cNvSpPr>
            <a:spLocks noGrp="1"/>
          </p:cNvSpPr>
          <p:nvPr>
            <p:ph type="sldNum" sz="quarter" idx="12"/>
          </p:nvPr>
        </p:nvSpPr>
        <p:spPr/>
        <p:txBody>
          <a:bodyPr/>
          <a:lstStyle>
            <a:lvl1pPr>
              <a:defRPr/>
            </a:lvl1pPr>
          </a:lstStyle>
          <a:p>
            <a:r>
              <a:rPr lang="en-US"/>
              <a:t>Slide </a:t>
            </a:r>
            <a:fld id="{D0FF068C-9A81-4A5F-8F84-6EE3A290DD00}" type="slidenum">
              <a:rPr lang="en-US"/>
              <a:pPr/>
              <a:t>‹Nr.›</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a:t>&lt;month year&gt;</a:t>
            </a:r>
          </a:p>
        </p:txBody>
      </p:sp>
      <p:sp>
        <p:nvSpPr>
          <p:cNvPr id="6" name="Fußzeilenplatzhalter 5"/>
          <p:cNvSpPr>
            <a:spLocks noGrp="1"/>
          </p:cNvSpPr>
          <p:nvPr>
            <p:ph type="ftr" sz="quarter" idx="11"/>
          </p:nvPr>
        </p:nvSpPr>
        <p:spPr/>
        <p:txBody>
          <a:bodyPr/>
          <a:lstStyle>
            <a:lvl1pPr>
              <a:defRPr/>
            </a:lvl1pPr>
          </a:lstStyle>
          <a:p>
            <a:r>
              <a:rPr lang="en-US"/>
              <a:t>&lt;author&gt;, &lt;company&gt;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76F72D51-5D33-46E4-A0A2-5F21FB7F9123}"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a:t>&lt;month year&gt;</a:t>
            </a:r>
          </a:p>
        </p:txBody>
      </p:sp>
      <p:sp>
        <p:nvSpPr>
          <p:cNvPr id="6" name="Fußzeilenplatzhalter 5"/>
          <p:cNvSpPr>
            <a:spLocks noGrp="1"/>
          </p:cNvSpPr>
          <p:nvPr>
            <p:ph type="ftr" sz="quarter" idx="11"/>
          </p:nvPr>
        </p:nvSpPr>
        <p:spPr/>
        <p:txBody>
          <a:bodyPr/>
          <a:lstStyle>
            <a:lvl1pPr>
              <a:defRPr/>
            </a:lvl1pPr>
          </a:lstStyle>
          <a:p>
            <a:r>
              <a:rPr lang="en-US"/>
              <a:t>&lt;author&gt;, &lt;company&gt;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9CF003C6-0785-4060-85F0-A5AFF34B04DD}"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smtClean="0"/>
              <a:t>Titelmasterformat durch Klicken bearbeiten</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dirty="0" smtClean="0"/>
              <a:t>May 2014</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smtClean="0"/>
              <a:t>Thomas Kürner (TU Braunschweig) et. al.</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0CA028F1-D738-48FE-BE50-E58F6D2C58CF}" type="slidenum">
              <a:rPr lang="en-US"/>
              <a:pPr/>
              <a:t>‹Nr.›</a:t>
            </a:fld>
            <a:endParaRPr lang="en-US"/>
          </a:p>
        </p:txBody>
      </p:sp>
      <p:sp>
        <p:nvSpPr>
          <p:cNvPr id="1031" name="Rectangle 7"/>
          <p:cNvSpPr>
            <a:spLocks noChangeArrowheads="1"/>
          </p:cNvSpPr>
          <p:nvPr/>
        </p:nvSpPr>
        <p:spPr bwMode="auto">
          <a:xfrm>
            <a:off x="1296537" y="394156"/>
            <a:ext cx="7161664" cy="215444"/>
          </a:xfrm>
          <a:prstGeom prst="rect">
            <a:avLst/>
          </a:prstGeom>
          <a:noFill/>
          <a:ln w="9525">
            <a:noFill/>
            <a:miter lim="800000"/>
            <a:headEnd/>
            <a:tailEnd/>
          </a:ln>
          <a:effectLst/>
        </p:spPr>
        <p:txBody>
          <a:bodyPr wrap="square" lIns="0" tIns="0" rIns="0" bIns="0" anchor="b">
            <a:spAutoFit/>
          </a:bodyPr>
          <a:lstStyle/>
          <a:p>
            <a:pPr marL="982663" lvl="4" indent="0" algn="r"/>
            <a:r>
              <a:rPr lang="en-US" sz="1400" b="1" dirty="0"/>
              <a:t>doc.: IEEE </a:t>
            </a:r>
            <a:r>
              <a:rPr lang="en-US" sz="1400" b="1" dirty="0" smtClean="0"/>
              <a:t>802.15-17-0293-000-003d_May</a:t>
            </a:r>
            <a:r>
              <a:rPr lang="en-US" sz="1400" b="1" baseline="0" dirty="0" smtClean="0"/>
              <a:t> </a:t>
            </a:r>
            <a:r>
              <a:rPr lang="en-US" sz="1400" b="1" dirty="0" smtClean="0"/>
              <a:t>2017_Closing_Plenary_Slides</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a:xfrm>
            <a:off x="667544" y="378281"/>
            <a:ext cx="1600200" cy="215444"/>
          </a:xfrm>
        </p:spPr>
        <p:txBody>
          <a:bodyPr/>
          <a:lstStyle/>
          <a:p>
            <a:r>
              <a:rPr lang="en-US" dirty="0" smtClean="0"/>
              <a:t>May 2017</a:t>
            </a:r>
          </a:p>
        </p:txBody>
      </p:sp>
      <p:sp>
        <p:nvSpPr>
          <p:cNvPr id="5" name="Fußzeilenplatzhalter 2"/>
          <p:cNvSpPr>
            <a:spLocks noGrp="1"/>
          </p:cNvSpPr>
          <p:nvPr>
            <p:ph type="ftr" sz="quarter" idx="11"/>
          </p:nvPr>
        </p:nvSpPr>
        <p:spPr>
          <a:xfrm>
            <a:off x="5486400" y="6525344"/>
            <a:ext cx="3124200" cy="184666"/>
          </a:xfrm>
        </p:spPr>
        <p:txBody>
          <a:bodyPr/>
          <a:lstStyle/>
          <a:p>
            <a:r>
              <a:rPr lang="en-US" dirty="0" smtClean="0"/>
              <a:t>Thomas Kürner (TU Braunschweig).</a:t>
            </a:r>
            <a:endParaRPr lang="en-US" dirty="0"/>
          </a:p>
        </p:txBody>
      </p:sp>
      <p:sp>
        <p:nvSpPr>
          <p:cNvPr id="6" name="Foliennummernplatzhalter 3"/>
          <p:cNvSpPr>
            <a:spLocks noGrp="1"/>
          </p:cNvSpPr>
          <p:nvPr>
            <p:ph type="sldNum" sz="quarter" idx="12"/>
          </p:nvPr>
        </p:nvSpPr>
        <p:spPr/>
        <p:txBody>
          <a:bodyPr/>
          <a:lstStyle/>
          <a:p>
            <a:r>
              <a:rPr lang="en-US" dirty="0"/>
              <a:t>Slide </a:t>
            </a:r>
            <a:fld id="{81095783-45F1-4BC3-AE2A-29FF2428E513}" type="slidenum">
              <a:rPr lang="en-US"/>
              <a:pPr/>
              <a:t>1</a:t>
            </a:fld>
            <a:endParaRPr lang="en-US" dirty="0"/>
          </a:p>
        </p:txBody>
      </p:sp>
      <p:sp>
        <p:nvSpPr>
          <p:cNvPr id="27651" name="Rectangle 3"/>
          <p:cNvSpPr>
            <a:spLocks noChangeArrowheads="1"/>
          </p:cNvSpPr>
          <p:nvPr/>
        </p:nvSpPr>
        <p:spPr bwMode="auto">
          <a:xfrm>
            <a:off x="152400" y="609600"/>
            <a:ext cx="8629291" cy="4893647"/>
          </a:xfrm>
          <a:prstGeom prst="rect">
            <a:avLst/>
          </a:prstGeom>
          <a:noFill/>
          <a:ln w="12700">
            <a:noFill/>
            <a:miter lim="800000"/>
            <a:headEnd type="none" w="sm" len="sm"/>
            <a:tailEnd type="none" w="sm" len="sm"/>
          </a:ln>
          <a:effectLst/>
        </p:spPr>
        <p:txBody>
          <a:bodyPr wrap="square">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sz="1600" dirty="0" smtClean="0">
                <a:solidFill>
                  <a:schemeClr val="tx2"/>
                </a:solidFill>
              </a:rPr>
              <a:t>TG3d Atlanta January </a:t>
            </a:r>
            <a:r>
              <a:rPr lang="en-US" sz="1600" dirty="0" smtClean="0"/>
              <a:t>2017 Closing Plenary Slides</a:t>
            </a:r>
            <a:endParaRPr lang="de-DE" sz="1600" dirty="0" smtClean="0"/>
          </a:p>
          <a:p>
            <a:r>
              <a:rPr lang="en-US" sz="1600" dirty="0">
                <a:solidFill>
                  <a:schemeClr val="tx2"/>
                </a:solidFill>
              </a:rPr>
              <a:t>	</a:t>
            </a:r>
          </a:p>
          <a:p>
            <a:r>
              <a:rPr lang="en-US" sz="1600" b="1" dirty="0">
                <a:solidFill>
                  <a:schemeClr val="tx2"/>
                </a:solidFill>
              </a:rPr>
              <a:t>Date Submitted: </a:t>
            </a:r>
            <a:r>
              <a:rPr lang="en-US" sz="1600" dirty="0" smtClean="0">
                <a:solidFill>
                  <a:schemeClr val="tx2"/>
                </a:solidFill>
              </a:rPr>
              <a:t>11 May 2017</a:t>
            </a:r>
            <a:endParaRPr lang="en-US" sz="1600" dirty="0">
              <a:solidFill>
                <a:schemeClr val="tx2"/>
              </a:solidFill>
            </a:endParaRPr>
          </a:p>
          <a:p>
            <a:r>
              <a:rPr lang="en-US" sz="1600" b="1" dirty="0">
                <a:solidFill>
                  <a:schemeClr val="tx2"/>
                </a:solidFill>
              </a:rPr>
              <a:t>Source:</a:t>
            </a:r>
            <a:r>
              <a:rPr lang="en-US" sz="1600" dirty="0">
                <a:solidFill>
                  <a:schemeClr val="tx2"/>
                </a:solidFill>
              </a:rPr>
              <a:t> </a:t>
            </a:r>
            <a:r>
              <a:rPr lang="en-US" sz="1600" dirty="0" smtClean="0">
                <a:solidFill>
                  <a:schemeClr val="tx2"/>
                </a:solidFill>
              </a:rPr>
              <a:t>Thomas Kürner Company TU Braunschweig</a:t>
            </a:r>
            <a:endParaRPr lang="en-US" sz="1600" dirty="0">
              <a:solidFill>
                <a:schemeClr val="tx2"/>
              </a:solidFill>
            </a:endParaRPr>
          </a:p>
          <a:p>
            <a:r>
              <a:rPr lang="en-US" sz="1600" dirty="0">
                <a:solidFill>
                  <a:schemeClr val="tx2"/>
                </a:solidFill>
              </a:rPr>
              <a:t>Address </a:t>
            </a:r>
            <a:r>
              <a:rPr lang="en-US" sz="1600" dirty="0" err="1" smtClean="0">
                <a:solidFill>
                  <a:schemeClr val="tx2"/>
                </a:solidFill>
              </a:rPr>
              <a:t>Schleinitzstr</a:t>
            </a:r>
            <a:r>
              <a:rPr lang="en-US" sz="1600" dirty="0" smtClean="0">
                <a:solidFill>
                  <a:schemeClr val="tx2"/>
                </a:solidFill>
              </a:rPr>
              <a:t>. 22, D-38092 Braunschweig, Germany</a:t>
            </a:r>
            <a:endParaRPr lang="en-US" sz="1600" dirty="0">
              <a:solidFill>
                <a:schemeClr val="tx2"/>
              </a:solidFill>
            </a:endParaRPr>
          </a:p>
          <a:p>
            <a:r>
              <a:rPr lang="en-US" sz="1600" dirty="0">
                <a:solidFill>
                  <a:schemeClr val="tx2"/>
                </a:solidFill>
              </a:rPr>
              <a:t>Voice</a:t>
            </a:r>
            <a:r>
              <a:rPr lang="en-US" sz="1600" dirty="0" smtClean="0">
                <a:solidFill>
                  <a:schemeClr val="tx2"/>
                </a:solidFill>
              </a:rPr>
              <a:t>:+495313912416, </a:t>
            </a:r>
            <a:r>
              <a:rPr lang="en-US" sz="1600" dirty="0">
                <a:solidFill>
                  <a:schemeClr val="tx2"/>
                </a:solidFill>
              </a:rPr>
              <a:t>FAX: </a:t>
            </a:r>
            <a:r>
              <a:rPr lang="en-US" sz="1600" dirty="0" smtClean="0">
                <a:solidFill>
                  <a:schemeClr val="tx2"/>
                </a:solidFill>
              </a:rPr>
              <a:t>+495313915192, E-Mail: t.kuerner@tu-bs.de</a:t>
            </a:r>
            <a:r>
              <a:rPr lang="en-US" sz="1600" dirty="0">
                <a:solidFill>
                  <a:schemeClr val="tx2"/>
                </a:solidFill>
              </a:rPr>
              <a:t>	</a:t>
            </a:r>
          </a:p>
          <a:p>
            <a:pPr>
              <a:spcBef>
                <a:spcPts val="600"/>
              </a:spcBef>
              <a:spcAft>
                <a:spcPts val="600"/>
              </a:spcAft>
            </a:pPr>
            <a:r>
              <a:rPr lang="en-US" sz="1600" b="1" dirty="0">
                <a:solidFill>
                  <a:schemeClr val="tx2"/>
                </a:solidFill>
              </a:rPr>
              <a:t>Re:</a:t>
            </a:r>
            <a:r>
              <a:rPr lang="en-US" sz="1600" dirty="0">
                <a:solidFill>
                  <a:schemeClr val="tx2"/>
                </a:solidFill>
              </a:rPr>
              <a:t> </a:t>
            </a:r>
            <a:r>
              <a:rPr lang="en-US" sz="1600" dirty="0" smtClean="0">
                <a:solidFill>
                  <a:schemeClr val="tx2"/>
                </a:solidFill>
              </a:rPr>
              <a:t>n/a</a:t>
            </a:r>
            <a:endParaRPr lang="en-US" dirty="0" smtClean="0">
              <a:solidFill>
                <a:schemeClr val="tx2"/>
              </a:solidFill>
            </a:endParaRPr>
          </a:p>
          <a:p>
            <a:r>
              <a:rPr lang="en-US" sz="1600" b="1" dirty="0" smtClean="0">
                <a:solidFill>
                  <a:schemeClr val="tx2"/>
                </a:solidFill>
              </a:rPr>
              <a:t>Abstract:</a:t>
            </a:r>
            <a:r>
              <a:rPr lang="en-US" sz="1600" dirty="0" smtClean="0">
                <a:solidFill>
                  <a:schemeClr val="tx2"/>
                </a:solidFill>
              </a:rPr>
              <a:t>	 TG3d November </a:t>
            </a:r>
            <a:r>
              <a:rPr lang="en-US" sz="1600" dirty="0" smtClean="0"/>
              <a:t>2016 Closing Plenary Slides</a:t>
            </a:r>
            <a:endParaRPr lang="en-US" sz="1600" dirty="0" smtClean="0">
              <a:solidFill>
                <a:schemeClr val="tx2"/>
              </a:solidFill>
            </a:endParaRPr>
          </a:p>
          <a:p>
            <a:pPr>
              <a:spcBef>
                <a:spcPts val="600"/>
              </a:spcBef>
              <a:spcAft>
                <a:spcPts val="600"/>
              </a:spcAft>
            </a:pPr>
            <a:r>
              <a:rPr lang="en-US" sz="1600" b="1" dirty="0" smtClean="0">
                <a:solidFill>
                  <a:schemeClr val="tx2"/>
                </a:solidFill>
              </a:rPr>
              <a:t>Purpose: </a:t>
            </a:r>
            <a:r>
              <a:rPr lang="en-US" sz="1600" dirty="0" smtClean="0">
                <a:solidFill>
                  <a:schemeClr val="tx2"/>
                </a:solidFill>
              </a:rPr>
              <a:t>Closing report to WG 15 at closing plenary</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a:t>
            </a:r>
            <a:r>
              <a:rPr lang="en-US" sz="1600" dirty="0" smtClean="0">
                <a:solidFill>
                  <a:schemeClr val="tx2"/>
                </a:solidFill>
              </a:rPr>
              <a:t> prepared </a:t>
            </a:r>
            <a:r>
              <a:rPr lang="en-US" sz="1600" dirty="0">
                <a:solidFill>
                  <a:schemeClr val="tx2"/>
                </a:solidFill>
              </a:rPr>
              <a:t>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BRC </a:t>
            </a:r>
            <a:r>
              <a:rPr lang="de-DE" dirty="0" err="1" smtClean="0"/>
              <a:t>Calls</a:t>
            </a:r>
            <a:endParaRPr lang="de-DE" dirty="0"/>
          </a:p>
        </p:txBody>
      </p:sp>
      <p:sp>
        <p:nvSpPr>
          <p:cNvPr id="3" name="Inhaltsplatzhalter 2"/>
          <p:cNvSpPr>
            <a:spLocks noGrp="1"/>
          </p:cNvSpPr>
          <p:nvPr>
            <p:ph idx="1"/>
          </p:nvPr>
        </p:nvSpPr>
        <p:spPr>
          <a:xfrm>
            <a:off x="419101" y="1266825"/>
            <a:ext cx="8277224" cy="4114800"/>
          </a:xfrm>
        </p:spPr>
        <p:txBody>
          <a:bodyPr/>
          <a:lstStyle/>
          <a:p>
            <a:pPr>
              <a:buNone/>
            </a:pPr>
            <a:endParaRPr lang="de-DE" sz="2400" dirty="0" smtClean="0"/>
          </a:p>
          <a:p>
            <a:pPr lvl="1"/>
            <a:r>
              <a:rPr lang="de-DE" sz="1800" dirty="0" smtClean="0"/>
              <a:t>24.05.17, 6am-7am, (CET), 2pm-3pm (JST) / 23.05.17, 9pm-10pm (PST)</a:t>
            </a:r>
          </a:p>
          <a:p>
            <a:pPr lvl="1"/>
            <a:r>
              <a:rPr lang="de-DE" sz="1800" dirty="0" smtClean="0"/>
              <a:t>26.05.17, 6am-8am, (CET), 2pm-4pm (JST) / 25.05.17, 9pm-11pm (PST)</a:t>
            </a:r>
          </a:p>
          <a:p>
            <a:pPr lvl="1"/>
            <a:r>
              <a:rPr lang="de-DE" sz="1800" dirty="0" smtClean="0"/>
              <a:t>29.05.17, 6am-8am, (CET), 2pm-4pm (JST) / 28.05.17, 9pm-11pm (PST)</a:t>
            </a:r>
          </a:p>
          <a:p>
            <a:pPr lvl="1"/>
            <a:r>
              <a:rPr lang="de-DE" sz="1800" dirty="0" smtClean="0"/>
              <a:t>06.06.17, 6am-8am, (CET), 2pm-4pm (JST) / 05.06.17, 9pm-11pm (PST)</a:t>
            </a:r>
          </a:p>
          <a:p>
            <a:pPr lvl="1"/>
            <a:r>
              <a:rPr lang="de-DE" sz="1800" dirty="0" smtClean="0"/>
              <a:t>09.06.17, 6am-8am, (CET), 2pm-4pm (JST) / 08.06.17, 9pm-11pm (PST)</a:t>
            </a:r>
          </a:p>
          <a:p>
            <a:pPr lvl="1"/>
            <a:r>
              <a:rPr lang="de-DE" sz="1800" dirty="0" smtClean="0"/>
              <a:t>20.06.17, 8am-10am, (CET), 4pm-6pm (JST) / 19.06.17, 11pm- 20.06.17 1am (PST)</a:t>
            </a:r>
          </a:p>
          <a:p>
            <a:pPr lvl="1"/>
            <a:r>
              <a:rPr lang="de-DE" sz="1800" dirty="0" smtClean="0"/>
              <a:t>22.06.17, 8am-10am, (CET), 4pm-6pm (JST) / 21.06.17, 11pm- 22.06.17 1am (PST)</a:t>
            </a:r>
          </a:p>
          <a:p>
            <a:pPr lvl="1">
              <a:buNone/>
            </a:pPr>
            <a:endParaRPr lang="de-DE" sz="1800" dirty="0" smtClean="0"/>
          </a:p>
          <a:p>
            <a:pPr lvl="1"/>
            <a:endParaRPr lang="de-DE" sz="1800" dirty="0" smtClean="0"/>
          </a:p>
          <a:p>
            <a:pPr lvl="1"/>
            <a:endParaRPr lang="de-DE" sz="2000" dirty="0" smtClean="0"/>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10</a:t>
            </a:fld>
            <a:endParaRPr lang="en-US"/>
          </a:p>
        </p:txBody>
      </p:sp>
      <p:sp>
        <p:nvSpPr>
          <p:cNvPr id="8" name="Fußzeilenplatzhalter 2"/>
          <p:cNvSpPr>
            <a:spLocks noGrp="1"/>
          </p:cNvSpPr>
          <p:nvPr>
            <p:ph type="ftr" sz="quarter" idx="11"/>
          </p:nvPr>
        </p:nvSpPr>
        <p:spPr>
          <a:xfrm>
            <a:off x="5486400" y="6475413"/>
            <a:ext cx="3124200" cy="184666"/>
          </a:xfrm>
        </p:spPr>
        <p:txBody>
          <a:bodyPr/>
          <a:lstStyle/>
          <a:p>
            <a:r>
              <a:rPr lang="en-US" dirty="0" smtClean="0"/>
              <a:t>Thomas Kürner, TU Braunschweig</a:t>
            </a:r>
            <a:endParaRPr lang="en-US" dirty="0"/>
          </a:p>
        </p:txBody>
      </p:sp>
      <p:sp>
        <p:nvSpPr>
          <p:cNvPr id="7" name="Datumsplatzhalter 3"/>
          <p:cNvSpPr>
            <a:spLocks noGrp="1"/>
          </p:cNvSpPr>
          <p:nvPr>
            <p:ph type="dt" sz="half" idx="10"/>
          </p:nvPr>
        </p:nvSpPr>
        <p:spPr>
          <a:xfrm>
            <a:off x="685800" y="378281"/>
            <a:ext cx="1600200" cy="215444"/>
          </a:xfrm>
        </p:spPr>
        <p:txBody>
          <a:bodyPr/>
          <a:lstStyle/>
          <a:p>
            <a:r>
              <a:rPr lang="en-US" dirty="0" smtClean="0"/>
              <a:t>May 2017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r>
              <a:rPr lang="en-US" smtClean="0"/>
              <a:t>July 2013</a:t>
            </a:r>
            <a:endParaRPr lang="en-US" dirty="0" smtClean="0"/>
          </a:p>
        </p:txBody>
      </p:sp>
      <p:sp>
        <p:nvSpPr>
          <p:cNvPr id="5" name="Fußzeilenplatzhalter 4"/>
          <p:cNvSpPr>
            <a:spLocks noGrp="1"/>
          </p:cNvSpPr>
          <p:nvPr>
            <p:ph type="ftr" sz="quarter" idx="11"/>
          </p:nvPr>
        </p:nvSpPr>
        <p:spPr/>
        <p:txBody>
          <a:bodyPr/>
          <a:lstStyle/>
          <a:p>
            <a:r>
              <a:rPr lang="en-US" smtClean="0"/>
              <a:t>&lt;author&gt;, &lt;company&gt;</a:t>
            </a:r>
            <a:endParaRPr lang="en-US"/>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11</a:t>
            </a:fld>
            <a:endParaRPr lang="en-US"/>
          </a:p>
        </p:txBody>
      </p:sp>
      <p:pic>
        <p:nvPicPr>
          <p:cNvPr id="1026" name="Picture 2" descr="C:\Users\tkuerner\Downloads\DSCN94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Textfeld 7"/>
          <p:cNvSpPr txBox="1"/>
          <p:nvPr/>
        </p:nvSpPr>
        <p:spPr>
          <a:xfrm>
            <a:off x="312054" y="174368"/>
            <a:ext cx="3535070" cy="707886"/>
          </a:xfrm>
          <a:prstGeom prst="rect">
            <a:avLst/>
          </a:prstGeom>
          <a:noFill/>
        </p:spPr>
        <p:txBody>
          <a:bodyPr wrap="none" rtlCol="0">
            <a:spAutoFit/>
          </a:bodyPr>
          <a:lstStyle/>
          <a:p>
            <a:r>
              <a:rPr lang="de-DE" sz="4000" b="1" dirty="0" smtClean="0">
                <a:solidFill>
                  <a:schemeClr val="bg1"/>
                </a:solidFill>
                <a:latin typeface="Calibri Light" pitchFamily="34" charset="0"/>
              </a:rPr>
              <a:t>See </a:t>
            </a:r>
            <a:r>
              <a:rPr lang="de-DE" sz="4000" b="1" dirty="0" err="1" smtClean="0">
                <a:solidFill>
                  <a:schemeClr val="bg1"/>
                </a:solidFill>
                <a:latin typeface="Calibri Light" pitchFamily="34" charset="0"/>
              </a:rPr>
              <a:t>you</a:t>
            </a:r>
            <a:r>
              <a:rPr lang="de-DE" sz="4000" b="1" dirty="0" smtClean="0">
                <a:solidFill>
                  <a:schemeClr val="bg1"/>
                </a:solidFill>
                <a:latin typeface="Calibri Light" pitchFamily="34" charset="0"/>
              </a:rPr>
              <a:t> in Berlin</a:t>
            </a:r>
            <a:endParaRPr lang="de-DE" sz="4000" b="1" dirty="0">
              <a:solidFill>
                <a:schemeClr val="bg1"/>
              </a:solidFill>
              <a:latin typeface="Calibri Ligh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sz="4400" b="1" dirty="0" smtClean="0">
                <a:solidFill>
                  <a:schemeClr val="tx1"/>
                </a:solidFill>
              </a:rPr>
              <a:t>TG 3d May 2017</a:t>
            </a:r>
            <a:br>
              <a:rPr lang="de-DE" sz="4400" b="1" dirty="0" smtClean="0">
                <a:solidFill>
                  <a:schemeClr val="tx1"/>
                </a:solidFill>
              </a:rPr>
            </a:br>
            <a:r>
              <a:rPr lang="de-DE" sz="4400" b="1" dirty="0" err="1" smtClean="0">
                <a:solidFill>
                  <a:schemeClr val="tx1"/>
                </a:solidFill>
              </a:rPr>
              <a:t>Closing</a:t>
            </a:r>
            <a:r>
              <a:rPr lang="de-DE" sz="4400" b="1" dirty="0" smtClean="0">
                <a:solidFill>
                  <a:schemeClr val="tx1"/>
                </a:solidFill>
              </a:rPr>
              <a:t> Report</a:t>
            </a:r>
            <a:endParaRPr lang="de-DE" sz="4400" b="1" dirty="0">
              <a:solidFill>
                <a:schemeClr val="tx1"/>
              </a:solidFill>
            </a:endParaRPr>
          </a:p>
        </p:txBody>
      </p:sp>
      <p:sp>
        <p:nvSpPr>
          <p:cNvPr id="9" name="Untertitel 8"/>
          <p:cNvSpPr>
            <a:spLocks noGrp="1"/>
          </p:cNvSpPr>
          <p:nvPr>
            <p:ph type="subTitle"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 May 2017</a:t>
            </a:r>
            <a:endParaRPr lang="en-US" dirty="0"/>
          </a:p>
        </p:txBody>
      </p:sp>
      <p:sp>
        <p:nvSpPr>
          <p:cNvPr id="3" name="Fußzeilenplatzhalter 2"/>
          <p:cNvSpPr>
            <a:spLocks noGrp="1"/>
          </p:cNvSpPr>
          <p:nvPr>
            <p:ph type="ftr" sz="quarter" idx="11"/>
          </p:nvPr>
        </p:nvSpPr>
        <p:spPr/>
        <p:txBody>
          <a:bodyPr/>
          <a:lstStyle/>
          <a:p>
            <a:r>
              <a:rPr lang="en-US" dirty="0" smtClean="0"/>
              <a:t>Thomas Kürner, TU Braunschweig</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Meetings/</a:t>
            </a:r>
            <a:r>
              <a:rPr lang="de-DE" dirty="0" err="1" smtClean="0"/>
              <a:t>Contributions</a:t>
            </a:r>
            <a:endParaRPr lang="de-DE" dirty="0"/>
          </a:p>
        </p:txBody>
      </p:sp>
      <p:sp>
        <p:nvSpPr>
          <p:cNvPr id="6" name="Inhaltsplatzhalter 5"/>
          <p:cNvSpPr>
            <a:spLocks noGrp="1"/>
          </p:cNvSpPr>
          <p:nvPr>
            <p:ph idx="1"/>
          </p:nvPr>
        </p:nvSpPr>
        <p:spPr>
          <a:xfrm>
            <a:off x="685800" y="1852767"/>
            <a:ext cx="7772400" cy="4114800"/>
          </a:xfrm>
        </p:spPr>
        <p:txBody>
          <a:bodyPr/>
          <a:lstStyle/>
          <a:p>
            <a:r>
              <a:rPr lang="de-DE" sz="2000" dirty="0" smtClean="0"/>
              <a:t>4</a:t>
            </a:r>
            <a:r>
              <a:rPr lang="de-DE" sz="2000" smtClean="0"/>
              <a:t> </a:t>
            </a:r>
            <a:r>
              <a:rPr lang="de-DE" sz="2000" dirty="0" err="1" smtClean="0"/>
              <a:t>meetings</a:t>
            </a:r>
            <a:r>
              <a:rPr lang="de-DE" sz="2000" dirty="0" smtClean="0"/>
              <a:t> (</a:t>
            </a:r>
            <a:r>
              <a:rPr lang="de-DE" sz="2000" dirty="0" err="1" smtClean="0"/>
              <a:t>including</a:t>
            </a:r>
            <a:r>
              <a:rPr lang="de-DE" sz="2000" dirty="0" smtClean="0"/>
              <a:t> 1 </a:t>
            </a:r>
            <a:r>
              <a:rPr lang="de-DE" sz="2000" dirty="0" err="1" smtClean="0"/>
              <a:t>joint</a:t>
            </a:r>
            <a:r>
              <a:rPr lang="de-DE" sz="2000" dirty="0" smtClean="0"/>
              <a:t> </a:t>
            </a:r>
            <a:r>
              <a:rPr lang="de-DE" sz="2000" dirty="0" err="1" smtClean="0"/>
              <a:t>meeting</a:t>
            </a:r>
            <a:r>
              <a:rPr lang="de-DE" sz="2000" dirty="0" smtClean="0"/>
              <a:t> </a:t>
            </a:r>
            <a:r>
              <a:rPr lang="de-DE" sz="2000" dirty="0" err="1" smtClean="0"/>
              <a:t>with</a:t>
            </a:r>
            <a:r>
              <a:rPr lang="de-DE" sz="2000" dirty="0" smtClean="0"/>
              <a:t> IG </a:t>
            </a:r>
            <a:r>
              <a:rPr lang="de-DE" sz="2000" dirty="0" err="1" smtClean="0"/>
              <a:t>THz</a:t>
            </a:r>
            <a:r>
              <a:rPr lang="de-DE" sz="2000" dirty="0" smtClean="0"/>
              <a:t>)</a:t>
            </a:r>
          </a:p>
          <a:p>
            <a:r>
              <a:rPr lang="de-DE" sz="2000" dirty="0" err="1" smtClean="0"/>
              <a:t>Contributions</a:t>
            </a:r>
            <a:r>
              <a:rPr lang="de-DE" sz="2000" dirty="0" smtClean="0"/>
              <a:t> (</a:t>
            </a:r>
            <a:r>
              <a:rPr lang="de-DE" sz="2000" dirty="0" err="1" smtClean="0"/>
              <a:t>from</a:t>
            </a:r>
            <a:r>
              <a:rPr lang="de-DE" sz="2000" dirty="0" smtClean="0"/>
              <a:t> Joint </a:t>
            </a:r>
            <a:r>
              <a:rPr lang="de-DE" sz="2000" dirty="0" err="1" smtClean="0"/>
              <a:t>meeting</a:t>
            </a:r>
            <a:r>
              <a:rPr lang="de-DE" sz="2000" dirty="0" smtClean="0"/>
              <a:t> </a:t>
            </a:r>
            <a:r>
              <a:rPr lang="de-DE" sz="2000" dirty="0" err="1" smtClean="0"/>
              <a:t>with</a:t>
            </a:r>
            <a:r>
              <a:rPr lang="de-DE" sz="2000" dirty="0" smtClean="0"/>
              <a:t> TG3d):</a:t>
            </a:r>
            <a:endParaRPr lang="de-DE" sz="1800" dirty="0" smtClean="0"/>
          </a:p>
          <a:p>
            <a:pPr lvl="2"/>
            <a:r>
              <a:rPr lang="en-US" altLang="ja-JP" sz="1600" dirty="0" smtClean="0"/>
              <a:t>15-16-0269-01: A Japanese Activity on 300-GHz CMOS Transmitters</a:t>
            </a:r>
          </a:p>
          <a:p>
            <a:pPr lvl="2"/>
            <a:r>
              <a:rPr lang="en-US" altLang="ja-JP" sz="1600" dirty="0" smtClean="0"/>
              <a:t>15-16-0268-00: Study on Statistical Characteristics of Human Blockage Effects in Future Indoor Millimeter Wave and THz Wireless Communications</a:t>
            </a:r>
          </a:p>
          <a:p>
            <a:pPr lvl="2"/>
            <a:endParaRPr lang="de-DE" sz="1800" dirty="0" smtClean="0"/>
          </a:p>
          <a:p>
            <a:pPr lvl="2">
              <a:buNone/>
            </a:pPr>
            <a:endParaRPr lang="en-US" sz="1800" dirty="0" smtClean="0">
              <a:solidFill>
                <a:schemeClr val="tx2"/>
              </a:solidFill>
            </a:endParaRPr>
          </a:p>
          <a:p>
            <a:pPr lvl="2"/>
            <a:endParaRPr lang="de-DE" sz="1800" dirty="0" smtClean="0"/>
          </a:p>
          <a:p>
            <a:pPr lvl="1"/>
            <a:endParaRPr lang="de-DE" sz="1800" dirty="0" smtClean="0"/>
          </a:p>
          <a:p>
            <a:endParaRPr lang="de-DE" sz="2000" dirty="0"/>
          </a:p>
        </p:txBody>
      </p:sp>
      <p:sp>
        <p:nvSpPr>
          <p:cNvPr id="2" name="Datumsplatzhalter 1"/>
          <p:cNvSpPr>
            <a:spLocks noGrp="1"/>
          </p:cNvSpPr>
          <p:nvPr>
            <p:ph type="dt" sz="half" idx="10"/>
          </p:nvPr>
        </p:nvSpPr>
        <p:spPr/>
        <p:txBody>
          <a:bodyPr/>
          <a:lstStyle/>
          <a:p>
            <a:r>
              <a:rPr lang="en-US" dirty="0" smtClean="0"/>
              <a:t>May 2017</a:t>
            </a:r>
            <a:endParaRPr lang="en-US" dirty="0"/>
          </a:p>
        </p:txBody>
      </p:sp>
      <p:sp>
        <p:nvSpPr>
          <p:cNvPr id="3" name="Fußzeilenplatzhalter 2"/>
          <p:cNvSpPr>
            <a:spLocks noGrp="1"/>
          </p:cNvSpPr>
          <p:nvPr>
            <p:ph type="ftr" sz="quarter" idx="11"/>
          </p:nvPr>
        </p:nvSpPr>
        <p:spPr/>
        <p:txBody>
          <a:bodyPr/>
          <a:lstStyle/>
          <a:p>
            <a:r>
              <a:rPr lang="en-US" dirty="0" smtClean="0"/>
              <a:t>Thomas Kürner, TU Braunschweig</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Tasks </a:t>
            </a:r>
            <a:r>
              <a:rPr lang="de-DE" dirty="0" err="1" smtClean="0"/>
              <a:t>Completed</a:t>
            </a:r>
            <a:endParaRPr lang="de-DE" dirty="0"/>
          </a:p>
        </p:txBody>
      </p:sp>
      <p:sp>
        <p:nvSpPr>
          <p:cNvPr id="6" name="Inhaltsplatzhalter 5"/>
          <p:cNvSpPr>
            <a:spLocks noGrp="1"/>
          </p:cNvSpPr>
          <p:nvPr>
            <p:ph idx="1"/>
          </p:nvPr>
        </p:nvSpPr>
        <p:spPr>
          <a:xfrm>
            <a:off x="685800" y="1852767"/>
            <a:ext cx="7772400" cy="4114800"/>
          </a:xfrm>
        </p:spPr>
        <p:txBody>
          <a:bodyPr/>
          <a:lstStyle/>
          <a:p>
            <a:pPr lvl="1"/>
            <a:r>
              <a:rPr lang="de-DE" sz="2200" dirty="0" err="1" smtClean="0"/>
              <a:t>Completion</a:t>
            </a:r>
            <a:r>
              <a:rPr lang="de-DE" sz="2200" dirty="0" smtClean="0"/>
              <a:t> of </a:t>
            </a:r>
            <a:r>
              <a:rPr lang="de-DE" sz="2200" dirty="0" err="1" smtClean="0"/>
              <a:t>comments</a:t>
            </a:r>
            <a:r>
              <a:rPr lang="de-DE" sz="2200" dirty="0" smtClean="0"/>
              <a:t> </a:t>
            </a:r>
            <a:r>
              <a:rPr lang="de-DE" sz="2200" dirty="0" err="1" smtClean="0"/>
              <a:t>resolution</a:t>
            </a:r>
            <a:r>
              <a:rPr lang="de-DE" sz="2200" dirty="0" smtClean="0"/>
              <a:t> </a:t>
            </a:r>
            <a:r>
              <a:rPr lang="de-DE" sz="2200" dirty="0" err="1" smtClean="0"/>
              <a:t>for</a:t>
            </a:r>
            <a:r>
              <a:rPr lang="de-DE" sz="2200" dirty="0" smtClean="0"/>
              <a:t> Sponsor Ballot </a:t>
            </a:r>
            <a:r>
              <a:rPr lang="de-DE" sz="2200" dirty="0" err="1" smtClean="0"/>
              <a:t>initial</a:t>
            </a:r>
            <a:r>
              <a:rPr lang="de-DE" sz="2200" dirty="0" smtClean="0"/>
              <a:t> </a:t>
            </a:r>
            <a:r>
              <a:rPr lang="de-DE" sz="2200" dirty="0" err="1" smtClean="0"/>
              <a:t>circulation</a:t>
            </a:r>
            <a:r>
              <a:rPr lang="de-DE" sz="2200" dirty="0" smtClean="0"/>
              <a:t> </a:t>
            </a:r>
          </a:p>
          <a:p>
            <a:pPr lvl="1"/>
            <a:r>
              <a:rPr lang="de-DE" sz="2200" dirty="0" smtClean="0"/>
              <a:t>Motion </a:t>
            </a:r>
            <a:r>
              <a:rPr lang="de-DE" sz="2200" dirty="0" err="1" smtClean="0"/>
              <a:t>to</a:t>
            </a:r>
            <a:r>
              <a:rPr lang="de-DE" sz="2200" dirty="0" smtClean="0"/>
              <a:t> </a:t>
            </a:r>
            <a:r>
              <a:rPr lang="de-DE" sz="2200" dirty="0" err="1" smtClean="0"/>
              <a:t>start</a:t>
            </a:r>
            <a:r>
              <a:rPr lang="de-DE" sz="2200" dirty="0" smtClean="0"/>
              <a:t> SB </a:t>
            </a:r>
            <a:r>
              <a:rPr lang="de-DE" sz="2200" dirty="0" err="1" smtClean="0"/>
              <a:t>recirculation</a:t>
            </a:r>
            <a:endParaRPr lang="de-DE" sz="2200" dirty="0" smtClean="0"/>
          </a:p>
          <a:p>
            <a:pPr lvl="1"/>
            <a:r>
              <a:rPr lang="de-DE" sz="2200" dirty="0" smtClean="0"/>
              <a:t>Review of Time </a:t>
            </a:r>
            <a:r>
              <a:rPr lang="de-DE" sz="2200" dirty="0" err="1" smtClean="0"/>
              <a:t>Planning</a:t>
            </a:r>
            <a:endParaRPr lang="de-DE" sz="2200" dirty="0" smtClean="0"/>
          </a:p>
          <a:p>
            <a:pPr lvl="2"/>
            <a:endParaRPr lang="de-DE" sz="1800" dirty="0" smtClean="0"/>
          </a:p>
          <a:p>
            <a:pPr lvl="2">
              <a:buNone/>
            </a:pPr>
            <a:endParaRPr lang="en-US" sz="1800" dirty="0" smtClean="0">
              <a:solidFill>
                <a:schemeClr val="tx2"/>
              </a:solidFill>
            </a:endParaRPr>
          </a:p>
          <a:p>
            <a:pPr lvl="2"/>
            <a:endParaRPr lang="de-DE" sz="1800" dirty="0" smtClean="0"/>
          </a:p>
          <a:p>
            <a:pPr lvl="1"/>
            <a:endParaRPr lang="de-DE" sz="1800" dirty="0" smtClean="0"/>
          </a:p>
          <a:p>
            <a:endParaRPr lang="de-DE" sz="2000" dirty="0"/>
          </a:p>
        </p:txBody>
      </p:sp>
      <p:sp>
        <p:nvSpPr>
          <p:cNvPr id="2" name="Datumsplatzhalter 1"/>
          <p:cNvSpPr>
            <a:spLocks noGrp="1"/>
          </p:cNvSpPr>
          <p:nvPr>
            <p:ph type="dt" sz="half" idx="10"/>
          </p:nvPr>
        </p:nvSpPr>
        <p:spPr/>
        <p:txBody>
          <a:bodyPr/>
          <a:lstStyle/>
          <a:p>
            <a:r>
              <a:rPr lang="en-US" dirty="0" smtClean="0"/>
              <a:t>May 2017</a:t>
            </a:r>
            <a:endParaRPr lang="en-US" dirty="0"/>
          </a:p>
        </p:txBody>
      </p:sp>
      <p:sp>
        <p:nvSpPr>
          <p:cNvPr id="3" name="Fußzeilenplatzhalter 2"/>
          <p:cNvSpPr>
            <a:spLocks noGrp="1"/>
          </p:cNvSpPr>
          <p:nvPr>
            <p:ph type="ftr" sz="quarter" idx="11"/>
          </p:nvPr>
        </p:nvSpPr>
        <p:spPr/>
        <p:txBody>
          <a:bodyPr/>
          <a:lstStyle/>
          <a:p>
            <a:r>
              <a:rPr lang="en-US" dirty="0" smtClean="0"/>
              <a:t>Thomas Kürner, TU Braunschweig</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Plans </a:t>
            </a:r>
            <a:r>
              <a:rPr lang="de-DE" dirty="0" err="1" smtClean="0"/>
              <a:t>for</a:t>
            </a:r>
            <a:r>
              <a:rPr lang="de-DE" dirty="0" smtClean="0"/>
              <a:t> Berlin </a:t>
            </a:r>
            <a:r>
              <a:rPr lang="de-DE" dirty="0" err="1" smtClean="0"/>
              <a:t>July</a:t>
            </a:r>
            <a:r>
              <a:rPr lang="de-DE" dirty="0" smtClean="0"/>
              <a:t> 2017</a:t>
            </a:r>
            <a:endParaRPr lang="de-DE" dirty="0"/>
          </a:p>
        </p:txBody>
      </p:sp>
      <p:sp>
        <p:nvSpPr>
          <p:cNvPr id="3" name="Inhaltsplatzhalter 2"/>
          <p:cNvSpPr>
            <a:spLocks noGrp="1"/>
          </p:cNvSpPr>
          <p:nvPr>
            <p:ph idx="1"/>
          </p:nvPr>
        </p:nvSpPr>
        <p:spPr/>
        <p:txBody>
          <a:bodyPr/>
          <a:lstStyle/>
          <a:p>
            <a:r>
              <a:rPr lang="de-DE" sz="2400" dirty="0" smtClean="0"/>
              <a:t>Comment </a:t>
            </a:r>
            <a:r>
              <a:rPr lang="de-DE" sz="2400" dirty="0" err="1" smtClean="0"/>
              <a:t>resolution</a:t>
            </a:r>
            <a:r>
              <a:rPr lang="de-DE" sz="2400" dirty="0" smtClean="0"/>
              <a:t> </a:t>
            </a:r>
            <a:r>
              <a:rPr lang="de-DE" sz="2400" dirty="0" err="1" smtClean="0"/>
              <a:t>from</a:t>
            </a:r>
            <a:r>
              <a:rPr lang="de-DE" sz="2400" dirty="0" smtClean="0"/>
              <a:t> SB (</a:t>
            </a:r>
            <a:r>
              <a:rPr lang="de-DE" sz="2400" dirty="0" err="1" smtClean="0"/>
              <a:t>if</a:t>
            </a:r>
            <a:r>
              <a:rPr lang="de-DE" sz="2400" dirty="0" smtClean="0"/>
              <a:t> </a:t>
            </a:r>
            <a:r>
              <a:rPr lang="de-DE" sz="2400" dirty="0" err="1" smtClean="0"/>
              <a:t>any</a:t>
            </a:r>
            <a:r>
              <a:rPr lang="de-DE" sz="2400" dirty="0" smtClean="0"/>
              <a:t>)</a:t>
            </a:r>
          </a:p>
          <a:p>
            <a:r>
              <a:rPr lang="de-DE" sz="2400" dirty="0" err="1" smtClean="0"/>
              <a:t>Prepare</a:t>
            </a:r>
            <a:r>
              <a:rPr lang="de-DE" sz="2400" dirty="0" smtClean="0"/>
              <a:t> </a:t>
            </a:r>
            <a:r>
              <a:rPr lang="de-DE" sz="2400" dirty="0" err="1" smtClean="0"/>
              <a:t>submission</a:t>
            </a:r>
            <a:r>
              <a:rPr lang="de-DE" sz="2400" dirty="0" smtClean="0"/>
              <a:t> </a:t>
            </a:r>
            <a:r>
              <a:rPr lang="de-DE" sz="2400" dirty="0" err="1" smtClean="0"/>
              <a:t>to</a:t>
            </a:r>
            <a:r>
              <a:rPr lang="de-DE" sz="2400" dirty="0" smtClean="0"/>
              <a:t> </a:t>
            </a:r>
            <a:r>
              <a:rPr lang="de-DE" sz="2400" dirty="0" err="1" smtClean="0"/>
              <a:t>RevCom</a:t>
            </a:r>
            <a:endParaRPr lang="de-DE" sz="2400" dirty="0"/>
          </a:p>
        </p:txBody>
      </p:sp>
      <p:sp>
        <p:nvSpPr>
          <p:cNvPr id="4" name="Datumsplatzhalter 3"/>
          <p:cNvSpPr>
            <a:spLocks noGrp="1"/>
          </p:cNvSpPr>
          <p:nvPr>
            <p:ph type="dt" sz="half" idx="10"/>
          </p:nvPr>
        </p:nvSpPr>
        <p:spPr/>
        <p:txBody>
          <a:bodyPr/>
          <a:lstStyle/>
          <a:p>
            <a:r>
              <a:rPr lang="en-US" dirty="0" smtClean="0"/>
              <a:t>May 2017</a:t>
            </a:r>
          </a:p>
        </p:txBody>
      </p:sp>
      <p:sp>
        <p:nvSpPr>
          <p:cNvPr id="5" name="Fußzeilenplatzhalter 4"/>
          <p:cNvSpPr>
            <a:spLocks noGrp="1"/>
          </p:cNvSpPr>
          <p:nvPr>
            <p:ph type="ftr" sz="quarter" idx="11"/>
          </p:nvPr>
        </p:nvSpPr>
        <p:spPr/>
        <p:txBody>
          <a:bodyPr/>
          <a:lstStyle/>
          <a:p>
            <a:r>
              <a:rPr lang="en-US" smtClean="0"/>
              <a:t>&lt;author&gt;, &lt;company&gt;</a:t>
            </a:r>
            <a:endParaRPr lang="en-US"/>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4" y="381000"/>
            <a:ext cx="7848601" cy="1066800"/>
          </a:xfrm>
        </p:spPr>
        <p:txBody>
          <a:bodyPr/>
          <a:lstStyle/>
          <a:p>
            <a:r>
              <a:rPr lang="en-US" b="1" dirty="0"/>
              <a:t>T</a:t>
            </a:r>
            <a:r>
              <a:rPr lang="en-US" b="1" dirty="0" smtClean="0"/>
              <a:t>G Motion</a:t>
            </a:r>
            <a:endParaRPr lang="en-US" b="1" dirty="0"/>
          </a:p>
        </p:txBody>
      </p:sp>
      <p:sp>
        <p:nvSpPr>
          <p:cNvPr id="3" name="Text Placeholder 2"/>
          <p:cNvSpPr>
            <a:spLocks noGrp="1"/>
          </p:cNvSpPr>
          <p:nvPr>
            <p:ph type="body" idx="1"/>
          </p:nvPr>
        </p:nvSpPr>
        <p:spPr>
          <a:xfrm>
            <a:off x="685802" y="1676400"/>
            <a:ext cx="7772400" cy="4724400"/>
          </a:xfrm>
        </p:spPr>
        <p:txBody>
          <a:bodyPr/>
          <a:lstStyle/>
          <a:p>
            <a:r>
              <a:rPr lang="en-US" sz="2000" dirty="0"/>
              <a:t>Move </a:t>
            </a:r>
            <a:r>
              <a:rPr lang="en-US" sz="2000" i="1" dirty="0" smtClean="0"/>
              <a:t>that 802.15 TG3d approves TG3d sponsor ballot comment resolutions in doc. 15-17-0250-02-003d and to put them forward to 802.15 WG  to approve the start of recirculation ballot of the revised draft D3. Comment resolution on recirculation ballots between sessions will be conducted via reflector email and via teleconferences announced to the reflector as per the LMSC 802 WG P&amp;P.</a:t>
            </a:r>
            <a:r>
              <a:rPr lang="en-US" sz="2000" dirty="0" smtClean="0"/>
              <a:t> </a:t>
            </a:r>
            <a:endParaRPr lang="de-DE" sz="2000" dirty="0" smtClean="0"/>
          </a:p>
          <a:p>
            <a:pPr marL="0" indent="0">
              <a:buNone/>
            </a:pPr>
            <a:endParaRPr lang="en-US" sz="2000" dirty="0"/>
          </a:p>
          <a:p>
            <a:pPr marL="0" indent="0">
              <a:buNone/>
            </a:pPr>
            <a:r>
              <a:rPr lang="en-US" sz="2000" dirty="0" smtClean="0"/>
              <a:t>Moved By:  Iwao Hosako</a:t>
            </a:r>
          </a:p>
          <a:p>
            <a:pPr marL="0" indent="0">
              <a:buNone/>
            </a:pPr>
            <a:r>
              <a:rPr lang="en-US" sz="2000" dirty="0" smtClean="0"/>
              <a:t>Seconded By: Jay Holcomb</a:t>
            </a:r>
          </a:p>
          <a:p>
            <a:pPr marL="0" indent="0">
              <a:buNone/>
            </a:pPr>
            <a:r>
              <a:rPr lang="en-US" sz="2000" dirty="0" smtClean="0"/>
              <a:t>y/a/n = 3/0/0</a:t>
            </a:r>
          </a:p>
          <a:p>
            <a:pPr marL="0" indent="0">
              <a:buNone/>
            </a:pPr>
            <a:endParaRPr lang="en-US" sz="2400" dirty="0"/>
          </a:p>
        </p:txBody>
      </p:sp>
      <p:sp>
        <p:nvSpPr>
          <p:cNvPr id="4" name="Slide Number Placeholder 6"/>
          <p:cNvSpPr>
            <a:spLocks noGrp="1"/>
          </p:cNvSpPr>
          <p:nvPr>
            <p:ph type="sldNum" sz="quarter" idx="10"/>
          </p:nvPr>
        </p:nvSpPr>
        <p:spPr>
          <a:xfrm>
            <a:off x="4211638" y="6553200"/>
            <a:ext cx="658812" cy="260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9pPr>
          </a:lstStyle>
          <a:p>
            <a:pPr algn="ctr" eaLnBrk="1" hangingPunct="1">
              <a:spcBef>
                <a:spcPct val="0"/>
              </a:spcBef>
            </a:pPr>
            <a:r>
              <a:rPr lang="en-US" altLang="en-US" sz="1200" dirty="0" smtClean="0">
                <a:latin typeface="Times New Roman" pitchFamily="18" charset="0"/>
              </a:rPr>
              <a:t>Slide </a:t>
            </a:r>
            <a:fld id="{71EF6ECD-64B2-4355-90BE-5FCB16260F66}" type="slidenum">
              <a:rPr lang="en-US" altLang="en-US" sz="1200" smtClean="0">
                <a:latin typeface="Times New Roman" pitchFamily="18" charset="0"/>
              </a:rPr>
              <a:pPr algn="ctr" eaLnBrk="1" hangingPunct="1">
                <a:spcBef>
                  <a:spcPct val="0"/>
                </a:spcBef>
              </a:pPr>
              <a:t>6</a:t>
            </a:fld>
            <a:endParaRPr lang="en-US" altLang="en-US" sz="1200" dirty="0" smtClean="0">
              <a:latin typeface="Times New Roman" pitchFamily="18" charset="0"/>
            </a:endParaRPr>
          </a:p>
        </p:txBody>
      </p:sp>
      <p:sp>
        <p:nvSpPr>
          <p:cNvPr id="6" name="Datumsplatzhalter 3"/>
          <p:cNvSpPr txBox="1">
            <a:spLocks/>
          </p:cNvSpPr>
          <p:nvPr/>
        </p:nvSpPr>
        <p:spPr bwMode="auto">
          <a:xfrm>
            <a:off x="685800" y="378281"/>
            <a:ext cx="798295" cy="21544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400" b="1" dirty="0" smtClean="0"/>
              <a:t>May</a:t>
            </a:r>
            <a:r>
              <a:rPr kumimoji="0" lang="en-US" sz="1400" b="1" i="0" u="none" strike="noStrike" kern="1200" cap="none" spc="0" normalizeH="0" baseline="0" noProof="0" dirty="0" smtClean="0">
                <a:ln>
                  <a:noFill/>
                </a:ln>
                <a:solidFill>
                  <a:schemeClr val="tx1"/>
                </a:solidFill>
                <a:effectLst/>
                <a:uLnTx/>
                <a:uFillTx/>
                <a:latin typeface="Times New Roman" pitchFamily="18" charset="0"/>
                <a:ea typeface="+mn-ea"/>
                <a:cs typeface="+mn-cs"/>
              </a:rPr>
              <a:t> 2017 </a:t>
            </a:r>
            <a:endParaRPr kumimoji="0" lang="en-US" sz="1400" b="1"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xmlns="" val="152183104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4" y="381000"/>
            <a:ext cx="7848601" cy="1066800"/>
          </a:xfrm>
        </p:spPr>
        <p:txBody>
          <a:bodyPr/>
          <a:lstStyle/>
          <a:p>
            <a:r>
              <a:rPr lang="en-US" b="1" dirty="0" smtClean="0"/>
              <a:t>WG Motion</a:t>
            </a:r>
            <a:endParaRPr lang="en-US" b="1" dirty="0"/>
          </a:p>
        </p:txBody>
      </p:sp>
      <p:sp>
        <p:nvSpPr>
          <p:cNvPr id="3" name="Text Placeholder 2"/>
          <p:cNvSpPr>
            <a:spLocks noGrp="1"/>
          </p:cNvSpPr>
          <p:nvPr>
            <p:ph type="body" idx="1"/>
          </p:nvPr>
        </p:nvSpPr>
        <p:spPr>
          <a:xfrm>
            <a:off x="685802" y="1676400"/>
            <a:ext cx="7772400" cy="4724400"/>
          </a:xfrm>
        </p:spPr>
        <p:txBody>
          <a:bodyPr/>
          <a:lstStyle/>
          <a:p>
            <a:pPr marL="0" indent="0">
              <a:buNone/>
            </a:pPr>
            <a:r>
              <a:rPr lang="en-US" sz="2800" dirty="0"/>
              <a:t>Move </a:t>
            </a:r>
            <a:r>
              <a:rPr lang="en-US" sz="2800" dirty="0" smtClean="0"/>
              <a:t> </a:t>
            </a:r>
            <a:r>
              <a:rPr lang="en-US" sz="2400" i="1" dirty="0" smtClean="0"/>
              <a:t>that 802.15 WG approves TG3d sponsor ballot comment resolutions in doc. 15-17-0250-00-003d and to start the recirculation ballot of the revised draft D3. Comment resolution on recirculation ballots between sessions will be conducted via reflector email and via teleconferences announced to the reflector as per the LMSC 802 WG P&amp;P.</a:t>
            </a:r>
            <a:r>
              <a:rPr lang="en-US" sz="2400" dirty="0" smtClean="0"/>
              <a:t> </a:t>
            </a:r>
            <a:endParaRPr lang="en-US" sz="2800" dirty="0"/>
          </a:p>
          <a:p>
            <a:pPr marL="0" indent="0">
              <a:buNone/>
            </a:pPr>
            <a:r>
              <a:rPr lang="en-US" sz="2800" dirty="0" smtClean="0"/>
              <a:t>Moved By: Thomas Kürner</a:t>
            </a:r>
          </a:p>
          <a:p>
            <a:pPr marL="0" indent="0">
              <a:buNone/>
            </a:pPr>
            <a:r>
              <a:rPr lang="en-US" sz="2800" dirty="0" smtClean="0"/>
              <a:t>Seconded By</a:t>
            </a:r>
          </a:p>
          <a:p>
            <a:pPr marL="0" indent="0">
              <a:buNone/>
            </a:pPr>
            <a:r>
              <a:rPr lang="en-US" dirty="0" smtClean="0"/>
              <a:t>y/a/n </a:t>
            </a:r>
            <a:r>
              <a:rPr lang="en-US" dirty="0"/>
              <a:t>= </a:t>
            </a:r>
          </a:p>
          <a:p>
            <a:pPr marL="0" indent="0">
              <a:buNone/>
            </a:pPr>
            <a:endParaRPr lang="en-US" dirty="0"/>
          </a:p>
        </p:txBody>
      </p:sp>
      <p:sp>
        <p:nvSpPr>
          <p:cNvPr id="4" name="Slide Number Placeholder 6"/>
          <p:cNvSpPr>
            <a:spLocks noGrp="1"/>
          </p:cNvSpPr>
          <p:nvPr>
            <p:ph type="sldNum" sz="quarter" idx="10"/>
          </p:nvPr>
        </p:nvSpPr>
        <p:spPr>
          <a:xfrm>
            <a:off x="4211638" y="6553200"/>
            <a:ext cx="658812" cy="260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9pPr>
          </a:lstStyle>
          <a:p>
            <a:pPr algn="ctr" eaLnBrk="1" hangingPunct="1">
              <a:spcBef>
                <a:spcPct val="0"/>
              </a:spcBef>
            </a:pPr>
            <a:r>
              <a:rPr lang="en-US" altLang="en-US" sz="1200" dirty="0" smtClean="0">
                <a:latin typeface="Times New Roman" pitchFamily="18" charset="0"/>
              </a:rPr>
              <a:t>Slide </a:t>
            </a:r>
            <a:fld id="{71EF6ECD-64B2-4355-90BE-5FCB16260F66}" type="slidenum">
              <a:rPr lang="en-US" altLang="en-US" sz="1200" smtClean="0">
                <a:latin typeface="Times New Roman" pitchFamily="18" charset="0"/>
              </a:rPr>
              <a:pPr algn="ctr" eaLnBrk="1" hangingPunct="1">
                <a:spcBef>
                  <a:spcPct val="0"/>
                </a:spcBef>
              </a:pPr>
              <a:t>7</a:t>
            </a:fld>
            <a:endParaRPr lang="en-US" altLang="en-US" sz="1200" dirty="0" smtClean="0">
              <a:latin typeface="Times New Roman" pitchFamily="18" charset="0"/>
            </a:endParaRPr>
          </a:p>
        </p:txBody>
      </p:sp>
      <p:sp>
        <p:nvSpPr>
          <p:cNvPr id="5" name="Datumsplatzhalter 3"/>
          <p:cNvSpPr txBox="1">
            <a:spLocks/>
          </p:cNvSpPr>
          <p:nvPr/>
        </p:nvSpPr>
        <p:spPr bwMode="auto">
          <a:xfrm>
            <a:off x="706949" y="378281"/>
            <a:ext cx="798295" cy="21544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400" b="1" dirty="0" smtClean="0"/>
              <a:t>May </a:t>
            </a:r>
            <a:r>
              <a:rPr kumimoji="0" lang="en-US" sz="1400" b="1" i="0" u="none" strike="noStrike" kern="1200" cap="none" spc="0" normalizeH="0" baseline="0" noProof="0" dirty="0" smtClean="0">
                <a:ln>
                  <a:noFill/>
                </a:ln>
                <a:solidFill>
                  <a:schemeClr val="tx1"/>
                </a:solidFill>
                <a:effectLst/>
                <a:uLnTx/>
                <a:uFillTx/>
                <a:latin typeface="Times New Roman" pitchFamily="18" charset="0"/>
                <a:ea typeface="+mn-ea"/>
                <a:cs typeface="+mn-cs"/>
              </a:rPr>
              <a:t>2017 </a:t>
            </a:r>
            <a:endParaRPr kumimoji="0" lang="en-US" sz="1400" b="1"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xmlns="" val="344664797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4" y="381000"/>
            <a:ext cx="7848601" cy="1066800"/>
          </a:xfrm>
        </p:spPr>
        <p:txBody>
          <a:bodyPr/>
          <a:lstStyle/>
          <a:p>
            <a:r>
              <a:rPr lang="en-US" b="1" dirty="0"/>
              <a:t>T</a:t>
            </a:r>
            <a:r>
              <a:rPr lang="en-US" b="1" dirty="0" smtClean="0"/>
              <a:t>G Motion</a:t>
            </a:r>
            <a:endParaRPr lang="en-US" b="1" dirty="0"/>
          </a:p>
        </p:txBody>
      </p:sp>
      <p:sp>
        <p:nvSpPr>
          <p:cNvPr id="3" name="Text Placeholder 2"/>
          <p:cNvSpPr>
            <a:spLocks noGrp="1"/>
          </p:cNvSpPr>
          <p:nvPr>
            <p:ph type="body" idx="1"/>
          </p:nvPr>
        </p:nvSpPr>
        <p:spPr>
          <a:xfrm>
            <a:off x="685802" y="1447800"/>
            <a:ext cx="7772400" cy="4953000"/>
          </a:xfrm>
        </p:spPr>
        <p:txBody>
          <a:bodyPr/>
          <a:lstStyle/>
          <a:p>
            <a:pPr marL="0" indent="0">
              <a:buNone/>
            </a:pPr>
            <a:r>
              <a:rPr lang="en-US" sz="2000" i="1" dirty="0" smtClean="0"/>
              <a:t>Move that 802.15.3d TG approve the renewal of the  Ballot Resolution Committee (BRC) for the Sponsor balloting of the P802.15.3d_D03 or current version with the following membership: Thomas Kürner (Chair), Iwao Hosako, Monique Brown and Ken Hiraga and put this forward to the 802.15 WG for approval. The 802.15.3d BRC is authorized to approve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r>
              <a:rPr lang="en-US" sz="2000" dirty="0" smtClean="0"/>
              <a:t> </a:t>
            </a:r>
          </a:p>
          <a:p>
            <a:pPr marL="0" indent="0">
              <a:buNone/>
            </a:pPr>
            <a:r>
              <a:rPr lang="en-US" sz="2400" dirty="0" smtClean="0"/>
              <a:t>Moved By:  Iwao Hosako</a:t>
            </a:r>
          </a:p>
          <a:p>
            <a:pPr marL="0" indent="0">
              <a:buNone/>
            </a:pPr>
            <a:r>
              <a:rPr lang="en-US" sz="2400" dirty="0" smtClean="0"/>
              <a:t>Seconded By: Jay Holcomb</a:t>
            </a:r>
          </a:p>
          <a:p>
            <a:pPr marL="0" indent="0">
              <a:buNone/>
            </a:pPr>
            <a:r>
              <a:rPr lang="en-US" sz="2400" dirty="0" smtClean="0"/>
              <a:t>y/a/n = 3/0/0</a:t>
            </a:r>
          </a:p>
        </p:txBody>
      </p:sp>
      <p:sp>
        <p:nvSpPr>
          <p:cNvPr id="4" name="Slide Number Placeholder 6"/>
          <p:cNvSpPr>
            <a:spLocks noGrp="1"/>
          </p:cNvSpPr>
          <p:nvPr>
            <p:ph type="sldNum" sz="quarter" idx="10"/>
          </p:nvPr>
        </p:nvSpPr>
        <p:spPr>
          <a:xfrm>
            <a:off x="4211638" y="6553200"/>
            <a:ext cx="658812" cy="260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9pPr>
          </a:lstStyle>
          <a:p>
            <a:pPr algn="ctr" eaLnBrk="1" hangingPunct="1">
              <a:spcBef>
                <a:spcPct val="0"/>
              </a:spcBef>
            </a:pPr>
            <a:r>
              <a:rPr lang="en-US" altLang="en-US" sz="1200" dirty="0" smtClean="0">
                <a:latin typeface="Times New Roman" pitchFamily="18" charset="0"/>
              </a:rPr>
              <a:t>Slide </a:t>
            </a:r>
            <a:fld id="{71EF6ECD-64B2-4355-90BE-5FCB16260F66}" type="slidenum">
              <a:rPr lang="en-US" altLang="en-US" sz="1200" smtClean="0">
                <a:latin typeface="Times New Roman" pitchFamily="18" charset="0"/>
              </a:rPr>
              <a:pPr algn="ctr" eaLnBrk="1" hangingPunct="1">
                <a:spcBef>
                  <a:spcPct val="0"/>
                </a:spcBef>
              </a:pPr>
              <a:t>8</a:t>
            </a:fld>
            <a:endParaRPr lang="en-US" altLang="en-US" sz="1200" dirty="0" smtClean="0">
              <a:latin typeface="Times New Roman" pitchFamily="18" charset="0"/>
            </a:endParaRPr>
          </a:p>
        </p:txBody>
      </p:sp>
      <p:sp>
        <p:nvSpPr>
          <p:cNvPr id="5" name="Datumsplatzhalter 3"/>
          <p:cNvSpPr txBox="1">
            <a:spLocks/>
          </p:cNvSpPr>
          <p:nvPr/>
        </p:nvSpPr>
        <p:spPr bwMode="auto">
          <a:xfrm>
            <a:off x="706949" y="378281"/>
            <a:ext cx="798295" cy="21544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400" b="1" dirty="0" smtClean="0"/>
              <a:t>May</a:t>
            </a:r>
            <a:r>
              <a:rPr kumimoji="0" lang="en-US" sz="1400" b="1" i="0" u="none" strike="noStrike" kern="1200" cap="none" spc="0" normalizeH="0" baseline="0" noProof="0" dirty="0" smtClean="0">
                <a:ln>
                  <a:noFill/>
                </a:ln>
                <a:solidFill>
                  <a:schemeClr val="tx1"/>
                </a:solidFill>
                <a:effectLst/>
                <a:uLnTx/>
                <a:uFillTx/>
                <a:latin typeface="Times New Roman" pitchFamily="18" charset="0"/>
                <a:ea typeface="+mn-ea"/>
                <a:cs typeface="+mn-cs"/>
              </a:rPr>
              <a:t> 2017 </a:t>
            </a:r>
            <a:endParaRPr kumimoji="0" lang="en-US" sz="1400" b="1"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xmlns="" val="5756350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4" y="381000"/>
            <a:ext cx="7848601" cy="1066800"/>
          </a:xfrm>
        </p:spPr>
        <p:txBody>
          <a:bodyPr/>
          <a:lstStyle/>
          <a:p>
            <a:r>
              <a:rPr lang="en-US" b="1" dirty="0" smtClean="0"/>
              <a:t>WG Motion</a:t>
            </a:r>
            <a:endParaRPr lang="en-US" b="1" dirty="0"/>
          </a:p>
        </p:txBody>
      </p:sp>
      <p:sp>
        <p:nvSpPr>
          <p:cNvPr id="3" name="Text Placeholder 2"/>
          <p:cNvSpPr>
            <a:spLocks noGrp="1"/>
          </p:cNvSpPr>
          <p:nvPr>
            <p:ph type="body" idx="1"/>
          </p:nvPr>
        </p:nvSpPr>
        <p:spPr>
          <a:xfrm>
            <a:off x="685802" y="1447800"/>
            <a:ext cx="7772400" cy="4724400"/>
          </a:xfrm>
        </p:spPr>
        <p:txBody>
          <a:bodyPr/>
          <a:lstStyle/>
          <a:p>
            <a:pPr marL="0" indent="0">
              <a:buNone/>
            </a:pPr>
            <a:r>
              <a:rPr lang="en-US" sz="2000" i="1" dirty="0" smtClean="0"/>
              <a:t>Move </a:t>
            </a:r>
            <a:r>
              <a:rPr lang="en-US" sz="2000" i="1" dirty="0"/>
              <a:t>that 802.15 WG </a:t>
            </a:r>
            <a:r>
              <a:rPr lang="en-US" sz="2000" i="1" dirty="0" smtClean="0"/>
              <a:t>approves the renewal of the  Ballot Resolution Committee (BRC) for the Sponsor balloting of the P802.15.3d_D03 or current version with the following membership: Thomas Kürner (Chair), Iwao Hosako, Monique Brown and Ken Hiraga. The 802.15.3d BRC is authorized to approve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r>
              <a:rPr lang="en-US" sz="2000" dirty="0" smtClean="0"/>
              <a:t> </a:t>
            </a:r>
          </a:p>
          <a:p>
            <a:pPr marL="0" indent="0">
              <a:buNone/>
            </a:pPr>
            <a:r>
              <a:rPr lang="en-US" sz="2800" dirty="0" smtClean="0"/>
              <a:t>Moved By: Thomas Kürner</a:t>
            </a:r>
          </a:p>
          <a:p>
            <a:pPr marL="0" indent="0">
              <a:buNone/>
            </a:pPr>
            <a:r>
              <a:rPr lang="en-US" sz="2800" dirty="0" smtClean="0"/>
              <a:t>Seconded By</a:t>
            </a:r>
          </a:p>
          <a:p>
            <a:pPr marL="0" indent="0">
              <a:buNone/>
            </a:pPr>
            <a:r>
              <a:rPr lang="en-US" sz="2800" dirty="0" smtClean="0"/>
              <a:t>y/a/n = </a:t>
            </a:r>
            <a:endParaRPr lang="en-US" sz="2800" dirty="0"/>
          </a:p>
        </p:txBody>
      </p:sp>
      <p:sp>
        <p:nvSpPr>
          <p:cNvPr id="4" name="Slide Number Placeholder 6"/>
          <p:cNvSpPr>
            <a:spLocks noGrp="1"/>
          </p:cNvSpPr>
          <p:nvPr>
            <p:ph type="sldNum" sz="quarter" idx="10"/>
          </p:nvPr>
        </p:nvSpPr>
        <p:spPr>
          <a:xfrm>
            <a:off x="4211638" y="6553200"/>
            <a:ext cx="658812" cy="260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ＭＳ Ｐゴシック" pitchFamily="50" charset="-128"/>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ＭＳ Ｐゴシック" pitchFamily="50" charset="-128"/>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pitchFamily="50" charset="-128"/>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ＭＳ Ｐゴシック" pitchFamily="50" charset="-128"/>
              </a:defRPr>
            </a:lvl9pPr>
          </a:lstStyle>
          <a:p>
            <a:pPr algn="ctr" eaLnBrk="1" hangingPunct="1">
              <a:spcBef>
                <a:spcPct val="0"/>
              </a:spcBef>
            </a:pPr>
            <a:r>
              <a:rPr lang="en-US" altLang="en-US" sz="1200" dirty="0" smtClean="0">
                <a:latin typeface="Times New Roman" pitchFamily="18" charset="0"/>
              </a:rPr>
              <a:t>Slide </a:t>
            </a:r>
            <a:fld id="{71EF6ECD-64B2-4355-90BE-5FCB16260F66}" type="slidenum">
              <a:rPr lang="en-US" altLang="en-US" sz="1200" smtClean="0">
                <a:latin typeface="Times New Roman" pitchFamily="18" charset="0"/>
              </a:rPr>
              <a:pPr algn="ctr" eaLnBrk="1" hangingPunct="1">
                <a:spcBef>
                  <a:spcPct val="0"/>
                </a:spcBef>
              </a:pPr>
              <a:t>9</a:t>
            </a:fld>
            <a:endParaRPr lang="en-US" altLang="en-US" sz="1200" dirty="0" smtClean="0">
              <a:latin typeface="Times New Roman" pitchFamily="18" charset="0"/>
            </a:endParaRPr>
          </a:p>
        </p:txBody>
      </p:sp>
      <p:sp>
        <p:nvSpPr>
          <p:cNvPr id="5" name="Datumsplatzhalter 3"/>
          <p:cNvSpPr txBox="1">
            <a:spLocks/>
          </p:cNvSpPr>
          <p:nvPr/>
        </p:nvSpPr>
        <p:spPr bwMode="auto">
          <a:xfrm>
            <a:off x="706949" y="378281"/>
            <a:ext cx="798295" cy="21544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400" b="1" dirty="0" smtClean="0"/>
              <a:t>May </a:t>
            </a:r>
            <a:r>
              <a:rPr kumimoji="0" lang="en-US" sz="1400" b="1" i="0" u="none" strike="noStrike" kern="1200" cap="none" spc="0" normalizeH="0" baseline="0" noProof="0" dirty="0" smtClean="0">
                <a:ln>
                  <a:noFill/>
                </a:ln>
                <a:solidFill>
                  <a:schemeClr val="tx1"/>
                </a:solidFill>
                <a:effectLst/>
                <a:uLnTx/>
                <a:uFillTx/>
                <a:latin typeface="Times New Roman" pitchFamily="18" charset="0"/>
                <a:ea typeface="+mn-ea"/>
                <a:cs typeface="+mn-cs"/>
              </a:rPr>
              <a:t>2017 </a:t>
            </a:r>
            <a:endParaRPr kumimoji="0" lang="en-US" sz="1400" b="1"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xmlns="" val="85001512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IEEE-P802_15">
  <a:themeElements>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0</TotalTime>
  <Words>711</Words>
  <Application>Microsoft Office PowerPoint</Application>
  <PresentationFormat>Bildschirmpräsentation (4:3)</PresentationFormat>
  <Paragraphs>93</Paragraphs>
  <Slides>11</Slides>
  <Notes>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IEEE-P802_15</vt:lpstr>
      <vt:lpstr>Folie 1</vt:lpstr>
      <vt:lpstr>TG 3d May 2017 Closing Report</vt:lpstr>
      <vt:lpstr>Meetings/Contributions</vt:lpstr>
      <vt:lpstr>Tasks Completed</vt:lpstr>
      <vt:lpstr>Plans for Berlin July 2017</vt:lpstr>
      <vt:lpstr>TG Motion</vt:lpstr>
      <vt:lpstr>WG Motion</vt:lpstr>
      <vt:lpstr>TG Motion</vt:lpstr>
      <vt:lpstr>WG Motion</vt:lpstr>
      <vt:lpstr>BRC Calls</vt:lpstr>
      <vt:lpstr>Folie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IEEE 802.15 &lt;subject&gt;</dc:subject>
  <dc:creator>Thomas Kürner</dc:creator>
  <dc:description>&lt;doc#&gt;</dc:description>
  <cp:lastModifiedBy>Thomas Kuerner</cp:lastModifiedBy>
  <cp:revision>176</cp:revision>
  <cp:lastPrinted>1998-02-10T13:28:06Z</cp:lastPrinted>
  <dcterms:created xsi:type="dcterms:W3CDTF">2012-11-14T22:04:21Z</dcterms:created>
  <dcterms:modified xsi:type="dcterms:W3CDTF">2017-05-11T09:26:32Z</dcterms:modified>
</cp:coreProperties>
</file>