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81" r:id="rId4"/>
    <p:sldId id="261" r:id="rId5"/>
    <p:sldId id="284" r:id="rId6"/>
    <p:sldId id="278" r:id="rId7"/>
    <p:sldId id="273" r:id="rId8"/>
    <p:sldId id="280" r:id="rId9"/>
    <p:sldId id="275" r:id="rId10"/>
    <p:sldId id="282"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3" autoAdjust="0"/>
    <p:restoredTop sz="94678" autoAdjust="0"/>
  </p:normalViewPr>
  <p:slideViewPr>
    <p:cSldViewPr snapToGrid="0">
      <p:cViewPr>
        <p:scale>
          <a:sx n="80" d="100"/>
          <a:sy n="80" d="100"/>
        </p:scale>
        <p:origin x="-143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802.15-17-0293-000-003d_May</a:t>
            </a:r>
            <a:r>
              <a:rPr lang="en-US" sz="1400" b="1" baseline="0" dirty="0" smtClean="0"/>
              <a:t> </a:t>
            </a:r>
            <a:r>
              <a:rPr lang="en-US" sz="1400" b="1" dirty="0" smtClean="0"/>
              <a:t>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a:t>
            </a:r>
            <a:r>
              <a:rPr lang="en-US" dirty="0" smtClean="0"/>
              <a:t>2017</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Atlanta January </a:t>
            </a:r>
            <a:r>
              <a:rPr lang="en-US" sz="1600" dirty="0" smtClean="0"/>
              <a:t>2017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May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November </a:t>
            </a:r>
            <a:r>
              <a:rPr lang="en-US" sz="1600" dirty="0" smtClean="0"/>
              <a:t>2016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BRC </a:t>
            </a:r>
            <a:r>
              <a:rPr lang="de-DE" dirty="0" err="1" smtClean="0"/>
              <a:t>Calls</a:t>
            </a:r>
            <a:endParaRPr lang="de-DE" dirty="0"/>
          </a:p>
        </p:txBody>
      </p:sp>
      <p:sp>
        <p:nvSpPr>
          <p:cNvPr id="3" name="Inhaltsplatzhalter 2"/>
          <p:cNvSpPr>
            <a:spLocks noGrp="1"/>
          </p:cNvSpPr>
          <p:nvPr>
            <p:ph idx="1"/>
          </p:nvPr>
        </p:nvSpPr>
        <p:spPr>
          <a:xfrm>
            <a:off x="419101" y="1266825"/>
            <a:ext cx="8277224" cy="4114800"/>
          </a:xfrm>
        </p:spPr>
        <p:txBody>
          <a:bodyPr/>
          <a:lstStyle/>
          <a:p>
            <a:pPr>
              <a:buNone/>
            </a:pPr>
            <a:endParaRPr lang="de-DE" sz="2400" dirty="0" smtClean="0"/>
          </a:p>
          <a:p>
            <a:pPr lvl="1"/>
            <a:r>
              <a:rPr lang="de-DE" sz="1800" dirty="0" smtClean="0"/>
              <a:t>24.05.17</a:t>
            </a:r>
            <a:r>
              <a:rPr lang="de-DE" sz="1800" dirty="0" smtClean="0"/>
              <a:t>, 6am-7am, (CET), 2pm-3pm (JST) / </a:t>
            </a:r>
            <a:r>
              <a:rPr lang="de-DE" sz="1800" dirty="0" smtClean="0"/>
              <a:t>23.05.17</a:t>
            </a:r>
            <a:r>
              <a:rPr lang="de-DE" sz="1800" dirty="0" smtClean="0"/>
              <a:t>, 9pm-10pm (PST)</a:t>
            </a:r>
          </a:p>
          <a:p>
            <a:pPr lvl="1"/>
            <a:r>
              <a:rPr lang="de-DE" sz="1800" dirty="0" smtClean="0"/>
              <a:t>26.05.17</a:t>
            </a:r>
            <a:r>
              <a:rPr lang="de-DE" sz="1800" dirty="0" smtClean="0"/>
              <a:t>, 6am-8am, (CET), 2pm-4pm (JST) / </a:t>
            </a:r>
            <a:r>
              <a:rPr lang="de-DE" sz="1800" dirty="0" smtClean="0"/>
              <a:t>25.05.17</a:t>
            </a:r>
            <a:r>
              <a:rPr lang="de-DE" sz="1800" dirty="0" smtClean="0"/>
              <a:t>, 9pm-11pm (PST)</a:t>
            </a:r>
          </a:p>
          <a:p>
            <a:pPr lvl="1"/>
            <a:r>
              <a:rPr lang="de-DE" sz="1800" dirty="0" smtClean="0"/>
              <a:t>29.05.17</a:t>
            </a:r>
            <a:r>
              <a:rPr lang="de-DE" sz="1800" dirty="0" smtClean="0"/>
              <a:t>, 6am-8am, (CET), 2pm-4pm (JST) / </a:t>
            </a:r>
            <a:r>
              <a:rPr lang="de-DE" sz="1800" dirty="0" smtClean="0"/>
              <a:t>28.05.17</a:t>
            </a:r>
            <a:r>
              <a:rPr lang="de-DE" sz="1800" dirty="0" smtClean="0"/>
              <a:t>, 9pm-11pm (PST</a:t>
            </a:r>
            <a:r>
              <a:rPr lang="de-DE" sz="1800" dirty="0" smtClean="0"/>
              <a:t>)</a:t>
            </a:r>
          </a:p>
          <a:p>
            <a:pPr lvl="1"/>
            <a:r>
              <a:rPr lang="de-DE" sz="1800" dirty="0" smtClean="0"/>
              <a:t>06.06.17</a:t>
            </a:r>
            <a:r>
              <a:rPr lang="de-DE" sz="1800" dirty="0" smtClean="0"/>
              <a:t>, 6am-8am, (CET), 2pm-4pm (JST) / </a:t>
            </a:r>
            <a:r>
              <a:rPr lang="de-DE" sz="1800" dirty="0" smtClean="0"/>
              <a:t>05.06.17</a:t>
            </a:r>
            <a:r>
              <a:rPr lang="de-DE" sz="1800" dirty="0" smtClean="0"/>
              <a:t>, 9pm-11pm (PST)</a:t>
            </a:r>
          </a:p>
          <a:p>
            <a:pPr lvl="1"/>
            <a:r>
              <a:rPr lang="de-DE" sz="1800" dirty="0" smtClean="0"/>
              <a:t>09.06.17</a:t>
            </a:r>
            <a:r>
              <a:rPr lang="de-DE" sz="1800" dirty="0" smtClean="0"/>
              <a:t>, 6am-8am, (CET), 2pm-4pm (JST) / </a:t>
            </a:r>
            <a:r>
              <a:rPr lang="de-DE" sz="1800" dirty="0" smtClean="0"/>
              <a:t>08.06.17</a:t>
            </a:r>
            <a:r>
              <a:rPr lang="de-DE" sz="1800" dirty="0" smtClean="0"/>
              <a:t>, 9pm-11pm (PST)</a:t>
            </a:r>
          </a:p>
          <a:p>
            <a:pPr lvl="1"/>
            <a:r>
              <a:rPr lang="de-DE" sz="1800" dirty="0" smtClean="0"/>
              <a:t>20.06.17</a:t>
            </a:r>
            <a:r>
              <a:rPr lang="de-DE" sz="1800" dirty="0" smtClean="0"/>
              <a:t>, </a:t>
            </a:r>
            <a:r>
              <a:rPr lang="de-DE" sz="1800" dirty="0" smtClean="0"/>
              <a:t>8am-10am</a:t>
            </a:r>
            <a:r>
              <a:rPr lang="de-DE" sz="1800" dirty="0" smtClean="0"/>
              <a:t>, (CET), </a:t>
            </a:r>
            <a:r>
              <a:rPr lang="de-DE" sz="1800" dirty="0" smtClean="0"/>
              <a:t>4pm-6pm </a:t>
            </a:r>
            <a:r>
              <a:rPr lang="de-DE" sz="1800" dirty="0" smtClean="0"/>
              <a:t>(JST) / </a:t>
            </a:r>
            <a:r>
              <a:rPr lang="de-DE" sz="1800" dirty="0" smtClean="0"/>
              <a:t>19.06.17</a:t>
            </a:r>
            <a:r>
              <a:rPr lang="de-DE" sz="1800" dirty="0" smtClean="0"/>
              <a:t>, </a:t>
            </a:r>
            <a:r>
              <a:rPr lang="de-DE" sz="1800" dirty="0" smtClean="0"/>
              <a:t>11pm- 20.06.17 1am </a:t>
            </a:r>
            <a:r>
              <a:rPr lang="de-DE" sz="1800" dirty="0" smtClean="0"/>
              <a:t>(PST)</a:t>
            </a:r>
          </a:p>
          <a:p>
            <a:pPr lvl="1"/>
            <a:r>
              <a:rPr lang="de-DE" sz="1800" dirty="0" smtClean="0"/>
              <a:t>22.06.17</a:t>
            </a:r>
            <a:r>
              <a:rPr lang="de-DE" sz="1800" dirty="0" smtClean="0"/>
              <a:t>, </a:t>
            </a:r>
            <a:r>
              <a:rPr lang="de-DE" sz="1800" dirty="0" smtClean="0"/>
              <a:t>8am-10am</a:t>
            </a:r>
            <a:r>
              <a:rPr lang="de-DE" sz="1800" dirty="0" smtClean="0"/>
              <a:t>, (CET), 4</a:t>
            </a:r>
            <a:r>
              <a:rPr lang="de-DE" sz="1800" dirty="0" smtClean="0"/>
              <a:t>pm-6pm </a:t>
            </a:r>
            <a:r>
              <a:rPr lang="de-DE" sz="1800" dirty="0" smtClean="0"/>
              <a:t>(JST) / </a:t>
            </a:r>
            <a:r>
              <a:rPr lang="de-DE" sz="1800" dirty="0" smtClean="0"/>
              <a:t>21.06.17</a:t>
            </a:r>
            <a:r>
              <a:rPr lang="de-DE" sz="1800" dirty="0" smtClean="0"/>
              <a:t>, 11pm- </a:t>
            </a:r>
            <a:r>
              <a:rPr lang="de-DE" sz="1800" dirty="0" smtClean="0"/>
              <a:t>22.06.17 </a:t>
            </a:r>
            <a:r>
              <a:rPr lang="de-DE" sz="1800" dirty="0" smtClean="0"/>
              <a:t>1am (PST)</a:t>
            </a:r>
          </a:p>
          <a:p>
            <a:pPr lvl="1">
              <a:buNone/>
            </a:pPr>
            <a:endParaRPr lang="de-DE" sz="1800" dirty="0" smtClean="0"/>
          </a:p>
          <a:p>
            <a:pPr lvl="1"/>
            <a:endParaRPr lang="de-DE" sz="1800" dirty="0" smtClean="0"/>
          </a:p>
          <a:p>
            <a:pPr lvl="1"/>
            <a:endParaRPr lang="de-DE" sz="2000"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8"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7"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2017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a:t>
            </a:r>
            <a:r>
              <a:rPr lang="de-DE" sz="4400" b="1" dirty="0" smtClean="0">
                <a:solidFill>
                  <a:schemeClr val="tx1"/>
                </a:solidFill>
              </a:rPr>
              <a:t>3d May </a:t>
            </a:r>
            <a:r>
              <a:rPr lang="de-DE" sz="4400" b="1" dirty="0" smtClean="0">
                <a:solidFill>
                  <a:schemeClr val="tx1"/>
                </a:solidFill>
              </a:rPr>
              <a:t>2017</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 </a:t>
            </a:r>
            <a:r>
              <a:rPr lang="en-US" dirty="0" smtClean="0"/>
              <a:t>May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smtClean="0"/>
              <a:t>3 </a:t>
            </a:r>
            <a:r>
              <a:rPr lang="de-DE" sz="2000" dirty="0" err="1" smtClean="0"/>
              <a:t>meetings</a:t>
            </a:r>
            <a:r>
              <a:rPr lang="de-DE" sz="2000" dirty="0" smtClean="0"/>
              <a:t> (</a:t>
            </a:r>
            <a:r>
              <a:rPr lang="de-DE" sz="2000" dirty="0" err="1" smtClean="0"/>
              <a:t>including</a:t>
            </a:r>
            <a:r>
              <a:rPr lang="de-DE" sz="2000" dirty="0" smtClean="0"/>
              <a:t> 1 </a:t>
            </a:r>
            <a:r>
              <a:rPr lang="de-DE" sz="2000" dirty="0" err="1" smtClean="0"/>
              <a:t>joint</a:t>
            </a:r>
            <a:r>
              <a:rPr lang="de-DE" sz="2000" dirty="0" smtClean="0"/>
              <a:t> </a:t>
            </a:r>
            <a:r>
              <a:rPr lang="de-DE" sz="2000" dirty="0" err="1" smtClean="0"/>
              <a:t>meeting</a:t>
            </a:r>
            <a:r>
              <a:rPr lang="de-DE" sz="2000" dirty="0" smtClean="0"/>
              <a:t> </a:t>
            </a:r>
            <a:r>
              <a:rPr lang="de-DE" sz="2000" dirty="0" err="1" smtClean="0"/>
              <a:t>with</a:t>
            </a:r>
            <a:r>
              <a:rPr lang="de-DE" sz="2000" dirty="0" smtClean="0"/>
              <a:t> IG </a:t>
            </a:r>
            <a:r>
              <a:rPr lang="de-DE" sz="2000" dirty="0" err="1" smtClean="0"/>
              <a:t>THz</a:t>
            </a:r>
            <a:r>
              <a:rPr lang="de-DE" sz="2000" dirty="0" smtClean="0"/>
              <a:t>)</a:t>
            </a:r>
          </a:p>
          <a:p>
            <a:r>
              <a:rPr lang="de-DE" sz="2000" dirty="0" err="1" smtClean="0"/>
              <a:t>Contributions</a:t>
            </a:r>
            <a:r>
              <a:rPr lang="de-DE" sz="2000" dirty="0" smtClean="0"/>
              <a:t> (</a:t>
            </a:r>
            <a:r>
              <a:rPr lang="de-DE" sz="2000" dirty="0" err="1" smtClean="0"/>
              <a:t>from</a:t>
            </a:r>
            <a:r>
              <a:rPr lang="de-DE" sz="2000" dirty="0" smtClean="0"/>
              <a:t> Joint </a:t>
            </a:r>
            <a:r>
              <a:rPr lang="de-DE" sz="2000" dirty="0" err="1" smtClean="0"/>
              <a:t>meeting</a:t>
            </a:r>
            <a:r>
              <a:rPr lang="de-DE" sz="2000" dirty="0" smtClean="0"/>
              <a:t> </a:t>
            </a:r>
            <a:r>
              <a:rPr lang="de-DE" sz="2000" dirty="0" err="1" smtClean="0"/>
              <a:t>with</a:t>
            </a:r>
            <a:r>
              <a:rPr lang="de-DE" sz="2000" dirty="0" smtClean="0"/>
              <a:t> TG3d):</a:t>
            </a:r>
            <a:endParaRPr lang="de-DE" sz="1800" dirty="0" smtClean="0"/>
          </a:p>
          <a:p>
            <a:pPr lvl="2"/>
            <a:r>
              <a:rPr lang="en-US" altLang="ja-JP" sz="1600" dirty="0" smtClean="0"/>
              <a:t>15-16-0269-01: </a:t>
            </a:r>
            <a:r>
              <a:rPr lang="en-US" altLang="ja-JP" sz="1600" dirty="0" smtClean="0"/>
              <a:t>A Japanese Activity on 300-GHz CMOS Transmitters</a:t>
            </a:r>
          </a:p>
          <a:p>
            <a:pPr lvl="2"/>
            <a:r>
              <a:rPr lang="en-US" altLang="ja-JP" sz="1600" dirty="0" smtClean="0"/>
              <a:t>15-16-0268-00: Study on Statistical Characteristics of Human Blockage Effects in Future Indoor </a:t>
            </a:r>
            <a:r>
              <a:rPr lang="en-US" altLang="ja-JP" sz="1600" dirty="0" smtClean="0"/>
              <a:t>Millimeter </a:t>
            </a:r>
            <a:r>
              <a:rPr lang="en-US" altLang="ja-JP" sz="1600" dirty="0" smtClean="0"/>
              <a:t>Wave and THz </a:t>
            </a:r>
            <a:r>
              <a:rPr lang="en-US" altLang="ja-JP" sz="1600" dirty="0" smtClean="0"/>
              <a:t>Wireless Communications</a:t>
            </a:r>
            <a:endParaRPr lang="en-US" altLang="ja-JP" sz="16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May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endParaRPr lang="de-DE" dirty="0"/>
          </a:p>
        </p:txBody>
      </p:sp>
      <p:sp>
        <p:nvSpPr>
          <p:cNvPr id="6" name="Inhaltsplatzhalter 5"/>
          <p:cNvSpPr>
            <a:spLocks noGrp="1"/>
          </p:cNvSpPr>
          <p:nvPr>
            <p:ph idx="1"/>
          </p:nvPr>
        </p:nvSpPr>
        <p:spPr>
          <a:xfrm>
            <a:off x="685800" y="1852767"/>
            <a:ext cx="7772400" cy="4114800"/>
          </a:xfrm>
        </p:spPr>
        <p:txBody>
          <a:bodyPr/>
          <a:lstStyle/>
          <a:p>
            <a:pPr lvl="1"/>
            <a:r>
              <a:rPr lang="de-DE" sz="2200" dirty="0" err="1" smtClean="0"/>
              <a:t>Completion</a:t>
            </a:r>
            <a:r>
              <a:rPr lang="de-DE" sz="2200" dirty="0" smtClean="0"/>
              <a:t> of </a:t>
            </a:r>
            <a:r>
              <a:rPr lang="de-DE" sz="2200" dirty="0" err="1" smtClean="0"/>
              <a:t>comments</a:t>
            </a:r>
            <a:r>
              <a:rPr lang="de-DE" sz="2200" dirty="0" smtClean="0"/>
              <a:t> </a:t>
            </a:r>
            <a:r>
              <a:rPr lang="de-DE" sz="2200" dirty="0" err="1" smtClean="0"/>
              <a:t>resolution</a:t>
            </a:r>
            <a:r>
              <a:rPr lang="de-DE" sz="2200" dirty="0" smtClean="0"/>
              <a:t> </a:t>
            </a:r>
            <a:r>
              <a:rPr lang="de-DE" sz="2200" dirty="0" err="1" smtClean="0"/>
              <a:t>for</a:t>
            </a:r>
            <a:r>
              <a:rPr lang="de-DE" sz="2200" dirty="0" smtClean="0"/>
              <a:t> Sponsor Ballot </a:t>
            </a:r>
            <a:r>
              <a:rPr lang="de-DE" sz="2200" dirty="0" err="1" smtClean="0"/>
              <a:t>initial</a:t>
            </a:r>
            <a:r>
              <a:rPr lang="de-DE" sz="2200" dirty="0" smtClean="0"/>
              <a:t> </a:t>
            </a:r>
            <a:r>
              <a:rPr lang="de-DE" sz="2200" dirty="0" err="1" smtClean="0"/>
              <a:t>circulation</a:t>
            </a:r>
            <a:r>
              <a:rPr lang="de-DE" sz="2200" dirty="0" smtClean="0"/>
              <a:t> </a:t>
            </a:r>
          </a:p>
          <a:p>
            <a:pPr lvl="1"/>
            <a:r>
              <a:rPr lang="de-DE" sz="2200" dirty="0" smtClean="0"/>
              <a:t>Motion </a:t>
            </a:r>
            <a:r>
              <a:rPr lang="de-DE" sz="2200" dirty="0" err="1" smtClean="0"/>
              <a:t>to</a:t>
            </a:r>
            <a:r>
              <a:rPr lang="de-DE" sz="2200" dirty="0" smtClean="0"/>
              <a:t> </a:t>
            </a:r>
            <a:r>
              <a:rPr lang="de-DE" sz="2200" dirty="0" err="1" smtClean="0"/>
              <a:t>start</a:t>
            </a:r>
            <a:r>
              <a:rPr lang="de-DE" sz="2200" dirty="0" smtClean="0"/>
              <a:t> SB </a:t>
            </a:r>
            <a:r>
              <a:rPr lang="de-DE" sz="2200" dirty="0" err="1" smtClean="0"/>
              <a:t>recirculation</a:t>
            </a:r>
            <a:endParaRPr lang="de-DE" sz="2200" dirty="0" smtClean="0"/>
          </a:p>
          <a:p>
            <a:pPr lvl="1"/>
            <a:r>
              <a:rPr lang="de-DE" sz="2200" dirty="0" smtClean="0"/>
              <a:t>Review of Time </a:t>
            </a:r>
            <a:r>
              <a:rPr lang="de-DE" sz="2200" dirty="0" err="1" smtClean="0"/>
              <a:t>Planning</a:t>
            </a:r>
            <a:endParaRPr lang="de-DE" sz="22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May</a:t>
            </a:r>
            <a:r>
              <a:rPr lang="en-US" dirty="0" smtClean="0"/>
              <a:t>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Plans </a:t>
            </a:r>
            <a:r>
              <a:rPr lang="de-DE" dirty="0" err="1" smtClean="0"/>
              <a:t>for</a:t>
            </a:r>
            <a:r>
              <a:rPr lang="de-DE" dirty="0" smtClean="0"/>
              <a:t> Berlin </a:t>
            </a:r>
            <a:r>
              <a:rPr lang="de-DE" dirty="0" err="1" smtClean="0"/>
              <a:t>July</a:t>
            </a:r>
            <a:r>
              <a:rPr lang="de-DE" dirty="0" smtClean="0"/>
              <a:t> 2017</a:t>
            </a:r>
            <a:endParaRPr lang="de-DE" dirty="0"/>
          </a:p>
        </p:txBody>
      </p:sp>
      <p:sp>
        <p:nvSpPr>
          <p:cNvPr id="3" name="Inhaltsplatzhalter 2"/>
          <p:cNvSpPr>
            <a:spLocks noGrp="1"/>
          </p:cNvSpPr>
          <p:nvPr>
            <p:ph idx="1"/>
          </p:nvPr>
        </p:nvSpPr>
        <p:spPr/>
        <p:txBody>
          <a:bodyPr/>
          <a:lstStyle/>
          <a:p>
            <a:r>
              <a:rPr lang="de-DE" sz="2400" dirty="0" smtClean="0"/>
              <a:t>Comment </a:t>
            </a:r>
            <a:r>
              <a:rPr lang="de-DE" sz="2400" dirty="0" err="1" smtClean="0"/>
              <a:t>resolution</a:t>
            </a:r>
            <a:r>
              <a:rPr lang="de-DE" sz="2400" dirty="0" smtClean="0"/>
              <a:t> </a:t>
            </a:r>
            <a:r>
              <a:rPr lang="de-DE" sz="2400" dirty="0" err="1" smtClean="0"/>
              <a:t>from</a:t>
            </a:r>
            <a:r>
              <a:rPr lang="de-DE" sz="2400" dirty="0" smtClean="0"/>
              <a:t> SB (</a:t>
            </a:r>
            <a:r>
              <a:rPr lang="de-DE" sz="2400" dirty="0" err="1" smtClean="0"/>
              <a:t>if</a:t>
            </a:r>
            <a:r>
              <a:rPr lang="de-DE" sz="2400" dirty="0" smtClean="0"/>
              <a:t> </a:t>
            </a:r>
            <a:r>
              <a:rPr lang="de-DE" sz="2400" dirty="0" err="1" smtClean="0"/>
              <a:t>any</a:t>
            </a:r>
            <a:r>
              <a:rPr lang="de-DE" sz="2400" dirty="0" smtClean="0"/>
              <a:t>)</a:t>
            </a:r>
            <a:endParaRPr lang="de-DE" sz="2400" dirty="0" smtClean="0"/>
          </a:p>
          <a:p>
            <a:r>
              <a:rPr lang="de-DE" sz="2400" dirty="0" err="1" smtClean="0"/>
              <a:t>Prepare</a:t>
            </a:r>
            <a:r>
              <a:rPr lang="de-DE" sz="2400" dirty="0" smtClean="0"/>
              <a:t> </a:t>
            </a:r>
            <a:r>
              <a:rPr lang="de-DE" sz="2400" dirty="0" err="1" smtClean="0"/>
              <a:t>submission</a:t>
            </a:r>
            <a:r>
              <a:rPr lang="de-DE" sz="2400" dirty="0" smtClean="0"/>
              <a:t> </a:t>
            </a:r>
            <a:r>
              <a:rPr lang="de-DE" sz="2400" dirty="0" err="1" smtClean="0"/>
              <a:t>to</a:t>
            </a:r>
            <a:r>
              <a:rPr lang="de-DE" sz="2400" dirty="0" smtClean="0"/>
              <a:t> </a:t>
            </a:r>
            <a:r>
              <a:rPr lang="de-DE" sz="2400" dirty="0" err="1" smtClean="0"/>
              <a:t>RevCom</a:t>
            </a:r>
            <a:endParaRPr lang="de-DE" sz="2400" dirty="0"/>
          </a:p>
        </p:txBody>
      </p:sp>
      <p:sp>
        <p:nvSpPr>
          <p:cNvPr id="4" name="Datumsplatzhalter 3"/>
          <p:cNvSpPr>
            <a:spLocks noGrp="1"/>
          </p:cNvSpPr>
          <p:nvPr>
            <p:ph type="dt" sz="half" idx="10"/>
          </p:nvPr>
        </p:nvSpPr>
        <p:spPr/>
        <p:txBody>
          <a:bodyPr/>
          <a:lstStyle/>
          <a:p>
            <a:r>
              <a:rPr lang="en-US" dirty="0" smtClean="0"/>
              <a:t>May </a:t>
            </a:r>
            <a:r>
              <a:rPr lang="en-US" dirty="0" smtClean="0"/>
              <a:t>2017</a:t>
            </a:r>
            <a:endParaRPr lang="en-US" dirty="0" smtClean="0"/>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r>
              <a:rPr lang="en-US" sz="2000" dirty="0"/>
              <a:t>Move </a:t>
            </a:r>
            <a:r>
              <a:rPr lang="en-US" sz="2000" i="1" dirty="0" smtClean="0"/>
              <a:t>that 802.15 TG3d approves TG3d sponsor ballot comment resolutions in doc. </a:t>
            </a:r>
            <a:r>
              <a:rPr lang="en-US" sz="2000" i="1" dirty="0" smtClean="0"/>
              <a:t>15-17-0250-02-003d </a:t>
            </a:r>
            <a:r>
              <a:rPr lang="en-US" sz="2000" i="1" dirty="0" smtClean="0"/>
              <a:t>and to put them forward to 802.15 WG  to approve the start of recirculation ballot of the revised draft D3. Comment resolution on recirculation ballots between sessions will be conducted via reflector email and via teleconferences announced to the reflector as per the LMSC 802 WG P&amp;P.</a:t>
            </a:r>
            <a:r>
              <a:rPr lang="en-US" sz="2000" dirty="0" smtClean="0"/>
              <a:t> </a:t>
            </a:r>
            <a:endParaRPr lang="de-DE" sz="2000" dirty="0" smtClean="0"/>
          </a:p>
          <a:p>
            <a:pPr marL="0" indent="0">
              <a:buNone/>
            </a:pPr>
            <a:endParaRPr lang="en-US" sz="2000" dirty="0"/>
          </a:p>
          <a:p>
            <a:pPr marL="0" indent="0">
              <a:buNone/>
            </a:pPr>
            <a:r>
              <a:rPr lang="en-US" sz="2000" dirty="0" smtClean="0"/>
              <a:t>Moved By:  </a:t>
            </a:r>
            <a:r>
              <a:rPr lang="en-US" sz="2000" dirty="0" smtClean="0"/>
              <a:t>Iwao Hosako</a:t>
            </a:r>
            <a:endParaRPr lang="en-US" sz="2000" dirty="0" smtClean="0"/>
          </a:p>
          <a:p>
            <a:pPr marL="0" indent="0">
              <a:buNone/>
            </a:pPr>
            <a:r>
              <a:rPr lang="en-US" sz="2000" dirty="0" smtClean="0"/>
              <a:t>Seconded By: </a:t>
            </a:r>
            <a:r>
              <a:rPr lang="en-US" sz="2000" dirty="0" smtClean="0"/>
              <a:t>Jay Holcomb</a:t>
            </a:r>
            <a:endParaRPr lang="en-US" sz="2000" dirty="0" smtClean="0"/>
          </a:p>
          <a:p>
            <a:pPr marL="0" indent="0">
              <a:buNone/>
            </a:pPr>
            <a:r>
              <a:rPr lang="en-US" sz="2000" dirty="0" smtClean="0"/>
              <a:t>y/a/n = 3/0/0</a:t>
            </a:r>
          </a:p>
          <a:p>
            <a:pPr marL="0" indent="0">
              <a:buNone/>
            </a:pPr>
            <a:endParaRPr lang="en-US" sz="24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79829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May</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152183104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dirty="0" smtClean="0"/>
              <a:t> </a:t>
            </a:r>
            <a:r>
              <a:rPr lang="en-US" sz="2400" i="1" dirty="0" smtClean="0"/>
              <a:t>that 802.15 </a:t>
            </a:r>
            <a:r>
              <a:rPr lang="en-US" sz="2400" i="1" dirty="0" smtClean="0"/>
              <a:t>WG </a:t>
            </a:r>
            <a:r>
              <a:rPr lang="en-US" sz="2400" i="1" dirty="0" smtClean="0"/>
              <a:t>approves TG3d sponsor ballot comment resolutions in doc. 15-17-0250-00-003d and </a:t>
            </a:r>
            <a:r>
              <a:rPr lang="en-US" sz="2400" i="1" dirty="0" smtClean="0"/>
              <a:t>to </a:t>
            </a:r>
            <a:r>
              <a:rPr lang="en-US" sz="2400" i="1" dirty="0" smtClean="0"/>
              <a:t>start the recirculation ballot of the revised draft D3. Comment resolution on recirculation ballots between sessions will be conducted via reflector email and via teleconferences announced to the reflector as per the LMSC 802 WG P&amp;P.</a:t>
            </a:r>
            <a:r>
              <a:rPr lang="en-US" sz="2400" dirty="0" smtClean="0"/>
              <a:t> </a:t>
            </a:r>
            <a:endParaRPr lang="en-US" sz="2800" dirty="0"/>
          </a:p>
          <a:p>
            <a:pPr marL="0" indent="0">
              <a:buNone/>
            </a:pPr>
            <a:r>
              <a:rPr lang="en-US" sz="2800" dirty="0" smtClean="0"/>
              <a:t>Moved By: Thomas Kürner</a:t>
            </a:r>
          </a:p>
          <a:p>
            <a:pPr marL="0" indent="0">
              <a:buNone/>
            </a:pPr>
            <a:r>
              <a:rPr lang="en-US" sz="2800" dirty="0" smtClean="0"/>
              <a:t>Seconded By</a:t>
            </a:r>
          </a:p>
          <a:p>
            <a:pPr marL="0" indent="0">
              <a:buNone/>
            </a:pPr>
            <a:r>
              <a:rPr lang="en-US" dirty="0" smtClean="0"/>
              <a:t>y/a/n </a:t>
            </a:r>
            <a:r>
              <a:rPr lang="en-US" dirty="0"/>
              <a:t>= </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9829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May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344664797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that 802.15.3d TG approve the renewal of the  Ballot Resolution Committee (BRC) for the Sponsor balloting of the P802.15.3d_D03 or current version with the following membership: Thomas Kürner (Chair), Iwao Hosako, Monique Brown and Ken </a:t>
            </a:r>
            <a:r>
              <a:rPr lang="en-US" sz="2000" i="1" dirty="0" smtClean="0"/>
              <a:t>Hiraga and put this forward to the 802.15 WG for approval. </a:t>
            </a:r>
            <a:r>
              <a:rPr lang="en-US" sz="2000" i="1" dirty="0" smtClean="0"/>
              <a:t>The 802.15.3d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dirty="0" smtClean="0"/>
              <a:t> </a:t>
            </a:r>
          </a:p>
          <a:p>
            <a:pPr marL="0" indent="0">
              <a:buNone/>
            </a:pPr>
            <a:r>
              <a:rPr lang="en-US" sz="2400" dirty="0" smtClean="0"/>
              <a:t>Moved By:  Iwao Hosako</a:t>
            </a:r>
          </a:p>
          <a:p>
            <a:pPr marL="0" indent="0">
              <a:buNone/>
            </a:pPr>
            <a:r>
              <a:rPr lang="en-US" sz="2400" dirty="0" smtClean="0"/>
              <a:t>Seconded By: Jay Holcomb</a:t>
            </a:r>
          </a:p>
          <a:p>
            <a:pPr marL="0" indent="0">
              <a:buNone/>
            </a:pPr>
            <a:r>
              <a:rPr lang="en-US" sz="2400" dirty="0" smtClean="0"/>
              <a:t>y/a/n = 3/0/0</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9829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May</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5756350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t>
            </a:r>
            <a:r>
              <a:rPr lang="en-US" sz="2000" i="1" dirty="0" smtClean="0"/>
              <a:t>approves the renewal of the  Ballot Resolution Committee (BRC) for the Sponsor balloting of the P802.15.3d_D03 or current version with the following membership: Thomas Kürner (Chair), Iwao Hosako, Monique Brown and Ken Hiraga. The 802.15.3d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dirty="0" smtClean="0"/>
              <a:t> </a:t>
            </a:r>
          </a:p>
          <a:p>
            <a:pPr marL="0" indent="0">
              <a:buNone/>
            </a:pPr>
            <a:r>
              <a:rPr lang="en-US" sz="2800" dirty="0" smtClean="0"/>
              <a:t>Moved By: Thomas Kürner</a:t>
            </a:r>
          </a:p>
          <a:p>
            <a:pPr marL="0" indent="0">
              <a:buNone/>
            </a:pPr>
            <a:r>
              <a:rPr lang="en-US" sz="2800" dirty="0" smtClean="0"/>
              <a:t>Seconded By</a:t>
            </a:r>
          </a:p>
          <a:p>
            <a:pPr marL="0" indent="0">
              <a:buNone/>
            </a:pPr>
            <a:r>
              <a:rPr lang="en-US" sz="2800" dirty="0" smtClean="0"/>
              <a:t>y/a/n = </a:t>
            </a:r>
            <a:endParaRPr lang="en-US" sz="28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9829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May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85001512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697</Words>
  <Application>Microsoft Office PowerPoint</Application>
  <PresentationFormat>Bildschirmpräsentation (4:3)</PresentationFormat>
  <Paragraphs>89</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IEEE-P802_15</vt:lpstr>
      <vt:lpstr>Folie 1</vt:lpstr>
      <vt:lpstr>TG 3d May 2017 Closing Report</vt:lpstr>
      <vt:lpstr>Meetings/Contributions</vt:lpstr>
      <vt:lpstr>Tasks Completed</vt:lpstr>
      <vt:lpstr>Plans for Berlin July 2017</vt:lpstr>
      <vt:lpstr>TG Motion</vt:lpstr>
      <vt:lpstr>WG Motion</vt:lpstr>
      <vt:lpstr>TG Motion</vt:lpstr>
      <vt:lpstr>WG Motion</vt:lpstr>
      <vt:lpstr>BRC Calls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174</cp:revision>
  <cp:lastPrinted>1998-02-10T13:28:06Z</cp:lastPrinted>
  <dcterms:created xsi:type="dcterms:W3CDTF">2012-11-14T22:04:21Z</dcterms:created>
  <dcterms:modified xsi:type="dcterms:W3CDTF">2017-05-11T01:57:22Z</dcterms:modified>
</cp:coreProperties>
</file>