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4"/>
  </p:notesMasterIdLst>
  <p:handoutMasterIdLst>
    <p:handoutMasterId r:id="rId25"/>
  </p:handoutMasterIdLst>
  <p:sldIdLst>
    <p:sldId id="352" r:id="rId3"/>
    <p:sldId id="259" r:id="rId4"/>
    <p:sldId id="369" r:id="rId5"/>
    <p:sldId id="360" r:id="rId6"/>
    <p:sldId id="361" r:id="rId7"/>
    <p:sldId id="362" r:id="rId8"/>
    <p:sldId id="363" r:id="rId9"/>
    <p:sldId id="366" r:id="rId10"/>
    <p:sldId id="368" r:id="rId11"/>
    <p:sldId id="365" r:id="rId12"/>
    <p:sldId id="370" r:id="rId13"/>
    <p:sldId id="375" r:id="rId14"/>
    <p:sldId id="371" r:id="rId15"/>
    <p:sldId id="372" r:id="rId16"/>
    <p:sldId id="374" r:id="rId17"/>
    <p:sldId id="349" r:id="rId18"/>
    <p:sldId id="335" r:id="rId19"/>
    <p:sldId id="354" r:id="rId20"/>
    <p:sldId id="355" r:id="rId21"/>
    <p:sldId id="341" r:id="rId22"/>
    <p:sldId id="342" r:id="rId2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ng" initials="T" lastIdx="2" clrIdx="0">
    <p:extLst>
      <p:ext uri="{19B8F6BF-5375-455C-9EA6-DF929625EA0E}">
        <p15:presenceInfo xmlns:p15="http://schemas.microsoft.com/office/powerpoint/2012/main" userId="Tr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73" d="100"/>
          <a:sy n="73" d="100"/>
        </p:scale>
        <p:origin x="1374" y="78"/>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2313361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10</a:t>
            </a:fld>
            <a:endParaRPr lang="en-US" altLang="en-US"/>
          </a:p>
        </p:txBody>
      </p:sp>
    </p:spTree>
    <p:extLst>
      <p:ext uri="{BB962C8B-B14F-4D97-AF65-F5344CB8AC3E}">
        <p14:creationId xmlns:p14="http://schemas.microsoft.com/office/powerpoint/2010/main" val="2562025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11</a:t>
            </a:fld>
            <a:endParaRPr lang="en-US" altLang="en-US"/>
          </a:p>
        </p:txBody>
      </p:sp>
    </p:spTree>
    <p:extLst>
      <p:ext uri="{BB962C8B-B14F-4D97-AF65-F5344CB8AC3E}">
        <p14:creationId xmlns:p14="http://schemas.microsoft.com/office/powerpoint/2010/main" val="4155937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12</a:t>
            </a:fld>
            <a:endParaRPr lang="en-US" altLang="en-US"/>
          </a:p>
        </p:txBody>
      </p:sp>
    </p:spTree>
    <p:extLst>
      <p:ext uri="{BB962C8B-B14F-4D97-AF65-F5344CB8AC3E}">
        <p14:creationId xmlns:p14="http://schemas.microsoft.com/office/powerpoint/2010/main" val="176208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13</a:t>
            </a:fld>
            <a:endParaRPr lang="en-US" altLang="en-US"/>
          </a:p>
        </p:txBody>
      </p:sp>
    </p:spTree>
    <p:extLst>
      <p:ext uri="{BB962C8B-B14F-4D97-AF65-F5344CB8AC3E}">
        <p14:creationId xmlns:p14="http://schemas.microsoft.com/office/powerpoint/2010/main" val="2993925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14</a:t>
            </a:fld>
            <a:endParaRPr lang="en-US" altLang="en-US"/>
          </a:p>
        </p:txBody>
      </p:sp>
    </p:spTree>
    <p:extLst>
      <p:ext uri="{BB962C8B-B14F-4D97-AF65-F5344CB8AC3E}">
        <p14:creationId xmlns:p14="http://schemas.microsoft.com/office/powerpoint/2010/main" val="3436539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15</a:t>
            </a:fld>
            <a:endParaRPr lang="en-US" altLang="en-US"/>
          </a:p>
        </p:txBody>
      </p:sp>
    </p:spTree>
    <p:extLst>
      <p:ext uri="{BB962C8B-B14F-4D97-AF65-F5344CB8AC3E}">
        <p14:creationId xmlns:p14="http://schemas.microsoft.com/office/powerpoint/2010/main" val="1010216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16</a:t>
            </a:fld>
            <a:endParaRPr lang="en-US" altLang="en-US"/>
          </a:p>
        </p:txBody>
      </p:sp>
    </p:spTree>
    <p:extLst>
      <p:ext uri="{BB962C8B-B14F-4D97-AF65-F5344CB8AC3E}">
        <p14:creationId xmlns:p14="http://schemas.microsoft.com/office/powerpoint/2010/main" val="1668072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18</a:t>
            </a:fld>
            <a:endParaRPr lang="en-US" altLang="en-US"/>
          </a:p>
        </p:txBody>
      </p:sp>
    </p:spTree>
    <p:extLst>
      <p:ext uri="{BB962C8B-B14F-4D97-AF65-F5344CB8AC3E}">
        <p14:creationId xmlns:p14="http://schemas.microsoft.com/office/powerpoint/2010/main" val="1368667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19</a:t>
            </a:fld>
            <a:endParaRPr lang="en-US" altLang="en-US"/>
          </a:p>
        </p:txBody>
      </p:sp>
    </p:spTree>
    <p:extLst>
      <p:ext uri="{BB962C8B-B14F-4D97-AF65-F5344CB8AC3E}">
        <p14:creationId xmlns:p14="http://schemas.microsoft.com/office/powerpoint/2010/main" val="343068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2</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3</a:t>
            </a:fld>
            <a:endParaRPr lang="en-US" altLang="en-US"/>
          </a:p>
        </p:txBody>
      </p:sp>
    </p:spTree>
    <p:extLst>
      <p:ext uri="{BB962C8B-B14F-4D97-AF65-F5344CB8AC3E}">
        <p14:creationId xmlns:p14="http://schemas.microsoft.com/office/powerpoint/2010/main" val="3066439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4</a:t>
            </a:fld>
            <a:endParaRPr lang="en-US" altLang="en-US"/>
          </a:p>
        </p:txBody>
      </p:sp>
    </p:spTree>
    <p:extLst>
      <p:ext uri="{BB962C8B-B14F-4D97-AF65-F5344CB8AC3E}">
        <p14:creationId xmlns:p14="http://schemas.microsoft.com/office/powerpoint/2010/main" val="2769780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5</a:t>
            </a:fld>
            <a:endParaRPr lang="en-US" altLang="en-US"/>
          </a:p>
        </p:txBody>
      </p:sp>
    </p:spTree>
    <p:extLst>
      <p:ext uri="{BB962C8B-B14F-4D97-AF65-F5344CB8AC3E}">
        <p14:creationId xmlns:p14="http://schemas.microsoft.com/office/powerpoint/2010/main" val="1090022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6</a:t>
            </a:fld>
            <a:endParaRPr lang="en-US" altLang="en-US"/>
          </a:p>
        </p:txBody>
      </p:sp>
    </p:spTree>
    <p:extLst>
      <p:ext uri="{BB962C8B-B14F-4D97-AF65-F5344CB8AC3E}">
        <p14:creationId xmlns:p14="http://schemas.microsoft.com/office/powerpoint/2010/main" val="2412353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7</a:t>
            </a:fld>
            <a:endParaRPr lang="en-US" altLang="en-US"/>
          </a:p>
        </p:txBody>
      </p:sp>
    </p:spTree>
    <p:extLst>
      <p:ext uri="{BB962C8B-B14F-4D97-AF65-F5344CB8AC3E}">
        <p14:creationId xmlns:p14="http://schemas.microsoft.com/office/powerpoint/2010/main" val="898521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5983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9</a:t>
            </a:fld>
            <a:endParaRPr lang="en-US" altLang="en-US"/>
          </a:p>
        </p:txBody>
      </p:sp>
    </p:spTree>
    <p:extLst>
      <p:ext uri="{BB962C8B-B14F-4D97-AF65-F5344CB8AC3E}">
        <p14:creationId xmlns:p14="http://schemas.microsoft.com/office/powerpoint/2010/main" val="146381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zh-TW"/>
              <a:t>‹#›</a:t>
            </a:fld>
            <a:endParaRPr lang="zh-TW"/>
          </a:p>
        </p:txBody>
      </p:sp>
    </p:spTree>
    <p:extLst>
      <p:ext uri="{BB962C8B-B14F-4D97-AF65-F5344CB8AC3E}">
        <p14:creationId xmlns:p14="http://schemas.microsoft.com/office/powerpoint/2010/main" val="2386939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2017-05-08</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May </a:t>
            </a:r>
            <a:r>
              <a:rPr lang="en-US" altLang="en-US" dirty="0"/>
              <a:t>2017</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Explanation on PHY configuration related comments</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May 2017</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Trang Nguyen, and </a:t>
            </a:r>
            <a:r>
              <a:rPr lang="en-US" altLang="en-US" sz="1600" dirty="0" err="1" smtClean="0">
                <a:solidFill>
                  <a:schemeClr val="tx2"/>
                </a:solidFill>
              </a:rPr>
              <a:t>Yeong</a:t>
            </a:r>
            <a:r>
              <a:rPr lang="en-US" altLang="en-US" sz="1600" dirty="0" smtClean="0">
                <a:solidFill>
                  <a:schemeClr val="tx2"/>
                </a:solidFill>
              </a:rPr>
              <a:t> </a:t>
            </a:r>
            <a:r>
              <a:rPr lang="en-US" altLang="en-US" sz="1600" dirty="0">
                <a:solidFill>
                  <a:schemeClr val="tx2"/>
                </a:solidFill>
              </a:rPr>
              <a:t>Min </a:t>
            </a:r>
            <a:r>
              <a:rPr lang="en-US" altLang="en-US" sz="1600" dirty="0" smtClean="0">
                <a:solidFill>
                  <a:schemeClr val="tx2"/>
                </a:solidFill>
              </a:rPr>
              <a:t>Jang </a:t>
            </a:r>
          </a:p>
          <a:p>
            <a:r>
              <a:rPr lang="en-US" altLang="en-US" sz="1600" dirty="0" smtClean="0">
                <a:solidFill>
                  <a:schemeClr val="tx2"/>
                </a:solidFill>
              </a:rPr>
              <a:t>(Kookmin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D2 comments and resolutions</a:t>
            </a:r>
          </a:p>
          <a:p>
            <a:pPr>
              <a:spcBef>
                <a:spcPts val="600"/>
              </a:spcBef>
              <a:spcAft>
                <a:spcPts val="600"/>
              </a:spcAft>
            </a:pPr>
            <a:r>
              <a:rPr lang="en-US" altLang="en-US" sz="1600" b="1" dirty="0" smtClean="0">
                <a:solidFill>
                  <a:schemeClr val="tx2"/>
                </a:solidFill>
              </a:rPr>
              <a:t>Purpose:</a:t>
            </a:r>
            <a:r>
              <a:rPr lang="en-US" altLang="en-US" sz="1600" dirty="0">
                <a:solidFill>
                  <a:schemeClr val="tx2"/>
                </a:solidFill>
              </a:rPr>
              <a:t>	</a:t>
            </a:r>
            <a:r>
              <a:rPr lang="en-US" altLang="en-US" sz="1600" dirty="0" smtClean="0">
                <a:solidFill>
                  <a:schemeClr val="tx2"/>
                </a:solidFill>
              </a:rPr>
              <a:t>To explain the related comments on configuration of PHYs and MACs.</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75508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10</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1" name="Straight Connector 10"/>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1691487" y="4679757"/>
            <a:ext cx="6367449" cy="338554"/>
          </a:xfrm>
          <a:prstGeom prst="rect">
            <a:avLst/>
          </a:prstGeom>
          <a:noFill/>
        </p:spPr>
        <p:txBody>
          <a:bodyPr wrap="none" rtlCol="0">
            <a:spAutoFit/>
          </a:bodyPr>
          <a:lstStyle/>
          <a:p>
            <a:r>
              <a:rPr lang="en-US" sz="1600" b="1" dirty="0" smtClean="0"/>
              <a:t>This is equivalent to MCS-ID subfield of PPDU: </a:t>
            </a:r>
            <a:r>
              <a:rPr lang="en-US" sz="1600" dirty="0" smtClean="0"/>
              <a:t>to identify packet types</a:t>
            </a:r>
            <a:endParaRPr lang="en-US" sz="1600" dirty="0"/>
          </a:p>
        </p:txBody>
      </p:sp>
      <p:sp>
        <p:nvSpPr>
          <p:cNvPr id="15" name="TextBox 14"/>
          <p:cNvSpPr txBox="1"/>
          <p:nvPr/>
        </p:nvSpPr>
        <p:spPr>
          <a:xfrm>
            <a:off x="4925419" y="2696295"/>
            <a:ext cx="4246162" cy="830997"/>
          </a:xfrm>
          <a:prstGeom prst="rect">
            <a:avLst/>
          </a:prstGeom>
          <a:noFill/>
        </p:spPr>
        <p:txBody>
          <a:bodyPr wrap="none" rtlCol="0">
            <a:spAutoFit/>
          </a:bodyPr>
          <a:lstStyle/>
          <a:p>
            <a:pPr marL="285750" indent="-285750">
              <a:buFont typeface="Wingdings" panose="05000000000000000000" pitchFamily="2" charset="2"/>
              <a:buChar char="§"/>
            </a:pPr>
            <a:r>
              <a:rPr lang="en-US" sz="1600" b="1" dirty="0" smtClean="0"/>
              <a:t>S (1 bit): major </a:t>
            </a:r>
            <a:r>
              <a:rPr lang="en-US" sz="1600" dirty="0" smtClean="0"/>
              <a:t>classification of PPDU types</a:t>
            </a:r>
          </a:p>
          <a:p>
            <a:pPr marL="285750" indent="-285750">
              <a:buFont typeface="Wingdings" panose="05000000000000000000" pitchFamily="2" charset="2"/>
              <a:buChar char="§"/>
            </a:pPr>
            <a:r>
              <a:rPr lang="en-US" sz="1600" b="1" dirty="0"/>
              <a:t>A (1/2/3/4 bit): </a:t>
            </a:r>
            <a:r>
              <a:rPr lang="en-US" sz="1600" dirty="0"/>
              <a:t>Specific type of the PPDU</a:t>
            </a:r>
          </a:p>
          <a:p>
            <a:endParaRPr lang="en-US" sz="1600" dirty="0"/>
          </a:p>
        </p:txBody>
      </p:sp>
      <p:graphicFrame>
        <p:nvGraphicFramePr>
          <p:cNvPr id="16" name="Table 15"/>
          <p:cNvGraphicFramePr>
            <a:graphicFrameLocks noGrp="1"/>
          </p:cNvGraphicFramePr>
          <p:nvPr>
            <p:extLst>
              <p:ext uri="{D42A27DB-BD31-4B8C-83A1-F6EECF244321}">
                <p14:modId xmlns:p14="http://schemas.microsoft.com/office/powerpoint/2010/main" val="650907645"/>
              </p:ext>
            </p:extLst>
          </p:nvPr>
        </p:nvGraphicFramePr>
        <p:xfrm>
          <a:off x="5029200" y="3358866"/>
          <a:ext cx="3581400" cy="1315720"/>
        </p:xfrm>
        <a:graphic>
          <a:graphicData uri="http://schemas.openxmlformats.org/drawingml/2006/table">
            <a:tbl>
              <a:tblPr firstRow="1" bandRow="1">
                <a:tableStyleId>{5940675A-B579-460E-94D1-54222C63F5DA}</a:tableStyleId>
              </a:tblPr>
              <a:tblGrid>
                <a:gridCol w="1752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tblGrid>
              <a:tr h="370840">
                <a:tc>
                  <a:txBody>
                    <a:bodyPr/>
                    <a:lstStyle/>
                    <a:p>
                      <a:pPr algn="ctr"/>
                      <a:r>
                        <a:rPr lang="en-US" sz="1400" b="1" dirty="0" smtClean="0">
                          <a:solidFill>
                            <a:srgbClr val="FF0000"/>
                          </a:solidFill>
                        </a:rPr>
                        <a:t>S = 1</a:t>
                      </a:r>
                      <a:endParaRPr lang="en-US" sz="1400" b="1" dirty="0">
                        <a:solidFill>
                          <a:srgbClr val="FF0000"/>
                        </a:solidFill>
                      </a:endParaRPr>
                    </a:p>
                  </a:txBody>
                  <a:tcPr/>
                </a:tc>
                <a:tc>
                  <a:txBody>
                    <a:bodyPr/>
                    <a:lstStyle/>
                    <a:p>
                      <a:pPr algn="ctr"/>
                      <a:r>
                        <a:rPr lang="en-US" sz="1400" b="1" dirty="0" smtClean="0">
                          <a:solidFill>
                            <a:srgbClr val="FF0000"/>
                          </a:solidFill>
                        </a:rPr>
                        <a:t>S=0</a:t>
                      </a:r>
                      <a:endParaRPr lang="en-US" sz="1400" b="1" dirty="0">
                        <a:solidFill>
                          <a:srgbClr val="FF0000"/>
                        </a:solidFill>
                      </a:endParaRPr>
                    </a:p>
                  </a:txBody>
                  <a:tcPr/>
                </a:tc>
                <a:extLst>
                  <a:ext uri="{0D108BD9-81ED-4DB2-BD59-A6C34878D82A}">
                    <a16:rowId xmlns:a16="http://schemas.microsoft.com/office/drawing/2014/main" val="10000"/>
                  </a:ext>
                </a:extLst>
              </a:tr>
              <a:tr h="370840">
                <a:tc>
                  <a:txBody>
                    <a:bodyPr/>
                    <a:lstStyle/>
                    <a:p>
                      <a:pPr algn="ctr"/>
                      <a:r>
                        <a:rPr lang="en-US" sz="1400" dirty="0" smtClean="0"/>
                        <a:t>4 bit A</a:t>
                      </a:r>
                      <a:endParaRPr lang="en-US" sz="1400" dirty="0"/>
                    </a:p>
                  </a:txBody>
                  <a:tcPr/>
                </a:tc>
                <a:tc>
                  <a:txBody>
                    <a:bodyPr/>
                    <a:lstStyle/>
                    <a:p>
                      <a:r>
                        <a:rPr lang="en-US" sz="1400" dirty="0" smtClean="0"/>
                        <a:t>1 bit A</a:t>
                      </a:r>
                    </a:p>
                    <a:p>
                      <a:r>
                        <a:rPr lang="en-US" sz="1400" dirty="0" smtClean="0"/>
                        <a:t>2 bit A</a:t>
                      </a:r>
                    </a:p>
                    <a:p>
                      <a:r>
                        <a:rPr lang="en-US" sz="1400" dirty="0" smtClean="0"/>
                        <a:t>3 bit A</a:t>
                      </a:r>
                    </a:p>
                    <a:p>
                      <a:r>
                        <a:rPr lang="en-US" sz="1400" dirty="0" smtClean="0"/>
                        <a:t>4 bit</a:t>
                      </a:r>
                      <a:r>
                        <a:rPr lang="en-US" sz="1400" baseline="0" dirty="0" smtClean="0"/>
                        <a:t> A (reserved)</a:t>
                      </a:r>
                      <a:endParaRPr lang="en-US" sz="1400" dirty="0"/>
                    </a:p>
                  </a:txBody>
                  <a:tcPr/>
                </a:tc>
                <a:extLst>
                  <a:ext uri="{0D108BD9-81ED-4DB2-BD59-A6C34878D82A}">
                    <a16:rowId xmlns:a16="http://schemas.microsoft.com/office/drawing/2014/main" val="10001"/>
                  </a:ext>
                </a:extLst>
              </a:tr>
            </a:tbl>
          </a:graphicData>
        </a:graphic>
      </p:graphicFrame>
      <p:sp>
        <p:nvSpPr>
          <p:cNvPr id="18" name="TextBox 17"/>
          <p:cNvSpPr txBox="1"/>
          <p:nvPr/>
        </p:nvSpPr>
        <p:spPr>
          <a:xfrm>
            <a:off x="290026" y="5324314"/>
            <a:ext cx="8774599" cy="830997"/>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
            </a:pPr>
            <a:r>
              <a:rPr lang="en-US" sz="1600" dirty="0" smtClean="0"/>
              <a:t>Panasonic introduces multiple packet formats (multiple types of PPDU)</a:t>
            </a:r>
          </a:p>
          <a:p>
            <a:pPr marL="285750" indent="-285750">
              <a:buFont typeface="Wingdings" panose="05000000000000000000" pitchFamily="2" charset="2"/>
              <a:buChar char="§"/>
            </a:pPr>
            <a:r>
              <a:rPr lang="en-US" sz="1600" dirty="0" smtClean="0"/>
              <a:t>To identify the format of a particular packet, Panasonic implements “addressing bits” that is a part of PHY header, being equivalent to MCS ID subfield.</a:t>
            </a:r>
          </a:p>
        </p:txBody>
      </p:sp>
      <p:sp>
        <p:nvSpPr>
          <p:cNvPr id="19" name="TextBox 18"/>
          <p:cNvSpPr txBox="1"/>
          <p:nvPr/>
        </p:nvSpPr>
        <p:spPr>
          <a:xfrm>
            <a:off x="1562099" y="667307"/>
            <a:ext cx="6096001" cy="400110"/>
          </a:xfrm>
          <a:prstGeom prst="rect">
            <a:avLst/>
          </a:prstGeom>
          <a:noFill/>
        </p:spPr>
        <p:txBody>
          <a:bodyPr wrap="square" rtlCol="0">
            <a:spAutoFit/>
          </a:bodyPr>
          <a:lstStyle/>
          <a:p>
            <a:pPr algn="ctr"/>
            <a:r>
              <a:rPr lang="en-US" sz="2000" b="1" dirty="0" smtClean="0"/>
              <a:t>Summary of Panasonic’s previous PPDU format</a:t>
            </a:r>
            <a:endParaRPr lang="en-US" sz="2000" dirty="0"/>
          </a:p>
        </p:txBody>
      </p:sp>
      <p:grpSp>
        <p:nvGrpSpPr>
          <p:cNvPr id="9" name="Group 8"/>
          <p:cNvGrpSpPr/>
          <p:nvPr/>
        </p:nvGrpSpPr>
        <p:grpSpPr>
          <a:xfrm>
            <a:off x="1119737" y="1041518"/>
            <a:ext cx="7096125" cy="1514475"/>
            <a:chOff x="1062036" y="1252538"/>
            <a:chExt cx="7096125" cy="1514475"/>
          </a:xfrm>
        </p:grpSpPr>
        <p:pic>
          <p:nvPicPr>
            <p:cNvPr id="3" name="Picture 2"/>
            <p:cNvPicPr>
              <a:picLocks noChangeAspect="1"/>
            </p:cNvPicPr>
            <p:nvPr/>
          </p:nvPicPr>
          <p:blipFill>
            <a:blip r:embed="rId3"/>
            <a:stretch>
              <a:fillRect/>
            </a:stretch>
          </p:blipFill>
          <p:spPr>
            <a:xfrm>
              <a:off x="1062036" y="1252538"/>
              <a:ext cx="7096125" cy="1514475"/>
            </a:xfrm>
            <a:prstGeom prst="rect">
              <a:avLst/>
            </a:prstGeom>
          </p:spPr>
        </p:pic>
        <p:sp>
          <p:nvSpPr>
            <p:cNvPr id="7" name="Oval 6"/>
            <p:cNvSpPr/>
            <p:nvPr/>
          </p:nvSpPr>
          <p:spPr bwMode="auto">
            <a:xfrm>
              <a:off x="1062036" y="1600200"/>
              <a:ext cx="919164" cy="761999"/>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1" name="Oval 20"/>
            <p:cNvSpPr/>
            <p:nvPr/>
          </p:nvSpPr>
          <p:spPr bwMode="auto">
            <a:xfrm>
              <a:off x="3885406" y="1524000"/>
              <a:ext cx="838994" cy="767733"/>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Oval 21"/>
            <p:cNvSpPr/>
            <p:nvPr/>
          </p:nvSpPr>
          <p:spPr bwMode="auto">
            <a:xfrm>
              <a:off x="5867400" y="1600200"/>
              <a:ext cx="919164" cy="71599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23" name="TextBox 22"/>
          <p:cNvSpPr txBox="1"/>
          <p:nvPr/>
        </p:nvSpPr>
        <p:spPr>
          <a:xfrm>
            <a:off x="2218139" y="2329569"/>
            <a:ext cx="5314147" cy="338554"/>
          </a:xfrm>
          <a:prstGeom prst="rect">
            <a:avLst/>
          </a:prstGeom>
          <a:noFill/>
        </p:spPr>
        <p:txBody>
          <a:bodyPr wrap="none" rtlCol="0">
            <a:spAutoFit/>
          </a:bodyPr>
          <a:lstStyle/>
          <a:p>
            <a:r>
              <a:rPr lang="en-US" sz="1600" dirty="0" smtClean="0"/>
              <a:t>Figure: Panasonic’s Packet division – slide 16 – doc. 16/027r1 </a:t>
            </a:r>
            <a:endParaRPr lang="en-US" sz="1600" dirty="0"/>
          </a:p>
        </p:txBody>
      </p:sp>
      <p:sp>
        <p:nvSpPr>
          <p:cNvPr id="20"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2045792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11</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1066800" y="715293"/>
            <a:ext cx="6972300" cy="400110"/>
          </a:xfrm>
          <a:prstGeom prst="rect">
            <a:avLst/>
          </a:prstGeom>
          <a:noFill/>
        </p:spPr>
        <p:txBody>
          <a:bodyPr wrap="square" rtlCol="0">
            <a:spAutoFit/>
          </a:bodyPr>
          <a:lstStyle/>
          <a:p>
            <a:pPr algn="ctr"/>
            <a:r>
              <a:rPr lang="en-US" sz="2000" b="1" dirty="0" smtClean="0"/>
              <a:t>Panasonic’s PHY header subfield was moved to MAC layer</a:t>
            </a:r>
            <a:endParaRPr lang="en-US" sz="2000" dirty="0"/>
          </a:p>
        </p:txBody>
      </p:sp>
      <p:grpSp>
        <p:nvGrpSpPr>
          <p:cNvPr id="15" name="Group 14"/>
          <p:cNvGrpSpPr/>
          <p:nvPr/>
        </p:nvGrpSpPr>
        <p:grpSpPr>
          <a:xfrm>
            <a:off x="1925124" y="2356218"/>
            <a:ext cx="7225054" cy="2366962"/>
            <a:chOff x="1262686" y="1676400"/>
            <a:chExt cx="7225054" cy="2366962"/>
          </a:xfrm>
        </p:grpSpPr>
        <p:pic>
          <p:nvPicPr>
            <p:cNvPr id="7" name="Picture 6"/>
            <p:cNvPicPr>
              <a:picLocks noChangeAspect="1"/>
            </p:cNvPicPr>
            <p:nvPr/>
          </p:nvPicPr>
          <p:blipFill>
            <a:blip r:embed="rId3"/>
            <a:stretch>
              <a:fillRect/>
            </a:stretch>
          </p:blipFill>
          <p:spPr>
            <a:xfrm>
              <a:off x="1262686" y="1676400"/>
              <a:ext cx="7225054" cy="2366962"/>
            </a:xfrm>
            <a:prstGeom prst="rect">
              <a:avLst/>
            </a:prstGeom>
          </p:spPr>
        </p:pic>
        <p:sp>
          <p:nvSpPr>
            <p:cNvPr id="14" name="Oval 13"/>
            <p:cNvSpPr/>
            <p:nvPr/>
          </p:nvSpPr>
          <p:spPr bwMode="auto">
            <a:xfrm>
              <a:off x="2438400" y="2667000"/>
              <a:ext cx="2436813" cy="114300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16" name="TextBox 15"/>
          <p:cNvSpPr txBox="1"/>
          <p:nvPr/>
        </p:nvSpPr>
        <p:spPr>
          <a:xfrm>
            <a:off x="290026" y="5128320"/>
            <a:ext cx="8774599" cy="1077218"/>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
            </a:pPr>
            <a:r>
              <a:rPr lang="en-US" sz="1600" dirty="0" smtClean="0"/>
              <a:t>From our understanding, current “</a:t>
            </a:r>
            <a:r>
              <a:rPr lang="en-US" sz="1600" b="1" dirty="0" smtClean="0"/>
              <a:t>sequence number</a:t>
            </a:r>
            <a:r>
              <a:rPr lang="en-US" sz="1600" dirty="0" smtClean="0"/>
              <a:t>” serves the same purpose as the previous “</a:t>
            </a:r>
            <a:r>
              <a:rPr lang="en-US" sz="1600" b="1" dirty="0" smtClean="0"/>
              <a:t>packet header</a:t>
            </a:r>
            <a:r>
              <a:rPr lang="en-US" sz="1600" dirty="0" smtClean="0"/>
              <a:t>” </a:t>
            </a:r>
          </a:p>
          <a:p>
            <a:pPr marL="285750" indent="-285750">
              <a:buFont typeface="Wingdings" panose="05000000000000000000" pitchFamily="2" charset="2"/>
              <a:buChar char="§"/>
            </a:pPr>
            <a:r>
              <a:rPr lang="en-US" sz="1600" dirty="0" smtClean="0"/>
              <a:t>This confuses me, because the MHR subfield (belonging to MAC layer) is used for the purpose that should be done in the PHY layer! </a:t>
            </a:r>
          </a:p>
        </p:txBody>
      </p:sp>
      <p:sp>
        <p:nvSpPr>
          <p:cNvPr id="2" name="Rectangle 1"/>
          <p:cNvSpPr/>
          <p:nvPr/>
        </p:nvSpPr>
        <p:spPr>
          <a:xfrm>
            <a:off x="2209800" y="1320425"/>
            <a:ext cx="6284441" cy="587853"/>
          </a:xfrm>
          <a:prstGeom prst="rect">
            <a:avLst/>
          </a:prstGeom>
        </p:spPr>
        <p:txBody>
          <a:bodyPr wrap="square">
            <a:spAutoFit/>
          </a:bodyPr>
          <a:lstStyle/>
          <a:p>
            <a:pPr marL="0" marR="0">
              <a:lnSpc>
                <a:spcPct val="115000"/>
              </a:lnSpc>
              <a:spcBef>
                <a:spcPts val="200"/>
              </a:spcBef>
              <a:spcAft>
                <a:spcPts val="0"/>
              </a:spcAft>
            </a:pPr>
            <a:r>
              <a:rPr lang="en-US" sz="1400" b="1" dirty="0">
                <a:solidFill>
                  <a:srgbClr val="243F60"/>
                </a:solidFill>
                <a:latin typeface="Cambria" panose="02040503050406030204" pitchFamily="18" charset="0"/>
                <a:ea typeface="Malgun Gothic" panose="020B0503020000020004" pitchFamily="34" charset="-127"/>
                <a:cs typeface="Times New Roman" panose="02020603050405020304" pitchFamily="18" charset="0"/>
              </a:rPr>
              <a:t>8.6.7.4.2 Packet PWM/PPM PSDU PHY Payload field</a:t>
            </a:r>
            <a:endParaRPr lang="en-US" sz="2400" b="1" dirty="0">
              <a:solidFill>
                <a:srgbClr val="243F60"/>
              </a:solidFill>
              <a:latin typeface="Cambria" panose="02040503050406030204" pitchFamily="18" charset="0"/>
              <a:ea typeface="Malgun Gothic" panose="020B0503020000020004" pitchFamily="34" charset="-127"/>
              <a:cs typeface="Times New Roman" panose="02020603050405020304" pitchFamily="18" charset="0"/>
            </a:endParaRPr>
          </a:p>
          <a:p>
            <a:pPr marL="0" marR="0">
              <a:lnSpc>
                <a:spcPct val="115000"/>
              </a:lnSpc>
              <a:spcBef>
                <a:spcPts val="0"/>
              </a:spcBef>
              <a:spcAft>
                <a:spcPts val="1000"/>
              </a:spcAft>
            </a:pPr>
            <a:r>
              <a:rPr lang="en-US" sz="1400" dirty="0">
                <a:latin typeface="Calibri" panose="020F0502020204030204" pitchFamily="34" charset="0"/>
                <a:ea typeface="Malgun Gothic" panose="020B0503020000020004" pitchFamily="34" charset="-127"/>
                <a:cs typeface="Times New Roman" panose="02020603050405020304" pitchFamily="18" charset="0"/>
              </a:rPr>
              <a:t>PSDU PHY Payload field contains packet address bits, data bits, and a stop bit.</a:t>
            </a:r>
            <a:endParaRPr lang="en-US" sz="20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3" name="Rectangle 2"/>
          <p:cNvSpPr/>
          <p:nvPr/>
        </p:nvSpPr>
        <p:spPr>
          <a:xfrm>
            <a:off x="209722" y="1393031"/>
            <a:ext cx="907621" cy="276999"/>
          </a:xfrm>
          <a:prstGeom prst="rect">
            <a:avLst/>
          </a:prstGeom>
        </p:spPr>
        <p:txBody>
          <a:bodyPr wrap="none">
            <a:spAutoFit/>
          </a:bodyPr>
          <a:lstStyle/>
          <a:p>
            <a:r>
              <a:rPr lang="en-US" b="1" dirty="0">
                <a:solidFill>
                  <a:srgbClr val="FF0000"/>
                </a:solidFill>
                <a:latin typeface="Arial-BoldMT"/>
                <a:ea typeface="Malgun Gothic" panose="020B0503020000020004" pitchFamily="34" charset="-127"/>
                <a:cs typeface="Arial-BoldMT"/>
              </a:rPr>
              <a:t>(16-365r1)</a:t>
            </a:r>
            <a:endParaRPr lang="en-US" dirty="0"/>
          </a:p>
        </p:txBody>
      </p:sp>
      <p:sp>
        <p:nvSpPr>
          <p:cNvPr id="17" name="Rectangle 16"/>
          <p:cNvSpPr/>
          <p:nvPr/>
        </p:nvSpPr>
        <p:spPr>
          <a:xfrm>
            <a:off x="223753" y="2689052"/>
            <a:ext cx="907621" cy="276999"/>
          </a:xfrm>
          <a:prstGeom prst="rect">
            <a:avLst/>
          </a:prstGeom>
        </p:spPr>
        <p:txBody>
          <a:bodyPr wrap="none">
            <a:spAutoFit/>
          </a:bodyPr>
          <a:lstStyle/>
          <a:p>
            <a:r>
              <a:rPr lang="en-US" b="1" dirty="0">
                <a:solidFill>
                  <a:srgbClr val="FF0000"/>
                </a:solidFill>
                <a:latin typeface="Arial-BoldMT"/>
                <a:ea typeface="Malgun Gothic" panose="020B0503020000020004" pitchFamily="34" charset="-127"/>
                <a:cs typeface="Arial-BoldMT"/>
              </a:rPr>
              <a:t>(</a:t>
            </a:r>
            <a:r>
              <a:rPr lang="en-US" b="1" dirty="0" smtClean="0">
                <a:solidFill>
                  <a:srgbClr val="FF0000"/>
                </a:solidFill>
                <a:latin typeface="Arial-BoldMT"/>
                <a:ea typeface="Malgun Gothic" panose="020B0503020000020004" pitchFamily="34" charset="-127"/>
                <a:cs typeface="Arial-BoldMT"/>
              </a:rPr>
              <a:t>17-022r1</a:t>
            </a:r>
            <a:r>
              <a:rPr lang="en-US" b="1" dirty="0">
                <a:solidFill>
                  <a:srgbClr val="FF0000"/>
                </a:solidFill>
                <a:latin typeface="Arial-BoldMT"/>
                <a:ea typeface="Malgun Gothic" panose="020B0503020000020004" pitchFamily="34" charset="-127"/>
                <a:cs typeface="Arial-BoldMT"/>
              </a:rPr>
              <a:t>)</a:t>
            </a:r>
            <a:endParaRPr lang="en-US" dirty="0"/>
          </a:p>
        </p:txBody>
      </p:sp>
      <p:sp>
        <p:nvSpPr>
          <p:cNvPr id="4" name="Right Arrow 3"/>
          <p:cNvSpPr/>
          <p:nvPr/>
        </p:nvSpPr>
        <p:spPr bwMode="auto">
          <a:xfrm>
            <a:off x="1219200" y="1531530"/>
            <a:ext cx="762000" cy="22107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Right Arrow 17"/>
          <p:cNvSpPr/>
          <p:nvPr/>
        </p:nvSpPr>
        <p:spPr bwMode="auto">
          <a:xfrm>
            <a:off x="1219200" y="2743200"/>
            <a:ext cx="762000" cy="19681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8" name="Rectangle 7"/>
          <p:cNvSpPr/>
          <p:nvPr/>
        </p:nvSpPr>
        <p:spPr>
          <a:xfrm>
            <a:off x="223753" y="1686342"/>
            <a:ext cx="941925" cy="276999"/>
          </a:xfrm>
          <a:prstGeom prst="rect">
            <a:avLst/>
          </a:prstGeom>
        </p:spPr>
        <p:txBody>
          <a:bodyPr wrap="none">
            <a:spAutoFit/>
          </a:bodyPr>
          <a:lstStyle/>
          <a:p>
            <a:r>
              <a:rPr lang="en-US" dirty="0">
                <a:solidFill>
                  <a:srgbClr val="000000"/>
                </a:solidFill>
                <a:latin typeface="Verdana" panose="020B0604030504040204" pitchFamily="34" charset="0"/>
              </a:rPr>
              <a:t>Nov-2016</a:t>
            </a:r>
            <a:endParaRPr lang="en-US" dirty="0"/>
          </a:p>
        </p:txBody>
      </p:sp>
      <p:sp>
        <p:nvSpPr>
          <p:cNvPr id="19" name="Rectangle 18"/>
          <p:cNvSpPr/>
          <p:nvPr/>
        </p:nvSpPr>
        <p:spPr>
          <a:xfrm>
            <a:off x="230113" y="3018012"/>
            <a:ext cx="1112805" cy="276999"/>
          </a:xfrm>
          <a:prstGeom prst="rect">
            <a:avLst/>
          </a:prstGeom>
        </p:spPr>
        <p:txBody>
          <a:bodyPr wrap="none">
            <a:spAutoFit/>
          </a:bodyPr>
          <a:lstStyle/>
          <a:p>
            <a:r>
              <a:rPr lang="en-US" dirty="0" smtClean="0">
                <a:solidFill>
                  <a:srgbClr val="000000"/>
                </a:solidFill>
                <a:latin typeface="Verdana" panose="020B0604030504040204" pitchFamily="34" charset="0"/>
              </a:rPr>
              <a:t>March-2017</a:t>
            </a:r>
            <a:endParaRPr lang="en-US" dirty="0"/>
          </a:p>
        </p:txBody>
      </p:sp>
      <p:sp>
        <p:nvSpPr>
          <p:cNvPr id="20"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2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857549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12</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581735" y="2743200"/>
            <a:ext cx="469910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Suggesting A solution…</a:t>
            </a:r>
            <a:endParaRPr lang="en-US" altLang="en-US" sz="3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361556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13</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Box 10"/>
          <p:cNvSpPr txBox="1"/>
          <p:nvPr/>
        </p:nvSpPr>
        <p:spPr>
          <a:xfrm>
            <a:off x="318601" y="5105400"/>
            <a:ext cx="8774599" cy="1077218"/>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
            </a:pPr>
            <a:r>
              <a:rPr lang="en-US" sz="1600" dirty="0" smtClean="0"/>
              <a:t>Panasonic’s MHR should be PHR instead.</a:t>
            </a:r>
          </a:p>
          <a:p>
            <a:pPr marL="285750" indent="-285750">
              <a:buFont typeface="Wingdings" panose="05000000000000000000" pitchFamily="2" charset="2"/>
              <a:buChar char="§"/>
            </a:pPr>
            <a:r>
              <a:rPr lang="en-US" sz="1600" dirty="0" smtClean="0"/>
              <a:t>The flowchart to determine bit-length of the sequence number subfield does not change. Just replace the prefix </a:t>
            </a:r>
            <a:r>
              <a:rPr lang="en-US" sz="1600" i="1" dirty="0" smtClean="0"/>
              <a:t>mac</a:t>
            </a:r>
            <a:r>
              <a:rPr lang="en-US" sz="1600" dirty="0" smtClean="0"/>
              <a:t> to </a:t>
            </a:r>
            <a:r>
              <a:rPr lang="en-US" sz="1600" i="1" dirty="0" err="1" smtClean="0"/>
              <a:t>phy</a:t>
            </a:r>
            <a:r>
              <a:rPr lang="en-US" sz="1600" dirty="0"/>
              <a:t>.</a:t>
            </a:r>
            <a:endParaRPr lang="en-US" sz="1600" dirty="0" smtClean="0"/>
          </a:p>
          <a:p>
            <a:r>
              <a:rPr lang="en-US" sz="1600" dirty="0" smtClean="0"/>
              <a:t>     for example: </a:t>
            </a:r>
            <a:r>
              <a:rPr lang="en-US" sz="1600" i="1" dirty="0" err="1" smtClean="0"/>
              <a:t>macMpmSnLength</a:t>
            </a:r>
            <a:r>
              <a:rPr lang="en-US" sz="1600" dirty="0" smtClean="0"/>
              <a:t> -&gt; </a:t>
            </a:r>
            <a:r>
              <a:rPr lang="en-US" sz="1600" i="1" dirty="0" err="1" smtClean="0"/>
              <a:t>phy</a:t>
            </a:r>
            <a:r>
              <a:rPr lang="en-US" sz="1600" i="1" dirty="0" err="1"/>
              <a:t>MpmSnLength</a:t>
            </a:r>
            <a:endParaRPr lang="en-US" sz="1600" i="1" dirty="0" smtClean="0"/>
          </a:p>
        </p:txBody>
      </p:sp>
      <p:graphicFrame>
        <p:nvGraphicFramePr>
          <p:cNvPr id="14" name="表 4"/>
          <p:cNvGraphicFramePr>
            <a:graphicFrameLocks noGrp="1"/>
          </p:cNvGraphicFramePr>
          <p:nvPr>
            <p:extLst>
              <p:ext uri="{D42A27DB-BD31-4B8C-83A1-F6EECF244321}">
                <p14:modId xmlns:p14="http://schemas.microsoft.com/office/powerpoint/2010/main" val="970895683"/>
              </p:ext>
            </p:extLst>
          </p:nvPr>
        </p:nvGraphicFramePr>
        <p:xfrm>
          <a:off x="2475399" y="3505200"/>
          <a:ext cx="6553200" cy="112776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3904277281"/>
                    </a:ext>
                  </a:extLst>
                </a:gridCol>
                <a:gridCol w="4343400">
                  <a:extLst>
                    <a:ext uri="{9D8B030D-6E8A-4147-A177-3AD203B41FA5}">
                      <a16:colId xmlns:a16="http://schemas.microsoft.com/office/drawing/2014/main" val="4207281925"/>
                    </a:ext>
                  </a:extLst>
                </a:gridCol>
              </a:tblGrid>
              <a:tr h="466590">
                <a:tc>
                  <a:txBody>
                    <a:bodyPr/>
                    <a:lstStyle/>
                    <a:p>
                      <a:pPr algn="ctr"/>
                      <a:r>
                        <a:rPr kumimoji="1" lang="en-US" altLang="ja-JP" sz="1400" dirty="0"/>
                        <a:t>Bits:</a:t>
                      </a:r>
                    </a:p>
                    <a:p>
                      <a:pPr algn="ctr"/>
                      <a:r>
                        <a:rPr kumimoji="1" lang="en-US" altLang="ja-JP" sz="1400" dirty="0" smtClean="0"/>
                        <a:t>0-5</a:t>
                      </a:r>
                      <a:endParaRPr kumimoji="1" lang="ja-JP" altLang="en-US" sz="1400" dirty="0"/>
                    </a:p>
                  </a:txBody>
                  <a:tcPr anchor="ctr">
                    <a:lnR w="12700" cap="flat" cmpd="sng" algn="ctr">
                      <a:solidFill>
                        <a:schemeClr val="bg2"/>
                      </a:solidFill>
                      <a:prstDash val="solid"/>
                      <a:round/>
                      <a:headEnd type="none" w="med" len="med"/>
                      <a:tailEnd type="none" w="med" len="med"/>
                    </a:lnR>
                  </a:tcPr>
                </a:tc>
                <a:tc>
                  <a:txBody>
                    <a:bodyPr/>
                    <a:lstStyle/>
                    <a:p>
                      <a:pPr algn="ctr"/>
                      <a:r>
                        <a:rPr kumimoji="1" lang="en-US" altLang="ja-JP" sz="1400" dirty="0" smtClean="0"/>
                        <a:t>variable</a:t>
                      </a:r>
                      <a:endParaRPr kumimoji="1" lang="ja-JP" altLang="en-US" sz="1400" dirty="0"/>
                    </a:p>
                  </a:txBody>
                  <a:tcPr anchor="ct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433688901"/>
                  </a:ext>
                </a:extLst>
              </a:tr>
              <a:tr h="292321">
                <a:tc>
                  <a:txBody>
                    <a:bodyPr/>
                    <a:lstStyle/>
                    <a:p>
                      <a:pPr algn="ctr"/>
                      <a:r>
                        <a:rPr kumimoji="1" lang="en-US" altLang="ja-JP" sz="1400" dirty="0"/>
                        <a:t>Sequence Number</a:t>
                      </a:r>
                      <a:endParaRPr kumimoji="1" lang="ja-JP" altLang="en-US" sz="1400" dirty="0"/>
                    </a:p>
                  </a:txBody>
                  <a:tcPr anchor="ctr">
                    <a:lnR w="12700" cap="flat" cmpd="sng" algn="ctr">
                      <a:solidFill>
                        <a:schemeClr val="bg2"/>
                      </a:solidFill>
                      <a:prstDash val="solid"/>
                      <a:round/>
                      <a:headEnd type="none" w="med" len="med"/>
                      <a:tailEnd type="none" w="med" len="med"/>
                    </a:lnR>
                    <a:lnB w="12700" cap="flat" cmpd="sng" algn="ctr">
                      <a:solidFill>
                        <a:schemeClr val="bg2"/>
                      </a:solidFill>
                      <a:prstDash val="solid"/>
                      <a:round/>
                      <a:headEnd type="none" w="med" len="med"/>
                      <a:tailEnd type="none" w="med" len="med"/>
                    </a:lnB>
                  </a:tcPr>
                </a:tc>
                <a:tc>
                  <a:txBody>
                    <a:bodyPr/>
                    <a:lstStyle/>
                    <a:p>
                      <a:pPr algn="ctr"/>
                      <a:r>
                        <a:rPr kumimoji="1" lang="en-US" altLang="ja-JP" sz="1400" dirty="0"/>
                        <a:t>Frame Payload</a:t>
                      </a:r>
                      <a:endParaRPr kumimoji="1" lang="ja-JP" altLang="en-US" sz="1400" dirty="0"/>
                    </a:p>
                  </a:txBody>
                  <a:tcPr anchor="ctr">
                    <a:lnL w="12700" cap="flat" cmpd="sng" algn="ctr">
                      <a:solidFill>
                        <a:schemeClr val="bg2"/>
                      </a:solidFill>
                      <a:prstDash val="solid"/>
                      <a:round/>
                      <a:headEnd type="none" w="med" len="med"/>
                      <a:tailEnd type="none" w="med" len="med"/>
                    </a:lnL>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239861868"/>
                  </a:ext>
                </a:extLst>
              </a:tr>
              <a:tr h="292321">
                <a:tc>
                  <a:txBody>
                    <a:bodyPr/>
                    <a:lstStyle/>
                    <a:p>
                      <a:pPr algn="ctr"/>
                      <a:r>
                        <a:rPr kumimoji="1" lang="en-US" altLang="ja-JP" sz="1400" dirty="0" smtClean="0"/>
                        <a:t>PHR</a:t>
                      </a:r>
                      <a:endParaRPr kumimoji="1" lang="ja-JP" altLang="en-US" sz="1400" dirty="0"/>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tcPr>
                </a:tc>
                <a:tc>
                  <a:txBody>
                    <a:bodyPr/>
                    <a:lstStyle/>
                    <a:p>
                      <a:pPr algn="ctr"/>
                      <a:r>
                        <a:rPr kumimoji="1" lang="en-US" altLang="ja-JP" sz="1400" dirty="0" smtClean="0"/>
                        <a:t>PPDU</a:t>
                      </a:r>
                      <a:endParaRPr kumimoji="1" lang="ja-JP" altLang="en-US" sz="1400" dirty="0"/>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tcPr>
                </a:tc>
                <a:extLst>
                  <a:ext uri="{0D108BD9-81ED-4DB2-BD59-A6C34878D82A}">
                    <a16:rowId xmlns:a16="http://schemas.microsoft.com/office/drawing/2014/main" val="1757525392"/>
                  </a:ext>
                </a:extLst>
              </a:tr>
            </a:tbl>
          </a:graphicData>
        </a:graphic>
      </p:graphicFrame>
      <p:graphicFrame>
        <p:nvGraphicFramePr>
          <p:cNvPr id="15" name="表 4"/>
          <p:cNvGraphicFramePr>
            <a:graphicFrameLocks noGrp="1"/>
          </p:cNvGraphicFramePr>
          <p:nvPr>
            <p:extLst>
              <p:ext uri="{D42A27DB-BD31-4B8C-83A1-F6EECF244321}">
                <p14:modId xmlns:p14="http://schemas.microsoft.com/office/powerpoint/2010/main" val="2582837969"/>
              </p:ext>
            </p:extLst>
          </p:nvPr>
        </p:nvGraphicFramePr>
        <p:xfrm>
          <a:off x="2819400" y="1676400"/>
          <a:ext cx="3810000" cy="1076190"/>
        </p:xfrm>
        <a:graphic>
          <a:graphicData uri="http://schemas.openxmlformats.org/drawingml/2006/table">
            <a:tbl>
              <a:tblPr firstRow="1" bandRow="1">
                <a:tableStyleId>{5940675A-B579-460E-94D1-54222C63F5DA}</a:tableStyleId>
              </a:tblPr>
              <a:tblGrid>
                <a:gridCol w="3810000">
                  <a:extLst>
                    <a:ext uri="{9D8B030D-6E8A-4147-A177-3AD203B41FA5}">
                      <a16:colId xmlns:a16="http://schemas.microsoft.com/office/drawing/2014/main" val="4207281925"/>
                    </a:ext>
                  </a:extLst>
                </a:gridCol>
              </a:tblGrid>
              <a:tr h="466590">
                <a:tc>
                  <a:txBody>
                    <a:bodyPr/>
                    <a:lstStyle/>
                    <a:p>
                      <a:pPr algn="ctr"/>
                      <a:r>
                        <a:rPr kumimoji="1" lang="en-US" altLang="ja-JP" sz="1400" dirty="0" smtClean="0"/>
                        <a:t>variable</a:t>
                      </a:r>
                      <a:endParaRPr kumimoji="1" lang="ja-JP" altLang="en-US" sz="1400" dirty="0"/>
                    </a:p>
                  </a:txBody>
                  <a:tcPr anchor="ct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433688901"/>
                  </a:ext>
                </a:extLst>
              </a:tr>
              <a:tr h="292321">
                <a:tc>
                  <a:txBody>
                    <a:bodyPr/>
                    <a:lstStyle/>
                    <a:p>
                      <a:pPr algn="ctr"/>
                      <a:r>
                        <a:rPr kumimoji="1" lang="en-US" altLang="ja-JP" sz="1400" dirty="0"/>
                        <a:t>Frame Payload</a:t>
                      </a:r>
                      <a:endParaRPr kumimoji="1" lang="ja-JP" altLang="en-US" sz="1400" dirty="0"/>
                    </a:p>
                  </a:txBody>
                  <a:tcPr anchor="ctr">
                    <a:lnL w="12700" cap="flat" cmpd="sng" algn="ctr">
                      <a:solidFill>
                        <a:schemeClr val="bg2"/>
                      </a:solidFill>
                      <a:prstDash val="solid"/>
                      <a:round/>
                      <a:headEnd type="none" w="med" len="med"/>
                      <a:tailEnd type="none" w="med" len="med"/>
                    </a:lnL>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239861868"/>
                  </a:ext>
                </a:extLst>
              </a:tr>
              <a:tr h="292321">
                <a:tc>
                  <a:txBody>
                    <a:bodyPr/>
                    <a:lstStyle/>
                    <a:p>
                      <a:pPr algn="ctr"/>
                      <a:r>
                        <a:rPr kumimoji="1" lang="en-US" altLang="ja-JP" sz="1400" dirty="0" smtClean="0"/>
                        <a:t>MSDU</a:t>
                      </a:r>
                      <a:endParaRPr kumimoji="1" lang="ja-JP" altLang="en-US" sz="1400" dirty="0"/>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tcPr>
                </a:tc>
                <a:extLst>
                  <a:ext uri="{0D108BD9-81ED-4DB2-BD59-A6C34878D82A}">
                    <a16:rowId xmlns:a16="http://schemas.microsoft.com/office/drawing/2014/main" val="1757525392"/>
                  </a:ext>
                </a:extLst>
              </a:tr>
            </a:tbl>
          </a:graphicData>
        </a:graphic>
      </p:graphicFrame>
      <p:sp>
        <p:nvSpPr>
          <p:cNvPr id="16" name="TextBox 15"/>
          <p:cNvSpPr txBox="1"/>
          <p:nvPr/>
        </p:nvSpPr>
        <p:spPr>
          <a:xfrm>
            <a:off x="1066800" y="715293"/>
            <a:ext cx="7696200" cy="400110"/>
          </a:xfrm>
          <a:prstGeom prst="rect">
            <a:avLst/>
          </a:prstGeom>
          <a:noFill/>
        </p:spPr>
        <p:txBody>
          <a:bodyPr wrap="square" rtlCol="0">
            <a:spAutoFit/>
          </a:bodyPr>
          <a:lstStyle/>
          <a:p>
            <a:pPr algn="ctr"/>
            <a:r>
              <a:rPr lang="en-US" sz="2000" b="1" dirty="0" smtClean="0"/>
              <a:t>We suggest that Sequence Number should be a subfield of PHR</a:t>
            </a:r>
            <a:endParaRPr lang="en-US" sz="2000" dirty="0"/>
          </a:p>
        </p:txBody>
      </p:sp>
      <p:sp>
        <p:nvSpPr>
          <p:cNvPr id="17" name="TextBox 16"/>
          <p:cNvSpPr txBox="1"/>
          <p:nvPr/>
        </p:nvSpPr>
        <p:spPr>
          <a:xfrm>
            <a:off x="0" y="1892608"/>
            <a:ext cx="2362200" cy="584775"/>
          </a:xfrm>
          <a:prstGeom prst="rect">
            <a:avLst/>
          </a:prstGeom>
          <a:noFill/>
        </p:spPr>
        <p:txBody>
          <a:bodyPr wrap="square" rtlCol="0">
            <a:spAutoFit/>
          </a:bodyPr>
          <a:lstStyle/>
          <a:p>
            <a:pPr algn="ctr"/>
            <a:r>
              <a:rPr lang="en-US" sz="1600" b="1" dirty="0" smtClean="0"/>
              <a:t>Panasonic’s </a:t>
            </a:r>
          </a:p>
          <a:p>
            <a:pPr algn="ctr"/>
            <a:r>
              <a:rPr lang="en-US" sz="1600" b="1" dirty="0" smtClean="0"/>
              <a:t>MAC frame format</a:t>
            </a:r>
            <a:endParaRPr lang="en-US" sz="1600" dirty="0"/>
          </a:p>
        </p:txBody>
      </p:sp>
      <p:sp>
        <p:nvSpPr>
          <p:cNvPr id="18" name="TextBox 17"/>
          <p:cNvSpPr txBox="1"/>
          <p:nvPr/>
        </p:nvSpPr>
        <p:spPr>
          <a:xfrm>
            <a:off x="0" y="3886200"/>
            <a:ext cx="2362200" cy="584775"/>
          </a:xfrm>
          <a:prstGeom prst="rect">
            <a:avLst/>
          </a:prstGeom>
          <a:noFill/>
        </p:spPr>
        <p:txBody>
          <a:bodyPr wrap="square" rtlCol="0">
            <a:spAutoFit/>
          </a:bodyPr>
          <a:lstStyle/>
          <a:p>
            <a:pPr algn="ctr"/>
            <a:r>
              <a:rPr lang="en-US" sz="1600" b="1" dirty="0" smtClean="0"/>
              <a:t>Panasonic’s</a:t>
            </a:r>
          </a:p>
          <a:p>
            <a:pPr algn="ctr"/>
            <a:r>
              <a:rPr lang="en-US" sz="1600" b="1" dirty="0" smtClean="0"/>
              <a:t>PHY frame format</a:t>
            </a:r>
            <a:endParaRPr lang="en-US" sz="1600" dirty="0"/>
          </a:p>
        </p:txBody>
      </p:sp>
      <p:sp>
        <p:nvSpPr>
          <p:cNvPr id="3" name="Rectangle 2"/>
          <p:cNvSpPr/>
          <p:nvPr/>
        </p:nvSpPr>
        <p:spPr>
          <a:xfrm>
            <a:off x="6858000" y="2163244"/>
            <a:ext cx="1770036" cy="307777"/>
          </a:xfrm>
          <a:prstGeom prst="rect">
            <a:avLst/>
          </a:prstGeom>
        </p:spPr>
        <p:txBody>
          <a:bodyPr wrap="none">
            <a:spAutoFit/>
          </a:bodyPr>
          <a:lstStyle/>
          <a:p>
            <a:r>
              <a:rPr lang="en-US" sz="1400" i="1" dirty="0" err="1" smtClean="0">
                <a:solidFill>
                  <a:srgbClr val="FF0000"/>
                </a:solidFill>
              </a:rPr>
              <a:t>macMpmMpduLength</a:t>
            </a:r>
            <a:endParaRPr lang="en-US" sz="1400" i="1" dirty="0">
              <a:solidFill>
                <a:srgbClr val="FF0000"/>
              </a:solidFill>
            </a:endParaRPr>
          </a:p>
        </p:txBody>
      </p:sp>
      <p:sp>
        <p:nvSpPr>
          <p:cNvPr id="7" name="Rectangle 6"/>
          <p:cNvSpPr/>
          <p:nvPr/>
        </p:nvSpPr>
        <p:spPr>
          <a:xfrm>
            <a:off x="2853874" y="4634299"/>
            <a:ext cx="1491114" cy="307777"/>
          </a:xfrm>
          <a:prstGeom prst="rect">
            <a:avLst/>
          </a:prstGeom>
        </p:spPr>
        <p:txBody>
          <a:bodyPr wrap="none">
            <a:spAutoFit/>
          </a:bodyPr>
          <a:lstStyle/>
          <a:p>
            <a:r>
              <a:rPr lang="en-US" sz="1400" i="1" dirty="0" err="1">
                <a:solidFill>
                  <a:srgbClr val="FF0000"/>
                </a:solidFill>
              </a:rPr>
              <a:t>phyMpmSnLength</a:t>
            </a:r>
            <a:endParaRPr lang="en-US" sz="1400" i="1" dirty="0">
              <a:solidFill>
                <a:srgbClr val="FF0000"/>
              </a:solidFill>
            </a:endParaRPr>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2533976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14</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1066800" y="715293"/>
            <a:ext cx="7696200" cy="400110"/>
          </a:xfrm>
          <a:prstGeom prst="rect">
            <a:avLst/>
          </a:prstGeom>
          <a:noFill/>
        </p:spPr>
        <p:txBody>
          <a:bodyPr wrap="square" rtlCol="0">
            <a:spAutoFit/>
          </a:bodyPr>
          <a:lstStyle/>
          <a:p>
            <a:pPr algn="ctr"/>
            <a:r>
              <a:rPr lang="en-US" sz="2000" b="1" dirty="0" smtClean="0"/>
              <a:t>More description of Sequence Number needed</a:t>
            </a:r>
            <a:endParaRPr lang="en-US" sz="2000" dirty="0"/>
          </a:p>
        </p:txBody>
      </p:sp>
      <p:sp>
        <p:nvSpPr>
          <p:cNvPr id="11" name="TextBox 10"/>
          <p:cNvSpPr txBox="1"/>
          <p:nvPr/>
        </p:nvSpPr>
        <p:spPr>
          <a:xfrm>
            <a:off x="254000" y="2993211"/>
            <a:ext cx="8774599" cy="1569660"/>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
            </a:pPr>
            <a:endParaRPr lang="en-US" sz="1600" dirty="0" smtClean="0"/>
          </a:p>
          <a:p>
            <a:pPr marL="285750" indent="-285750">
              <a:buFont typeface="Wingdings" panose="05000000000000000000" pitchFamily="2" charset="2"/>
              <a:buChar char="§"/>
            </a:pPr>
            <a:r>
              <a:rPr lang="en-US" sz="1600" b="1" dirty="0" smtClean="0">
                <a:solidFill>
                  <a:srgbClr val="7030A0"/>
                </a:solidFill>
              </a:rPr>
              <a:t>The proposal from Panasonic lacks the details on how “sequence number” works. This is the reason why it confuses us between PHY and MAC frame format.</a:t>
            </a:r>
          </a:p>
          <a:p>
            <a:pPr marL="285750" indent="-285750">
              <a:buFont typeface="Wingdings" panose="05000000000000000000" pitchFamily="2" charset="2"/>
              <a:buChar char="§"/>
            </a:pPr>
            <a:endParaRPr lang="en-US" sz="1600" b="1" dirty="0">
              <a:solidFill>
                <a:srgbClr val="7030A0"/>
              </a:solidFill>
            </a:endParaRPr>
          </a:p>
          <a:p>
            <a:pPr marL="285750" indent="-285750">
              <a:buFont typeface="Wingdings" panose="05000000000000000000" pitchFamily="2" charset="2"/>
              <a:buChar char="§"/>
            </a:pPr>
            <a:r>
              <a:rPr lang="en-US" sz="1600" b="1" dirty="0" smtClean="0">
                <a:solidFill>
                  <a:srgbClr val="7030A0"/>
                </a:solidFill>
              </a:rPr>
              <a:t>From my understanding, it is clear that Panasonic’s “sequence number” should belong to PHY.</a:t>
            </a:r>
          </a:p>
          <a:p>
            <a:endParaRPr lang="en-US" sz="1600" dirty="0" smtClean="0"/>
          </a:p>
        </p:txBody>
      </p:sp>
      <p:sp>
        <p:nvSpPr>
          <p:cNvPr id="14"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347887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15</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62633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16</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289299" y="2514600"/>
            <a:ext cx="604114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3600" dirty="0" smtClean="0"/>
              <a:t>Appendix:</a:t>
            </a:r>
          </a:p>
          <a:p>
            <a:pPr algn="ctr" eaLnBrk="0" hangingPunct="0"/>
            <a:r>
              <a:rPr lang="en-US" altLang="en-US" sz="3600" dirty="0" err="1" smtClean="0"/>
              <a:t>Kookmin’s</a:t>
            </a:r>
            <a:r>
              <a:rPr lang="en-US" altLang="en-US" sz="3600" dirty="0" smtClean="0"/>
              <a:t> PHY configurations</a:t>
            </a:r>
            <a:endParaRPr lang="en-US" altLang="en-US" sz="3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801197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 name="Rectangle 2"/>
          <p:cNvSpPr/>
          <p:nvPr/>
        </p:nvSpPr>
        <p:spPr>
          <a:xfrm>
            <a:off x="254000" y="1143000"/>
            <a:ext cx="7518400" cy="338554"/>
          </a:xfrm>
          <a:prstGeom prst="rect">
            <a:avLst/>
          </a:prstGeom>
        </p:spPr>
        <p:txBody>
          <a:bodyPr wrap="square">
            <a:spAutoFit/>
          </a:bodyPr>
          <a:lstStyle/>
          <a:p>
            <a:pPr lvl="1">
              <a:buFont typeface="Wingdings" panose="05000000000000000000" pitchFamily="2" charset="2"/>
              <a:buChar char="§"/>
            </a:pPr>
            <a:r>
              <a:rPr lang="en-US" altLang="ko-KR" sz="1600" dirty="0" smtClean="0"/>
              <a:t> Different OCC PHY operating modes shall be configured via PHY PIB attributes</a:t>
            </a:r>
            <a:endParaRPr lang="en-US" altLang="ko-KR" sz="1600" dirty="0"/>
          </a:p>
        </p:txBody>
      </p:sp>
      <p:graphicFrame>
        <p:nvGraphicFramePr>
          <p:cNvPr id="6" name="Table 5"/>
          <p:cNvGraphicFramePr>
            <a:graphicFrameLocks noGrp="1"/>
          </p:cNvGraphicFramePr>
          <p:nvPr>
            <p:extLst>
              <p:ext uri="{D42A27DB-BD31-4B8C-83A1-F6EECF244321}">
                <p14:modId xmlns:p14="http://schemas.microsoft.com/office/powerpoint/2010/main" val="1044134993"/>
              </p:ext>
            </p:extLst>
          </p:nvPr>
        </p:nvGraphicFramePr>
        <p:xfrm>
          <a:off x="495300" y="1600200"/>
          <a:ext cx="8254999" cy="4668520"/>
        </p:xfrm>
        <a:graphic>
          <a:graphicData uri="http://schemas.openxmlformats.org/drawingml/2006/table">
            <a:tbl>
              <a:tblPr firstRow="1" bandRow="1">
                <a:tableStyleId>{5940675A-B579-460E-94D1-54222C63F5DA}</a:tableStyleId>
              </a:tblPr>
              <a:tblGrid>
                <a:gridCol w="1940831">
                  <a:extLst>
                    <a:ext uri="{9D8B030D-6E8A-4147-A177-3AD203B41FA5}">
                      <a16:colId xmlns:a16="http://schemas.microsoft.com/office/drawing/2014/main" val="20000"/>
                    </a:ext>
                  </a:extLst>
                </a:gridCol>
                <a:gridCol w="1009232">
                  <a:extLst>
                    <a:ext uri="{9D8B030D-6E8A-4147-A177-3AD203B41FA5}">
                      <a16:colId xmlns:a16="http://schemas.microsoft.com/office/drawing/2014/main" val="20001"/>
                    </a:ext>
                  </a:extLst>
                </a:gridCol>
                <a:gridCol w="610918">
                  <a:extLst>
                    <a:ext uri="{9D8B030D-6E8A-4147-A177-3AD203B41FA5}">
                      <a16:colId xmlns:a16="http://schemas.microsoft.com/office/drawing/2014/main" val="20002"/>
                    </a:ext>
                  </a:extLst>
                </a:gridCol>
                <a:gridCol w="812357">
                  <a:extLst>
                    <a:ext uri="{9D8B030D-6E8A-4147-A177-3AD203B41FA5}">
                      <a16:colId xmlns:a16="http://schemas.microsoft.com/office/drawing/2014/main" val="20003"/>
                    </a:ext>
                  </a:extLst>
                </a:gridCol>
                <a:gridCol w="3881661">
                  <a:extLst>
                    <a:ext uri="{9D8B030D-6E8A-4147-A177-3AD203B41FA5}">
                      <a16:colId xmlns:a16="http://schemas.microsoft.com/office/drawing/2014/main" val="20004"/>
                    </a:ext>
                  </a:extLst>
                </a:gridCol>
              </a:tblGrid>
              <a:tr h="370840">
                <a:tc>
                  <a:txBody>
                    <a:bodyPr/>
                    <a:lstStyle/>
                    <a:p>
                      <a:pPr algn="ctr"/>
                      <a:r>
                        <a:rPr lang="en-US" sz="1200" dirty="0" smtClean="0"/>
                        <a:t>Attribute</a:t>
                      </a:r>
                      <a:endParaRPr lang="en-US" sz="1200" dirty="0"/>
                    </a:p>
                  </a:txBody>
                  <a:tcPr>
                    <a:solidFill>
                      <a:schemeClr val="bg1">
                        <a:lumMod val="85000"/>
                      </a:schemeClr>
                    </a:solidFill>
                  </a:tcPr>
                </a:tc>
                <a:tc>
                  <a:txBody>
                    <a:bodyPr/>
                    <a:lstStyle/>
                    <a:p>
                      <a:pPr algn="ctr"/>
                      <a:r>
                        <a:rPr lang="en-US" sz="1200" dirty="0" smtClean="0"/>
                        <a:t>Identifier</a:t>
                      </a:r>
                      <a:endParaRPr lang="en-US" sz="1200" dirty="0"/>
                    </a:p>
                  </a:txBody>
                  <a:tcPr>
                    <a:solidFill>
                      <a:schemeClr val="bg1">
                        <a:lumMod val="85000"/>
                      </a:schemeClr>
                    </a:solidFill>
                  </a:tcPr>
                </a:tc>
                <a:tc>
                  <a:txBody>
                    <a:bodyPr/>
                    <a:lstStyle/>
                    <a:p>
                      <a:pPr algn="ctr"/>
                      <a:r>
                        <a:rPr lang="en-US" sz="1200" dirty="0" smtClean="0"/>
                        <a:t>Type</a:t>
                      </a:r>
                      <a:endParaRPr lang="en-US" sz="1200" dirty="0"/>
                    </a:p>
                  </a:txBody>
                  <a:tcPr>
                    <a:solidFill>
                      <a:schemeClr val="bg1">
                        <a:lumMod val="85000"/>
                      </a:schemeClr>
                    </a:solidFill>
                  </a:tcPr>
                </a:tc>
                <a:tc>
                  <a:txBody>
                    <a:bodyPr/>
                    <a:lstStyle/>
                    <a:p>
                      <a:pPr algn="ctr"/>
                      <a:r>
                        <a:rPr lang="en-US" sz="1200" dirty="0" smtClean="0"/>
                        <a:t>Range</a:t>
                      </a:r>
                      <a:endParaRPr lang="en-US" sz="1200" dirty="0"/>
                    </a:p>
                  </a:txBody>
                  <a:tcPr>
                    <a:solidFill>
                      <a:schemeClr val="bg1">
                        <a:lumMod val="85000"/>
                      </a:schemeClr>
                    </a:solidFill>
                  </a:tcPr>
                </a:tc>
                <a:tc>
                  <a:txBody>
                    <a:bodyPr/>
                    <a:lstStyle/>
                    <a:p>
                      <a:pPr algn="ctr"/>
                      <a:r>
                        <a:rPr lang="en-US" sz="1200" dirty="0" smtClean="0"/>
                        <a:t>Description</a:t>
                      </a:r>
                      <a:endParaRPr lang="en-US" sz="1200" dirty="0"/>
                    </a:p>
                  </a:txBody>
                  <a:tcPr>
                    <a:solidFill>
                      <a:schemeClr val="bg1">
                        <a:lumMod val="85000"/>
                      </a:schemeClr>
                    </a:solidFill>
                  </a:tcPr>
                </a:tc>
                <a:extLst>
                  <a:ext uri="{0D108BD9-81ED-4DB2-BD59-A6C34878D82A}">
                    <a16:rowId xmlns:a16="http://schemas.microsoft.com/office/drawing/2014/main" val="10000"/>
                  </a:ext>
                </a:extLst>
              </a:tr>
              <a:tr h="370840">
                <a:tc>
                  <a:txBody>
                    <a:bodyPr/>
                    <a:lstStyle/>
                    <a:p>
                      <a:r>
                        <a:rPr lang="en-US" sz="1200" dirty="0" err="1" smtClean="0"/>
                        <a:t>phyOccMcsID</a:t>
                      </a:r>
                      <a:endParaRPr lang="en-US" sz="1200" dirty="0">
                        <a:solidFill>
                          <a:schemeClr val="tx1"/>
                        </a:solidFill>
                      </a:endParaRPr>
                    </a:p>
                  </a:txBody>
                  <a:tcPr/>
                </a:tc>
                <a:tc>
                  <a:txBody>
                    <a:bodyPr/>
                    <a:lstStyle/>
                    <a:p>
                      <a:pPr algn="ctr"/>
                      <a:r>
                        <a:rPr lang="en-US" sz="1200" dirty="0" smtClean="0"/>
                        <a:t>-</a:t>
                      </a:r>
                      <a:endParaRPr lang="en-US" sz="1200" dirty="0"/>
                    </a:p>
                  </a:txBody>
                  <a:tcPr/>
                </a:tc>
                <a:tc>
                  <a:txBody>
                    <a:bodyPr/>
                    <a:lstStyle/>
                    <a:p>
                      <a:pPr algn="ctr"/>
                      <a:r>
                        <a:rPr lang="en-US" sz="1200" dirty="0" smtClean="0"/>
                        <a:t>Int.</a:t>
                      </a:r>
                      <a:endParaRPr lang="en-US" sz="1200" dirty="0"/>
                    </a:p>
                  </a:txBody>
                  <a:tcPr/>
                </a:tc>
                <a:tc>
                  <a:txBody>
                    <a:bodyPr/>
                    <a:lstStyle/>
                    <a:p>
                      <a:pPr algn="ctr"/>
                      <a:r>
                        <a:rPr lang="en-US" sz="1200" dirty="0" smtClean="0"/>
                        <a:t>0-TBD</a:t>
                      </a:r>
                      <a:endParaRPr lang="en-US" sz="1200" dirty="0"/>
                    </a:p>
                  </a:txBody>
                  <a:tcPr/>
                </a:tc>
                <a:tc>
                  <a:txBody>
                    <a:bodyPr/>
                    <a:lstStyle/>
                    <a:p>
                      <a:r>
                        <a:rPr lang="en-US" sz="1200" dirty="0" smtClean="0"/>
                        <a:t>This attribute specifies the OCC modulation.</a:t>
                      </a:r>
                    </a:p>
                    <a:p>
                      <a:r>
                        <a:rPr lang="en-US" sz="1200" baseline="0" dirty="0" smtClean="0"/>
                        <a:t>0: S2-PSK</a:t>
                      </a:r>
                    </a:p>
                    <a:p>
                      <a:r>
                        <a:rPr lang="en-US" sz="1200" baseline="0" dirty="0" smtClean="0"/>
                        <a:t>1: S8-PSK</a:t>
                      </a:r>
                    </a:p>
                    <a:p>
                      <a:r>
                        <a:rPr lang="en-US" sz="1200" baseline="0" dirty="0" smtClean="0"/>
                        <a:t>2: HS-PSK</a:t>
                      </a:r>
                    </a:p>
                    <a:p>
                      <a:r>
                        <a:rPr lang="en-US" sz="1200" baseline="0" dirty="0" smtClean="0"/>
                        <a:t>3: C-OOK</a:t>
                      </a:r>
                    </a:p>
                    <a:p>
                      <a:r>
                        <a:rPr lang="en-US" sz="1200" baseline="0" dirty="0" smtClean="0"/>
                        <a:t>4: CM-FSK</a:t>
                      </a:r>
                    </a:p>
                    <a:p>
                      <a:r>
                        <a:rPr lang="en-US" sz="1200" baseline="0" dirty="0" smtClean="0"/>
                        <a:t>5: A-QL</a:t>
                      </a:r>
                    </a:p>
                    <a:p>
                      <a:r>
                        <a:rPr lang="en-US" sz="1200" baseline="0" dirty="0" smtClean="0"/>
                        <a:t>6: Hidden A-QL (HA-QL)</a:t>
                      </a:r>
                    </a:p>
                    <a:p>
                      <a:r>
                        <a:rPr lang="en-US" sz="1200" baseline="0" dirty="0" smtClean="0">
                          <a:solidFill>
                            <a:srgbClr val="FF0000"/>
                          </a:solidFill>
                        </a:rPr>
                        <a:t>7-TBD: Reserved</a:t>
                      </a:r>
                      <a:endParaRPr lang="en-US" sz="1200" dirty="0">
                        <a:solidFill>
                          <a:srgbClr val="FF0000"/>
                        </a:solidFill>
                      </a:endParaRPr>
                    </a:p>
                  </a:txBody>
                  <a:tcPr/>
                </a:tc>
                <a:extLst>
                  <a:ext uri="{0D108BD9-81ED-4DB2-BD59-A6C34878D82A}">
                    <a16:rowId xmlns:a16="http://schemas.microsoft.com/office/drawing/2014/main" val="10001"/>
                  </a:ext>
                </a:extLst>
              </a:tr>
              <a:tr h="370840">
                <a:tc>
                  <a:txBody>
                    <a:bodyPr/>
                    <a:lstStyle/>
                    <a:p>
                      <a:r>
                        <a:rPr lang="en-US" sz="1200" dirty="0" err="1" smtClean="0"/>
                        <a:t>phyOccOpticalClockRate</a:t>
                      </a:r>
                      <a:endParaRPr lang="en-US" sz="1200" dirty="0">
                        <a:solidFill>
                          <a:srgbClr val="C00000"/>
                        </a:solidFill>
                      </a:endParaRPr>
                    </a:p>
                  </a:txBody>
                  <a:tcPr/>
                </a:tc>
                <a:tc>
                  <a:txBody>
                    <a:bodyPr/>
                    <a:lstStyle/>
                    <a:p>
                      <a:pPr algn="ctr"/>
                      <a:r>
                        <a:rPr lang="en-US" sz="1200" dirty="0" smtClean="0">
                          <a:solidFill>
                            <a:srgbClr val="C00000"/>
                          </a:solidFill>
                        </a:rPr>
                        <a:t>-</a:t>
                      </a:r>
                      <a:endParaRPr lang="en-US" sz="1200" dirty="0">
                        <a:solidFill>
                          <a:srgbClr val="C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Int.</a:t>
                      </a:r>
                      <a:endParaRPr lang="en-US" sz="1200" dirty="0">
                        <a:solidFill>
                          <a:srgbClr val="C00000"/>
                        </a:solidFill>
                      </a:endParaRPr>
                    </a:p>
                  </a:txBody>
                  <a:tcPr/>
                </a:tc>
                <a:tc>
                  <a:txBody>
                    <a:bodyPr/>
                    <a:lstStyle/>
                    <a:p>
                      <a:pPr algn="ctr"/>
                      <a:r>
                        <a:rPr lang="en-US" sz="1200" dirty="0" smtClean="0"/>
                        <a:t>0-15</a:t>
                      </a:r>
                      <a:endParaRPr lang="en-US" sz="1200" dirty="0">
                        <a:solidFill>
                          <a:srgbClr val="C00000"/>
                        </a:solidFill>
                      </a:endParaRPr>
                    </a:p>
                  </a:txBody>
                  <a:tcPr/>
                </a:tc>
                <a:tc>
                  <a:txBody>
                    <a:bodyPr/>
                    <a:lstStyle/>
                    <a:p>
                      <a:r>
                        <a:rPr lang="en-US" sz="1200" dirty="0" smtClean="0">
                          <a:solidFill>
                            <a:schemeClr val="tx1"/>
                          </a:solidFill>
                        </a:rPr>
                        <a:t>The optical clock rate (or symbol rate) applied</a:t>
                      </a:r>
                      <a:r>
                        <a:rPr lang="en-US" sz="1200" baseline="0" dirty="0" smtClean="0">
                          <a:solidFill>
                            <a:schemeClr val="tx1"/>
                          </a:solidFill>
                        </a:rPr>
                        <a:t> for S2-PSK, S8-PSK, CM-FSK, and screen modulations (A-QL, and HA-QL); C-OOK; and DSM-PSK modulations respectively.</a:t>
                      </a:r>
                    </a:p>
                    <a:p>
                      <a:endParaRPr lang="en-US" sz="1200" baseline="0" dirty="0" smtClean="0">
                        <a:solidFill>
                          <a:schemeClr val="tx1"/>
                        </a:solidFill>
                      </a:endParaRPr>
                    </a:p>
                    <a:p>
                      <a:r>
                        <a:rPr lang="en-US" sz="1200" dirty="0" smtClean="0">
                          <a:solidFill>
                            <a:schemeClr val="tx1"/>
                          </a:solidFill>
                        </a:rPr>
                        <a:t>0-3:  5 Hz/10 Hz/15 Hz/20 Hz</a:t>
                      </a:r>
                    </a:p>
                    <a:p>
                      <a:r>
                        <a:rPr lang="en-US" sz="1200" baseline="0" dirty="0" smtClean="0">
                          <a:solidFill>
                            <a:schemeClr val="tx1"/>
                          </a:solidFill>
                        </a:rPr>
                        <a:t>4-5:  2.2 kHz/ 4.4 kHz</a:t>
                      </a:r>
                    </a:p>
                    <a:p>
                      <a:r>
                        <a:rPr lang="en-US" sz="1200" baseline="0" dirty="0" smtClean="0">
                          <a:solidFill>
                            <a:schemeClr val="tx1"/>
                          </a:solidFill>
                        </a:rPr>
                        <a:t>6-7:  10 kHz/ 50 kHz</a:t>
                      </a:r>
                    </a:p>
                    <a:p>
                      <a:endParaRPr lang="en-US" sz="1200" baseline="0" dirty="0" smtClean="0">
                        <a:solidFill>
                          <a:schemeClr val="tx1"/>
                        </a:solidFill>
                      </a:endParaRPr>
                    </a:p>
                    <a:p>
                      <a:r>
                        <a:rPr lang="en-US" sz="1200" baseline="0" dirty="0" smtClean="0">
                          <a:solidFill>
                            <a:srgbClr val="FF0000"/>
                          </a:solidFill>
                        </a:rPr>
                        <a:t>8-15: Reserved</a:t>
                      </a:r>
                      <a:endParaRPr lang="en-US" sz="1200" dirty="0">
                        <a:solidFill>
                          <a:srgbClr val="FF0000"/>
                        </a:solidFill>
                      </a:endParaRPr>
                    </a:p>
                  </a:txBody>
                  <a:tcPr/>
                </a:tc>
                <a:extLst>
                  <a:ext uri="{0D108BD9-81ED-4DB2-BD59-A6C34878D82A}">
                    <a16:rowId xmlns:a16="http://schemas.microsoft.com/office/drawing/2014/main" val="10002"/>
                  </a:ext>
                </a:extLst>
              </a:tr>
              <a:tr h="370840">
                <a:tc>
                  <a:txBody>
                    <a:bodyPr/>
                    <a:lstStyle/>
                    <a:p>
                      <a:r>
                        <a:rPr lang="en-US" sz="1200" dirty="0" err="1" smtClean="0"/>
                        <a:t>phyOccDim</a:t>
                      </a:r>
                      <a:r>
                        <a:rPr lang="en-US" sz="1200" dirty="0" smtClean="0"/>
                        <a:t> </a:t>
                      </a:r>
                      <a:endParaRPr lang="en-US" sz="1200" dirty="0"/>
                    </a:p>
                  </a:txBody>
                  <a:tcPr/>
                </a:tc>
                <a:tc>
                  <a:txBody>
                    <a:bodyPr/>
                    <a:lstStyle/>
                    <a:p>
                      <a:pPr algn="ctr"/>
                      <a:r>
                        <a:rPr lang="en-US" sz="1200" dirty="0" smtClean="0"/>
                        <a:t>-</a:t>
                      </a:r>
                      <a:endParaRPr lang="en-US" sz="1200" dirty="0"/>
                    </a:p>
                  </a:txBody>
                  <a:tcPr/>
                </a:tc>
                <a:tc>
                  <a:txBody>
                    <a:bodyPr/>
                    <a:lstStyle/>
                    <a:p>
                      <a:r>
                        <a:rPr lang="en-US" sz="1200" dirty="0" smtClean="0"/>
                        <a:t>Int.</a:t>
                      </a:r>
                      <a:endParaRPr lang="en-US" sz="1200" dirty="0"/>
                    </a:p>
                  </a:txBody>
                  <a:tcPr/>
                </a:tc>
                <a:tc>
                  <a:txBody>
                    <a:bodyPr/>
                    <a:lstStyle/>
                    <a:p>
                      <a:pPr algn="ctr"/>
                      <a:r>
                        <a:rPr lang="en-US" sz="1200" dirty="0" smtClean="0"/>
                        <a:t>0-1000</a:t>
                      </a:r>
                      <a:endParaRPr lang="en-US" sz="1200" dirty="0"/>
                    </a:p>
                  </a:txBody>
                  <a:tcPr/>
                </a:tc>
                <a:tc>
                  <a:txBody>
                    <a:bodyPr/>
                    <a:lstStyle/>
                    <a:p>
                      <a:r>
                        <a:rPr lang="en-US" sz="1200" dirty="0" smtClean="0"/>
                        <a:t>Refer to </a:t>
                      </a:r>
                      <a:r>
                        <a:rPr lang="en-US" sz="1200" dirty="0" err="1" smtClean="0"/>
                        <a:t>phyDim</a:t>
                      </a:r>
                      <a:r>
                        <a:rPr lang="en-US" sz="1200" dirty="0" smtClean="0"/>
                        <a:t> (0x02 Identifier),</a:t>
                      </a:r>
                      <a:r>
                        <a:rPr lang="en-US" sz="1200" baseline="0" dirty="0" smtClean="0"/>
                        <a:t> IEEE 802.15.7-2011 std. </a:t>
                      </a:r>
                    </a:p>
                    <a:p>
                      <a:r>
                        <a:rPr lang="en-US" sz="1200" baseline="0" dirty="0" smtClean="0"/>
                        <a:t>OCC dimming is configured in steps of </a:t>
                      </a:r>
                      <a:r>
                        <a:rPr lang="en-US" sz="1200" baseline="0" dirty="0" smtClean="0">
                          <a:solidFill>
                            <a:srgbClr val="FF0000"/>
                          </a:solidFill>
                        </a:rPr>
                        <a:t>TBD %.</a:t>
                      </a:r>
                      <a:endParaRPr lang="en-US" sz="1200" dirty="0">
                        <a:solidFill>
                          <a:srgbClr val="FF0000"/>
                        </a:solidFill>
                      </a:endParaRPr>
                    </a:p>
                  </a:txBody>
                  <a:tcPr/>
                </a:tc>
                <a:extLst>
                  <a:ext uri="{0D108BD9-81ED-4DB2-BD59-A6C34878D82A}">
                    <a16:rowId xmlns:a16="http://schemas.microsoft.com/office/drawing/2014/main" val="10003"/>
                  </a:ext>
                </a:extLst>
              </a:tr>
            </a:tbl>
          </a:graphicData>
        </a:graphic>
      </p:graphicFrame>
      <p:sp>
        <p:nvSpPr>
          <p:cNvPr id="10" name="TextBox 9"/>
          <p:cNvSpPr txBox="1"/>
          <p:nvPr/>
        </p:nvSpPr>
        <p:spPr>
          <a:xfrm>
            <a:off x="1562099" y="667307"/>
            <a:ext cx="6096001" cy="400110"/>
          </a:xfrm>
          <a:prstGeom prst="rect">
            <a:avLst/>
          </a:prstGeom>
          <a:noFill/>
        </p:spPr>
        <p:txBody>
          <a:bodyPr wrap="square" rtlCol="0">
            <a:spAutoFit/>
          </a:bodyPr>
          <a:lstStyle/>
          <a:p>
            <a:pPr algn="ctr"/>
            <a:r>
              <a:rPr lang="en-US" sz="2000" b="1" dirty="0" smtClean="0"/>
              <a:t>PHY modes Configuration</a:t>
            </a:r>
            <a:endParaRPr lang="en-US" sz="2000" dirty="0"/>
          </a:p>
        </p:txBody>
      </p:sp>
      <p:sp>
        <p:nvSpPr>
          <p:cNvPr id="11"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1386789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18</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4" name="TextBox 13"/>
          <p:cNvSpPr txBox="1"/>
          <p:nvPr/>
        </p:nvSpPr>
        <p:spPr>
          <a:xfrm>
            <a:off x="1562099" y="667307"/>
            <a:ext cx="6096001" cy="400110"/>
          </a:xfrm>
          <a:prstGeom prst="rect">
            <a:avLst/>
          </a:prstGeom>
          <a:noFill/>
        </p:spPr>
        <p:txBody>
          <a:bodyPr wrap="square" rtlCol="0">
            <a:spAutoFit/>
          </a:bodyPr>
          <a:lstStyle/>
          <a:p>
            <a:pPr algn="ctr"/>
            <a:r>
              <a:rPr lang="en-US" sz="2000" b="1" dirty="0" smtClean="0"/>
              <a:t>PHY modes Configuration</a:t>
            </a:r>
            <a:endParaRPr lang="en-US" sz="2000" dirty="0"/>
          </a:p>
        </p:txBody>
      </p:sp>
      <p:graphicFrame>
        <p:nvGraphicFramePr>
          <p:cNvPr id="15" name="Table 14"/>
          <p:cNvGraphicFramePr>
            <a:graphicFrameLocks noGrp="1"/>
          </p:cNvGraphicFramePr>
          <p:nvPr>
            <p:extLst>
              <p:ext uri="{D42A27DB-BD31-4B8C-83A1-F6EECF244321}">
                <p14:modId xmlns:p14="http://schemas.microsoft.com/office/powerpoint/2010/main" val="1109760799"/>
              </p:ext>
            </p:extLst>
          </p:nvPr>
        </p:nvGraphicFramePr>
        <p:xfrm>
          <a:off x="215899" y="1254075"/>
          <a:ext cx="8699502" cy="5039360"/>
        </p:xfrm>
        <a:graphic>
          <a:graphicData uri="http://schemas.openxmlformats.org/drawingml/2006/table">
            <a:tbl>
              <a:tblPr firstRow="1" bandRow="1">
                <a:tableStyleId>{5940675A-B579-460E-94D1-54222C63F5DA}</a:tableStyleId>
              </a:tblPr>
              <a:tblGrid>
                <a:gridCol w="2154422">
                  <a:extLst>
                    <a:ext uri="{9D8B030D-6E8A-4147-A177-3AD203B41FA5}">
                      <a16:colId xmlns:a16="http://schemas.microsoft.com/office/drawing/2014/main" val="20000"/>
                    </a:ext>
                  </a:extLst>
                </a:gridCol>
                <a:gridCol w="954491">
                  <a:extLst>
                    <a:ext uri="{9D8B030D-6E8A-4147-A177-3AD203B41FA5}">
                      <a16:colId xmlns:a16="http://schemas.microsoft.com/office/drawing/2014/main" val="20001"/>
                    </a:ext>
                  </a:extLst>
                </a:gridCol>
                <a:gridCol w="643814">
                  <a:extLst>
                    <a:ext uri="{9D8B030D-6E8A-4147-A177-3AD203B41FA5}">
                      <a16:colId xmlns:a16="http://schemas.microsoft.com/office/drawing/2014/main" val="20002"/>
                    </a:ext>
                  </a:extLst>
                </a:gridCol>
                <a:gridCol w="831974">
                  <a:extLst>
                    <a:ext uri="{9D8B030D-6E8A-4147-A177-3AD203B41FA5}">
                      <a16:colId xmlns:a16="http://schemas.microsoft.com/office/drawing/2014/main" val="20003"/>
                    </a:ext>
                  </a:extLst>
                </a:gridCol>
                <a:gridCol w="4114801">
                  <a:extLst>
                    <a:ext uri="{9D8B030D-6E8A-4147-A177-3AD203B41FA5}">
                      <a16:colId xmlns:a16="http://schemas.microsoft.com/office/drawing/2014/main" val="20004"/>
                    </a:ext>
                  </a:extLst>
                </a:gridCol>
              </a:tblGrid>
              <a:tr h="370840">
                <a:tc>
                  <a:txBody>
                    <a:bodyPr/>
                    <a:lstStyle/>
                    <a:p>
                      <a:pPr algn="ctr"/>
                      <a:r>
                        <a:rPr lang="en-US" sz="1200" b="1" dirty="0" smtClean="0"/>
                        <a:t>Attribute</a:t>
                      </a:r>
                      <a:endParaRPr lang="en-US" sz="1200" b="1" dirty="0"/>
                    </a:p>
                  </a:txBody>
                  <a:tcPr/>
                </a:tc>
                <a:tc>
                  <a:txBody>
                    <a:bodyPr/>
                    <a:lstStyle/>
                    <a:p>
                      <a:pPr algn="ctr"/>
                      <a:r>
                        <a:rPr lang="en-US" sz="1200" b="1" dirty="0" smtClean="0"/>
                        <a:t>Identifier</a:t>
                      </a:r>
                      <a:endParaRPr lang="en-US" sz="1200" b="1" dirty="0"/>
                    </a:p>
                  </a:txBody>
                  <a:tcPr/>
                </a:tc>
                <a:tc>
                  <a:txBody>
                    <a:bodyPr/>
                    <a:lstStyle/>
                    <a:p>
                      <a:pPr algn="ctr"/>
                      <a:r>
                        <a:rPr lang="en-US" sz="1200" b="1" dirty="0" smtClean="0"/>
                        <a:t>Type</a:t>
                      </a:r>
                      <a:endParaRPr lang="en-US" sz="1200" b="1" dirty="0"/>
                    </a:p>
                  </a:txBody>
                  <a:tcPr/>
                </a:tc>
                <a:tc>
                  <a:txBody>
                    <a:bodyPr/>
                    <a:lstStyle/>
                    <a:p>
                      <a:pPr algn="ctr"/>
                      <a:r>
                        <a:rPr lang="en-US" sz="1200" b="1" dirty="0" smtClean="0"/>
                        <a:t>Range</a:t>
                      </a:r>
                      <a:endParaRPr lang="en-US" sz="1200" b="1" dirty="0"/>
                    </a:p>
                  </a:txBody>
                  <a:tcPr/>
                </a:tc>
                <a:tc>
                  <a:txBody>
                    <a:bodyPr/>
                    <a:lstStyle/>
                    <a:p>
                      <a:pPr algn="ctr"/>
                      <a:r>
                        <a:rPr lang="en-US" sz="1200" b="1" dirty="0" smtClean="0"/>
                        <a:t>Description</a:t>
                      </a:r>
                      <a:endParaRPr lang="en-US" sz="1200" b="1" dirty="0"/>
                    </a:p>
                  </a:txBody>
                  <a:tcPr/>
                </a:tc>
                <a:extLst>
                  <a:ext uri="{0D108BD9-81ED-4DB2-BD59-A6C34878D82A}">
                    <a16:rowId xmlns:a16="http://schemas.microsoft.com/office/drawing/2014/main" val="10000"/>
                  </a:ext>
                </a:extLst>
              </a:tr>
              <a:tr h="370840">
                <a:tc>
                  <a:txBody>
                    <a:bodyPr/>
                    <a:lstStyle/>
                    <a:p>
                      <a:r>
                        <a:rPr lang="en-US" sz="1200" dirty="0" err="1" smtClean="0"/>
                        <a:t>phyOccRLLCode</a:t>
                      </a:r>
                      <a:endParaRPr lang="en-US" sz="1200" dirty="0"/>
                    </a:p>
                  </a:txBody>
                  <a:tcPr anchor="ctr"/>
                </a:tc>
                <a:tc>
                  <a:txBody>
                    <a:bodyPr/>
                    <a:lstStyle/>
                    <a:p>
                      <a:pPr algn="ctr"/>
                      <a:r>
                        <a:rPr lang="en-US" sz="1200" dirty="0" smtClean="0"/>
                        <a:t>-</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Int.</a:t>
                      </a:r>
                      <a:endParaRPr lang="en-US" sz="1200" dirty="0"/>
                    </a:p>
                  </a:txBody>
                  <a:tcPr anchor="ctr"/>
                </a:tc>
                <a:tc>
                  <a:txBody>
                    <a:bodyPr/>
                    <a:lstStyle/>
                    <a:p>
                      <a:pPr algn="ctr"/>
                      <a:r>
                        <a:rPr lang="en-US" sz="1200" dirty="0" smtClean="0"/>
                        <a:t>0-7</a:t>
                      </a:r>
                      <a:endParaRPr lang="en-US" sz="1200" dirty="0"/>
                    </a:p>
                  </a:txBody>
                  <a:tcPr anchor="ctr"/>
                </a:tc>
                <a:tc>
                  <a:txBody>
                    <a:bodyPr/>
                    <a:lstStyle/>
                    <a:p>
                      <a:r>
                        <a:rPr lang="en-US" sz="1200" dirty="0" smtClean="0"/>
                        <a:t>This specifies</a:t>
                      </a:r>
                      <a:r>
                        <a:rPr lang="en-US" sz="1200" baseline="0" dirty="0" smtClean="0"/>
                        <a:t> the</a:t>
                      </a:r>
                      <a:r>
                        <a:rPr lang="en-US" sz="1200" dirty="0" smtClean="0"/>
                        <a:t> RLL coding corresponding to the specific</a:t>
                      </a:r>
                      <a:r>
                        <a:rPr lang="en-US" sz="1200" baseline="0" dirty="0" smtClean="0"/>
                        <a:t> OCC modulation:</a:t>
                      </a:r>
                      <a:endParaRPr lang="en-US" sz="1200" dirty="0" smtClean="0"/>
                    </a:p>
                    <a:p>
                      <a:r>
                        <a:rPr lang="en-US" sz="1200" dirty="0" smtClean="0"/>
                        <a:t>In</a:t>
                      </a:r>
                      <a:r>
                        <a:rPr lang="en-US" sz="1200" baseline="0" dirty="0" smtClean="0"/>
                        <a:t> case of</a:t>
                      </a:r>
                      <a:r>
                        <a:rPr lang="en-US" sz="1200" dirty="0" smtClean="0"/>
                        <a:t> S2-PSK modulation, the RLL coding is</a:t>
                      </a:r>
                    </a:p>
                    <a:p>
                      <a:r>
                        <a:rPr lang="en-US" sz="1200" dirty="0" smtClean="0"/>
                        <a:t>    0: None</a:t>
                      </a:r>
                    </a:p>
                    <a:p>
                      <a:r>
                        <a:rPr lang="en-US" sz="1200" dirty="0" smtClean="0"/>
                        <a:t>    1: Differential code ½ rate</a:t>
                      </a:r>
                    </a:p>
                    <a:p>
                      <a:r>
                        <a:rPr lang="en-US" sz="1200" dirty="0" smtClean="0"/>
                        <a:t>In case of S8-PSK modulation, the RLL coding</a:t>
                      </a:r>
                      <a:r>
                        <a:rPr lang="en-US" sz="1200" baseline="0" dirty="0" smtClean="0"/>
                        <a:t> is</a:t>
                      </a:r>
                      <a:endParaRPr lang="en-US" sz="1200" dirty="0" smtClean="0"/>
                    </a:p>
                    <a:p>
                      <a:r>
                        <a:rPr lang="en-US" sz="1200" dirty="0" smtClean="0"/>
                        <a:t>    0: None</a:t>
                      </a:r>
                    </a:p>
                    <a:p>
                      <a:r>
                        <a:rPr lang="en-US" sz="1200" dirty="0" smtClean="0"/>
                        <a:t>    1: 3 bits Grey code</a:t>
                      </a:r>
                    </a:p>
                    <a:p>
                      <a:r>
                        <a:rPr lang="en-US" sz="1200" dirty="0" smtClean="0"/>
                        <a:t>In case of HS-PSK, the RLL coding is</a:t>
                      </a:r>
                    </a:p>
                    <a:p>
                      <a:r>
                        <a:rPr lang="en-US" sz="1200" dirty="0" smtClean="0"/>
                        <a:t>    0: None </a:t>
                      </a:r>
                    </a:p>
                    <a:p>
                      <a:r>
                        <a:rPr lang="en-US" sz="1200" dirty="0" smtClean="0"/>
                        <a:t>    1: 1/2 code rate for S2-PSK and none for DS8-PSK</a:t>
                      </a:r>
                    </a:p>
                    <a:p>
                      <a:r>
                        <a:rPr lang="en-US" sz="1200" dirty="0" smtClean="0"/>
                        <a:t>In</a:t>
                      </a:r>
                      <a:r>
                        <a:rPr lang="en-US" sz="1200" baseline="0" dirty="0" smtClean="0"/>
                        <a:t> case of</a:t>
                      </a:r>
                      <a:r>
                        <a:rPr lang="en-US" sz="1200" dirty="0" smtClean="0"/>
                        <a:t> C-OOK modulation, the RLL coding is</a:t>
                      </a:r>
                    </a:p>
                    <a:p>
                      <a:r>
                        <a:rPr lang="en-US" sz="1200" dirty="0" smtClean="0"/>
                        <a:t>    0: Manchester</a:t>
                      </a:r>
                    </a:p>
                    <a:p>
                      <a:r>
                        <a:rPr lang="en-US" sz="1200" dirty="0" smtClean="0"/>
                        <a:t>    1: 4B6B coding</a:t>
                      </a:r>
                    </a:p>
                    <a:p>
                      <a:r>
                        <a:rPr lang="en-US" sz="1200" dirty="0" smtClean="0"/>
                        <a:t>In case of CM-FSK modulation, the RLL coding</a:t>
                      </a:r>
                      <a:r>
                        <a:rPr lang="en-US" sz="1200" baseline="0" dirty="0" smtClean="0"/>
                        <a:t> is</a:t>
                      </a:r>
                      <a:endParaRPr lang="en-US" sz="1200" dirty="0" smtClean="0"/>
                    </a:p>
                    <a:p>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 case of A-QL modulation, the RLL coding</a:t>
                      </a:r>
                      <a:r>
                        <a:rPr lang="en-US" sz="1200" baseline="0" dirty="0" smtClean="0"/>
                        <a:t> is</a:t>
                      </a: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 case of HA-QL modulation, the RLL coding</a:t>
                      </a:r>
                      <a:r>
                        <a:rPr lang="en-US" sz="1200" baseline="0" dirty="0" smtClean="0"/>
                        <a:t> is</a:t>
                      </a:r>
                      <a:endParaRPr lang="en-US" sz="1200" dirty="0" smtClean="0"/>
                    </a:p>
                    <a:p>
                      <a:r>
                        <a:rPr lang="en-US" sz="1200" dirty="0" smtClean="0"/>
                        <a:t>    0: None </a:t>
                      </a:r>
                    </a:p>
                    <a:p>
                      <a:r>
                        <a:rPr lang="en-US" sz="1200" dirty="0" smtClean="0"/>
                        <a:t>    1: Differential ½ code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Other values: Reserved</a:t>
                      </a:r>
                      <a:endParaRPr lang="en-US" sz="1200" dirty="0">
                        <a:solidFill>
                          <a:srgbClr val="FF0000"/>
                        </a:solidFill>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algn="ctr"/>
                      <a:endParaRPr lang="en-US" sz="1200" dirty="0"/>
                    </a:p>
                  </a:txBody>
                  <a:tcPr/>
                </a:tc>
                <a:tc>
                  <a:txBody>
                    <a:bodyPr/>
                    <a:lstStyle/>
                    <a:p>
                      <a:endParaRPr lang="en-US" sz="1200" dirty="0"/>
                    </a:p>
                  </a:txBody>
                  <a:tcPr/>
                </a:tc>
                <a:tc>
                  <a:txBody>
                    <a:bodyPr/>
                    <a:lstStyle/>
                    <a:p>
                      <a:pPr algn="ctr"/>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0002"/>
                  </a:ext>
                </a:extLst>
              </a:tr>
            </a:tbl>
          </a:graphicData>
        </a:graphic>
      </p:graphicFrame>
      <p:sp>
        <p:nvSpPr>
          <p:cNvPr id="9"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4256763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19</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15" name="Table 14"/>
          <p:cNvGraphicFramePr>
            <a:graphicFrameLocks noGrp="1"/>
          </p:cNvGraphicFramePr>
          <p:nvPr>
            <p:extLst>
              <p:ext uri="{D42A27DB-BD31-4B8C-83A1-F6EECF244321}">
                <p14:modId xmlns:p14="http://schemas.microsoft.com/office/powerpoint/2010/main" val="3255292776"/>
              </p:ext>
            </p:extLst>
          </p:nvPr>
        </p:nvGraphicFramePr>
        <p:xfrm>
          <a:off x="215899" y="1254075"/>
          <a:ext cx="8699502" cy="4856480"/>
        </p:xfrm>
        <a:graphic>
          <a:graphicData uri="http://schemas.openxmlformats.org/drawingml/2006/table">
            <a:tbl>
              <a:tblPr firstRow="1" bandRow="1">
                <a:tableStyleId>{5940675A-B579-460E-94D1-54222C63F5DA}</a:tableStyleId>
              </a:tblPr>
              <a:tblGrid>
                <a:gridCol w="2154422">
                  <a:extLst>
                    <a:ext uri="{9D8B030D-6E8A-4147-A177-3AD203B41FA5}">
                      <a16:colId xmlns:a16="http://schemas.microsoft.com/office/drawing/2014/main" val="20000"/>
                    </a:ext>
                  </a:extLst>
                </a:gridCol>
                <a:gridCol w="954491">
                  <a:extLst>
                    <a:ext uri="{9D8B030D-6E8A-4147-A177-3AD203B41FA5}">
                      <a16:colId xmlns:a16="http://schemas.microsoft.com/office/drawing/2014/main" val="20001"/>
                    </a:ext>
                  </a:extLst>
                </a:gridCol>
                <a:gridCol w="643814">
                  <a:extLst>
                    <a:ext uri="{9D8B030D-6E8A-4147-A177-3AD203B41FA5}">
                      <a16:colId xmlns:a16="http://schemas.microsoft.com/office/drawing/2014/main" val="20002"/>
                    </a:ext>
                  </a:extLst>
                </a:gridCol>
                <a:gridCol w="937914">
                  <a:extLst>
                    <a:ext uri="{9D8B030D-6E8A-4147-A177-3AD203B41FA5}">
                      <a16:colId xmlns:a16="http://schemas.microsoft.com/office/drawing/2014/main" val="20003"/>
                    </a:ext>
                  </a:extLst>
                </a:gridCol>
                <a:gridCol w="4008861">
                  <a:extLst>
                    <a:ext uri="{9D8B030D-6E8A-4147-A177-3AD203B41FA5}">
                      <a16:colId xmlns:a16="http://schemas.microsoft.com/office/drawing/2014/main" val="20004"/>
                    </a:ext>
                  </a:extLst>
                </a:gridCol>
              </a:tblGrid>
              <a:tr h="370840">
                <a:tc>
                  <a:txBody>
                    <a:bodyPr/>
                    <a:lstStyle/>
                    <a:p>
                      <a:pPr algn="ctr"/>
                      <a:r>
                        <a:rPr lang="en-US" sz="1200" b="1" dirty="0" smtClean="0"/>
                        <a:t>Attribute</a:t>
                      </a:r>
                      <a:endParaRPr lang="en-US" sz="1200" b="1" dirty="0"/>
                    </a:p>
                  </a:txBody>
                  <a:tcPr/>
                </a:tc>
                <a:tc>
                  <a:txBody>
                    <a:bodyPr/>
                    <a:lstStyle/>
                    <a:p>
                      <a:pPr algn="ctr"/>
                      <a:r>
                        <a:rPr lang="en-US" sz="1200" b="1" dirty="0" smtClean="0"/>
                        <a:t>Identifier</a:t>
                      </a:r>
                      <a:endParaRPr lang="en-US" sz="1200" b="1" dirty="0"/>
                    </a:p>
                  </a:txBody>
                  <a:tcPr/>
                </a:tc>
                <a:tc>
                  <a:txBody>
                    <a:bodyPr/>
                    <a:lstStyle/>
                    <a:p>
                      <a:pPr algn="ctr"/>
                      <a:r>
                        <a:rPr lang="en-US" sz="1200" b="1" dirty="0" smtClean="0"/>
                        <a:t>Type</a:t>
                      </a:r>
                      <a:endParaRPr lang="en-US" sz="1200" b="1" dirty="0"/>
                    </a:p>
                  </a:txBody>
                  <a:tcPr/>
                </a:tc>
                <a:tc>
                  <a:txBody>
                    <a:bodyPr/>
                    <a:lstStyle/>
                    <a:p>
                      <a:pPr algn="ctr"/>
                      <a:r>
                        <a:rPr lang="en-US" sz="1200" b="1" dirty="0" smtClean="0"/>
                        <a:t>Range</a:t>
                      </a:r>
                      <a:endParaRPr lang="en-US" sz="1200" b="1" dirty="0"/>
                    </a:p>
                  </a:txBody>
                  <a:tcPr/>
                </a:tc>
                <a:tc>
                  <a:txBody>
                    <a:bodyPr/>
                    <a:lstStyle/>
                    <a:p>
                      <a:pPr algn="ctr"/>
                      <a:r>
                        <a:rPr lang="en-US" sz="1200" b="1" dirty="0" smtClean="0"/>
                        <a:t>Description</a:t>
                      </a:r>
                      <a:endParaRPr lang="en-US" sz="1200" b="1" dirty="0"/>
                    </a:p>
                  </a:txBody>
                  <a:tcPr/>
                </a:tc>
                <a:extLst>
                  <a:ext uri="{0D108BD9-81ED-4DB2-BD59-A6C34878D82A}">
                    <a16:rowId xmlns:a16="http://schemas.microsoft.com/office/drawing/2014/main" val="10000"/>
                  </a:ext>
                </a:extLst>
              </a:tr>
              <a:tr h="370840">
                <a:tc>
                  <a:txBody>
                    <a:bodyPr/>
                    <a:lstStyle/>
                    <a:p>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algn="ctr"/>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t>phyOccFec</a:t>
                      </a:r>
                      <a:endParaRPr lang="en-US" sz="1200" dirty="0"/>
                    </a:p>
                  </a:txBody>
                  <a:tcPr anchor="ctr"/>
                </a:tc>
                <a:tc>
                  <a:txBody>
                    <a:bodyPr/>
                    <a:lstStyle/>
                    <a:p>
                      <a:pPr algn="ctr"/>
                      <a:r>
                        <a:rPr lang="en-US" sz="1200" dirty="0" smtClean="0"/>
                        <a:t>-</a:t>
                      </a:r>
                      <a:endParaRPr lang="en-US" sz="1200" dirty="0"/>
                    </a:p>
                  </a:txBody>
                  <a:tcPr anchor="ctr"/>
                </a:tc>
                <a:tc>
                  <a:txBody>
                    <a:bodyPr/>
                    <a:lstStyle/>
                    <a:p>
                      <a:r>
                        <a:rPr lang="en-US" sz="1200" dirty="0" smtClean="0"/>
                        <a:t>Int.</a:t>
                      </a:r>
                      <a:endParaRPr lang="en-US" sz="1200" dirty="0"/>
                    </a:p>
                  </a:txBody>
                  <a:tcPr anchor="ctr"/>
                </a:tc>
                <a:tc>
                  <a:txBody>
                    <a:bodyPr/>
                    <a:lstStyle/>
                    <a:p>
                      <a:pPr algn="ctr"/>
                      <a:r>
                        <a:rPr lang="en-US" sz="1200" dirty="0" smtClean="0"/>
                        <a:t>0-7</a:t>
                      </a:r>
                      <a:endParaRPr lang="en-US" sz="1200" dirty="0"/>
                    </a:p>
                  </a:txBody>
                  <a:tcPr anchor="ctr"/>
                </a:tc>
                <a:tc>
                  <a:txBody>
                    <a:bodyPr/>
                    <a:lstStyle/>
                    <a:p>
                      <a:r>
                        <a:rPr lang="en-US" sz="1200" dirty="0" smtClean="0"/>
                        <a:t>This attribute</a:t>
                      </a:r>
                      <a:r>
                        <a:rPr lang="en-US" sz="1200" baseline="0" dirty="0" smtClean="0"/>
                        <a:t> specifies FEC </a:t>
                      </a:r>
                      <a:r>
                        <a:rPr lang="en-US" sz="1200" dirty="0" smtClean="0"/>
                        <a:t>corresponding to the specific</a:t>
                      </a:r>
                      <a:r>
                        <a:rPr lang="en-US" sz="1200" baseline="0" dirty="0" smtClean="0"/>
                        <a:t> OCC modulation:</a:t>
                      </a:r>
                    </a:p>
                    <a:p>
                      <a:r>
                        <a:rPr lang="en-US" sz="1200" dirty="0" smtClean="0"/>
                        <a:t>In</a:t>
                      </a:r>
                      <a:r>
                        <a:rPr lang="en-US" sz="1200" baseline="0" dirty="0" smtClean="0"/>
                        <a:t> case of</a:t>
                      </a:r>
                      <a:r>
                        <a:rPr lang="en-US" sz="1200" dirty="0" smtClean="0"/>
                        <a:t> S2-PSK modulation,</a:t>
                      </a:r>
                      <a:endParaRPr lang="en-US" sz="1200" baseline="0" dirty="0" smtClean="0"/>
                    </a:p>
                    <a:p>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a:t>
                      </a:r>
                      <a:r>
                        <a:rPr lang="en-US" sz="1200" baseline="0" dirty="0" smtClean="0"/>
                        <a:t> case of</a:t>
                      </a:r>
                      <a:r>
                        <a:rPr lang="en-US" sz="1200" dirty="0" smtClean="0"/>
                        <a:t> S8-PSK modulation,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a:t>
                      </a:r>
                      <a:r>
                        <a:rPr lang="en-US" sz="1200" baseline="0" dirty="0" smtClean="0"/>
                        <a:t> case of</a:t>
                      </a:r>
                      <a:r>
                        <a:rPr lang="en-US" sz="1200" dirty="0" smtClean="0"/>
                        <a:t> HS-PSK modulation,</a:t>
                      </a: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 for both S2-PSK</a:t>
                      </a:r>
                      <a:r>
                        <a:rPr lang="en-US" sz="1200" baseline="0" dirty="0" smtClean="0"/>
                        <a:t> and DS8-PSK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rPr>
                        <a:t>    </a:t>
                      </a:r>
                      <a:r>
                        <a:rPr lang="en-US" sz="1200" baseline="0" dirty="0" smtClean="0">
                          <a:solidFill>
                            <a:schemeClr val="tx1"/>
                          </a:solidFill>
                        </a:rPr>
                        <a:t>1: </a:t>
                      </a:r>
                      <a:r>
                        <a:rPr lang="en-US" sz="1200" dirty="0" smtClean="0">
                          <a:solidFill>
                            <a:schemeClr val="tx1"/>
                          </a:solidFill>
                        </a:rPr>
                        <a:t>None for S2-PSK</a:t>
                      </a:r>
                      <a:r>
                        <a:rPr lang="en-US" sz="1200" baseline="0" dirty="0" smtClean="0">
                          <a:solidFill>
                            <a:schemeClr val="tx1"/>
                          </a:solidFill>
                        </a:rPr>
                        <a:t> and RS (15, 11) for DS8-PSK</a:t>
                      </a:r>
                      <a:endParaRPr lang="en-US" sz="1200" dirty="0" smtClean="0">
                        <a:solidFill>
                          <a:schemeClr val="tx1"/>
                        </a:solidFill>
                      </a:endParaRPr>
                    </a:p>
                    <a:p>
                      <a:r>
                        <a:rPr lang="en-US" sz="1200" dirty="0" smtClean="0"/>
                        <a:t>In</a:t>
                      </a:r>
                      <a:r>
                        <a:rPr lang="en-US" sz="1200" baseline="0" dirty="0" smtClean="0"/>
                        <a:t> case of</a:t>
                      </a:r>
                      <a:r>
                        <a:rPr lang="en-US" sz="1200" dirty="0" smtClean="0"/>
                        <a:t> C-OOK modulation,</a:t>
                      </a:r>
                      <a:endParaRPr lang="en-US" sz="1200" baseline="0" dirty="0" smtClean="0"/>
                    </a:p>
                    <a:p>
                      <a:r>
                        <a:rPr lang="en-US" sz="1200" dirty="0" smtClean="0"/>
                        <a:t>    0: Temporal</a:t>
                      </a:r>
                      <a:r>
                        <a:rPr lang="en-US" sz="1200" baseline="0" dirty="0" smtClean="0"/>
                        <a:t> repeating code DS rate=100</a:t>
                      </a:r>
                    </a:p>
                    <a:p>
                      <a:r>
                        <a:rPr lang="en-US" sz="1200" baseline="0" dirty="0" smtClean="0"/>
                        <a:t>    1: </a:t>
                      </a:r>
                      <a:r>
                        <a:rPr lang="en-US" sz="1200" dirty="0" smtClean="0"/>
                        <a:t>Temporal</a:t>
                      </a:r>
                      <a:r>
                        <a:rPr lang="en-US" sz="1200" baseline="0" dirty="0" smtClean="0"/>
                        <a:t> repeating code DS rate=60</a:t>
                      </a: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a:t>
                      </a:r>
                      <a:r>
                        <a:rPr lang="en-US" sz="1200" baseline="0" dirty="0" smtClean="0"/>
                        <a:t> case of</a:t>
                      </a:r>
                      <a:r>
                        <a:rPr lang="en-US" sz="1200" dirty="0" smtClean="0"/>
                        <a:t> CM-FSK modulation,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a:t>
                      </a:r>
                      <a:r>
                        <a:rPr lang="en-US" sz="1200" baseline="0" dirty="0" smtClean="0"/>
                        <a:t> case of</a:t>
                      </a:r>
                      <a:r>
                        <a:rPr lang="en-US" sz="1200" dirty="0" smtClean="0"/>
                        <a:t> A-QL modulation,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1: Hamming (11,15)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a:t>
                      </a:r>
                      <a:r>
                        <a:rPr lang="en-US" sz="1200" baseline="0" dirty="0" smtClean="0"/>
                        <a:t> case of</a:t>
                      </a:r>
                      <a:r>
                        <a:rPr lang="en-US" sz="1200" dirty="0" smtClean="0"/>
                        <a:t> HA-QL modulation,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0: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1: Hamming (11,15)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Other values: Reserved</a:t>
                      </a:r>
                      <a:endParaRPr lang="en-US" sz="1200" dirty="0">
                        <a:solidFill>
                          <a:srgbClr val="FF0000"/>
                        </a:solidFill>
                      </a:endParaRPr>
                    </a:p>
                  </a:txBody>
                  <a:tcPr/>
                </a:tc>
                <a:extLst>
                  <a:ext uri="{0D108BD9-81ED-4DB2-BD59-A6C34878D82A}">
                    <a16:rowId xmlns:a16="http://schemas.microsoft.com/office/drawing/2014/main" val="10002"/>
                  </a:ext>
                </a:extLst>
              </a:tr>
            </a:tbl>
          </a:graphicData>
        </a:graphic>
      </p:graphicFrame>
      <p:sp>
        <p:nvSpPr>
          <p:cNvPr id="11" name="TextBox 10"/>
          <p:cNvSpPr txBox="1"/>
          <p:nvPr/>
        </p:nvSpPr>
        <p:spPr>
          <a:xfrm>
            <a:off x="1562099" y="667307"/>
            <a:ext cx="6096001" cy="400110"/>
          </a:xfrm>
          <a:prstGeom prst="rect">
            <a:avLst/>
          </a:prstGeom>
          <a:noFill/>
        </p:spPr>
        <p:txBody>
          <a:bodyPr wrap="square" rtlCol="0">
            <a:spAutoFit/>
          </a:bodyPr>
          <a:lstStyle/>
          <a:p>
            <a:pPr algn="ctr"/>
            <a:r>
              <a:rPr lang="en-US" sz="2000" b="1" dirty="0" smtClean="0"/>
              <a:t>PHY modes Configuration</a:t>
            </a:r>
            <a:endParaRPr lang="en-US" sz="2000" dirty="0"/>
          </a:p>
        </p:txBody>
      </p:sp>
      <p:sp>
        <p:nvSpPr>
          <p:cNvPr id="9"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9354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2</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512026" y="2819400"/>
            <a:ext cx="577594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3600" dirty="0" smtClean="0"/>
              <a:t>Problem of Sequence number </a:t>
            </a:r>
          </a:p>
          <a:p>
            <a:pPr algn="ctr" eaLnBrk="0" hangingPunct="0"/>
            <a:r>
              <a:rPr lang="en-US" altLang="en-US" sz="3600" dirty="0" smtClean="0"/>
              <a:t>in PHY (SEQ)</a:t>
            </a:r>
            <a:endParaRPr lang="en-US" altLang="en-US" sz="3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Box 9"/>
          <p:cNvSpPr txBox="1"/>
          <p:nvPr/>
        </p:nvSpPr>
        <p:spPr>
          <a:xfrm>
            <a:off x="2362201" y="609600"/>
            <a:ext cx="4800600" cy="400110"/>
          </a:xfrm>
          <a:prstGeom prst="rect">
            <a:avLst/>
          </a:prstGeom>
          <a:noFill/>
        </p:spPr>
        <p:txBody>
          <a:bodyPr wrap="square" rtlCol="0">
            <a:spAutoFit/>
          </a:bodyPr>
          <a:lstStyle/>
          <a:p>
            <a:pPr algn="ctr"/>
            <a:r>
              <a:rPr lang="en-US" sz="2000" b="1" dirty="0" smtClean="0"/>
              <a:t>C-OOK Configuration</a:t>
            </a: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3523931470"/>
              </p:ext>
            </p:extLst>
          </p:nvPr>
        </p:nvGraphicFramePr>
        <p:xfrm>
          <a:off x="215900" y="1052400"/>
          <a:ext cx="8699501" cy="3576320"/>
        </p:xfrm>
        <a:graphic>
          <a:graphicData uri="http://schemas.openxmlformats.org/drawingml/2006/table">
            <a:tbl>
              <a:tblPr firstRow="1" bandRow="1">
                <a:tableStyleId>{5940675A-B579-460E-94D1-54222C63F5DA}</a:tableStyleId>
              </a:tblPr>
              <a:tblGrid>
                <a:gridCol w="2154422">
                  <a:extLst>
                    <a:ext uri="{9D8B030D-6E8A-4147-A177-3AD203B41FA5}">
                      <a16:colId xmlns:a16="http://schemas.microsoft.com/office/drawing/2014/main" val="20000"/>
                    </a:ext>
                  </a:extLst>
                </a:gridCol>
                <a:gridCol w="954491">
                  <a:extLst>
                    <a:ext uri="{9D8B030D-6E8A-4147-A177-3AD203B41FA5}">
                      <a16:colId xmlns:a16="http://schemas.microsoft.com/office/drawing/2014/main" val="20001"/>
                    </a:ext>
                  </a:extLst>
                </a:gridCol>
                <a:gridCol w="643814">
                  <a:extLst>
                    <a:ext uri="{9D8B030D-6E8A-4147-A177-3AD203B41FA5}">
                      <a16:colId xmlns:a16="http://schemas.microsoft.com/office/drawing/2014/main" val="20002"/>
                    </a:ext>
                  </a:extLst>
                </a:gridCol>
                <a:gridCol w="831973">
                  <a:extLst>
                    <a:ext uri="{9D8B030D-6E8A-4147-A177-3AD203B41FA5}">
                      <a16:colId xmlns:a16="http://schemas.microsoft.com/office/drawing/2014/main" val="20003"/>
                    </a:ext>
                  </a:extLst>
                </a:gridCol>
                <a:gridCol w="4114801">
                  <a:extLst>
                    <a:ext uri="{9D8B030D-6E8A-4147-A177-3AD203B41FA5}">
                      <a16:colId xmlns:a16="http://schemas.microsoft.com/office/drawing/2014/main" val="20004"/>
                    </a:ext>
                  </a:extLst>
                </a:gridCol>
              </a:tblGrid>
              <a:tr h="370840">
                <a:tc>
                  <a:txBody>
                    <a:bodyPr/>
                    <a:lstStyle/>
                    <a:p>
                      <a:pPr algn="ctr"/>
                      <a:r>
                        <a:rPr lang="en-US" sz="1200" b="1" dirty="0" smtClean="0"/>
                        <a:t>Attribute</a:t>
                      </a:r>
                      <a:endParaRPr lang="en-US" sz="1200" b="1" dirty="0"/>
                    </a:p>
                  </a:txBody>
                  <a:tcPr/>
                </a:tc>
                <a:tc>
                  <a:txBody>
                    <a:bodyPr/>
                    <a:lstStyle/>
                    <a:p>
                      <a:pPr algn="ctr"/>
                      <a:r>
                        <a:rPr lang="en-US" sz="1200" b="1" dirty="0" smtClean="0"/>
                        <a:t>Identifier</a:t>
                      </a:r>
                      <a:endParaRPr lang="en-US" sz="1200" b="1" dirty="0"/>
                    </a:p>
                  </a:txBody>
                  <a:tcPr/>
                </a:tc>
                <a:tc>
                  <a:txBody>
                    <a:bodyPr/>
                    <a:lstStyle/>
                    <a:p>
                      <a:pPr algn="ctr"/>
                      <a:r>
                        <a:rPr lang="en-US" sz="1200" b="1" dirty="0" smtClean="0"/>
                        <a:t>Type</a:t>
                      </a:r>
                      <a:endParaRPr lang="en-US" sz="1200" b="1" dirty="0"/>
                    </a:p>
                  </a:txBody>
                  <a:tcPr/>
                </a:tc>
                <a:tc>
                  <a:txBody>
                    <a:bodyPr/>
                    <a:lstStyle/>
                    <a:p>
                      <a:pPr algn="ctr"/>
                      <a:r>
                        <a:rPr lang="en-US" sz="1200" b="1" dirty="0" smtClean="0"/>
                        <a:t>Range</a:t>
                      </a:r>
                      <a:endParaRPr lang="en-US" sz="1200" b="1" dirty="0"/>
                    </a:p>
                  </a:txBody>
                  <a:tcPr/>
                </a:tc>
                <a:tc>
                  <a:txBody>
                    <a:bodyPr/>
                    <a:lstStyle/>
                    <a:p>
                      <a:pPr algn="ctr"/>
                      <a:r>
                        <a:rPr lang="en-US" sz="1200" b="1" dirty="0" smtClean="0"/>
                        <a:t>Description</a:t>
                      </a:r>
                      <a:endParaRPr lang="en-US" sz="1200" b="1" dirty="0"/>
                    </a:p>
                  </a:txBody>
                  <a:tcPr/>
                </a:tc>
                <a:extLst>
                  <a:ext uri="{0D108BD9-81ED-4DB2-BD59-A6C34878D82A}">
                    <a16:rowId xmlns:a16="http://schemas.microsoft.com/office/drawing/2014/main" val="10000"/>
                  </a:ext>
                </a:extLst>
              </a:tr>
              <a:tr h="370840">
                <a:tc>
                  <a:txBody>
                    <a:bodyPr/>
                    <a:lstStyle/>
                    <a:p>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algn="ctr"/>
                      <a:endParaRPr lang="en-US" sz="1200" dirty="0"/>
                    </a:p>
                  </a:txBody>
                  <a:tcPr/>
                </a:tc>
                <a:tc>
                  <a:txBody>
                    <a:bodyPr/>
                    <a:lstStyle/>
                    <a:p>
                      <a:endParaRPr lang="en-US" sz="1200" kern="1200" dirty="0" smtClean="0">
                        <a:solidFill>
                          <a:srgbClr val="FF0000"/>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t>phyCookDSrate</a:t>
                      </a:r>
                      <a:endParaRPr lang="en-US" sz="1200" dirty="0"/>
                    </a:p>
                  </a:txBody>
                  <a:tcPr/>
                </a:tc>
                <a:tc>
                  <a:txBody>
                    <a:bodyPr/>
                    <a:lstStyle/>
                    <a:p>
                      <a:pPr algn="ctr"/>
                      <a:r>
                        <a:rPr lang="en-US" sz="1200" dirty="0" smtClean="0"/>
                        <a:t>-</a:t>
                      </a:r>
                      <a:endParaRPr lang="en-US" sz="1200" dirty="0"/>
                    </a:p>
                  </a:txBody>
                  <a:tcPr/>
                </a:tc>
                <a:tc>
                  <a:txBody>
                    <a:bodyPr/>
                    <a:lstStyle/>
                    <a:p>
                      <a:r>
                        <a:rPr lang="en-US" sz="1200" dirty="0" smtClean="0"/>
                        <a:t>Int.</a:t>
                      </a:r>
                      <a:endParaRPr lang="en-US" sz="1200" dirty="0"/>
                    </a:p>
                  </a:txBody>
                  <a:tcPr/>
                </a:tc>
                <a:tc>
                  <a:txBody>
                    <a:bodyPr/>
                    <a:lstStyle/>
                    <a:p>
                      <a:pPr algn="ctr"/>
                      <a:r>
                        <a:rPr lang="en-US" sz="1200" dirty="0" smtClean="0"/>
                        <a:t>0-7</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This attribute</a:t>
                      </a:r>
                      <a:r>
                        <a:rPr lang="en-US" sz="1200" baseline="0" dirty="0" smtClean="0"/>
                        <a:t> specifies the data sub-frame rate (DS rate) of C-OOK.</a:t>
                      </a:r>
                      <a:endParaRPr lang="en-US" sz="1200" dirty="0" smtClean="0"/>
                    </a:p>
                    <a:p>
                      <a:r>
                        <a:rPr lang="en-US" sz="1200" dirty="0" smtClean="0"/>
                        <a:t>0: 60 DS/sec</a:t>
                      </a:r>
                    </a:p>
                    <a:p>
                      <a:r>
                        <a:rPr lang="en-US" sz="1200" dirty="0" smtClean="0"/>
                        <a:t>1: 100 DS/sec</a:t>
                      </a:r>
                    </a:p>
                    <a:p>
                      <a:r>
                        <a:rPr lang="en-US" sz="1200" dirty="0" smtClean="0">
                          <a:solidFill>
                            <a:srgbClr val="FF0000"/>
                          </a:solidFill>
                        </a:rPr>
                        <a:t>2-7: Reserved</a:t>
                      </a:r>
                      <a:endParaRPr lang="en-US" sz="1200" dirty="0">
                        <a:solidFill>
                          <a:srgbClr val="FF0000"/>
                        </a:solidFill>
                      </a:endParaRPr>
                    </a:p>
                  </a:txBody>
                  <a:tcPr/>
                </a:tc>
                <a:extLst>
                  <a:ext uri="{0D108BD9-81ED-4DB2-BD59-A6C34878D82A}">
                    <a16:rowId xmlns:a16="http://schemas.microsoft.com/office/drawing/2014/main" val="10002"/>
                  </a:ext>
                </a:extLst>
              </a:tr>
              <a:tr h="370840">
                <a:tc>
                  <a:txBody>
                    <a:bodyPr/>
                    <a:lstStyle/>
                    <a:p>
                      <a:r>
                        <a:rPr lang="en-US" sz="1200" dirty="0" err="1" smtClean="0"/>
                        <a:t>phyCookSFsymbol</a:t>
                      </a:r>
                      <a:endParaRPr lang="en-US" sz="1200" dirty="0"/>
                    </a:p>
                  </a:txBody>
                  <a:tcPr/>
                </a:tc>
                <a:tc>
                  <a:txBody>
                    <a:bodyPr/>
                    <a:lstStyle/>
                    <a:p>
                      <a:pPr algn="ctr"/>
                      <a:r>
                        <a:rPr lang="en-US" sz="1200" dirty="0" smtClean="0"/>
                        <a:t>-</a:t>
                      </a:r>
                      <a:endParaRPr lang="en-US" sz="1200" dirty="0"/>
                    </a:p>
                  </a:txBody>
                  <a:tcPr/>
                </a:tc>
                <a:tc>
                  <a:txBody>
                    <a:bodyPr/>
                    <a:lstStyle/>
                    <a:p>
                      <a:r>
                        <a:rPr lang="en-US" sz="1200" dirty="0" smtClean="0"/>
                        <a:t>Int.</a:t>
                      </a:r>
                      <a:endParaRPr 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0-7</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This attribute</a:t>
                      </a:r>
                      <a:r>
                        <a:rPr lang="en-US" sz="1200" baseline="0" dirty="0" smtClean="0"/>
                        <a:t> specifies the SF symbol of PSDU of C-OOK.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0: 6B symbol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1: 10B symbol</a:t>
                      </a: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2-3: Reserved</a:t>
                      </a:r>
                      <a:endParaRPr lang="en-US" sz="1200"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t>phyCookAb</a:t>
                      </a:r>
                      <a:endParaRPr lang="en-US" sz="1200" dirty="0"/>
                    </a:p>
                  </a:txBody>
                  <a:tcPr>
                    <a:solidFill>
                      <a:srgbClr val="92D050"/>
                    </a:solidFill>
                  </a:tcPr>
                </a:tc>
                <a:tc>
                  <a:txBody>
                    <a:bodyPr/>
                    <a:lstStyle/>
                    <a:p>
                      <a:pPr algn="ctr"/>
                      <a:r>
                        <a:rPr lang="en-US" sz="1200" dirty="0" smtClean="0"/>
                        <a:t>-</a:t>
                      </a:r>
                      <a:endParaRPr lang="en-US" sz="1200" dirty="0"/>
                    </a:p>
                  </a:txBody>
                  <a:tcPr>
                    <a:solidFill>
                      <a:srgbClr val="92D050"/>
                    </a:solidFill>
                  </a:tcPr>
                </a:tc>
                <a:tc>
                  <a:txBody>
                    <a:bodyPr/>
                    <a:lstStyle/>
                    <a:p>
                      <a:r>
                        <a:rPr lang="en-US" sz="1200" dirty="0" smtClean="0"/>
                        <a:t>Int.</a:t>
                      </a:r>
                      <a:endParaRPr lang="en-US" sz="1200" dirty="0"/>
                    </a:p>
                  </a:txBody>
                  <a:tcP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0-3</a:t>
                      </a:r>
                      <a:endParaRPr lang="en-US" sz="12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This attribute</a:t>
                      </a:r>
                      <a:r>
                        <a:rPr lang="en-US" sz="1200" baseline="0" dirty="0" smtClean="0"/>
                        <a:t> specifies the amount of Asynchronous bit (Ab) per data sub-frame of C-OOK.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0: 1 bit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1: 2 bit</a:t>
                      </a:r>
                      <a:endParaRPr lang="en-US" sz="1200" dirty="0" smtClean="0"/>
                    </a:p>
                    <a:p>
                      <a:r>
                        <a:rPr lang="en-US" sz="1200" kern="1200" dirty="0" smtClean="0">
                          <a:solidFill>
                            <a:srgbClr val="FF0000"/>
                          </a:solidFill>
                          <a:latin typeface="+mn-lt"/>
                          <a:ea typeface="+mn-ea"/>
                          <a:cs typeface="+mn-cs"/>
                        </a:rPr>
                        <a:t>2-3: Reserved</a:t>
                      </a:r>
                    </a:p>
                  </a:txBody>
                  <a:tcPr>
                    <a:solidFill>
                      <a:srgbClr val="92D050"/>
                    </a:solidFill>
                  </a:tcPr>
                </a:tc>
                <a:extLst>
                  <a:ext uri="{0D108BD9-81ED-4DB2-BD59-A6C34878D82A}">
                    <a16:rowId xmlns:a16="http://schemas.microsoft.com/office/drawing/2014/main" val="10004"/>
                  </a:ext>
                </a:extLst>
              </a:tr>
            </a:tbl>
          </a:graphicData>
        </a:graphic>
      </p:graphicFrame>
      <p:sp>
        <p:nvSpPr>
          <p:cNvPr id="13" name="Rectangle 12"/>
          <p:cNvSpPr/>
          <p:nvPr/>
        </p:nvSpPr>
        <p:spPr>
          <a:xfrm>
            <a:off x="584200" y="5689135"/>
            <a:ext cx="8140700" cy="461665"/>
          </a:xfrm>
          <a:prstGeom prst="rect">
            <a:avLst/>
          </a:prstGeom>
        </p:spPr>
        <p:txBody>
          <a:bodyPr wrap="square">
            <a:spAutoFit/>
          </a:bodyPr>
          <a:lstStyle/>
          <a:p>
            <a:r>
              <a:rPr lang="en-US" dirty="0" smtClean="0">
                <a:latin typeface="+mn-lt"/>
              </a:rPr>
              <a:t>The </a:t>
            </a:r>
            <a:r>
              <a:rPr lang="en-US" dirty="0">
                <a:latin typeface="+mn-lt"/>
              </a:rPr>
              <a:t>length of PSDU for </a:t>
            </a:r>
            <a:r>
              <a:rPr lang="en-US" dirty="0" smtClean="0">
                <a:latin typeface="+mn-lt"/>
              </a:rPr>
              <a:t>C-OOK and CM-FSK is variable that is determined </a:t>
            </a:r>
            <a:r>
              <a:rPr lang="en-US" dirty="0">
                <a:latin typeface="+mn-lt"/>
              </a:rPr>
              <a:t>from a preamble to the next </a:t>
            </a:r>
            <a:r>
              <a:rPr lang="en-US" dirty="0" smtClean="0">
                <a:latin typeface="+mn-lt"/>
              </a:rPr>
              <a:t>preamble. Thus no configuration is needed for PSDU length.</a:t>
            </a:r>
            <a:endParaRPr lang="en-US" dirty="0">
              <a:latin typeface="+mn-lt"/>
            </a:endParaRPr>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2485201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Box 9"/>
          <p:cNvSpPr txBox="1"/>
          <p:nvPr/>
        </p:nvSpPr>
        <p:spPr>
          <a:xfrm>
            <a:off x="2590800" y="666690"/>
            <a:ext cx="4800600" cy="400110"/>
          </a:xfrm>
          <a:prstGeom prst="rect">
            <a:avLst/>
          </a:prstGeom>
          <a:noFill/>
        </p:spPr>
        <p:txBody>
          <a:bodyPr wrap="square" rtlCol="0">
            <a:spAutoFit/>
          </a:bodyPr>
          <a:lstStyle/>
          <a:p>
            <a:pPr algn="ctr"/>
            <a:r>
              <a:rPr lang="en-US" sz="2000" b="1" dirty="0" smtClean="0"/>
              <a:t>CM-FSK Configuration</a:t>
            </a: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3100381805"/>
              </p:ext>
            </p:extLst>
          </p:nvPr>
        </p:nvGraphicFramePr>
        <p:xfrm>
          <a:off x="190499" y="1066800"/>
          <a:ext cx="8839201" cy="5273039"/>
        </p:xfrm>
        <a:graphic>
          <a:graphicData uri="http://schemas.openxmlformats.org/drawingml/2006/table">
            <a:tbl>
              <a:tblPr firstRow="1" bandRow="1">
                <a:tableStyleId>{5940675A-B579-460E-94D1-54222C63F5DA}</a:tableStyleId>
              </a:tblPr>
              <a:tblGrid>
                <a:gridCol w="2301875">
                  <a:extLst>
                    <a:ext uri="{9D8B030D-6E8A-4147-A177-3AD203B41FA5}">
                      <a16:colId xmlns:a16="http://schemas.microsoft.com/office/drawing/2014/main" val="20000"/>
                    </a:ext>
                  </a:extLst>
                </a:gridCol>
                <a:gridCol w="868136">
                  <a:extLst>
                    <a:ext uri="{9D8B030D-6E8A-4147-A177-3AD203B41FA5}">
                      <a16:colId xmlns:a16="http://schemas.microsoft.com/office/drawing/2014/main" val="20001"/>
                    </a:ext>
                  </a:extLst>
                </a:gridCol>
                <a:gridCol w="728889">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4178301">
                  <a:extLst>
                    <a:ext uri="{9D8B030D-6E8A-4147-A177-3AD203B41FA5}">
                      <a16:colId xmlns:a16="http://schemas.microsoft.com/office/drawing/2014/main" val="20004"/>
                    </a:ext>
                  </a:extLst>
                </a:gridCol>
              </a:tblGrid>
              <a:tr h="304799">
                <a:tc>
                  <a:txBody>
                    <a:bodyPr/>
                    <a:lstStyle/>
                    <a:p>
                      <a:pPr algn="ctr"/>
                      <a:r>
                        <a:rPr lang="en-US" sz="1100" b="1" dirty="0" smtClean="0"/>
                        <a:t>Attribute</a:t>
                      </a:r>
                      <a:endParaRPr lang="en-US" sz="1100" b="1" dirty="0"/>
                    </a:p>
                  </a:txBody>
                  <a:tcPr/>
                </a:tc>
                <a:tc>
                  <a:txBody>
                    <a:bodyPr/>
                    <a:lstStyle/>
                    <a:p>
                      <a:pPr algn="ctr"/>
                      <a:r>
                        <a:rPr lang="en-US" sz="1100" b="1" dirty="0" smtClean="0"/>
                        <a:t>Identifier</a:t>
                      </a:r>
                      <a:endParaRPr lang="en-US" sz="1100" b="1" dirty="0"/>
                    </a:p>
                  </a:txBody>
                  <a:tcPr/>
                </a:tc>
                <a:tc>
                  <a:txBody>
                    <a:bodyPr/>
                    <a:lstStyle/>
                    <a:p>
                      <a:pPr algn="ctr"/>
                      <a:r>
                        <a:rPr lang="en-US" sz="1100" b="1" dirty="0" smtClean="0"/>
                        <a:t>Type</a:t>
                      </a:r>
                      <a:endParaRPr lang="en-US" sz="1100" b="1" dirty="0"/>
                    </a:p>
                  </a:txBody>
                  <a:tcPr/>
                </a:tc>
                <a:tc>
                  <a:txBody>
                    <a:bodyPr/>
                    <a:lstStyle/>
                    <a:p>
                      <a:pPr algn="ctr"/>
                      <a:r>
                        <a:rPr lang="en-US" sz="1100" b="1" dirty="0" smtClean="0"/>
                        <a:t>Range</a:t>
                      </a:r>
                      <a:endParaRPr lang="en-US" sz="1100" b="1" dirty="0"/>
                    </a:p>
                  </a:txBody>
                  <a:tcPr/>
                </a:tc>
                <a:tc>
                  <a:txBody>
                    <a:bodyPr/>
                    <a:lstStyle/>
                    <a:p>
                      <a:pPr algn="ctr"/>
                      <a:r>
                        <a:rPr lang="en-US" sz="1100" b="1" dirty="0" smtClean="0"/>
                        <a:t>Description</a:t>
                      </a:r>
                      <a:endParaRPr lang="en-US" sz="1100" b="1" dirty="0"/>
                    </a:p>
                  </a:txBody>
                  <a:tcPr/>
                </a:tc>
                <a:extLst>
                  <a:ext uri="{0D108BD9-81ED-4DB2-BD59-A6C34878D82A}">
                    <a16:rowId xmlns:a16="http://schemas.microsoft.com/office/drawing/2014/main" val="10000"/>
                  </a:ext>
                </a:extLst>
              </a:tr>
              <a:tr h="462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smtClean="0"/>
                        <a:t>phyCmfskNoFrequency</a:t>
                      </a:r>
                      <a:endParaRPr lang="en-US" sz="1100" dirty="0"/>
                    </a:p>
                  </a:txBody>
                  <a:tcPr/>
                </a:tc>
                <a:tc>
                  <a:txBody>
                    <a:bodyPr/>
                    <a:lstStyle/>
                    <a:p>
                      <a:pPr algn="ctr"/>
                      <a:r>
                        <a:rPr lang="en-US" sz="1100" dirty="0" smtClean="0"/>
                        <a:t>-</a:t>
                      </a:r>
                      <a:endParaRPr lang="en-US" sz="1100" dirty="0"/>
                    </a:p>
                  </a:txBody>
                  <a:tcPr/>
                </a:tc>
                <a:tc>
                  <a:txBody>
                    <a:bodyPr/>
                    <a:lstStyle/>
                    <a:p>
                      <a:r>
                        <a:rPr lang="en-US" sz="1100" dirty="0" smtClean="0"/>
                        <a:t>Int.</a:t>
                      </a:r>
                      <a:endParaRPr lang="en-US" sz="1100" dirty="0"/>
                    </a:p>
                  </a:txBody>
                  <a:tcPr/>
                </a:tc>
                <a:tc>
                  <a:txBody>
                    <a:bodyPr/>
                    <a:lstStyle/>
                    <a:p>
                      <a:pPr algn="ctr"/>
                      <a:r>
                        <a:rPr lang="en-US" sz="1100" dirty="0" smtClean="0"/>
                        <a:t>0-3</a:t>
                      </a: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This attribute</a:t>
                      </a:r>
                      <a:r>
                        <a:rPr lang="en-US" sz="1100" baseline="0" dirty="0" smtClean="0"/>
                        <a:t> specifies the number of frequencies used to modulate data in CM-FSK.</a:t>
                      </a:r>
                      <a:endParaRPr lang="en-US" sz="1100" dirty="0" smtClean="0"/>
                    </a:p>
                    <a:p>
                      <a:pPr>
                        <a:lnSpc>
                          <a:spcPct val="100000"/>
                        </a:lnSpc>
                        <a:spcBef>
                          <a:spcPts val="0"/>
                        </a:spcBef>
                        <a:spcAft>
                          <a:spcPts val="0"/>
                        </a:spcAft>
                      </a:pPr>
                      <a:r>
                        <a:rPr lang="en-US" sz="1100" dirty="0" smtClean="0"/>
                        <a:t>0: 32-FSK</a:t>
                      </a:r>
                    </a:p>
                    <a:p>
                      <a:pPr>
                        <a:lnSpc>
                          <a:spcPct val="100000"/>
                        </a:lnSpc>
                        <a:spcBef>
                          <a:spcPts val="0"/>
                        </a:spcBef>
                        <a:spcAft>
                          <a:spcPts val="0"/>
                        </a:spcAft>
                      </a:pPr>
                      <a:r>
                        <a:rPr lang="en-US" sz="1100" dirty="0" smtClean="0"/>
                        <a:t>1: 64-FSK</a:t>
                      </a:r>
                    </a:p>
                    <a:p>
                      <a:pPr>
                        <a:lnSpc>
                          <a:spcPct val="100000"/>
                        </a:lnSpc>
                        <a:spcBef>
                          <a:spcPts val="0"/>
                        </a:spcBef>
                        <a:spcAft>
                          <a:spcPts val="0"/>
                        </a:spcAft>
                      </a:pPr>
                      <a:r>
                        <a:rPr lang="en-US" sz="1100" dirty="0" smtClean="0">
                          <a:solidFill>
                            <a:srgbClr val="FF0000"/>
                          </a:solidFill>
                        </a:rPr>
                        <a:t>2-3: Reserved</a:t>
                      </a:r>
                      <a:endParaRPr lang="en-US" sz="1100" dirty="0">
                        <a:solidFill>
                          <a:srgbClr val="FF0000"/>
                        </a:solidFill>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smtClean="0"/>
                        <a:t>phyCmfskFrequencySeparation</a:t>
                      </a:r>
                      <a:endParaRPr lang="en-US" sz="1100" dirty="0"/>
                    </a:p>
                  </a:txBody>
                  <a:tcPr/>
                </a:tc>
                <a:tc>
                  <a:txBody>
                    <a:bodyPr/>
                    <a:lstStyle/>
                    <a:p>
                      <a:pPr algn="ctr"/>
                      <a:r>
                        <a:rPr lang="en-US" sz="1100" dirty="0" smtClean="0"/>
                        <a:t>-</a:t>
                      </a:r>
                      <a:endParaRPr lang="en-US" sz="1100" dirty="0"/>
                    </a:p>
                  </a:txBody>
                  <a:tcPr/>
                </a:tc>
                <a:tc>
                  <a:txBody>
                    <a:bodyPr/>
                    <a:lstStyle/>
                    <a:p>
                      <a:r>
                        <a:rPr lang="en-US" sz="1100" dirty="0" smtClean="0"/>
                        <a:t>Int.</a:t>
                      </a:r>
                      <a:endParaRPr lang="en-US" sz="1100" dirty="0"/>
                    </a:p>
                  </a:txBody>
                  <a:tcPr/>
                </a:tc>
                <a:tc>
                  <a:txBody>
                    <a:bodyPr/>
                    <a:lstStyle/>
                    <a:p>
                      <a:pPr algn="ctr"/>
                      <a:r>
                        <a:rPr lang="en-US" sz="1100" dirty="0" smtClean="0"/>
                        <a:t>0-7</a:t>
                      </a:r>
                      <a:endParaRPr lang="en-US" sz="1100" dirty="0"/>
                    </a:p>
                  </a:txBody>
                  <a:tcPr/>
                </a:tc>
                <a:tc>
                  <a:txBody>
                    <a:bodyPr/>
                    <a:lstStyle/>
                    <a:p>
                      <a:pPr>
                        <a:lnSpc>
                          <a:spcPct val="100000"/>
                        </a:lnSpc>
                        <a:spcBef>
                          <a:spcPts val="0"/>
                        </a:spcBef>
                        <a:spcAft>
                          <a:spcPts val="0"/>
                        </a:spcAft>
                      </a:pPr>
                      <a:r>
                        <a:rPr lang="en-US" sz="1100" dirty="0" smtClean="0"/>
                        <a:t>This attribute</a:t>
                      </a:r>
                      <a:r>
                        <a:rPr lang="en-US" sz="1100" baseline="0" dirty="0" smtClean="0"/>
                        <a:t> specifies the frequency separation in CM-FSK.</a:t>
                      </a:r>
                    </a:p>
                    <a:p>
                      <a:pPr>
                        <a:lnSpc>
                          <a:spcPct val="100000"/>
                        </a:lnSpc>
                        <a:spcBef>
                          <a:spcPts val="0"/>
                        </a:spcBef>
                        <a:spcAft>
                          <a:spcPts val="0"/>
                        </a:spcAft>
                      </a:pPr>
                      <a:r>
                        <a:rPr lang="en-US" sz="1100" dirty="0" smtClean="0"/>
                        <a:t>0: 50 Hz</a:t>
                      </a:r>
                    </a:p>
                    <a:p>
                      <a:pPr>
                        <a:lnSpc>
                          <a:spcPct val="100000"/>
                        </a:lnSpc>
                        <a:spcBef>
                          <a:spcPts val="0"/>
                        </a:spcBef>
                        <a:spcAft>
                          <a:spcPts val="0"/>
                        </a:spcAft>
                      </a:pPr>
                      <a:r>
                        <a:rPr lang="en-US" sz="1100" dirty="0" smtClean="0"/>
                        <a:t>1: 100 Hz</a:t>
                      </a:r>
                    </a:p>
                    <a:p>
                      <a:pPr>
                        <a:lnSpc>
                          <a:spcPct val="100000"/>
                        </a:lnSpc>
                        <a:spcBef>
                          <a:spcPts val="0"/>
                        </a:spcBef>
                        <a:spcAft>
                          <a:spcPts val="0"/>
                        </a:spcAft>
                      </a:pPr>
                      <a:r>
                        <a:rPr lang="en-US" sz="1100" dirty="0" smtClean="0">
                          <a:solidFill>
                            <a:srgbClr val="FF0000"/>
                          </a:solidFill>
                        </a:rPr>
                        <a:t>2-7: Reserved</a:t>
                      </a:r>
                      <a:endParaRPr lang="en-US" sz="1100" dirty="0">
                        <a:solidFill>
                          <a:srgbClr val="FF0000"/>
                        </a:solidFill>
                      </a:endParaRPr>
                    </a:p>
                  </a:txBody>
                  <a:tcPr/>
                </a:tc>
                <a:extLst>
                  <a:ext uri="{0D108BD9-81ED-4DB2-BD59-A6C34878D82A}">
                    <a16:rowId xmlns:a16="http://schemas.microsoft.com/office/drawing/2014/main" val="10002"/>
                  </a:ext>
                </a:extLst>
              </a:tr>
              <a:tr h="233679">
                <a:tc>
                  <a:txBody>
                    <a:bodyPr/>
                    <a:lstStyle/>
                    <a:p>
                      <a:r>
                        <a:rPr lang="en-US" sz="1100" dirty="0" err="1" smtClean="0"/>
                        <a:t>phyCmfskNoPhase</a:t>
                      </a:r>
                      <a:endParaRPr lang="en-US" sz="1100" dirty="0"/>
                    </a:p>
                  </a:txBody>
                  <a:tcPr/>
                </a:tc>
                <a:tc>
                  <a:txBody>
                    <a:bodyPr/>
                    <a:lstStyle/>
                    <a:p>
                      <a:pPr algn="ctr"/>
                      <a:r>
                        <a:rPr lang="en-US" sz="1100" dirty="0" smtClean="0"/>
                        <a:t>-</a:t>
                      </a:r>
                      <a:endParaRPr lang="en-US" sz="1100" dirty="0"/>
                    </a:p>
                  </a:txBody>
                  <a:tcPr/>
                </a:tc>
                <a:tc>
                  <a:txBody>
                    <a:bodyPr/>
                    <a:lstStyle/>
                    <a:p>
                      <a:r>
                        <a:rPr lang="en-US" sz="1100" dirty="0" smtClean="0"/>
                        <a:t>Int.</a:t>
                      </a:r>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This attribute</a:t>
                      </a:r>
                      <a:r>
                        <a:rPr lang="en-US" sz="1100" baseline="0" dirty="0" smtClean="0"/>
                        <a:t> specifies the number of phases used to modulate data in CM-FSK.</a:t>
                      </a:r>
                      <a:endParaRPr lang="en-US" sz="1100" dirty="0" smtClean="0"/>
                    </a:p>
                    <a:p>
                      <a:pPr>
                        <a:lnSpc>
                          <a:spcPct val="100000"/>
                        </a:lnSpc>
                        <a:spcBef>
                          <a:spcPts val="0"/>
                        </a:spcBef>
                        <a:spcAft>
                          <a:spcPts val="0"/>
                        </a:spcAft>
                      </a:pPr>
                      <a:r>
                        <a:rPr lang="en-US" sz="1100" dirty="0" smtClean="0"/>
                        <a:t>0: None</a:t>
                      </a:r>
                    </a:p>
                    <a:p>
                      <a:pPr>
                        <a:lnSpc>
                          <a:spcPct val="100000"/>
                        </a:lnSpc>
                        <a:spcBef>
                          <a:spcPts val="0"/>
                        </a:spcBef>
                        <a:spcAft>
                          <a:spcPts val="0"/>
                        </a:spcAft>
                      </a:pPr>
                      <a:r>
                        <a:rPr lang="en-US" sz="1100" dirty="0" smtClean="0"/>
                        <a:t>1: 2-PSK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FF0000"/>
                          </a:solidFill>
                        </a:rPr>
                        <a:t>2-3: Reserved</a:t>
                      </a:r>
                      <a:endParaRPr lang="en-US" sz="1100"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phyCmfskPreamble1</a:t>
                      </a:r>
                      <a:endParaRPr lang="en-US" sz="1100" dirty="0"/>
                    </a:p>
                  </a:txBody>
                  <a:tcPr/>
                </a:tc>
                <a:tc>
                  <a:txBody>
                    <a:bodyPr/>
                    <a:lstStyle/>
                    <a:p>
                      <a:pPr algn="ctr"/>
                      <a:r>
                        <a:rPr lang="en-US" sz="1100" dirty="0" smtClean="0"/>
                        <a:t>-</a:t>
                      </a:r>
                      <a:endParaRPr lang="en-US" sz="1100" dirty="0"/>
                    </a:p>
                  </a:txBody>
                  <a:tcPr/>
                </a:tc>
                <a:tc>
                  <a:txBody>
                    <a:bodyPr/>
                    <a:lstStyle/>
                    <a:p>
                      <a:r>
                        <a:rPr lang="en-US" sz="1100" dirty="0" smtClean="0"/>
                        <a:t>Int.</a:t>
                      </a:r>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0-3</a:t>
                      </a: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This attribute</a:t>
                      </a:r>
                      <a:r>
                        <a:rPr lang="en-US" sz="1100" baseline="0" dirty="0" smtClean="0"/>
                        <a:t> specifies the frequency value of the first preamble in CM-FSK.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0: 200Hz</a:t>
                      </a:r>
                    </a:p>
                    <a:p>
                      <a:pPr>
                        <a:lnSpc>
                          <a:spcPct val="100000"/>
                        </a:lnSpc>
                        <a:spcBef>
                          <a:spcPts val="0"/>
                        </a:spcBef>
                        <a:spcAft>
                          <a:spcPts val="0"/>
                        </a:spcAft>
                      </a:pPr>
                      <a:r>
                        <a:rPr lang="en-US" sz="1100" dirty="0" smtClean="0">
                          <a:solidFill>
                            <a:srgbClr val="FF0000"/>
                          </a:solidFill>
                        </a:rPr>
                        <a:t>1-3: Reserved</a:t>
                      </a:r>
                      <a:endParaRPr lang="en-US" sz="1100" dirty="0">
                        <a:solidFill>
                          <a:srgbClr val="FF0000"/>
                        </a:solidFill>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smtClean="0"/>
                        <a:t>phyCmfskSplitterEnable</a:t>
                      </a:r>
                      <a:endParaRPr lang="en-US" sz="1100" dirty="0"/>
                    </a:p>
                  </a:txBody>
                  <a:tcPr/>
                </a:tc>
                <a:tc>
                  <a:txBody>
                    <a:bodyPr/>
                    <a:lstStyle/>
                    <a:p>
                      <a:pPr algn="ctr"/>
                      <a:r>
                        <a:rPr lang="en-US" sz="1100" dirty="0" smtClean="0"/>
                        <a:t>-</a:t>
                      </a:r>
                      <a:endParaRPr lang="en-US" sz="1100" dirty="0"/>
                    </a:p>
                  </a:txBody>
                  <a:tcPr/>
                </a:tc>
                <a:tc>
                  <a:txBody>
                    <a:bodyPr/>
                    <a:lstStyle/>
                    <a:p>
                      <a:r>
                        <a:rPr lang="en-US" sz="1100" dirty="0" smtClean="0"/>
                        <a:t>Boolean</a:t>
                      </a:r>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T/F</a:t>
                      </a: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This attribute</a:t>
                      </a:r>
                      <a:r>
                        <a:rPr lang="en-US" sz="1100" baseline="0" dirty="0" smtClean="0"/>
                        <a:t> enables whether the splitter usage in between frequency symbols in CM-FSK.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FALSE: Disable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mn-lt"/>
                          <a:ea typeface="+mn-ea"/>
                          <a:cs typeface="+mn-cs"/>
                        </a:rPr>
                        <a:t>TRUE: Enable</a:t>
                      </a:r>
                    </a:p>
                  </a:txBody>
                  <a:tcPr/>
                </a:tc>
                <a:extLst>
                  <a:ext uri="{0D108BD9-81ED-4DB2-BD59-A6C34878D82A}">
                    <a16:rowId xmlns:a16="http://schemas.microsoft.com/office/drawing/2014/main" val="10005"/>
                  </a:ext>
                </a:extLst>
              </a:tr>
              <a:tr h="701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t>phyCmfskAb</a:t>
                      </a:r>
                      <a:endParaRPr lang="en-US" sz="1200" dirty="0"/>
                    </a:p>
                  </a:txBody>
                  <a:tcPr>
                    <a:solidFill>
                      <a:srgbClr val="92D050"/>
                    </a:solidFill>
                  </a:tcPr>
                </a:tc>
                <a:tc>
                  <a:txBody>
                    <a:bodyPr/>
                    <a:lstStyle/>
                    <a:p>
                      <a:pPr algn="ctr"/>
                      <a:r>
                        <a:rPr lang="en-US" sz="1200" dirty="0" smtClean="0"/>
                        <a:t>-</a:t>
                      </a:r>
                      <a:endParaRPr lang="en-US" sz="1200" dirty="0"/>
                    </a:p>
                  </a:txBody>
                  <a:tcPr>
                    <a:solidFill>
                      <a:srgbClr val="92D050"/>
                    </a:solidFill>
                  </a:tcPr>
                </a:tc>
                <a:tc>
                  <a:txBody>
                    <a:bodyPr/>
                    <a:lstStyle/>
                    <a:p>
                      <a:r>
                        <a:rPr lang="en-US" sz="1200" dirty="0" smtClean="0"/>
                        <a:t>Int.</a:t>
                      </a:r>
                      <a:endParaRPr lang="en-US" sz="1200" dirty="0"/>
                    </a:p>
                  </a:txBody>
                  <a:tcP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0-3</a:t>
                      </a:r>
                      <a:endParaRPr lang="en-US" sz="12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This attribute</a:t>
                      </a:r>
                      <a:r>
                        <a:rPr lang="en-US" sz="1200" baseline="0" dirty="0" smtClean="0"/>
                        <a:t> specifies the amount of Asynchronous bit (Ab) per data sub-frame of CM-FSK.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0: 1 bit</a:t>
                      </a:r>
                    </a:p>
                    <a:p>
                      <a:r>
                        <a:rPr lang="en-US" sz="1200" kern="1200" dirty="0" smtClean="0">
                          <a:solidFill>
                            <a:srgbClr val="FF0000"/>
                          </a:solidFill>
                          <a:latin typeface="+mn-lt"/>
                          <a:ea typeface="+mn-ea"/>
                          <a:cs typeface="+mn-cs"/>
                        </a:rPr>
                        <a:t>1-3: Reserved</a:t>
                      </a:r>
                    </a:p>
                  </a:txBody>
                  <a:tcPr>
                    <a:solidFill>
                      <a:srgbClr val="92D050"/>
                    </a:solidFill>
                  </a:tcPr>
                </a:tc>
                <a:extLst>
                  <a:ext uri="{0D108BD9-81ED-4DB2-BD59-A6C34878D82A}">
                    <a16:rowId xmlns:a16="http://schemas.microsoft.com/office/drawing/2014/main" val="10006"/>
                  </a:ext>
                </a:extLst>
              </a:tr>
            </a:tbl>
          </a:graphicData>
        </a:graphic>
      </p:graphicFrame>
      <p:sp>
        <p:nvSpPr>
          <p:cNvPr id="9"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1863840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3</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1562099" y="667307"/>
            <a:ext cx="6096001" cy="400110"/>
          </a:xfrm>
          <a:prstGeom prst="rect">
            <a:avLst/>
          </a:prstGeom>
          <a:noFill/>
        </p:spPr>
        <p:txBody>
          <a:bodyPr wrap="square" rtlCol="0">
            <a:spAutoFit/>
          </a:bodyPr>
          <a:lstStyle/>
          <a:p>
            <a:pPr algn="ctr"/>
            <a:r>
              <a:rPr lang="en-US" sz="2000" b="1" dirty="0" smtClean="0"/>
              <a:t>Problems of Sequence Number (SEQ)</a:t>
            </a:r>
            <a:endParaRPr lang="en-US" sz="2000" dirty="0"/>
          </a:p>
        </p:txBody>
      </p:sp>
      <p:sp>
        <p:nvSpPr>
          <p:cNvPr id="11" name="Shape 103"/>
          <p:cNvSpPr txBox="1">
            <a:spLocks/>
          </p:cNvSpPr>
          <p:nvPr/>
        </p:nvSpPr>
        <p:spPr>
          <a:xfrm>
            <a:off x="254000" y="1572241"/>
            <a:ext cx="8603700" cy="4391996"/>
          </a:xfrm>
          <a:prstGeom prst="rect">
            <a:avLst/>
          </a:prstGeom>
        </p:spPr>
        <p:txBody>
          <a:bodyPr lIns="91425" tIns="91425" rIns="91425" bIns="91425" anchor="t" anchorCtr="0">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228600">
              <a:spcBef>
                <a:spcPts val="0"/>
              </a:spcBef>
              <a:spcAft>
                <a:spcPts val="0"/>
              </a:spcAft>
            </a:pPr>
            <a:r>
              <a:rPr lang="en-US" altLang="zh-TW" sz="1600" dirty="0" smtClean="0"/>
              <a:t>Kookmin and NTU implement SEQ in the physical layer to support Asynchronous Communication</a:t>
            </a:r>
          </a:p>
          <a:p>
            <a:pPr marL="914400" lvl="1">
              <a:spcBef>
                <a:spcPts val="0"/>
              </a:spcBef>
              <a:spcAft>
                <a:spcPts val="0"/>
              </a:spcAft>
              <a:buFont typeface="Wingdings" panose="05000000000000000000" pitchFamily="2" charset="2"/>
              <a:buChar char="§"/>
            </a:pPr>
            <a:r>
              <a:rPr lang="en-US" altLang="zh-TW" sz="1400" dirty="0"/>
              <a:t>NTU’s term</a:t>
            </a:r>
          </a:p>
          <a:p>
            <a:pPr marL="1314450" lvl="2">
              <a:spcBef>
                <a:spcPts val="0"/>
              </a:spcBef>
              <a:spcAft>
                <a:spcPts val="0"/>
              </a:spcAft>
              <a:buFont typeface="Arial" panose="020B0604020202020204" pitchFamily="34" charset="0"/>
              <a:buChar char="•"/>
            </a:pPr>
            <a:r>
              <a:rPr lang="en-US" altLang="zh-TW" sz="1400" dirty="0">
                <a:solidFill>
                  <a:srgbClr val="FF0000"/>
                </a:solidFill>
              </a:rPr>
              <a:t>Sequence number (SEQ)</a:t>
            </a:r>
          </a:p>
          <a:p>
            <a:pPr marL="914400" lvl="1">
              <a:spcBef>
                <a:spcPts val="0"/>
              </a:spcBef>
              <a:spcAft>
                <a:spcPts val="0"/>
              </a:spcAft>
              <a:buFont typeface="Wingdings" panose="05000000000000000000" pitchFamily="2" charset="2"/>
              <a:buChar char="§"/>
            </a:pPr>
            <a:r>
              <a:rPr lang="en-US" altLang="zh-TW" sz="1400" dirty="0" err="1" smtClean="0"/>
              <a:t>Kookmin’s</a:t>
            </a:r>
            <a:r>
              <a:rPr lang="en-US" altLang="zh-TW" sz="1400" dirty="0" smtClean="0"/>
              <a:t> equivalent term</a:t>
            </a:r>
          </a:p>
          <a:p>
            <a:pPr marL="1314450" lvl="2">
              <a:spcBef>
                <a:spcPts val="0"/>
              </a:spcBef>
              <a:spcAft>
                <a:spcPts val="0"/>
              </a:spcAft>
              <a:buFont typeface="Arial" panose="020B0604020202020204" pitchFamily="34" charset="0"/>
              <a:buChar char="•"/>
            </a:pPr>
            <a:r>
              <a:rPr lang="en-US" altLang="zh-TW" sz="1400" dirty="0" smtClean="0">
                <a:solidFill>
                  <a:srgbClr val="FF0000"/>
                </a:solidFill>
              </a:rPr>
              <a:t>Asynchronous bit (Ab)</a:t>
            </a:r>
          </a:p>
          <a:p>
            <a:pPr marL="457200" indent="-228600">
              <a:spcBef>
                <a:spcPts val="0"/>
              </a:spcBef>
              <a:spcAft>
                <a:spcPts val="0"/>
              </a:spcAft>
            </a:pPr>
            <a:endParaRPr lang="en-US" altLang="zh-TW" sz="1800" dirty="0" smtClean="0"/>
          </a:p>
          <a:p>
            <a:pPr marL="457200" indent="-228600">
              <a:spcBef>
                <a:spcPts val="0"/>
              </a:spcBef>
              <a:spcAft>
                <a:spcPts val="0"/>
              </a:spcAft>
            </a:pPr>
            <a:r>
              <a:rPr lang="en-US" altLang="zh-TW" sz="1600" dirty="0" smtClean="0"/>
              <a:t>Panasonic implements SEQ in the MAC layer to support what?</a:t>
            </a:r>
          </a:p>
          <a:p>
            <a:pPr marL="857250" lvl="1" indent="-228600">
              <a:spcBef>
                <a:spcPts val="0"/>
              </a:spcBef>
              <a:spcAft>
                <a:spcPts val="0"/>
              </a:spcAft>
            </a:pPr>
            <a:r>
              <a:rPr lang="en-US" altLang="zh-TW" sz="1400" dirty="0" smtClean="0"/>
              <a:t>In summary of the related sequence number in 802.15.7 std., for </a:t>
            </a:r>
            <a:r>
              <a:rPr lang="en-US" altLang="zh-TW" sz="1400" dirty="0"/>
              <a:t>a beacon frame, the Sequence Number field shall specify a BSN. For a data, acknowledgment, or MAC command frame, the Sequence Number field shall specify a DSN that is used to match an acknowledgment frame to the data or MAC command frame</a:t>
            </a:r>
            <a:r>
              <a:rPr lang="en-US" altLang="zh-TW" sz="1400" dirty="0" smtClean="0"/>
              <a:t>.</a:t>
            </a:r>
          </a:p>
          <a:p>
            <a:pPr marL="857250" lvl="1" indent="-228600">
              <a:spcBef>
                <a:spcPts val="0"/>
              </a:spcBef>
              <a:spcAft>
                <a:spcPts val="0"/>
              </a:spcAft>
            </a:pPr>
            <a:endParaRPr lang="en-US" altLang="zh-TW" sz="1200" dirty="0"/>
          </a:p>
          <a:p>
            <a:pPr marL="857250" lvl="1" indent="-228600">
              <a:spcBef>
                <a:spcPts val="0"/>
              </a:spcBef>
              <a:spcAft>
                <a:spcPts val="0"/>
              </a:spcAft>
            </a:pPr>
            <a:endParaRPr lang="en-US" altLang="zh-TW" sz="1200" dirty="0" smtClean="0"/>
          </a:p>
          <a:p>
            <a:pPr marL="457200" indent="-228600">
              <a:spcBef>
                <a:spcPts val="0"/>
              </a:spcBef>
              <a:spcAft>
                <a:spcPts val="0"/>
              </a:spcAft>
            </a:pPr>
            <a:r>
              <a:rPr lang="en-US" altLang="zh-TW" sz="1600" dirty="0"/>
              <a:t>Several terms that are related to the "sequence number" should be considered throughout this standard:</a:t>
            </a:r>
          </a:p>
          <a:p>
            <a:pPr marL="857250" lvl="1" indent="-228600">
              <a:spcBef>
                <a:spcPts val="0"/>
              </a:spcBef>
              <a:spcAft>
                <a:spcPts val="0"/>
              </a:spcAft>
              <a:buFont typeface="Wingdings" panose="05000000000000000000" pitchFamily="2" charset="2"/>
              <a:buChar char="§"/>
            </a:pPr>
            <a:r>
              <a:rPr lang="en-US" altLang="zh-TW" sz="1400" dirty="0"/>
              <a:t>1- beacon-sequence number (BSN</a:t>
            </a:r>
            <a:r>
              <a:rPr lang="en-US" altLang="zh-TW" sz="1400" dirty="0" smtClean="0"/>
              <a:t>). This belongs to MAC</a:t>
            </a:r>
            <a:endParaRPr lang="en-US" altLang="zh-TW" sz="1400" dirty="0"/>
          </a:p>
          <a:p>
            <a:pPr marL="857250" lvl="1" indent="-228600">
              <a:spcBef>
                <a:spcPts val="0"/>
              </a:spcBef>
              <a:spcAft>
                <a:spcPts val="0"/>
              </a:spcAft>
              <a:buFont typeface="Wingdings" panose="05000000000000000000" pitchFamily="2" charset="2"/>
              <a:buChar char="§"/>
            </a:pPr>
            <a:r>
              <a:rPr lang="en-US" altLang="zh-TW" sz="1400" dirty="0"/>
              <a:t>2- data-sequence number (DSN</a:t>
            </a:r>
            <a:r>
              <a:rPr lang="en-US" altLang="zh-TW" sz="1400" dirty="0" smtClean="0"/>
              <a:t>). This belongs to MAC</a:t>
            </a:r>
            <a:endParaRPr lang="en-US" altLang="zh-TW" sz="1400" dirty="0"/>
          </a:p>
          <a:p>
            <a:pPr marL="857250" lvl="1" indent="-228600">
              <a:spcBef>
                <a:spcPts val="0"/>
              </a:spcBef>
              <a:spcAft>
                <a:spcPts val="0"/>
              </a:spcAft>
              <a:buFont typeface="Wingdings" panose="05000000000000000000" pitchFamily="2" charset="2"/>
              <a:buChar char="§"/>
            </a:pPr>
            <a:r>
              <a:rPr lang="en-US" altLang="zh-TW" sz="1400" dirty="0"/>
              <a:t>3- Sequence number (SEQ</a:t>
            </a:r>
            <a:r>
              <a:rPr lang="en-US" altLang="zh-TW" sz="1400" dirty="0" smtClean="0"/>
              <a:t>). This belongs to PHY</a:t>
            </a:r>
          </a:p>
        </p:txBody>
      </p:sp>
      <p:sp>
        <p:nvSpPr>
          <p:cNvPr id="14"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938928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4</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2" name="Picture 1"/>
          <p:cNvPicPr>
            <a:picLocks noChangeAspect="1"/>
          </p:cNvPicPr>
          <p:nvPr/>
        </p:nvPicPr>
        <p:blipFill>
          <a:blip r:embed="rId3"/>
          <a:stretch>
            <a:fillRect/>
          </a:stretch>
        </p:blipFill>
        <p:spPr>
          <a:xfrm>
            <a:off x="1066800" y="1219200"/>
            <a:ext cx="6705600" cy="3756618"/>
          </a:xfrm>
          <a:prstGeom prst="rect">
            <a:avLst/>
          </a:prstGeom>
        </p:spPr>
      </p:pic>
      <p:sp>
        <p:nvSpPr>
          <p:cNvPr id="14" name="TextBox 13"/>
          <p:cNvSpPr txBox="1"/>
          <p:nvPr/>
        </p:nvSpPr>
        <p:spPr>
          <a:xfrm>
            <a:off x="1562099" y="667307"/>
            <a:ext cx="6096001" cy="400110"/>
          </a:xfrm>
          <a:prstGeom prst="rect">
            <a:avLst/>
          </a:prstGeom>
          <a:noFill/>
        </p:spPr>
        <p:txBody>
          <a:bodyPr wrap="square" rtlCol="0">
            <a:spAutoFit/>
          </a:bodyPr>
          <a:lstStyle/>
          <a:p>
            <a:pPr algn="ctr"/>
            <a:r>
              <a:rPr lang="en-US" sz="2000" b="1" dirty="0" smtClean="0"/>
              <a:t>NTU’s Sequence Number (SEQ)</a:t>
            </a:r>
            <a:endParaRPr lang="en-US" sz="2000" dirty="0"/>
          </a:p>
        </p:txBody>
      </p:sp>
      <p:sp>
        <p:nvSpPr>
          <p:cNvPr id="3" name="TextBox 2"/>
          <p:cNvSpPr txBox="1"/>
          <p:nvPr/>
        </p:nvSpPr>
        <p:spPr>
          <a:xfrm>
            <a:off x="533400" y="5638800"/>
            <a:ext cx="8077200" cy="46166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smtClean="0"/>
              <a:t>Sequence Number (SEQ) </a:t>
            </a:r>
            <a:r>
              <a:rPr lang="en-US" dirty="0" smtClean="0"/>
              <a:t>serves the purpose in the physical layer:</a:t>
            </a:r>
          </a:p>
          <a:p>
            <a:pPr marL="171450" indent="-171450">
              <a:buFont typeface="Wingdings" panose="05000000000000000000" pitchFamily="2" charset="2"/>
              <a:buChar char="§"/>
            </a:pPr>
            <a:r>
              <a:rPr lang="en-US" dirty="0" smtClean="0"/>
              <a:t>To mark numbering for a group of data frames =&gt; Support error detection (due to frame lost)</a:t>
            </a:r>
            <a:endParaRPr lang="en-US" dirty="0"/>
          </a:p>
        </p:txBody>
      </p:sp>
      <p:sp>
        <p:nvSpPr>
          <p:cNvPr id="11"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2531178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5</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3" name="Picture 2"/>
          <p:cNvPicPr>
            <a:picLocks noChangeAspect="1"/>
          </p:cNvPicPr>
          <p:nvPr/>
        </p:nvPicPr>
        <p:blipFill>
          <a:blip r:embed="rId3"/>
          <a:stretch>
            <a:fillRect/>
          </a:stretch>
        </p:blipFill>
        <p:spPr>
          <a:xfrm>
            <a:off x="1296265" y="1447800"/>
            <a:ext cx="6097445" cy="3719159"/>
          </a:xfrm>
          <a:prstGeom prst="rect">
            <a:avLst/>
          </a:prstGeom>
        </p:spPr>
      </p:pic>
      <p:sp>
        <p:nvSpPr>
          <p:cNvPr id="11" name="TextBox 10"/>
          <p:cNvSpPr txBox="1"/>
          <p:nvPr/>
        </p:nvSpPr>
        <p:spPr>
          <a:xfrm>
            <a:off x="1562099" y="667307"/>
            <a:ext cx="6096001" cy="400110"/>
          </a:xfrm>
          <a:prstGeom prst="rect">
            <a:avLst/>
          </a:prstGeom>
          <a:noFill/>
        </p:spPr>
        <p:txBody>
          <a:bodyPr wrap="square" rtlCol="0">
            <a:spAutoFit/>
          </a:bodyPr>
          <a:lstStyle/>
          <a:p>
            <a:pPr algn="ctr"/>
            <a:r>
              <a:rPr lang="en-US" sz="2000" b="1" dirty="0" smtClean="0"/>
              <a:t>NTU’s Sequence Number (SEQ)</a:t>
            </a:r>
            <a:endParaRPr lang="en-US" sz="2000" dirty="0"/>
          </a:p>
        </p:txBody>
      </p:sp>
      <p:sp>
        <p:nvSpPr>
          <p:cNvPr id="14" name="TextBox 13"/>
          <p:cNvSpPr txBox="1"/>
          <p:nvPr/>
        </p:nvSpPr>
        <p:spPr>
          <a:xfrm>
            <a:off x="529281" y="5638800"/>
            <a:ext cx="8077200" cy="46166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smtClean="0"/>
              <a:t>Sequence Number (SEQ) </a:t>
            </a:r>
            <a:r>
              <a:rPr lang="en-US" dirty="0" smtClean="0"/>
              <a:t>serves the purpose in the physical layer:</a:t>
            </a:r>
          </a:p>
          <a:p>
            <a:pPr marL="171450" indent="-171450">
              <a:buFont typeface="Wingdings" panose="05000000000000000000" pitchFamily="2" charset="2"/>
              <a:buChar char="§"/>
            </a:pPr>
            <a:r>
              <a:rPr lang="en-US" dirty="0" smtClean="0"/>
              <a:t>To mark numbering for a group of data frames (i.e. data symbols) =&gt; Support error detection (due to frame lost)</a:t>
            </a:r>
            <a:endParaRPr lang="en-US" dirty="0"/>
          </a:p>
        </p:txBody>
      </p:sp>
      <p:sp>
        <p:nvSpPr>
          <p:cNvPr id="15"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1867325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6</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1562099" y="667307"/>
            <a:ext cx="6096001" cy="400110"/>
          </a:xfrm>
          <a:prstGeom prst="rect">
            <a:avLst/>
          </a:prstGeom>
          <a:noFill/>
        </p:spPr>
        <p:txBody>
          <a:bodyPr wrap="square" rtlCol="0">
            <a:spAutoFit/>
          </a:bodyPr>
          <a:lstStyle/>
          <a:p>
            <a:pPr algn="ctr"/>
            <a:r>
              <a:rPr lang="en-US" sz="2000" b="1" dirty="0" err="1" smtClean="0"/>
              <a:t>Kookmin’s</a:t>
            </a:r>
            <a:r>
              <a:rPr lang="en-US" sz="2000" b="1" dirty="0" smtClean="0"/>
              <a:t> Asynchronous bit (Ab) in M-FSK mode</a:t>
            </a:r>
            <a:endParaRPr lang="en-US" sz="20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630612" y="1417570"/>
            <a:ext cx="5462588" cy="2681287"/>
          </a:xfrm>
          <a:prstGeom prst="rect">
            <a:avLst/>
          </a:prstGeom>
          <a:noFill/>
          <a:ln>
            <a:noFill/>
          </a:ln>
        </p:spPr>
      </p:pic>
      <p:pic>
        <p:nvPicPr>
          <p:cNvPr id="14" name="Picture 13"/>
          <p:cNvPicPr/>
          <p:nvPr/>
        </p:nvPicPr>
        <p:blipFill rotWithShape="1">
          <a:blip r:embed="rId4"/>
          <a:srcRect l="385" t="11096" r="55449" b="52118"/>
          <a:stretch/>
        </p:blipFill>
        <p:spPr>
          <a:xfrm>
            <a:off x="706396" y="1120249"/>
            <a:ext cx="2362200" cy="1010525"/>
          </a:xfrm>
          <a:prstGeom prst="rect">
            <a:avLst/>
          </a:prstGeom>
        </p:spPr>
      </p:pic>
      <p:pic>
        <p:nvPicPr>
          <p:cNvPr id="15" name="Picture 14"/>
          <p:cNvPicPr/>
          <p:nvPr/>
        </p:nvPicPr>
        <p:blipFill rotWithShape="1">
          <a:blip r:embed="rId4"/>
          <a:srcRect l="53082"/>
          <a:stretch/>
        </p:blipFill>
        <p:spPr>
          <a:xfrm>
            <a:off x="735765" y="2273518"/>
            <a:ext cx="2303462" cy="2825768"/>
          </a:xfrm>
          <a:prstGeom prst="rect">
            <a:avLst/>
          </a:prstGeom>
        </p:spPr>
      </p:pic>
      <p:sp>
        <p:nvSpPr>
          <p:cNvPr id="2" name="Rectangle 1"/>
          <p:cNvSpPr/>
          <p:nvPr/>
        </p:nvSpPr>
        <p:spPr>
          <a:xfrm>
            <a:off x="3314700" y="4155142"/>
            <a:ext cx="5829300" cy="304699"/>
          </a:xfrm>
          <a:prstGeom prst="rect">
            <a:avLst/>
          </a:prstGeom>
        </p:spPr>
        <p:txBody>
          <a:bodyPr wrap="square">
            <a:spAutoFit/>
          </a:bodyPr>
          <a:lstStyle/>
          <a:p>
            <a:pPr marL="0" marR="0" algn="ctr">
              <a:lnSpc>
                <a:spcPct val="115000"/>
              </a:lnSpc>
              <a:spcBef>
                <a:spcPts val="0"/>
              </a:spcBef>
              <a:spcAft>
                <a:spcPts val="600"/>
              </a:spcAft>
            </a:pPr>
            <a:r>
              <a:rPr lang="en-US" b="1" dirty="0">
                <a:latin typeface="Calibri" panose="020F0502020204030204" pitchFamily="34" charset="0"/>
                <a:ea typeface="Malgun Gothic" panose="020B0503020000020004" pitchFamily="34" charset="-127"/>
                <a:cs typeface="Times New Roman" panose="02020603050405020304" pitchFamily="18" charset="0"/>
              </a:rPr>
              <a:t>Figure 297</a:t>
            </a:r>
            <a:r>
              <a:rPr lang="en-US" b="1" dirty="0">
                <a:solidFill>
                  <a:srgbClr val="FF0000"/>
                </a:solidFill>
                <a:latin typeface="Calibri" panose="020F0502020204030204" pitchFamily="34" charset="0"/>
                <a:ea typeface="Malgun Gothic" panose="020B0503020000020004" pitchFamily="34" charset="-127"/>
                <a:cs typeface="Times New Roman" panose="02020603050405020304" pitchFamily="18" charset="0"/>
              </a:rPr>
              <a:t>– Symbol structure and 64-FSK encoding table (doc 16-0460r0)</a:t>
            </a:r>
            <a:endParaRPr lang="en-US" dirty="0">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16" name="Rectangle 15"/>
          <p:cNvSpPr/>
          <p:nvPr/>
        </p:nvSpPr>
        <p:spPr>
          <a:xfrm>
            <a:off x="571499" y="5383956"/>
            <a:ext cx="8077200" cy="830997"/>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1600" b="1" dirty="0" smtClean="0"/>
              <a:t>The purpose of Asynchronous bit</a:t>
            </a:r>
          </a:p>
          <a:p>
            <a:pPr marL="285750" indent="-285750">
              <a:buFont typeface="Wingdings" panose="05000000000000000000" pitchFamily="2" charset="2"/>
              <a:buChar char="§"/>
            </a:pPr>
            <a:r>
              <a:rPr lang="en-US" sz="1600" dirty="0" smtClean="0"/>
              <a:t>To support Asynchronous communication</a:t>
            </a:r>
            <a:r>
              <a:rPr lang="en-US" sz="1600" dirty="0"/>
              <a:t> </a:t>
            </a:r>
            <a:r>
              <a:rPr lang="en-US" sz="1600" dirty="0" smtClean="0"/>
              <a:t>(Rx </a:t>
            </a:r>
            <a:r>
              <a:rPr lang="en-US" sz="1600" dirty="0" err="1" smtClean="0"/>
              <a:t>downsampling</a:t>
            </a:r>
            <a:r>
              <a:rPr lang="en-US" sz="1600" dirty="0" smtClean="0"/>
              <a:t> under the variation of </a:t>
            </a:r>
            <a:r>
              <a:rPr lang="en-US" sz="1600" dirty="0"/>
              <a:t>frame </a:t>
            </a:r>
            <a:r>
              <a:rPr lang="en-US" sz="1600" dirty="0" smtClean="0"/>
              <a:t>rate)</a:t>
            </a:r>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097106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7</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9" name="Picture 8"/>
          <p:cNvPicPr/>
          <p:nvPr/>
        </p:nvPicPr>
        <p:blipFill>
          <a:blip r:embed="rId3"/>
          <a:stretch>
            <a:fillRect/>
          </a:stretch>
        </p:blipFill>
        <p:spPr>
          <a:xfrm>
            <a:off x="1779245" y="1120712"/>
            <a:ext cx="5891212" cy="1869580"/>
          </a:xfrm>
          <a:prstGeom prst="rect">
            <a:avLst/>
          </a:prstGeom>
        </p:spPr>
      </p:pic>
      <p:pic>
        <p:nvPicPr>
          <p:cNvPr id="2" name="Picture 1"/>
          <p:cNvPicPr>
            <a:picLocks noChangeAspect="1"/>
          </p:cNvPicPr>
          <p:nvPr/>
        </p:nvPicPr>
        <p:blipFill>
          <a:blip r:embed="rId4"/>
          <a:stretch>
            <a:fillRect/>
          </a:stretch>
        </p:blipFill>
        <p:spPr>
          <a:xfrm>
            <a:off x="1190624" y="3070988"/>
            <a:ext cx="6838950" cy="2080664"/>
          </a:xfrm>
          <a:prstGeom prst="rect">
            <a:avLst/>
          </a:prstGeom>
        </p:spPr>
      </p:pic>
      <p:sp>
        <p:nvSpPr>
          <p:cNvPr id="11" name="TextBox 10"/>
          <p:cNvSpPr txBox="1"/>
          <p:nvPr/>
        </p:nvSpPr>
        <p:spPr>
          <a:xfrm>
            <a:off x="1562099" y="667307"/>
            <a:ext cx="6096001" cy="400110"/>
          </a:xfrm>
          <a:prstGeom prst="rect">
            <a:avLst/>
          </a:prstGeom>
          <a:noFill/>
        </p:spPr>
        <p:txBody>
          <a:bodyPr wrap="square" rtlCol="0">
            <a:spAutoFit/>
          </a:bodyPr>
          <a:lstStyle/>
          <a:p>
            <a:pPr algn="ctr"/>
            <a:r>
              <a:rPr lang="en-US" sz="2000" b="1" dirty="0" err="1" smtClean="0"/>
              <a:t>Kookmin’s</a:t>
            </a:r>
            <a:r>
              <a:rPr lang="en-US" sz="2000" b="1" dirty="0" smtClean="0"/>
              <a:t> Asynchronous bit (Ab) in M-FSK mode</a:t>
            </a:r>
            <a:endParaRPr lang="en-US" sz="2000" dirty="0"/>
          </a:p>
        </p:txBody>
      </p:sp>
      <p:sp>
        <p:nvSpPr>
          <p:cNvPr id="14" name="Rectangle 13"/>
          <p:cNvSpPr/>
          <p:nvPr/>
        </p:nvSpPr>
        <p:spPr>
          <a:xfrm>
            <a:off x="292100" y="5451679"/>
            <a:ext cx="8801100" cy="584775"/>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1600" b="1" dirty="0" smtClean="0"/>
              <a:t>Asynchronous bits </a:t>
            </a:r>
          </a:p>
          <a:p>
            <a:pPr marL="285750" indent="-285750">
              <a:buFont typeface="Wingdings" panose="05000000000000000000" pitchFamily="2" charset="2"/>
              <a:buChar char="§"/>
            </a:pPr>
            <a:r>
              <a:rPr lang="en-US" sz="1600" dirty="0" smtClean="0"/>
              <a:t>To support error detection caused by frame rate drop.</a:t>
            </a:r>
          </a:p>
        </p:txBody>
      </p:sp>
      <p:sp>
        <p:nvSpPr>
          <p:cNvPr id="15"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1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897108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US" altLang="zh-TW" sz="2000" b="1" dirty="0" smtClean="0">
                <a:solidFill>
                  <a:schemeClr val="tx1"/>
                </a:solidFill>
              </a:rPr>
              <a:t>Sequence number in M-FSK </a:t>
            </a:r>
            <a:r>
              <a:rPr lang="en-US" altLang="zh-TW" sz="2000" b="1" dirty="0" err="1" smtClean="0">
                <a:solidFill>
                  <a:schemeClr val="tx1"/>
                </a:solidFill>
              </a:rPr>
              <a:t>mdoes</a:t>
            </a:r>
            <a:r>
              <a:rPr lang="zh-TW" sz="2000" b="1" dirty="0">
                <a:solidFill>
                  <a:schemeClr val="tx1"/>
                </a:solidFill>
              </a:rPr>
              <a:t/>
            </a:r>
            <a:br>
              <a:rPr lang="zh-TW" sz="2000" b="1" dirty="0">
                <a:solidFill>
                  <a:schemeClr val="tx1"/>
                </a:solidFill>
              </a:rPr>
            </a:br>
            <a:endParaRPr lang="zh-TW" sz="2000" b="1" dirty="0">
              <a:solidFill>
                <a:schemeClr val="tx1"/>
              </a:solidFill>
            </a:endParaRPr>
          </a:p>
        </p:txBody>
      </p:sp>
      <p:sp>
        <p:nvSpPr>
          <p:cNvPr id="103" name="Shape 103"/>
          <p:cNvSpPr txBox="1">
            <a:spLocks noGrp="1"/>
          </p:cNvSpPr>
          <p:nvPr>
            <p:ph type="body" idx="1"/>
          </p:nvPr>
        </p:nvSpPr>
        <p:spPr>
          <a:xfrm>
            <a:off x="311700" y="1981200"/>
            <a:ext cx="8520600" cy="3657600"/>
          </a:xfrm>
          <a:prstGeom prst="rect">
            <a:avLst/>
          </a:prstGeom>
        </p:spPr>
        <p:txBody>
          <a:bodyPr lIns="91425" tIns="91425" rIns="91425" bIns="91425" anchor="t" anchorCtr="0">
            <a:noAutofit/>
          </a:bodyPr>
          <a:lstStyle/>
          <a:p>
            <a:pPr marL="457200" lvl="0" indent="-228600">
              <a:lnSpc>
                <a:spcPct val="100000"/>
              </a:lnSpc>
              <a:spcBef>
                <a:spcPts val="0"/>
              </a:spcBef>
              <a:spcAft>
                <a:spcPts val="0"/>
              </a:spcAft>
            </a:pPr>
            <a:r>
              <a:rPr lang="zh-TW" sz="1800" dirty="0"/>
              <a:t>Kookmin</a:t>
            </a:r>
          </a:p>
          <a:p>
            <a:pPr marL="971550" lvl="1" indent="-285750" rtl="0">
              <a:lnSpc>
                <a:spcPct val="100000"/>
              </a:lnSpc>
              <a:spcBef>
                <a:spcPts val="0"/>
              </a:spcBef>
              <a:spcAft>
                <a:spcPts val="0"/>
              </a:spcAft>
              <a:buFont typeface="Arial" panose="020B0604020202020204" pitchFamily="34" charset="0"/>
              <a:buChar char="•"/>
            </a:pPr>
            <a:r>
              <a:rPr lang="zh-TW" sz="1600" dirty="0">
                <a:solidFill>
                  <a:srgbClr val="FF0000"/>
                </a:solidFill>
              </a:rPr>
              <a:t>Asynchronous bit (Ab)</a:t>
            </a:r>
          </a:p>
          <a:p>
            <a:pPr marL="457200" lvl="0" indent="-228600">
              <a:lnSpc>
                <a:spcPct val="100000"/>
              </a:lnSpc>
              <a:spcBef>
                <a:spcPts val="0"/>
              </a:spcBef>
              <a:spcAft>
                <a:spcPts val="0"/>
              </a:spcAft>
            </a:pPr>
            <a:r>
              <a:rPr lang="zh-TW" sz="1800" dirty="0" smtClean="0"/>
              <a:t>NTU</a:t>
            </a:r>
            <a:endParaRPr lang="zh-TW" sz="1800" dirty="0"/>
          </a:p>
          <a:p>
            <a:pPr marL="971550" lvl="1" indent="-285750">
              <a:lnSpc>
                <a:spcPct val="100000"/>
              </a:lnSpc>
              <a:spcBef>
                <a:spcPts val="0"/>
              </a:spcBef>
              <a:spcAft>
                <a:spcPts val="0"/>
              </a:spcAft>
              <a:buFont typeface="Arial" panose="020B0604020202020204" pitchFamily="34" charset="0"/>
              <a:buChar char="•"/>
            </a:pPr>
            <a:r>
              <a:rPr lang="zh-TW" sz="1600" dirty="0">
                <a:solidFill>
                  <a:srgbClr val="FF0000"/>
                </a:solidFill>
              </a:rPr>
              <a:t>Sequence number (SEQ</a:t>
            </a:r>
            <a:r>
              <a:rPr lang="zh-TW" sz="1600" dirty="0" smtClean="0">
                <a:solidFill>
                  <a:srgbClr val="FF0000"/>
                </a:solidFill>
              </a:rPr>
              <a:t>)</a:t>
            </a:r>
            <a:r>
              <a:rPr lang="en-US" altLang="zh-TW" sz="1600" dirty="0" smtClean="0">
                <a:solidFill>
                  <a:srgbClr val="FF0000"/>
                </a:solidFill>
              </a:rPr>
              <a:t> along with parity coding</a:t>
            </a:r>
            <a:endParaRPr lang="zh-TW" sz="1600" dirty="0">
              <a:solidFill>
                <a:srgbClr val="FF0000"/>
              </a:solidFill>
            </a:endParaRPr>
          </a:p>
          <a:p>
            <a:pPr marL="457200" lvl="0" indent="-228600" rtl="0">
              <a:lnSpc>
                <a:spcPct val="100000"/>
              </a:lnSpc>
              <a:spcBef>
                <a:spcPts val="0"/>
              </a:spcBef>
              <a:spcAft>
                <a:spcPts val="0"/>
              </a:spcAft>
            </a:pPr>
            <a:endParaRPr lang="en-US" altLang="zh-TW" sz="1800" dirty="0" smtClean="0"/>
          </a:p>
          <a:p>
            <a:pPr marL="457200" lvl="0" indent="-228600" rtl="0">
              <a:lnSpc>
                <a:spcPct val="100000"/>
              </a:lnSpc>
              <a:spcBef>
                <a:spcPts val="0"/>
              </a:spcBef>
              <a:spcAft>
                <a:spcPts val="0"/>
              </a:spcAft>
            </a:pPr>
            <a:r>
              <a:rPr lang="en-US" altLang="zh-TW" sz="1800" dirty="0" smtClean="0"/>
              <a:t>During the meeting between Kookmin, Intel, and NTU, we have agreed that </a:t>
            </a:r>
          </a:p>
          <a:p>
            <a:pPr marL="971550" lvl="1" indent="-285750" rtl="0">
              <a:lnSpc>
                <a:spcPct val="100000"/>
              </a:lnSpc>
              <a:spcBef>
                <a:spcPts val="0"/>
              </a:spcBef>
              <a:spcAft>
                <a:spcPts val="0"/>
              </a:spcAft>
              <a:buFont typeface="Arial" panose="020B0604020202020204" pitchFamily="34" charset="0"/>
              <a:buChar char="•"/>
            </a:pPr>
            <a:r>
              <a:rPr lang="zh-TW" sz="1600" dirty="0" smtClean="0"/>
              <a:t>These two concept is equivalent. Seperating the frequency symbols into groups (</a:t>
            </a:r>
            <a:r>
              <a:rPr lang="en-US" altLang="zh-TW" sz="1600" dirty="0" smtClean="0"/>
              <a:t>using </a:t>
            </a:r>
            <a:r>
              <a:rPr lang="zh-TW" sz="1600" dirty="0" smtClean="0"/>
              <a:t>SEQ) equals to the </a:t>
            </a:r>
            <a:r>
              <a:rPr lang="en-US" altLang="zh-TW" sz="1600" dirty="0" smtClean="0"/>
              <a:t>insertion of bit (Ab) into every data </a:t>
            </a:r>
            <a:r>
              <a:rPr lang="en-US" altLang="zh-TW" sz="1600" dirty="0" err="1" smtClean="0"/>
              <a:t>subpacket</a:t>
            </a:r>
            <a:r>
              <a:rPr lang="zh-TW" sz="1600" dirty="0" smtClean="0"/>
              <a:t>.</a:t>
            </a:r>
          </a:p>
          <a:p>
            <a:pPr marL="971550" lvl="1" indent="-285750" rtl="0">
              <a:lnSpc>
                <a:spcPct val="100000"/>
              </a:lnSpc>
              <a:spcBef>
                <a:spcPts val="0"/>
              </a:spcBef>
              <a:spcAft>
                <a:spcPts val="0"/>
              </a:spcAft>
              <a:buFont typeface="Arial" panose="020B0604020202020204" pitchFamily="34" charset="0"/>
              <a:buChar char="•"/>
            </a:pPr>
            <a:r>
              <a:rPr lang="en-US" altLang="zh-TW" sz="1600" dirty="0" smtClean="0">
                <a:solidFill>
                  <a:srgbClr val="7030A0"/>
                </a:solidFill>
              </a:rPr>
              <a:t>Kookmin implements bit-level based SEQ</a:t>
            </a:r>
          </a:p>
          <a:p>
            <a:pPr marL="971550" lvl="1" indent="-285750" rtl="0">
              <a:lnSpc>
                <a:spcPct val="100000"/>
              </a:lnSpc>
              <a:spcBef>
                <a:spcPts val="0"/>
              </a:spcBef>
              <a:spcAft>
                <a:spcPts val="0"/>
              </a:spcAft>
              <a:buFont typeface="Arial" panose="020B0604020202020204" pitchFamily="34" charset="0"/>
              <a:buChar char="•"/>
            </a:pPr>
            <a:r>
              <a:rPr lang="en-US" altLang="zh-TW" sz="1600" dirty="0" smtClean="0">
                <a:solidFill>
                  <a:srgbClr val="7030A0"/>
                </a:solidFill>
              </a:rPr>
              <a:t>NTU implements 0.5 bit-level based SEQ</a:t>
            </a:r>
            <a:endParaRPr sz="1800" dirty="0">
              <a:solidFill>
                <a:srgbClr val="7030A0"/>
              </a:solidFill>
            </a:endParaRPr>
          </a:p>
        </p:txBody>
      </p:sp>
      <p:sp>
        <p:nvSpPr>
          <p:cNvPr id="4" name="Footer Placeholder 2"/>
          <p:cNvSpPr txBox="1">
            <a:spLocks/>
          </p:cNvSpPr>
          <p:nvPr/>
        </p:nvSpPr>
        <p:spPr>
          <a:xfrm>
            <a:off x="5486400" y="6475413"/>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smtClean="0"/>
              <a:t>Kookmin University</a:t>
            </a:r>
            <a:endParaRPr lang="en-US" altLang="en-US" dirty="0"/>
          </a:p>
        </p:txBody>
      </p:sp>
      <p:sp>
        <p:nvSpPr>
          <p:cNvPr id="5" name="Slide Number Placeholder 3"/>
          <p:cNvSpPr>
            <a:spLocks noGrp="1"/>
          </p:cNvSpPr>
          <p:nvPr>
            <p:ph type="sldNum" sz="quarter" idx="12"/>
          </p:nvPr>
        </p:nvSpPr>
        <p:spPr>
          <a:xfrm>
            <a:off x="4344988" y="6475413"/>
            <a:ext cx="530225" cy="182562"/>
          </a:xfrm>
        </p:spPr>
        <p:txBody>
          <a:bodyPr/>
          <a:lstStyle/>
          <a:p>
            <a:r>
              <a:rPr lang="en-US" altLang="en-US"/>
              <a:t>Slide </a:t>
            </a:r>
            <a:fld id="{3CA57235-9295-4494-BA5D-3D862F91E8D2}" type="slidenum">
              <a:rPr lang="en-US" altLang="en-US"/>
              <a:pPr/>
              <a:t>8</a:t>
            </a:fld>
            <a:endParaRPr lang="en-US" altLang="en-US"/>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Rectangle 8"/>
          <p:cNvSpPr/>
          <p:nvPr/>
        </p:nvSpPr>
        <p:spPr>
          <a:xfrm>
            <a:off x="180889" y="5241558"/>
            <a:ext cx="8801100" cy="830997"/>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1600" b="1" dirty="0" smtClean="0"/>
              <a:t>SEQ or Asynchronous bits, both serve two purposes of the PHY layer</a:t>
            </a:r>
            <a:endParaRPr lang="en-US" sz="1600" dirty="0" smtClean="0"/>
          </a:p>
          <a:p>
            <a:pPr marL="285750" indent="-285750">
              <a:buFont typeface="Wingdings" panose="05000000000000000000" pitchFamily="2" charset="2"/>
              <a:buChar char="§"/>
            </a:pPr>
            <a:r>
              <a:rPr lang="en-US" sz="1600" dirty="0" smtClean="0"/>
              <a:t>To support Asynchronous communication</a:t>
            </a:r>
          </a:p>
          <a:p>
            <a:pPr marL="285750" indent="-285750">
              <a:buFont typeface="Wingdings" panose="05000000000000000000" pitchFamily="2" charset="2"/>
              <a:buChar char="§"/>
            </a:pPr>
            <a:r>
              <a:rPr lang="en-US" sz="1600" dirty="0" smtClean="0"/>
              <a:t>To support error detection caused by frame rate drop.</a:t>
            </a:r>
          </a:p>
        </p:txBody>
      </p:sp>
      <p:sp>
        <p:nvSpPr>
          <p:cNvPr id="10" name="Date Placeholder 1"/>
          <p:cNvSpPr txBox="1">
            <a:spLocks/>
          </p:cNvSpPr>
          <p:nvPr/>
        </p:nvSpPr>
        <p:spPr>
          <a:xfrm>
            <a:off x="685800" y="378281"/>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smtClean="0"/>
              <a:t>May 2017</a:t>
            </a:r>
            <a:endParaRPr lang="en-US" altLang="en-US"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2494173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9</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1562099" y="667307"/>
            <a:ext cx="6096001" cy="400110"/>
          </a:xfrm>
          <a:prstGeom prst="rect">
            <a:avLst/>
          </a:prstGeom>
          <a:noFill/>
        </p:spPr>
        <p:txBody>
          <a:bodyPr wrap="square" rtlCol="0">
            <a:spAutoFit/>
          </a:bodyPr>
          <a:lstStyle/>
          <a:p>
            <a:pPr algn="ctr"/>
            <a:r>
              <a:rPr lang="en-US" sz="2000" b="1" dirty="0" err="1" smtClean="0"/>
              <a:t>Kookmin’s</a:t>
            </a:r>
            <a:r>
              <a:rPr lang="en-US" sz="2000" b="1" dirty="0" smtClean="0"/>
              <a:t> Asynchronous bit (Ab) in OOK modes</a:t>
            </a:r>
            <a:endParaRPr lang="en-US" sz="2000" dirty="0"/>
          </a:p>
        </p:txBody>
      </p:sp>
      <p:grpSp>
        <p:nvGrpSpPr>
          <p:cNvPr id="11" name="Group 1"/>
          <p:cNvGrpSpPr>
            <a:grpSpLocks/>
          </p:cNvGrpSpPr>
          <p:nvPr/>
        </p:nvGrpSpPr>
        <p:grpSpPr bwMode="auto">
          <a:xfrm>
            <a:off x="1018943" y="3028501"/>
            <a:ext cx="7182312" cy="1975713"/>
            <a:chOff x="872" y="2218"/>
            <a:chExt cx="4585" cy="1564"/>
          </a:xfrm>
        </p:grpSpPr>
        <p:sp>
          <p:nvSpPr>
            <p:cNvPr id="14"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5" name="Group 2"/>
            <p:cNvGrpSpPr>
              <a:grpSpLocks/>
            </p:cNvGrpSpPr>
            <p:nvPr/>
          </p:nvGrpSpPr>
          <p:grpSpPr bwMode="auto">
            <a:xfrm>
              <a:off x="872" y="2218"/>
              <a:ext cx="4585" cy="1564"/>
              <a:chOff x="872" y="2220"/>
              <a:chExt cx="4585" cy="1655"/>
            </a:xfrm>
          </p:grpSpPr>
          <p:grpSp>
            <p:nvGrpSpPr>
              <p:cNvPr id="16" name="Group 13"/>
              <p:cNvGrpSpPr>
                <a:grpSpLocks/>
              </p:cNvGrpSpPr>
              <p:nvPr/>
            </p:nvGrpSpPr>
            <p:grpSpPr bwMode="auto">
              <a:xfrm>
                <a:off x="1156" y="3535"/>
                <a:ext cx="4301" cy="340"/>
                <a:chOff x="954" y="3495"/>
                <a:chExt cx="4301" cy="397"/>
              </a:xfrm>
            </p:grpSpPr>
            <p:sp>
              <p:nvSpPr>
                <p:cNvPr id="27" name="Text Box 2"/>
                <p:cNvSpPr txBox="1">
                  <a:spLocks noChangeArrowheads="1"/>
                </p:cNvSpPr>
                <p:nvPr/>
              </p:nvSpPr>
              <p:spPr bwMode="auto">
                <a:xfrm>
                  <a:off x="954" y="3512"/>
                  <a:ext cx="726" cy="380"/>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Preamble</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8" name="Text Box 2"/>
                <p:cNvSpPr txBox="1">
                  <a:spLocks noChangeArrowheads="1"/>
                </p:cNvSpPr>
                <p:nvPr/>
              </p:nvSpPr>
              <p:spPr bwMode="auto">
                <a:xfrm>
                  <a:off x="1680" y="3509"/>
                  <a:ext cx="352"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9" name="Text Box 2"/>
                <p:cNvSpPr txBox="1">
                  <a:spLocks noChangeArrowheads="1"/>
                </p:cNvSpPr>
                <p:nvPr/>
              </p:nvSpPr>
              <p:spPr bwMode="auto">
                <a:xfrm>
                  <a:off x="2373" y="3502"/>
                  <a:ext cx="2189" cy="379"/>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Payload</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0" name="Text Box 2"/>
                <p:cNvSpPr txBox="1">
                  <a:spLocks noChangeArrowheads="1"/>
                </p:cNvSpPr>
                <p:nvPr/>
              </p:nvSpPr>
              <p:spPr bwMode="auto">
                <a:xfrm>
                  <a:off x="2032" y="3504"/>
                  <a:ext cx="345" cy="379"/>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1" name="Text Box 2"/>
                <p:cNvSpPr txBox="1">
                  <a:spLocks noChangeArrowheads="1"/>
                </p:cNvSpPr>
                <p:nvPr/>
              </p:nvSpPr>
              <p:spPr bwMode="auto">
                <a:xfrm>
                  <a:off x="4558" y="3497"/>
                  <a:ext cx="352"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2" name="Text Box 2"/>
                <p:cNvSpPr txBox="1">
                  <a:spLocks noChangeArrowheads="1"/>
                </p:cNvSpPr>
                <p:nvPr/>
              </p:nvSpPr>
              <p:spPr bwMode="auto">
                <a:xfrm>
                  <a:off x="4910" y="3495"/>
                  <a:ext cx="345" cy="380"/>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17"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8"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9" name="AutoShape 10"/>
              <p:cNvSpPr>
                <a:spLocks noChangeShapeType="1"/>
              </p:cNvSpPr>
              <p:nvPr/>
            </p:nvSpPr>
            <p:spPr bwMode="auto">
              <a:xfrm flipH="1">
                <a:off x="1156" y="3188"/>
                <a:ext cx="1362" cy="3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0" name="AutoShape 9"/>
              <p:cNvSpPr>
                <a:spLocks noChangeShapeType="1"/>
              </p:cNvSpPr>
              <p:nvPr/>
            </p:nvSpPr>
            <p:spPr bwMode="auto">
              <a:xfrm>
                <a:off x="3244" y="3190"/>
                <a:ext cx="2201" cy="37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Text Box 2"/>
              <p:cNvSpPr txBox="1">
                <a:spLocks noChangeArrowheads="1"/>
              </p:cNvSpPr>
              <p:nvPr/>
            </p:nvSpPr>
            <p:spPr bwMode="auto">
              <a:xfrm>
                <a:off x="1729"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2"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3" name="Text Box 2"/>
              <p:cNvSpPr txBox="1">
                <a:spLocks noChangeArrowheads="1"/>
              </p:cNvSpPr>
              <p:nvPr/>
            </p:nvSpPr>
            <p:spPr bwMode="auto">
              <a:xfrm>
                <a:off x="360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4"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sp>
        <p:nvSpPr>
          <p:cNvPr id="33" name="Rectangle 32"/>
          <p:cNvSpPr/>
          <p:nvPr/>
        </p:nvSpPr>
        <p:spPr>
          <a:xfrm>
            <a:off x="590550" y="5208028"/>
            <a:ext cx="8305800" cy="1077218"/>
          </a:xfrm>
          <a:prstGeom prst="rect">
            <a:avLst/>
          </a:prstGeom>
        </p:spPr>
        <p:txBody>
          <a:bodyPr wrap="square">
            <a:spAutoFit/>
          </a:bodyPr>
          <a:lstStyle/>
          <a:p>
            <a:r>
              <a:rPr lang="en-US" sz="1600" b="1" dirty="0" smtClean="0"/>
              <a:t>How many missing symbols can be detected?</a:t>
            </a:r>
            <a:endParaRPr lang="en-US" sz="1600" dirty="0" smtClean="0"/>
          </a:p>
          <a:p>
            <a:pPr marL="285750" indent="-285750">
              <a:buFont typeface="Wingdings" panose="05000000000000000000" pitchFamily="2" charset="2"/>
              <a:buChar char="§"/>
            </a:pPr>
            <a:r>
              <a:rPr lang="en-US" sz="1600" dirty="0" smtClean="0"/>
              <a:t>1 Asynchronous bit	: None</a:t>
            </a:r>
          </a:p>
          <a:p>
            <a:pPr marL="285750" indent="-285750">
              <a:buFont typeface="Wingdings" panose="05000000000000000000" pitchFamily="2" charset="2"/>
              <a:buChar char="§"/>
            </a:pPr>
            <a:r>
              <a:rPr lang="en-US" sz="1600" dirty="0" smtClean="0"/>
              <a:t>2 Asynchronous bits	: 3 continuous missed symbols can be detected</a:t>
            </a:r>
          </a:p>
          <a:p>
            <a:pPr marL="285750" indent="-285750">
              <a:buFont typeface="Wingdings" panose="05000000000000000000" pitchFamily="2" charset="2"/>
              <a:buChar char="§"/>
            </a:pPr>
            <a:r>
              <a:rPr lang="en-US" sz="1600" dirty="0" smtClean="0"/>
              <a:t>3 Asynchronous bits	:  2</a:t>
            </a:r>
            <a:r>
              <a:rPr lang="en-US" sz="1600" baseline="30000" dirty="0" smtClean="0"/>
              <a:t>3</a:t>
            </a:r>
            <a:r>
              <a:rPr lang="en-US" sz="1600" dirty="0" smtClean="0"/>
              <a:t> -1= 7 continuous missed symbols can be detected</a:t>
            </a:r>
          </a:p>
        </p:txBody>
      </p:sp>
      <p:sp>
        <p:nvSpPr>
          <p:cNvPr id="34" name="Rectangle 33"/>
          <p:cNvSpPr/>
          <p:nvPr/>
        </p:nvSpPr>
        <p:spPr>
          <a:xfrm>
            <a:off x="254000" y="1167298"/>
            <a:ext cx="8801100" cy="1323439"/>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1600" b="1" dirty="0" smtClean="0"/>
              <a:t>Asynchronous bits serve two purposes of the PHY layer</a:t>
            </a:r>
            <a:endParaRPr lang="en-US" sz="1600" dirty="0" smtClean="0"/>
          </a:p>
          <a:p>
            <a:pPr marL="285750" indent="-285750">
              <a:buFont typeface="Wingdings" panose="05000000000000000000" pitchFamily="2" charset="2"/>
              <a:buChar char="§"/>
            </a:pPr>
            <a:r>
              <a:rPr lang="en-US" sz="1600" dirty="0" smtClean="0"/>
              <a:t>To support Asynchronous communication, allow Rx to merge incomplete data parts of a packet from different images into a complete packet. This helps to extend the maximum distance of communication. </a:t>
            </a:r>
          </a:p>
          <a:p>
            <a:pPr marL="285750" indent="-285750">
              <a:buFont typeface="Wingdings" panose="05000000000000000000" pitchFamily="2" charset="2"/>
              <a:buChar char="§"/>
            </a:pPr>
            <a:r>
              <a:rPr lang="en-US" sz="1600" dirty="0" smtClean="0"/>
              <a:t>To support error detection caused by frame rate drop.</a:t>
            </a:r>
          </a:p>
        </p:txBody>
      </p:sp>
      <p:sp>
        <p:nvSpPr>
          <p:cNvPr id="35"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a:t>2017</a:t>
            </a:r>
          </a:p>
        </p:txBody>
      </p:sp>
      <p:sp>
        <p:nvSpPr>
          <p:cNvPr id="3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802.15-17-</a:t>
            </a:r>
            <a:r>
              <a:rPr lang="en-US" sz="1400" b="1" dirty="0" smtClean="0"/>
              <a:t> </a:t>
            </a:r>
            <a:r>
              <a:rPr lang="en-US" sz="1400" b="1" dirty="0"/>
              <a:t>0287 </a:t>
            </a:r>
            <a:r>
              <a:rPr lang="en-US" altLang="en-US" sz="1400" b="1" dirty="0"/>
              <a:t>-00-007a </a:t>
            </a:r>
          </a:p>
        </p:txBody>
      </p:sp>
    </p:spTree>
    <p:extLst>
      <p:ext uri="{BB962C8B-B14F-4D97-AF65-F5344CB8AC3E}">
        <p14:creationId xmlns:p14="http://schemas.microsoft.com/office/powerpoint/2010/main" val="3492932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6920</TotalTime>
  <Words>2339</Words>
  <Application>Microsoft Office PowerPoint</Application>
  <PresentationFormat>On-screen Show (4:3)</PresentationFormat>
  <Paragraphs>480</Paragraphs>
  <Slides>21</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21</vt:i4>
      </vt:variant>
    </vt:vector>
  </HeadingPairs>
  <TitlesOfParts>
    <vt:vector size="33" baseType="lpstr">
      <vt:lpstr>Malgun Gothic</vt:lpstr>
      <vt:lpstr>Malgun Gothic</vt:lpstr>
      <vt:lpstr>SimSun</vt:lpstr>
      <vt:lpstr>Arial</vt:lpstr>
      <vt:lpstr>Arial-BoldMT</vt:lpstr>
      <vt:lpstr>Calibri</vt:lpstr>
      <vt:lpstr>Cambria</vt:lpstr>
      <vt:lpstr>Times New Roman</vt:lpstr>
      <vt:lpstr>Verdana</vt:lpstr>
      <vt:lpstr>Wingdings</vt: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Sequence number in M-FSK mdoes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cp:lastModifiedBy>
  <cp:revision>577</cp:revision>
  <cp:lastPrinted>2015-12-29T06:55:16Z</cp:lastPrinted>
  <dcterms:created xsi:type="dcterms:W3CDTF">2015-01-04T22:39:23Z</dcterms:created>
  <dcterms:modified xsi:type="dcterms:W3CDTF">2017-05-08T01:02:51Z</dcterms:modified>
</cp:coreProperties>
</file>