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9" r:id="rId2"/>
    <p:sldId id="258" r:id="rId3"/>
    <p:sldId id="256" r:id="rId4"/>
    <p:sldId id="288" r:id="rId5"/>
    <p:sldId id="298" r:id="rId6"/>
    <p:sldId id="299" r:id="rId7"/>
    <p:sldId id="300" r:id="rId8"/>
    <p:sldId id="301" r:id="rId9"/>
    <p:sldId id="303" r:id="rId10"/>
    <p:sldId id="302" r:id="rId11"/>
    <p:sldId id="305" r:id="rId12"/>
    <p:sldId id="296"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8" autoAdjust="0"/>
    <p:restoredTop sz="94660" autoAdjust="0"/>
  </p:normalViewPr>
  <p:slideViewPr>
    <p:cSldViewPr>
      <p:cViewPr>
        <p:scale>
          <a:sx n="100" d="100"/>
          <a:sy n="100" d="100"/>
        </p:scale>
        <p:origin x="168" y="15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Header Placeholder 3"/>
          <p:cNvSpPr>
            <a:spLocks noGrp="1"/>
          </p:cNvSpPr>
          <p:nvPr>
            <p:ph type="hdr" sz="quarter" idx="10"/>
          </p:nvPr>
        </p:nvSpPr>
        <p:spPr/>
        <p:txBody>
          <a:bodyPr/>
          <a:lstStyle/>
          <a:p>
            <a:r>
              <a:rPr lang="en-US" altLang="ko-KR" smtClean="0"/>
              <a:t>doc.: IEEE 802.15-&lt;doc#&gt;</a:t>
            </a:r>
            <a:endParaRPr lang="en-US" altLang="ko-KR"/>
          </a:p>
        </p:txBody>
      </p:sp>
      <p:sp>
        <p:nvSpPr>
          <p:cNvPr id="5" name="Date Placeholder 4"/>
          <p:cNvSpPr>
            <a:spLocks noGrp="1"/>
          </p:cNvSpPr>
          <p:nvPr>
            <p:ph type="dt" idx="11"/>
          </p:nvPr>
        </p:nvSpPr>
        <p:spPr/>
        <p:txBody>
          <a:bodyPr/>
          <a:lstStyle/>
          <a:p>
            <a:r>
              <a:rPr lang="en-US" altLang="ko-KR" smtClean="0"/>
              <a:t>&lt;month year&gt;</a:t>
            </a:r>
            <a:endParaRPr lang="en-US" altLang="ko-KR"/>
          </a:p>
        </p:txBody>
      </p:sp>
      <p:sp>
        <p:nvSpPr>
          <p:cNvPr id="6" name="Footer Placeholder 5"/>
          <p:cNvSpPr>
            <a:spLocks noGrp="1"/>
          </p:cNvSpPr>
          <p:nvPr>
            <p:ph type="ftr" sz="quarter" idx="12"/>
          </p:nvPr>
        </p:nvSpPr>
        <p:spPr/>
        <p:txBody>
          <a:bodyPr/>
          <a:lstStyle/>
          <a:p>
            <a:pPr lvl="4"/>
            <a:r>
              <a:rPr lang="en-US" altLang="ko-KR" smtClean="0"/>
              <a:t>&lt;author&gt;, &lt;company&gt;</a:t>
            </a:r>
            <a:endParaRPr lang="en-US" altLang="ko-KR"/>
          </a:p>
        </p:txBody>
      </p:sp>
      <p:sp>
        <p:nvSpPr>
          <p:cNvPr id="7" name="Slide Number Placeholder 6"/>
          <p:cNvSpPr>
            <a:spLocks noGrp="1"/>
          </p:cNvSpPr>
          <p:nvPr>
            <p:ph type="sldNum" sz="quarter" idx="13"/>
          </p:nvPr>
        </p:nvSpPr>
        <p:spPr/>
        <p:txBody>
          <a:bodyPr/>
          <a:lstStyle/>
          <a:p>
            <a:r>
              <a:rPr lang="en-US" altLang="ko-KR" smtClean="0"/>
              <a:t>Page </a:t>
            </a:r>
            <a:fld id="{5E05FB7E-1E59-44B8-BB9E-C7E35A2108AF}" type="slidenum">
              <a:rPr lang="en-US" altLang="ko-KR" smtClean="0"/>
              <a:pPr/>
              <a:t>1</a:t>
            </a:fld>
            <a:endParaRPr lang="en-US" altLang="ko-KR"/>
          </a:p>
        </p:txBody>
      </p:sp>
    </p:spTree>
    <p:extLst>
      <p:ext uri="{BB962C8B-B14F-4D97-AF65-F5344CB8AC3E}">
        <p14:creationId xmlns:p14="http://schemas.microsoft.com/office/powerpoint/2010/main" val="148049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427777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9"/>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85800" y="378282"/>
            <a:ext cx="1600200" cy="215444"/>
          </a:xfrm>
        </p:spPr>
        <p:txBody>
          <a:bodyPr/>
          <a:lstStyle>
            <a:lvl1pPr>
              <a:defRPr/>
            </a:lvl1pPr>
          </a:lstStyle>
          <a:p>
            <a:r>
              <a:rPr lang="en-US" altLang="ko-KR" dirty="0" smtClean="0"/>
              <a:t>&lt;May 2017&gt;</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lvl1pPr>
              <a:defRPr/>
            </a:lvl1p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4"/>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smtClean="0"/>
              <a:t>&lt;July 2016&gt;</a:t>
            </a:r>
            <a:endParaRPr lang="en-US" altLang="ko-KR"/>
          </a:p>
        </p:txBody>
      </p:sp>
      <p:sp>
        <p:nvSpPr>
          <p:cNvPr id="8" name="바닥글 개체 틀 7"/>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smtClean="0"/>
              <a:t>&lt;July 2016&gt;</a:t>
            </a:r>
            <a:endParaRPr lang="en-US" altLang="ko-KR"/>
          </a:p>
        </p:txBody>
      </p:sp>
      <p:sp>
        <p:nvSpPr>
          <p:cNvPr id="4" name="바닥글 개체 틀 3"/>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smtClean="0"/>
              <a:t>&lt;July 2016&gt;</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&lt;July 2016&gt;</a:t>
            </a:r>
            <a:endParaRPr lang="en-US" altLang="ko-K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&lt;Bing Hui&gt;, &lt;ETRI&gt;</a:t>
            </a:r>
            <a:endParaRPr lang="en-US" altLang="ko-KR"/>
          </a:p>
        </p:txBody>
      </p:sp>
      <p:sp>
        <p:nvSpPr>
          <p:cNvPr id="1030" name="Rectangle 6"/>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7"/>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5977" lvl="4" algn="r"/>
            <a:r>
              <a:rPr lang="en-US" altLang="ko-KR" sz="1400" b="1" dirty="0">
                <a:ea typeface="굴림" charset="-127"/>
              </a:rPr>
              <a:t>doc.: IEEE </a:t>
            </a:r>
            <a:r>
              <a:rPr lang="en-US" altLang="ko-KR" sz="1400" b="1" kern="1200" dirty="0" smtClean="0">
                <a:solidFill>
                  <a:schemeClr val="tx1"/>
                </a:solidFill>
                <a:latin typeface="Times New Roman" pitchFamily="18" charset="0"/>
                <a:ea typeface="굴림" charset="-127"/>
                <a:cs typeface="+mn-cs"/>
              </a:rPr>
              <a:t>802. </a:t>
            </a:r>
            <a:r>
              <a:rPr lang="en-US" altLang="ko-KR" sz="1400" b="1" i="0" kern="1200" dirty="0" smtClean="0">
                <a:solidFill>
                  <a:schemeClr val="tx1"/>
                </a:solidFill>
                <a:effectLst/>
                <a:latin typeface="Times New Roman" pitchFamily="18" charset="0"/>
                <a:ea typeface="+mn-ea"/>
                <a:cs typeface="+mn-cs"/>
              </a:rPr>
              <a:t>15-17-0286-00-hrrc</a:t>
            </a:r>
            <a:endParaRPr lang="en-US" altLang="ko-KR" sz="1400" b="1" kern="1200" dirty="0">
              <a:solidFill>
                <a:schemeClr val="tx1"/>
              </a:solidFill>
              <a:latin typeface="Times New Roman" pitchFamily="18" charset="0"/>
              <a:ea typeface="굴림" charset="-127"/>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
        <p:nvSpPr>
          <p:cNvPr id="1033" name="Rectangle 9"/>
          <p:cNvSpPr>
            <a:spLocks noChangeArrowheads="1"/>
          </p:cNvSpPr>
          <p:nvPr/>
        </p:nvSpPr>
        <p:spPr bwMode="auto">
          <a:xfrm>
            <a:off x="685800" y="6475414"/>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sz="1200">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189" algn="ctr" rtl="0" eaLnBrk="1" fontAlgn="base" latinLnBrk="1" hangingPunct="1">
        <a:spcBef>
          <a:spcPct val="0"/>
        </a:spcBef>
        <a:spcAft>
          <a:spcPct val="0"/>
        </a:spcAft>
        <a:defRPr sz="3600">
          <a:solidFill>
            <a:schemeClr val="tx2"/>
          </a:solidFill>
          <a:latin typeface="Times New Roman" pitchFamily="18" charset="0"/>
        </a:defRPr>
      </a:lvl6pPr>
      <a:lvl7pPr marL="914377" algn="ctr" rtl="0" eaLnBrk="1" fontAlgn="base" latinLnBrk="1" hangingPunct="1">
        <a:spcBef>
          <a:spcPct val="0"/>
        </a:spcBef>
        <a:spcAft>
          <a:spcPct val="0"/>
        </a:spcAft>
        <a:defRPr sz="3600">
          <a:solidFill>
            <a:schemeClr val="tx2"/>
          </a:solidFill>
          <a:latin typeface="Times New Roman" pitchFamily="18" charset="0"/>
        </a:defRPr>
      </a:lvl7pPr>
      <a:lvl8pPr marL="1371566" algn="ctr" rtl="0" eaLnBrk="1" fontAlgn="base" latinLnBrk="1" hangingPunct="1">
        <a:spcBef>
          <a:spcPct val="0"/>
        </a:spcBef>
        <a:spcAft>
          <a:spcPct val="0"/>
        </a:spcAft>
        <a:defRPr sz="3600">
          <a:solidFill>
            <a:schemeClr val="tx2"/>
          </a:solidFill>
          <a:latin typeface="Times New Roman" pitchFamily="18" charset="0"/>
        </a:defRPr>
      </a:lvl8pPr>
      <a:lvl9pPr marL="1828754"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891" indent="-342891" algn="l" rtl="0" eaLnBrk="1" fontAlgn="base" latinLnBrk="1"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latinLnBrk="1" hangingPunct="1">
        <a:spcBef>
          <a:spcPct val="20000"/>
        </a:spcBef>
        <a:spcAft>
          <a:spcPct val="0"/>
        </a:spcAft>
        <a:buChar char="–"/>
        <a:defRPr sz="2800">
          <a:solidFill>
            <a:schemeClr val="tx1"/>
          </a:solidFill>
          <a:latin typeface="+mn-lt"/>
        </a:defRPr>
      </a:lvl2pPr>
      <a:lvl3pPr marL="1085824" indent="-228594" algn="l" rtl="0" eaLnBrk="1" fontAlgn="base" latinLnBrk="1" hangingPunct="1">
        <a:spcBef>
          <a:spcPct val="20000"/>
        </a:spcBef>
        <a:spcAft>
          <a:spcPct val="0"/>
        </a:spcAft>
        <a:buChar char="•"/>
        <a:defRPr sz="2400">
          <a:solidFill>
            <a:schemeClr val="tx1"/>
          </a:solidFill>
          <a:latin typeface="+mn-lt"/>
        </a:defRPr>
      </a:lvl3pPr>
      <a:lvl4pPr marL="1428715" indent="-228594" algn="l" rtl="0" eaLnBrk="1" fontAlgn="base" latinLnBrk="1" hangingPunct="1">
        <a:spcBef>
          <a:spcPct val="20000"/>
        </a:spcBef>
        <a:spcAft>
          <a:spcPct val="0"/>
        </a:spcAft>
        <a:buChar char="–"/>
        <a:defRPr sz="2000">
          <a:solidFill>
            <a:schemeClr val="tx1"/>
          </a:solidFill>
          <a:latin typeface="+mn-lt"/>
        </a:defRPr>
      </a:lvl4pPr>
      <a:lvl5pPr marL="1771606" indent="-228594" algn="l" rtl="0" eaLnBrk="1" fontAlgn="base" latinLnBrk="1" hangingPunct="1">
        <a:spcBef>
          <a:spcPct val="20000"/>
        </a:spcBef>
        <a:spcAft>
          <a:spcPct val="0"/>
        </a:spcAft>
        <a:buChar char="•"/>
        <a:defRPr sz="2000">
          <a:solidFill>
            <a:schemeClr val="tx1"/>
          </a:solidFill>
          <a:latin typeface="+mn-lt"/>
        </a:defRPr>
      </a:lvl5pPr>
      <a:lvl6pPr marL="2228795" indent="-228594" algn="l" rtl="0" eaLnBrk="1" fontAlgn="base" latinLnBrk="1" hangingPunct="1">
        <a:spcBef>
          <a:spcPct val="20000"/>
        </a:spcBef>
        <a:spcAft>
          <a:spcPct val="0"/>
        </a:spcAft>
        <a:buChar char="•"/>
        <a:defRPr sz="2000">
          <a:solidFill>
            <a:schemeClr val="tx1"/>
          </a:solidFill>
          <a:latin typeface="+mn-lt"/>
        </a:defRPr>
      </a:lvl6pPr>
      <a:lvl7pPr marL="2685984" indent="-228594" algn="l" rtl="0" eaLnBrk="1" fontAlgn="base" latinLnBrk="1" hangingPunct="1">
        <a:spcBef>
          <a:spcPct val="20000"/>
        </a:spcBef>
        <a:spcAft>
          <a:spcPct val="0"/>
        </a:spcAft>
        <a:buChar char="•"/>
        <a:defRPr sz="2000">
          <a:solidFill>
            <a:schemeClr val="tx1"/>
          </a:solidFill>
          <a:latin typeface="+mn-lt"/>
        </a:defRPr>
      </a:lvl7pPr>
      <a:lvl8pPr marL="3143172" indent="-228594" algn="l" rtl="0" eaLnBrk="1" fontAlgn="base" latinLnBrk="1" hangingPunct="1">
        <a:spcBef>
          <a:spcPct val="20000"/>
        </a:spcBef>
        <a:spcAft>
          <a:spcPct val="0"/>
        </a:spcAft>
        <a:buChar char="•"/>
        <a:defRPr sz="2000">
          <a:solidFill>
            <a:schemeClr val="tx1"/>
          </a:solidFill>
          <a:latin typeface="+mn-lt"/>
        </a:defRPr>
      </a:lvl8pPr>
      <a:lvl9pPr marL="3600361" indent="-228594"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Visio___3.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__4.vsd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Visio___1.vsd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5.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__2.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a:xfrm>
            <a:off x="4406398" y="6475414"/>
            <a:ext cx="432811" cy="184666"/>
          </a:xfrm>
        </p:spPr>
        <p:txBody>
          <a:bodyPr/>
          <a:lstStyle/>
          <a:p>
            <a:r>
              <a:rPr lang="en-US" altLang="ko-KR" dirty="0"/>
              <a:t>Slide </a:t>
            </a:r>
            <a:fld id="{5DF850BB-7B27-4558-A344-C60720F8C465}" type="slidenum">
              <a:rPr lang="en-US" altLang="ko-KR"/>
              <a:pPr/>
              <a:t>1</a:t>
            </a:fld>
            <a:endParaRPr lang="en-US" altLang="ko-KR" dirty="0"/>
          </a:p>
        </p:txBody>
      </p:sp>
      <p:sp>
        <p:nvSpPr>
          <p:cNvPr id="9" name="Rectangle 3"/>
          <p:cNvSpPr>
            <a:spLocks noChangeArrowheads="1"/>
          </p:cNvSpPr>
          <p:nvPr/>
        </p:nvSpPr>
        <p:spPr bwMode="auto">
          <a:xfrm>
            <a:off x="152400" y="609603"/>
            <a:ext cx="8991600" cy="458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[Random access and mobility procedure for high-speed train communication systems]	</a:t>
            </a:r>
          </a:p>
          <a:p>
            <a:r>
              <a:rPr lang="en-US" altLang="ko-KR" sz="1600" b="1" dirty="0" smtClean="0">
                <a:ea typeface="굴림" charset="-127"/>
              </a:rPr>
              <a:t>Date </a:t>
            </a:r>
            <a:r>
              <a:rPr lang="en-US" altLang="ko-KR" sz="1600" b="1" dirty="0">
                <a:ea typeface="굴림" charset="-127"/>
              </a:rPr>
              <a:t>Submitted: </a:t>
            </a:r>
            <a:r>
              <a:rPr lang="en-US" altLang="ko-KR" sz="1600" dirty="0" smtClean="0">
                <a:ea typeface="굴림" charset="-127"/>
              </a:rPr>
              <a:t>[10 May, 2017]</a:t>
            </a:r>
            <a:r>
              <a:rPr lang="en-US" altLang="ko-KR" sz="1600" dirty="0">
                <a:ea typeface="굴림" charset="-127"/>
              </a:rPr>
              <a:t>	</a:t>
            </a:r>
          </a:p>
          <a:p>
            <a:r>
              <a:rPr lang="en-US" altLang="ko-KR" sz="1600" b="1" dirty="0">
                <a:ea typeface="굴림" charset="-127"/>
              </a:rPr>
              <a:t>Source:</a:t>
            </a:r>
            <a:r>
              <a:rPr lang="en-US" altLang="ko-KR" sz="1600" dirty="0">
                <a:ea typeface="굴림" charset="-127"/>
              </a:rPr>
              <a:t> [Bing Hui, </a:t>
            </a:r>
            <a:r>
              <a:rPr lang="en-US" altLang="ko-KR" sz="1600" dirty="0" err="1">
                <a:ea typeface="굴림" charset="-127"/>
              </a:rPr>
              <a:t>Junhyeong</a:t>
            </a:r>
            <a:r>
              <a:rPr lang="en-US" altLang="ko-KR" sz="1600" dirty="0">
                <a:ea typeface="굴림" charset="-127"/>
              </a:rPr>
              <a:t> Kim, </a:t>
            </a:r>
            <a:r>
              <a:rPr lang="en-US" altLang="ko-KR" sz="1600" dirty="0" err="1" smtClean="0">
                <a:ea typeface="굴림" charset="-127"/>
              </a:rPr>
              <a:t>Gosan</a:t>
            </a:r>
            <a:r>
              <a:rPr lang="en-US" altLang="ko-KR" sz="1600" dirty="0" smtClean="0">
                <a:ea typeface="굴림" charset="-127"/>
              </a:rPr>
              <a:t> Noh, </a:t>
            </a:r>
            <a:r>
              <a:rPr lang="en-US" altLang="ko-KR" sz="1600" dirty="0" err="1" smtClean="0">
                <a:ea typeface="굴림" charset="-127"/>
              </a:rPr>
              <a:t>Hee</a:t>
            </a:r>
            <a:r>
              <a:rPr lang="en-US" altLang="ko-KR" sz="1600" dirty="0" smtClean="0">
                <a:ea typeface="굴림" charset="-127"/>
              </a:rPr>
              <a:t>-Sang </a:t>
            </a:r>
            <a:r>
              <a:rPr lang="en-US" altLang="ko-KR" sz="1600" dirty="0">
                <a:ea typeface="굴림" charset="-127"/>
              </a:rPr>
              <a:t>Chung, and </a:t>
            </a:r>
            <a:r>
              <a:rPr lang="en-US" altLang="ko-KR" sz="1600" dirty="0" err="1" smtClean="0">
                <a:ea typeface="굴림" charset="-127"/>
              </a:rPr>
              <a:t>IlGyu</a:t>
            </a:r>
            <a:r>
              <a:rPr lang="en-US" altLang="ko-KR" sz="1600" dirty="0" smtClean="0">
                <a:ea typeface="굴림" charset="-127"/>
              </a:rPr>
              <a:t> Kim] </a:t>
            </a:r>
            <a:r>
              <a:rPr lang="en-US" altLang="ko-KR" sz="1600" dirty="0">
                <a:ea typeface="굴림" charset="-127"/>
              </a:rPr>
              <a:t>Company [ETRI]</a:t>
            </a:r>
          </a:p>
          <a:p>
            <a:r>
              <a:rPr lang="en-US" altLang="ko-KR" sz="1600" dirty="0">
                <a:ea typeface="굴림" charset="-127"/>
              </a:rPr>
              <a:t>Address [218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p>
          <a:p>
            <a:r>
              <a:rPr lang="en-US" altLang="ko-KR" sz="1600" dirty="0">
                <a:ea typeface="굴림" charset="-127"/>
              </a:rPr>
              <a:t>Voice:[+82-42-860-5324], FAX: [+82-42-860-6732], E-Mail:[huibing@etri.re.kr]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p>
          <a:p>
            <a:pPr>
              <a:spcBef>
                <a:spcPts val="600"/>
              </a:spcBef>
              <a:spcAft>
                <a:spcPts val="600"/>
              </a:spcAft>
            </a:pPr>
            <a:r>
              <a:rPr lang="en-US" altLang="ko-KR" sz="1600" b="1" dirty="0">
                <a:ea typeface="굴림" charset="-127"/>
              </a:rPr>
              <a:t>Purpose:</a:t>
            </a:r>
            <a:r>
              <a:rPr lang="en-US" altLang="ko-KR" sz="1600" dirty="0">
                <a:ea typeface="굴림" charset="-127"/>
              </a:rPr>
              <a:t>	[For discussion]</a:t>
            </a:r>
          </a:p>
          <a:p>
            <a:r>
              <a:rPr lang="en-US" altLang="ko-KR" sz="1600" b="1" dirty="0">
                <a:ea typeface="굴림" charset="-127"/>
              </a:rPr>
              <a:t>Notice:</a:t>
            </a:r>
            <a:r>
              <a:rPr lang="en-US" altLang="ko-KR" sz="1600" dirty="0">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P802.15.	</a:t>
            </a:r>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Handover Strategies</a:t>
            </a:r>
            <a:endParaRPr lang="ko-KR" altLang="en-US" dirty="0"/>
          </a:p>
        </p:txBody>
      </p:sp>
      <p:sp>
        <p:nvSpPr>
          <p:cNvPr id="3" name="Content Placeholder 2"/>
          <p:cNvSpPr>
            <a:spLocks noGrp="1"/>
          </p:cNvSpPr>
          <p:nvPr>
            <p:ph idx="1"/>
          </p:nvPr>
        </p:nvSpPr>
        <p:spPr>
          <a:xfrm>
            <a:off x="685800" y="1981200"/>
            <a:ext cx="4030216" cy="4114800"/>
          </a:xfrm>
        </p:spPr>
        <p:txBody>
          <a:bodyPr/>
          <a:lstStyle/>
          <a:p>
            <a:r>
              <a:rPr lang="en-US" altLang="ko-KR" sz="2000" dirty="0" smtClean="0"/>
              <a:t>Handover Triggers</a:t>
            </a:r>
          </a:p>
          <a:p>
            <a:pPr lvl="1"/>
            <a:r>
              <a:rPr lang="en-US" altLang="ko-KR" sz="1600" dirty="0" smtClean="0"/>
              <a:t>Option 1: </a:t>
            </a:r>
            <a:r>
              <a:rPr lang="en-US" altLang="ko-KR" sz="1600" dirty="0"/>
              <a:t>Network makes handover </a:t>
            </a:r>
            <a:r>
              <a:rPr lang="en-US" altLang="ko-KR" sz="1600" dirty="0" smtClean="0"/>
              <a:t>decision (conventional hard handover)</a:t>
            </a:r>
          </a:p>
          <a:p>
            <a:pPr lvl="1"/>
            <a:r>
              <a:rPr lang="en-US" altLang="ko-KR" sz="1600" dirty="0">
                <a:solidFill>
                  <a:srgbClr val="00B050"/>
                </a:solidFill>
              </a:rPr>
              <a:t>Option </a:t>
            </a:r>
            <a:r>
              <a:rPr lang="en-US" altLang="ko-KR" sz="1600" dirty="0" smtClean="0">
                <a:solidFill>
                  <a:srgbClr val="00B050"/>
                </a:solidFill>
              </a:rPr>
              <a:t>2</a:t>
            </a:r>
            <a:r>
              <a:rPr lang="en-US" altLang="ko-KR" sz="1600" dirty="0" smtClean="0"/>
              <a:t>: </a:t>
            </a:r>
            <a:r>
              <a:rPr lang="en-US" altLang="ko-KR" sz="1600" dirty="0"/>
              <a:t>Onboard relay makes network access decision based on DL measurement (instead of handover</a:t>
            </a:r>
            <a:r>
              <a:rPr lang="en-US" altLang="ko-KR" sz="1600" dirty="0" smtClean="0"/>
              <a:t>)</a:t>
            </a:r>
            <a:endParaRPr lang="en-US" altLang="ko-KR" sz="1600"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10</a:t>
            </a:fld>
            <a:endParaRPr lang="en-US" altLang="ko-KR"/>
          </a:p>
        </p:txBody>
      </p:sp>
      <p:graphicFrame>
        <p:nvGraphicFramePr>
          <p:cNvPr id="8" name="Object 7"/>
          <p:cNvGraphicFramePr>
            <a:graphicFrameLocks noChangeAspect="1"/>
          </p:cNvGraphicFramePr>
          <p:nvPr>
            <p:extLst>
              <p:ext uri="{D42A27DB-BD31-4B8C-83A1-F6EECF244321}">
                <p14:modId xmlns:p14="http://schemas.microsoft.com/office/powerpoint/2010/main" val="1446483203"/>
              </p:ext>
            </p:extLst>
          </p:nvPr>
        </p:nvGraphicFramePr>
        <p:xfrm>
          <a:off x="4427984" y="1612184"/>
          <a:ext cx="4661590" cy="5053980"/>
        </p:xfrm>
        <a:graphic>
          <a:graphicData uri="http://schemas.openxmlformats.org/presentationml/2006/ole">
            <mc:AlternateContent xmlns:mc="http://schemas.openxmlformats.org/markup-compatibility/2006">
              <mc:Choice xmlns:v="urn:schemas-microsoft-com:vml" Requires="v">
                <p:oleObj spid="_x0000_s11287" name="Visio" r:id="rId3" imgW="5638834" imgH="6124680" progId="Visio.Drawing.15">
                  <p:embed/>
                </p:oleObj>
              </mc:Choice>
              <mc:Fallback>
                <p:oleObj name="Visio" r:id="rId3" imgW="5638834" imgH="6124680" progId="Visio.Drawing.15">
                  <p:embed/>
                  <p:pic>
                    <p:nvPicPr>
                      <p:cNvPr id="0" name=""/>
                      <p:cNvPicPr>
                        <a:picLocks noChangeAspect="1" noChangeArrowheads="1"/>
                      </p:cNvPicPr>
                      <p:nvPr/>
                    </p:nvPicPr>
                    <p:blipFill>
                      <a:blip r:embed="rId4"/>
                      <a:srcRect/>
                      <a:stretch>
                        <a:fillRect/>
                      </a:stretch>
                    </p:blipFill>
                    <p:spPr bwMode="auto">
                      <a:xfrm>
                        <a:off x="4427984" y="1612184"/>
                        <a:ext cx="4661590" cy="5053980"/>
                      </a:xfrm>
                      <a:prstGeom prst="rect">
                        <a:avLst/>
                      </a:prstGeom>
                      <a:noFill/>
                      <a:extLst/>
                    </p:spPr>
                  </p:pic>
                </p:oleObj>
              </mc:Fallback>
            </mc:AlternateContent>
          </a:graphicData>
        </a:graphic>
      </p:graphicFrame>
    </p:spTree>
    <p:extLst>
      <p:ext uri="{BB962C8B-B14F-4D97-AF65-F5344CB8AC3E}">
        <p14:creationId xmlns:p14="http://schemas.microsoft.com/office/powerpoint/2010/main" val="311070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Handover Strategies</a:t>
            </a:r>
            <a:endParaRPr lang="ko-KR" altLang="en-US" dirty="0"/>
          </a:p>
        </p:txBody>
      </p:sp>
      <p:sp>
        <p:nvSpPr>
          <p:cNvPr id="3" name="Content Placeholder 2"/>
          <p:cNvSpPr>
            <a:spLocks noGrp="1"/>
          </p:cNvSpPr>
          <p:nvPr>
            <p:ph idx="1"/>
          </p:nvPr>
        </p:nvSpPr>
        <p:spPr>
          <a:xfrm>
            <a:off x="685800" y="1981200"/>
            <a:ext cx="4192004" cy="4114800"/>
          </a:xfrm>
        </p:spPr>
        <p:txBody>
          <a:bodyPr/>
          <a:lstStyle/>
          <a:p>
            <a:r>
              <a:rPr lang="en-US" altLang="ko-KR" sz="2000" dirty="0"/>
              <a:t>Handover Strategies</a:t>
            </a:r>
          </a:p>
          <a:p>
            <a:pPr lvl="1"/>
            <a:r>
              <a:rPr lang="en-US" altLang="ko-KR" sz="1600" dirty="0"/>
              <a:t>Strategy 1: conventional hard handover</a:t>
            </a:r>
          </a:p>
          <a:p>
            <a:pPr lvl="2"/>
            <a:r>
              <a:rPr lang="en-US" altLang="ko-KR" sz="1200" dirty="0"/>
              <a:t>CONNECTED </a:t>
            </a:r>
            <a:r>
              <a:rPr lang="en-US" altLang="ko-KR" sz="1200" dirty="0" smtClean="0"/>
              <a:t>mode </a:t>
            </a:r>
            <a:r>
              <a:rPr lang="en-US" altLang="ko-KR" sz="1200" dirty="0"/>
              <a:t>mobility measurement</a:t>
            </a:r>
          </a:p>
          <a:p>
            <a:pPr lvl="2"/>
            <a:r>
              <a:rPr lang="en-US" altLang="ko-KR" sz="1200" dirty="0"/>
              <a:t>Information exchange within handover zone</a:t>
            </a:r>
          </a:p>
          <a:p>
            <a:pPr lvl="1"/>
            <a:r>
              <a:rPr lang="en-US" altLang="ko-KR" sz="1600" dirty="0" smtClean="0">
                <a:solidFill>
                  <a:srgbClr val="00B050"/>
                </a:solidFill>
              </a:rPr>
              <a:t>Strategy </a:t>
            </a:r>
            <a:r>
              <a:rPr lang="en-US" altLang="ko-KR" sz="1600" dirty="0">
                <a:solidFill>
                  <a:srgbClr val="00B050"/>
                </a:solidFill>
              </a:rPr>
              <a:t>2</a:t>
            </a:r>
            <a:r>
              <a:rPr lang="en-US" altLang="ko-KR" sz="1600" dirty="0" smtClean="0"/>
              <a:t>: network re-access instead of handover </a:t>
            </a:r>
            <a:endParaRPr lang="en-US" altLang="ko-KR" sz="1600" dirty="0"/>
          </a:p>
          <a:p>
            <a:pPr lvl="2"/>
            <a:r>
              <a:rPr lang="en-US" altLang="ko-KR" sz="1200" dirty="0" smtClean="0"/>
              <a:t>IDLE mode </a:t>
            </a:r>
            <a:r>
              <a:rPr lang="en-US" altLang="ko-KR" sz="1200" dirty="0"/>
              <a:t>mobility measurement </a:t>
            </a:r>
          </a:p>
          <a:p>
            <a:pPr lvl="2"/>
            <a:endParaRPr lang="ko-KR" altLang="en-US" sz="1200"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11</a:t>
            </a:fld>
            <a:endParaRPr lang="en-US" altLang="ko-KR"/>
          </a:p>
        </p:txBody>
      </p:sp>
      <p:graphicFrame>
        <p:nvGraphicFramePr>
          <p:cNvPr id="7" name="Object 6"/>
          <p:cNvGraphicFramePr>
            <a:graphicFrameLocks noChangeAspect="1"/>
          </p:cNvGraphicFramePr>
          <p:nvPr>
            <p:extLst>
              <p:ext uri="{D42A27DB-BD31-4B8C-83A1-F6EECF244321}">
                <p14:modId xmlns:p14="http://schemas.microsoft.com/office/powerpoint/2010/main" val="969647008"/>
              </p:ext>
            </p:extLst>
          </p:nvPr>
        </p:nvGraphicFramePr>
        <p:xfrm>
          <a:off x="3522263" y="1981199"/>
          <a:ext cx="5514233" cy="4494213"/>
        </p:xfrm>
        <a:graphic>
          <a:graphicData uri="http://schemas.openxmlformats.org/presentationml/2006/ole">
            <mc:AlternateContent xmlns:mc="http://schemas.openxmlformats.org/markup-compatibility/2006">
              <mc:Choice xmlns:v="urn:schemas-microsoft-com:vml" Requires="v">
                <p:oleObj spid="_x0000_s10266" name="Visio" r:id="rId3" imgW="8944040" imgH="6515100" progId="Visio.Drawing.15">
                  <p:embed/>
                </p:oleObj>
              </mc:Choice>
              <mc:Fallback>
                <p:oleObj name="Visio" r:id="rId3" imgW="8944040" imgH="6515100" progId="Visio.Drawing.15">
                  <p:embed/>
                  <p:pic>
                    <p:nvPicPr>
                      <p:cNvPr id="0" name=""/>
                      <p:cNvPicPr/>
                      <p:nvPr/>
                    </p:nvPicPr>
                    <p:blipFill>
                      <a:blip r:embed="rId4"/>
                      <a:stretch>
                        <a:fillRect/>
                      </a:stretch>
                    </p:blipFill>
                    <p:spPr>
                      <a:xfrm>
                        <a:off x="3522263" y="1981199"/>
                        <a:ext cx="5514233" cy="4494213"/>
                      </a:xfrm>
                      <a:prstGeom prst="rect">
                        <a:avLst/>
                      </a:prstGeom>
                    </p:spPr>
                  </p:pic>
                </p:oleObj>
              </mc:Fallback>
            </mc:AlternateContent>
          </a:graphicData>
        </a:graphic>
      </p:graphicFrame>
    </p:spTree>
    <p:extLst>
      <p:ext uri="{BB962C8B-B14F-4D97-AF65-F5344CB8AC3E}">
        <p14:creationId xmlns:p14="http://schemas.microsoft.com/office/powerpoint/2010/main" val="79417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Discussions</a:t>
            </a:r>
            <a:endParaRPr lang="ko-KR" altLang="en-US" dirty="0"/>
          </a:p>
        </p:txBody>
      </p:sp>
      <p:sp>
        <p:nvSpPr>
          <p:cNvPr id="3" name="내용 개체 틀 2"/>
          <p:cNvSpPr>
            <a:spLocks noGrp="1"/>
          </p:cNvSpPr>
          <p:nvPr>
            <p:ph idx="1"/>
          </p:nvPr>
        </p:nvSpPr>
        <p:spPr/>
        <p:txBody>
          <a:bodyPr>
            <a:normAutofit/>
          </a:bodyPr>
          <a:lstStyle/>
          <a:p>
            <a:endParaRPr lang="en-US" altLang="ko-KR" sz="2000" dirty="0" smtClean="0"/>
          </a:p>
          <a:p>
            <a:r>
              <a:rPr lang="en-US" altLang="ko-KR" sz="2000" dirty="0" smtClean="0"/>
              <a:t>Current discussions within the scope of single-beam system</a:t>
            </a:r>
          </a:p>
          <a:p>
            <a:endParaRPr lang="en-US" altLang="ko-KR" sz="2000" dirty="0" smtClean="0"/>
          </a:p>
          <a:p>
            <a:r>
              <a:rPr lang="en-US" altLang="ko-KR" sz="2000" dirty="0" smtClean="0"/>
              <a:t>How about multi-beam system?</a:t>
            </a:r>
            <a:endParaRPr lang="en-US" altLang="ko-KR" sz="16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12</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spTree>
    <p:extLst>
      <p:ext uri="{BB962C8B-B14F-4D97-AF65-F5344CB8AC3E}">
        <p14:creationId xmlns:p14="http://schemas.microsoft.com/office/powerpoint/2010/main" val="88827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sz="2800" dirty="0">
                <a:ea typeface="굴림" charset="-127"/>
              </a:rPr>
              <a:t>Random </a:t>
            </a:r>
            <a:r>
              <a:rPr lang="en-US" altLang="ko-KR" sz="2800" dirty="0" smtClean="0">
                <a:ea typeface="굴림" charset="-127"/>
              </a:rPr>
              <a:t>Access </a:t>
            </a:r>
            <a:r>
              <a:rPr lang="en-US" altLang="ko-KR" sz="2800" dirty="0">
                <a:ea typeface="굴림" charset="-127"/>
              </a:rPr>
              <a:t>and </a:t>
            </a:r>
            <a:r>
              <a:rPr lang="en-US" altLang="ko-KR" sz="2800" dirty="0" smtClean="0">
                <a:ea typeface="굴림" charset="-127"/>
              </a:rPr>
              <a:t>Mobility Procedure </a:t>
            </a:r>
            <a:r>
              <a:rPr lang="en-US" altLang="ko-KR" sz="2800" dirty="0">
                <a:ea typeface="굴림" charset="-127"/>
              </a:rPr>
              <a:t>for </a:t>
            </a:r>
            <a:r>
              <a:rPr lang="en-US" altLang="ko-KR" sz="2800" dirty="0" smtClean="0">
                <a:ea typeface="굴림" charset="-127"/>
              </a:rPr>
              <a:t>High-Speed Train Communication Systems</a:t>
            </a:r>
            <a:endParaRPr lang="en-US" altLang="ko-KR" sz="2800" dirty="0">
              <a:ea typeface="굴림" charset="-127"/>
            </a:endParaRPr>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normAutofit/>
          </a:bodyPr>
          <a:lstStyle/>
          <a:p>
            <a:endParaRPr lang="en-US" altLang="ko-KR" sz="2000" dirty="0" smtClean="0"/>
          </a:p>
          <a:p>
            <a:r>
              <a:rPr lang="en-US" altLang="ko-KR" sz="2000" dirty="0" smtClean="0"/>
              <a:t>HST Network Deployment &amp; Observations</a:t>
            </a:r>
            <a:endParaRPr lang="en-US" altLang="ko-KR" sz="2000" dirty="0"/>
          </a:p>
          <a:p>
            <a:endParaRPr lang="en-US" altLang="ko-KR" sz="2000" dirty="0"/>
          </a:p>
          <a:p>
            <a:r>
              <a:rPr lang="en-US" altLang="ko-KR" sz="2000" dirty="0" smtClean="0"/>
              <a:t>Random Access Procedure for HST Communications</a:t>
            </a:r>
            <a:endParaRPr lang="en-US" altLang="ko-KR" sz="2000" dirty="0" smtClean="0"/>
          </a:p>
          <a:p>
            <a:endParaRPr lang="en-US" altLang="ko-KR" sz="2000" dirty="0"/>
          </a:p>
          <a:p>
            <a:r>
              <a:rPr lang="en-US" altLang="ko-KR" sz="2000" dirty="0" smtClean="0"/>
              <a:t>Mobility Measurement for HST Communications</a:t>
            </a:r>
          </a:p>
          <a:p>
            <a:endParaRPr lang="en-US" altLang="ko-KR" sz="2000" dirty="0"/>
          </a:p>
          <a:p>
            <a:r>
              <a:rPr lang="en-US" altLang="ko-KR" sz="2000" dirty="0" smtClean="0"/>
              <a:t>Handover Strategies</a:t>
            </a:r>
            <a:endParaRPr lang="en-US" altLang="ko-KR" sz="1800" dirty="0"/>
          </a:p>
          <a:p>
            <a:endParaRPr lang="en-US" altLang="ko-KR" sz="2000" dirty="0"/>
          </a:p>
          <a:p>
            <a:r>
              <a:rPr lang="en-US" altLang="ko-KR" sz="2000" dirty="0" smtClean="0"/>
              <a:t>Discussions</a:t>
            </a:r>
            <a:endParaRPr lang="en-US" altLang="ko-KR" sz="2000" dirty="0"/>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HST Network Deployment &amp; Observations</a:t>
            </a:r>
            <a:endParaRPr lang="en-US" altLang="ko-KR" sz="3200" dirty="0"/>
          </a:p>
        </p:txBody>
      </p:sp>
      <p:sp>
        <p:nvSpPr>
          <p:cNvPr id="3" name="내용 개체 틀 2"/>
          <p:cNvSpPr>
            <a:spLocks noGrp="1"/>
          </p:cNvSpPr>
          <p:nvPr>
            <p:ph idx="1"/>
          </p:nvPr>
        </p:nvSpPr>
        <p:spPr/>
        <p:txBody>
          <a:bodyPr>
            <a:normAutofit/>
          </a:bodyPr>
          <a:lstStyle/>
          <a:p>
            <a:r>
              <a:rPr lang="en-US" altLang="ko-KR" sz="1800" dirty="0" smtClean="0"/>
              <a:t>HST Network Deployment</a:t>
            </a:r>
          </a:p>
          <a:p>
            <a:pPr lvl="1"/>
            <a:r>
              <a:rPr lang="en-US" altLang="ko-KR" sz="1400" dirty="0" smtClean="0"/>
              <a:t>Up </a:t>
            </a:r>
            <a:r>
              <a:rPr lang="en-US" altLang="ko-KR" sz="1400" dirty="0"/>
              <a:t>to 500 km/h mobility is included in </a:t>
            </a:r>
            <a:r>
              <a:rPr lang="en-US" altLang="ko-KR" sz="1400" dirty="0" err="1"/>
              <a:t>eMBB</a:t>
            </a:r>
            <a:r>
              <a:rPr lang="en-US" altLang="ko-KR" sz="1400" dirty="0"/>
              <a:t> </a:t>
            </a:r>
            <a:r>
              <a:rPr lang="en-US" altLang="ko-KR" sz="1400" dirty="0" smtClean="0"/>
              <a:t>use </a:t>
            </a:r>
            <a:r>
              <a:rPr lang="en-US" altLang="ko-KR" sz="1400" dirty="0"/>
              <a:t>case for 5G.</a:t>
            </a:r>
          </a:p>
          <a:p>
            <a:pPr lvl="1"/>
            <a:r>
              <a:rPr lang="en-US" altLang="ko-KR" sz="1400" dirty="0" smtClean="0"/>
              <a:t>NR employs </a:t>
            </a:r>
            <a:r>
              <a:rPr lang="en-US" altLang="ko-KR" sz="1400" dirty="0"/>
              <a:t>both below 6 GHz and above 6 GHz frequency band</a:t>
            </a:r>
          </a:p>
          <a:p>
            <a:pPr lvl="1"/>
            <a:r>
              <a:rPr lang="en-US" altLang="ko-KR" sz="1400" dirty="0"/>
              <a:t>Directional network deployment with onboard relay has been </a:t>
            </a:r>
            <a:r>
              <a:rPr lang="en-US" altLang="ko-KR" sz="1400" dirty="0" smtClean="0"/>
              <a:t>approved.</a:t>
            </a:r>
            <a:endParaRPr lang="en-US" altLang="ko-KR" sz="1400"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4</a:t>
            </a:fld>
            <a:endParaRPr lang="en-US" altLang="ko-KR"/>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861" y="3353941"/>
            <a:ext cx="4672587" cy="15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914318"/>
            <a:ext cx="4680520" cy="153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043608" y="4221088"/>
            <a:ext cx="2539478" cy="246221"/>
          </a:xfrm>
          <a:prstGeom prst="rect">
            <a:avLst/>
          </a:prstGeom>
        </p:spPr>
        <p:txBody>
          <a:bodyPr wrap="none">
            <a:spAutoFit/>
          </a:bodyPr>
          <a:lstStyle/>
          <a:p>
            <a:r>
              <a:rPr lang="en-GB" altLang="ko-KR" sz="1000" dirty="0" smtClean="0">
                <a:latin typeface="Times New Roman" panose="02020603050405020304" pitchFamily="18" charset="0"/>
                <a:ea typeface="MS Mincho" panose="02020609040205080304" pitchFamily="49" charset="-128"/>
              </a:rPr>
              <a:t>Fig. Cell </a:t>
            </a:r>
            <a:r>
              <a:rPr lang="en-GB" altLang="ko-KR" sz="1000" dirty="0">
                <a:latin typeface="Times New Roman" panose="02020603050405020304" pitchFamily="18" charset="0"/>
                <a:ea typeface="MS Mincho" panose="02020609040205080304" pitchFamily="49" charset="-128"/>
              </a:rPr>
              <a:t>layout for High Speed Train (</a:t>
            </a:r>
            <a:r>
              <a:rPr lang="en-GB" altLang="ko-KR" sz="1000" dirty="0" smtClean="0">
                <a:latin typeface="Times New Roman" panose="02020603050405020304" pitchFamily="18" charset="0"/>
                <a:ea typeface="MS Mincho" panose="02020609040205080304" pitchFamily="49" charset="-128"/>
              </a:rPr>
              <a:t>4GHz)</a:t>
            </a:r>
            <a:endParaRPr lang="ko-KR" altLang="en-US" sz="1000" dirty="0"/>
          </a:p>
        </p:txBody>
      </p:sp>
      <p:sp>
        <p:nvSpPr>
          <p:cNvPr id="12" name="Rectangle 11"/>
          <p:cNvSpPr/>
          <p:nvPr/>
        </p:nvSpPr>
        <p:spPr>
          <a:xfrm>
            <a:off x="1104306" y="5805264"/>
            <a:ext cx="2603598" cy="246221"/>
          </a:xfrm>
          <a:prstGeom prst="rect">
            <a:avLst/>
          </a:prstGeom>
        </p:spPr>
        <p:txBody>
          <a:bodyPr wrap="none">
            <a:spAutoFit/>
          </a:bodyPr>
          <a:lstStyle/>
          <a:p>
            <a:r>
              <a:rPr lang="en-GB" altLang="ko-KR" sz="1000" dirty="0" smtClean="0">
                <a:latin typeface="Times New Roman" panose="02020603050405020304" pitchFamily="18" charset="0"/>
                <a:ea typeface="MS Mincho" panose="02020609040205080304" pitchFamily="49" charset="-128"/>
              </a:rPr>
              <a:t>Fig. Cell </a:t>
            </a:r>
            <a:r>
              <a:rPr lang="en-GB" altLang="ko-KR" sz="1000" dirty="0">
                <a:latin typeface="Times New Roman" panose="02020603050405020304" pitchFamily="18" charset="0"/>
                <a:ea typeface="MS Mincho" panose="02020609040205080304" pitchFamily="49" charset="-128"/>
              </a:rPr>
              <a:t>layout for High Speed Train </a:t>
            </a:r>
            <a:r>
              <a:rPr lang="en-GB" altLang="ko-KR" sz="1000" dirty="0" smtClean="0">
                <a:latin typeface="Times New Roman" panose="02020603050405020304" pitchFamily="18" charset="0"/>
                <a:ea typeface="MS Mincho" panose="02020609040205080304" pitchFamily="49" charset="-128"/>
              </a:rPr>
              <a:t>(30GHz)</a:t>
            </a:r>
            <a:endParaRPr lang="ko-KR" altLang="en-US" sz="1000" dirty="0"/>
          </a:p>
        </p:txBody>
      </p:sp>
    </p:spTree>
    <p:extLst>
      <p:ext uri="{BB962C8B-B14F-4D97-AF65-F5344CB8AC3E}">
        <p14:creationId xmlns:p14="http://schemas.microsoft.com/office/powerpoint/2010/main" val="19770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a:t>HST Network Deployment &amp; Observations</a:t>
            </a:r>
            <a:endParaRPr lang="ko-KR" altLang="en-US" sz="3200" dirty="0"/>
          </a:p>
        </p:txBody>
      </p:sp>
      <p:sp>
        <p:nvSpPr>
          <p:cNvPr id="3" name="내용 개체 틀 2"/>
          <p:cNvSpPr>
            <a:spLocks noGrp="1"/>
          </p:cNvSpPr>
          <p:nvPr>
            <p:ph idx="1"/>
          </p:nvPr>
        </p:nvSpPr>
        <p:spPr/>
        <p:txBody>
          <a:bodyPr>
            <a:normAutofit/>
          </a:bodyPr>
          <a:lstStyle/>
          <a:p>
            <a:r>
              <a:rPr lang="en-US" altLang="ko-KR" sz="2000" dirty="0" smtClean="0"/>
              <a:t>Observations</a:t>
            </a:r>
          </a:p>
          <a:p>
            <a:pPr lvl="1"/>
            <a:r>
              <a:rPr lang="en-US" altLang="ko-KR" sz="1600" dirty="0" smtClean="0">
                <a:solidFill>
                  <a:srgbClr val="FF0000"/>
                </a:solidFill>
              </a:rPr>
              <a:t>Severe </a:t>
            </a:r>
            <a:r>
              <a:rPr lang="en-US" altLang="ko-KR" sz="1600" dirty="0">
                <a:solidFill>
                  <a:srgbClr val="FF0000"/>
                </a:solidFill>
              </a:rPr>
              <a:t>radio link failure (RLF) rate</a:t>
            </a:r>
            <a:r>
              <a:rPr lang="en-US" altLang="ko-KR" sz="1600" dirty="0">
                <a:solidFill>
                  <a:srgbClr val="00B050"/>
                </a:solidFill>
              </a:rPr>
              <a:t> </a:t>
            </a:r>
            <a:r>
              <a:rPr lang="en-US" altLang="ko-KR" sz="1600" dirty="0"/>
              <a:t>in directional network </a:t>
            </a:r>
            <a:r>
              <a:rPr lang="en-US" altLang="ko-KR" sz="1600" dirty="0" smtClean="0"/>
              <a:t>deployment</a:t>
            </a:r>
            <a:endParaRPr lang="en-US" altLang="ko-KR" sz="1600" dirty="0">
              <a:solidFill>
                <a:srgbClr val="0000FF"/>
              </a:solidFill>
            </a:endParaRPr>
          </a:p>
          <a:p>
            <a:pPr lvl="2"/>
            <a:r>
              <a:rPr lang="en-US" altLang="ko-KR" sz="1200" dirty="0"/>
              <a:t>UE (onboard relay) is always attempting to handover from a source cell with strong received power to a target cell with weak received power</a:t>
            </a:r>
          </a:p>
          <a:p>
            <a:pPr lvl="2"/>
            <a:r>
              <a:rPr lang="en-US" altLang="ko-KR" sz="1200" dirty="0"/>
              <a:t>UE (onboard relay) cannot report the target cell to the source cell or receive a handover command</a:t>
            </a:r>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5</a:t>
            </a:fld>
            <a:endParaRPr lang="en-US" altLang="ko-KR"/>
          </a:p>
        </p:txBody>
      </p:sp>
      <p:sp>
        <p:nvSpPr>
          <p:cNvPr id="7" name="날짜 개체 틀 3"/>
          <p:cNvSpPr>
            <a:spLocks noGrp="1"/>
          </p:cNvSpPr>
          <p:nvPr>
            <p:ph type="dt" sz="half" idx="10"/>
          </p:nvPr>
        </p:nvSpPr>
        <p:spPr>
          <a:xfrm>
            <a:off x="685800" y="378282"/>
            <a:ext cx="1600200" cy="215444"/>
          </a:xfrm>
        </p:spPr>
        <p:txBody>
          <a:bodyPr/>
          <a:lstStyle/>
          <a:p>
            <a:r>
              <a:rPr lang="en-US" altLang="ko-KR" dirty="0" smtClean="0"/>
              <a:t>&lt;May 2017&gt;</a:t>
            </a:r>
            <a:endParaRPr lang="en-US" altLang="ko-KR" dirty="0"/>
          </a:p>
        </p:txBody>
      </p:sp>
      <p:graphicFrame>
        <p:nvGraphicFramePr>
          <p:cNvPr id="9" name="Object 8"/>
          <p:cNvGraphicFramePr>
            <a:graphicFrameLocks noChangeAspect="1"/>
          </p:cNvGraphicFramePr>
          <p:nvPr>
            <p:extLst>
              <p:ext uri="{D42A27DB-BD31-4B8C-83A1-F6EECF244321}">
                <p14:modId xmlns:p14="http://schemas.microsoft.com/office/powerpoint/2010/main" val="1096471568"/>
              </p:ext>
            </p:extLst>
          </p:nvPr>
        </p:nvGraphicFramePr>
        <p:xfrm>
          <a:off x="2836387" y="3639956"/>
          <a:ext cx="3319789" cy="2813380"/>
        </p:xfrm>
        <a:graphic>
          <a:graphicData uri="http://schemas.openxmlformats.org/presentationml/2006/ole">
            <mc:AlternateContent xmlns:mc="http://schemas.openxmlformats.org/markup-compatibility/2006">
              <mc:Choice xmlns:v="urn:schemas-microsoft-com:vml" Requires="v">
                <p:oleObj spid="_x0000_s6197" name="Picture" r:id="rId3" imgW="4511704" imgH="3818328" progId="Word.Picture.8">
                  <p:embed/>
                </p:oleObj>
              </mc:Choice>
              <mc:Fallback>
                <p:oleObj name="Picture" r:id="rId3" imgW="4511704" imgH="3818328"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6387" y="3639956"/>
                        <a:ext cx="3319789" cy="2813380"/>
                      </a:xfrm>
                      <a:prstGeom prst="rect">
                        <a:avLst/>
                      </a:prstGeom>
                      <a:noFill/>
                    </p:spPr>
                  </p:pic>
                </p:oleObj>
              </mc:Fallback>
            </mc:AlternateContent>
          </a:graphicData>
        </a:graphic>
      </p:graphicFrame>
    </p:spTree>
    <p:extLst>
      <p:ext uri="{BB962C8B-B14F-4D97-AF65-F5344CB8AC3E}">
        <p14:creationId xmlns:p14="http://schemas.microsoft.com/office/powerpoint/2010/main" val="341800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200" dirty="0"/>
              <a:t>HST Network Deployment &amp; Observations</a:t>
            </a:r>
            <a:endParaRPr lang="ko-KR" altLang="en-US" sz="3200" dirty="0"/>
          </a:p>
        </p:txBody>
      </p:sp>
      <p:sp>
        <p:nvSpPr>
          <p:cNvPr id="3" name="Content Placeholder 2"/>
          <p:cNvSpPr>
            <a:spLocks noGrp="1"/>
          </p:cNvSpPr>
          <p:nvPr>
            <p:ph idx="1"/>
          </p:nvPr>
        </p:nvSpPr>
        <p:spPr/>
        <p:txBody>
          <a:bodyPr/>
          <a:lstStyle/>
          <a:p>
            <a:r>
              <a:rPr lang="en-US" altLang="ko-KR" sz="2000" dirty="0"/>
              <a:t>Handover </a:t>
            </a:r>
            <a:r>
              <a:rPr lang="en-US" altLang="ko-KR" sz="2000" dirty="0" smtClean="0"/>
              <a:t>Zone by Huawei</a:t>
            </a:r>
            <a:endParaRPr lang="en-US" altLang="ko-KR" sz="2400"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6</a:t>
            </a:fld>
            <a:endParaRPr lang="en-US" altLang="ko-KR"/>
          </a:p>
        </p:txBody>
      </p:sp>
      <p:graphicFrame>
        <p:nvGraphicFramePr>
          <p:cNvPr id="7" name="Object 6"/>
          <p:cNvGraphicFramePr>
            <a:graphicFrameLocks noChangeAspect="1"/>
          </p:cNvGraphicFramePr>
          <p:nvPr>
            <p:extLst>
              <p:ext uri="{D42A27DB-BD31-4B8C-83A1-F6EECF244321}">
                <p14:modId xmlns:p14="http://schemas.microsoft.com/office/powerpoint/2010/main" val="466583138"/>
              </p:ext>
            </p:extLst>
          </p:nvPr>
        </p:nvGraphicFramePr>
        <p:xfrm>
          <a:off x="1229408" y="2852936"/>
          <a:ext cx="7200800" cy="2332821"/>
        </p:xfrm>
        <a:graphic>
          <a:graphicData uri="http://schemas.openxmlformats.org/presentationml/2006/ole">
            <mc:AlternateContent xmlns:mc="http://schemas.openxmlformats.org/markup-compatibility/2006">
              <mc:Choice xmlns:v="urn:schemas-microsoft-com:vml" Requires="v">
                <p:oleObj spid="_x0000_s7219" name="Visio" r:id="rId3" imgW="7943792" imgH="2581404" progId="Visio.Drawing.15">
                  <p:embed/>
                </p:oleObj>
              </mc:Choice>
              <mc:Fallback>
                <p:oleObj name="Visio" r:id="rId3" imgW="7943792" imgH="2581404" progId="Visio.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408" y="2852936"/>
                        <a:ext cx="7200800" cy="2332821"/>
                      </a:xfrm>
                      <a:prstGeom prst="rect">
                        <a:avLst/>
                      </a:prstGeom>
                      <a:noFill/>
                    </p:spPr>
                  </p:pic>
                </p:oleObj>
              </mc:Fallback>
            </mc:AlternateContent>
          </a:graphicData>
        </a:graphic>
      </p:graphicFrame>
      <p:sp>
        <p:nvSpPr>
          <p:cNvPr id="8" name="Rectangle 3"/>
          <p:cNvSpPr>
            <a:spLocks noChangeArrowheads="1"/>
          </p:cNvSpPr>
          <p:nvPr/>
        </p:nvSpPr>
        <p:spPr bwMode="auto">
          <a:xfrm>
            <a:off x="1049896" y="5622741"/>
            <a:ext cx="7236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ko-KR" sz="10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Figure </a:t>
            </a:r>
            <a:r>
              <a:rPr kumimoji="0" lang="en-GB" altLang="zh-CN" sz="100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A.1-1: Handover zone created by overlapping coverage between SFN cell group C1 and SFN cell group C2. Note that the RRHs can be co-located although illustrated as separate sites.1</a:t>
            </a:r>
            <a:endParaRPr kumimoji="0" lang="en-GB" altLang="zh-CN" sz="18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577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3200" dirty="0"/>
              <a:t>HST Network Deployment &amp; Observations</a:t>
            </a:r>
            <a:endParaRPr lang="ko-KR" altLang="en-US" sz="3200" dirty="0"/>
          </a:p>
        </p:txBody>
      </p:sp>
      <p:sp>
        <p:nvSpPr>
          <p:cNvPr id="3" name="Content Placeholder 2"/>
          <p:cNvSpPr>
            <a:spLocks noGrp="1"/>
          </p:cNvSpPr>
          <p:nvPr>
            <p:ph idx="1"/>
          </p:nvPr>
        </p:nvSpPr>
        <p:spPr/>
        <p:txBody>
          <a:bodyPr/>
          <a:lstStyle/>
          <a:p>
            <a:r>
              <a:rPr lang="en-US" altLang="ko-KR" sz="2000" dirty="0" smtClean="0"/>
              <a:t>Handover Zone by ETRI</a:t>
            </a:r>
            <a:endParaRPr lang="en-US" altLang="ko-KR" sz="2000" dirty="0"/>
          </a:p>
          <a:p>
            <a:pPr lvl="1"/>
            <a:r>
              <a:rPr lang="en-US" altLang="ko-KR" sz="1600" dirty="0"/>
              <a:t>Without artificially created handover zone (overlapped area), the </a:t>
            </a:r>
            <a:r>
              <a:rPr lang="en-US" altLang="ko-KR" sz="1600" dirty="0">
                <a:solidFill>
                  <a:srgbClr val="00B050"/>
                </a:solidFill>
              </a:rPr>
              <a:t>nature of antenna pattern</a:t>
            </a:r>
            <a:r>
              <a:rPr lang="en-US" altLang="ko-KR" sz="1600" dirty="0"/>
              <a:t> can be used as handover zone.</a:t>
            </a:r>
          </a:p>
          <a:p>
            <a:pPr lvl="2"/>
            <a:r>
              <a:rPr lang="en-US" altLang="ko-KR" sz="1200" dirty="0"/>
              <a:t>Directional antenna &amp; free space path loss model [ITU-R]</a:t>
            </a:r>
          </a:p>
          <a:p>
            <a:endParaRPr lang="ko-KR" altLang="en-US"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7</a:t>
            </a:fld>
            <a:endParaRPr lang="en-US" altLang="ko-K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10356"/>
            <a:ext cx="3351904" cy="237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개체 1"/>
          <p:cNvGraphicFramePr>
            <a:graphicFrameLocks noChangeAspect="1"/>
          </p:cNvGraphicFramePr>
          <p:nvPr>
            <p:extLst>
              <p:ext uri="{D42A27DB-BD31-4B8C-83A1-F6EECF244321}">
                <p14:modId xmlns:p14="http://schemas.microsoft.com/office/powerpoint/2010/main" val="4194679464"/>
              </p:ext>
            </p:extLst>
          </p:nvPr>
        </p:nvGraphicFramePr>
        <p:xfrm>
          <a:off x="1922643" y="3286520"/>
          <a:ext cx="5529677" cy="574528"/>
        </p:xfrm>
        <a:graphic>
          <a:graphicData uri="http://schemas.openxmlformats.org/presentationml/2006/ole">
            <mc:AlternateContent xmlns:mc="http://schemas.openxmlformats.org/markup-compatibility/2006">
              <mc:Choice xmlns:v="urn:schemas-microsoft-com:vml" Requires="v">
                <p:oleObj spid="_x0000_s8243" name="수식" r:id="rId4" imgW="3390900" imgH="431800" progId="Equation.3">
                  <p:embed/>
                </p:oleObj>
              </mc:Choice>
              <mc:Fallback>
                <p:oleObj name="수식" r:id="rId4" imgW="3390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643" y="3286520"/>
                        <a:ext cx="5529677" cy="574528"/>
                      </a:xfrm>
                      <a:prstGeom prst="rect">
                        <a:avLst/>
                      </a:prstGeom>
                      <a:noFill/>
                      <a:ln>
                        <a:noFill/>
                      </a:ln>
                      <a:extLst/>
                    </p:spPr>
                  </p:pic>
                </p:oleObj>
              </mc:Fallback>
            </mc:AlternateContent>
          </a:graphicData>
        </a:graphic>
      </p:graphicFrame>
      <p:pic>
        <p:nvPicPr>
          <p:cNvPr id="10" name="Picture 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4149080"/>
            <a:ext cx="5143484" cy="2031504"/>
          </a:xfrm>
          <a:prstGeom prst="rect">
            <a:avLst/>
          </a:prstGeom>
          <a:noFill/>
          <a:ln>
            <a:noFill/>
          </a:ln>
        </p:spPr>
      </p:pic>
    </p:spTree>
    <p:extLst>
      <p:ext uri="{BB962C8B-B14F-4D97-AF65-F5344CB8AC3E}">
        <p14:creationId xmlns:p14="http://schemas.microsoft.com/office/powerpoint/2010/main" val="204894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smtClean="0"/>
              <a:t>RA Procedure </a:t>
            </a:r>
            <a:r>
              <a:rPr lang="en-US" altLang="ko-KR" dirty="0"/>
              <a:t>for HST </a:t>
            </a:r>
            <a:r>
              <a:rPr lang="en-US" altLang="ko-KR" dirty="0" smtClean="0"/>
              <a:t>Communications</a:t>
            </a:r>
            <a:endParaRPr lang="ko-KR" altLang="en-US" dirty="0"/>
          </a:p>
        </p:txBody>
      </p:sp>
      <p:sp>
        <p:nvSpPr>
          <p:cNvPr id="3" name="Content Placeholder 2"/>
          <p:cNvSpPr>
            <a:spLocks noGrp="1"/>
          </p:cNvSpPr>
          <p:nvPr>
            <p:ph idx="1"/>
          </p:nvPr>
        </p:nvSpPr>
        <p:spPr>
          <a:xfrm>
            <a:off x="685800" y="1981200"/>
            <a:ext cx="4246240" cy="4114800"/>
          </a:xfrm>
        </p:spPr>
        <p:txBody>
          <a:bodyPr/>
          <a:lstStyle/>
          <a:p>
            <a:r>
              <a:rPr lang="en-US" altLang="ko-KR" sz="2000" dirty="0" smtClean="0"/>
              <a:t>Observations</a:t>
            </a:r>
          </a:p>
          <a:p>
            <a:pPr lvl="1"/>
            <a:r>
              <a:rPr lang="en-US" altLang="ko-KR" sz="1600" dirty="0" smtClean="0">
                <a:solidFill>
                  <a:srgbClr val="00B050"/>
                </a:solidFill>
              </a:rPr>
              <a:t>Contention-free RA</a:t>
            </a:r>
            <a:r>
              <a:rPr lang="en-US" altLang="ko-KR" sz="1600" dirty="0" smtClean="0"/>
              <a:t> in most of the cases</a:t>
            </a:r>
          </a:p>
          <a:p>
            <a:pPr lvl="1"/>
            <a:r>
              <a:rPr lang="en-US" altLang="ko-KR" sz="1600" dirty="0" smtClean="0">
                <a:solidFill>
                  <a:srgbClr val="00B050"/>
                </a:solidFill>
              </a:rPr>
              <a:t>Conventional </a:t>
            </a:r>
            <a:r>
              <a:rPr lang="en-US" altLang="ko-KR" sz="1600" dirty="0">
                <a:solidFill>
                  <a:srgbClr val="00B050"/>
                </a:solidFill>
              </a:rPr>
              <a:t>HO cannot work efficiently</a:t>
            </a:r>
          </a:p>
          <a:p>
            <a:pPr lvl="1"/>
            <a:r>
              <a:rPr lang="en-US" altLang="ko-KR" sz="1600" dirty="0">
                <a:solidFill>
                  <a:srgbClr val="00B050"/>
                </a:solidFill>
              </a:rPr>
              <a:t>1 active onboard relay </a:t>
            </a:r>
            <a:r>
              <a:rPr lang="en-US" altLang="ko-KR" sz="1600" dirty="0" smtClean="0"/>
              <a:t>mostly</a:t>
            </a:r>
            <a:r>
              <a:rPr lang="en-US" altLang="ko-KR" sz="1600" dirty="0" smtClean="0">
                <a:solidFill>
                  <a:srgbClr val="00B050"/>
                </a:solidFill>
              </a:rPr>
              <a:t> </a:t>
            </a:r>
            <a:r>
              <a:rPr lang="en-US" altLang="ko-KR" sz="1600" dirty="0"/>
              <a:t>during communication</a:t>
            </a:r>
          </a:p>
          <a:p>
            <a:pPr lvl="2"/>
            <a:r>
              <a:rPr lang="en-US" altLang="ko-KR" sz="1200" dirty="0"/>
              <a:t>No need of timing advance (TA)</a:t>
            </a:r>
          </a:p>
          <a:p>
            <a:r>
              <a:rPr lang="en-US" altLang="ko-KR" sz="2000" dirty="0"/>
              <a:t>Proposal</a:t>
            </a:r>
          </a:p>
          <a:p>
            <a:pPr lvl="1"/>
            <a:r>
              <a:rPr lang="en-US" altLang="ko-KR" sz="1600" dirty="0"/>
              <a:t>2-step </a:t>
            </a:r>
            <a:r>
              <a:rPr lang="en-US" altLang="ko-KR" sz="1600" dirty="0" smtClean="0"/>
              <a:t>RA procedure for both IDLE &amp; CONNECTED Modes</a:t>
            </a:r>
            <a:endParaRPr lang="en-US" altLang="ko-KR" sz="1600" dirty="0"/>
          </a:p>
          <a:p>
            <a:pPr lvl="2"/>
            <a:r>
              <a:rPr lang="en-US" altLang="ko-KR" sz="1200" dirty="0" err="1" smtClean="0"/>
              <a:t>Msg</a:t>
            </a:r>
            <a:r>
              <a:rPr lang="en-US" altLang="ko-KR" sz="1200" dirty="0" smtClean="0"/>
              <a:t> </a:t>
            </a:r>
            <a:r>
              <a:rPr lang="en-US" altLang="ko-KR" sz="1200" dirty="0"/>
              <a:t>1: request to send </a:t>
            </a:r>
            <a:r>
              <a:rPr lang="en-US" altLang="ko-KR" sz="1200" dirty="0" smtClean="0"/>
              <a:t>+ relay ID</a:t>
            </a:r>
            <a:endParaRPr lang="en-US" altLang="ko-KR" sz="1200" dirty="0"/>
          </a:p>
          <a:p>
            <a:pPr lvl="2"/>
            <a:r>
              <a:rPr lang="en-US" altLang="ko-KR" sz="1200" dirty="0" err="1"/>
              <a:t>Msg</a:t>
            </a:r>
            <a:r>
              <a:rPr lang="en-US" altLang="ko-KR" sz="1200" dirty="0"/>
              <a:t> 2: </a:t>
            </a:r>
            <a:r>
              <a:rPr lang="en-US" altLang="ko-KR" sz="1200" dirty="0" smtClean="0"/>
              <a:t>RA response</a:t>
            </a:r>
          </a:p>
          <a:p>
            <a:pPr lvl="2"/>
            <a:r>
              <a:rPr lang="en-US" altLang="ko-KR" sz="1200" dirty="0" smtClean="0"/>
              <a:t>Msg. 3 &amp; 4: Omitted since no need for contention resolution</a:t>
            </a:r>
            <a:endParaRPr lang="ko-KR" altLang="en-US" sz="1200"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8</a:t>
            </a:fld>
            <a:endParaRPr lang="en-US" altLang="ko-KR"/>
          </a:p>
        </p:txBody>
      </p:sp>
      <p:graphicFrame>
        <p:nvGraphicFramePr>
          <p:cNvPr id="7" name="Object 6"/>
          <p:cNvGraphicFramePr>
            <a:graphicFrameLocks noChangeAspect="1"/>
          </p:cNvGraphicFramePr>
          <p:nvPr>
            <p:extLst>
              <p:ext uri="{D42A27DB-BD31-4B8C-83A1-F6EECF244321}">
                <p14:modId xmlns:p14="http://schemas.microsoft.com/office/powerpoint/2010/main" val="2086769852"/>
              </p:ext>
            </p:extLst>
          </p:nvPr>
        </p:nvGraphicFramePr>
        <p:xfrm>
          <a:off x="4427984" y="1981200"/>
          <a:ext cx="4752528" cy="4184104"/>
        </p:xfrm>
        <a:graphic>
          <a:graphicData uri="http://schemas.openxmlformats.org/presentationml/2006/ole">
            <mc:AlternateContent xmlns:mc="http://schemas.openxmlformats.org/markup-compatibility/2006">
              <mc:Choice xmlns:v="urn:schemas-microsoft-com:vml" Requires="v">
                <p:oleObj spid="_x0000_s9249" name="Visio" r:id="rId3" imgW="6715186" imgH="6086610" progId="Visio.Drawing.15">
                  <p:embed/>
                </p:oleObj>
              </mc:Choice>
              <mc:Fallback>
                <p:oleObj name="Visio" r:id="rId3" imgW="6715186" imgH="6086610" progId="Visio.Drawing.15">
                  <p:embed/>
                  <p:pic>
                    <p:nvPicPr>
                      <p:cNvPr id="0" name=""/>
                      <p:cNvPicPr>
                        <a:picLocks noChangeAspect="1" noChangeArrowheads="1"/>
                      </p:cNvPicPr>
                      <p:nvPr/>
                    </p:nvPicPr>
                    <p:blipFill>
                      <a:blip r:embed="rId4"/>
                      <a:srcRect/>
                      <a:stretch>
                        <a:fillRect/>
                      </a:stretch>
                    </p:blipFill>
                    <p:spPr bwMode="auto">
                      <a:xfrm>
                        <a:off x="4427984" y="1981200"/>
                        <a:ext cx="4752528" cy="4184104"/>
                      </a:xfrm>
                      <a:prstGeom prst="rect">
                        <a:avLst/>
                      </a:prstGeom>
                      <a:noFill/>
                      <a:extLst/>
                    </p:spPr>
                  </p:pic>
                </p:oleObj>
              </mc:Fallback>
            </mc:AlternateContent>
          </a:graphicData>
        </a:graphic>
      </p:graphicFrame>
    </p:spTree>
    <p:extLst>
      <p:ext uri="{BB962C8B-B14F-4D97-AF65-F5344CB8AC3E}">
        <p14:creationId xmlns:p14="http://schemas.microsoft.com/office/powerpoint/2010/main" val="314167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z="2800" dirty="0" smtClean="0"/>
              <a:t>Mobility Measurement </a:t>
            </a:r>
            <a:r>
              <a:rPr lang="en-US" altLang="ko-KR" sz="2800" dirty="0"/>
              <a:t>for HST </a:t>
            </a:r>
            <a:r>
              <a:rPr lang="en-US" altLang="ko-KR" sz="2800" dirty="0" smtClean="0"/>
              <a:t>Communications</a:t>
            </a:r>
            <a:endParaRPr lang="ko-KR" altLang="en-US" sz="2800" dirty="0"/>
          </a:p>
        </p:txBody>
      </p:sp>
      <p:sp>
        <p:nvSpPr>
          <p:cNvPr id="3" name="Content Placeholder 2"/>
          <p:cNvSpPr>
            <a:spLocks noGrp="1"/>
          </p:cNvSpPr>
          <p:nvPr>
            <p:ph idx="1"/>
          </p:nvPr>
        </p:nvSpPr>
        <p:spPr/>
        <p:txBody>
          <a:bodyPr/>
          <a:lstStyle/>
          <a:p>
            <a:r>
              <a:rPr lang="en-US" altLang="ko-KR" sz="2000" dirty="0" smtClean="0"/>
              <a:t>IDLE Mode Measurement</a:t>
            </a:r>
          </a:p>
          <a:p>
            <a:pPr lvl="1"/>
            <a:r>
              <a:rPr lang="en-US" altLang="ko-KR" sz="1800" dirty="0" smtClean="0"/>
              <a:t>Synchronization signal (SS)</a:t>
            </a:r>
          </a:p>
          <a:p>
            <a:pPr lvl="1"/>
            <a:r>
              <a:rPr lang="en-US" altLang="ko-KR" sz="1800" dirty="0" smtClean="0"/>
              <a:t>Demodulation reference signal (DMRS) for physical broadcast channel (PBCH)</a:t>
            </a:r>
          </a:p>
          <a:p>
            <a:endParaRPr lang="en-US" altLang="ko-KR" sz="2000" dirty="0" smtClean="0"/>
          </a:p>
          <a:p>
            <a:r>
              <a:rPr lang="en-US" altLang="ko-KR" sz="2000" dirty="0" smtClean="0"/>
              <a:t>CONNECTED Mode Measurement</a:t>
            </a:r>
          </a:p>
          <a:p>
            <a:pPr lvl="1"/>
            <a:r>
              <a:rPr lang="en-US" altLang="ko-KR" sz="1600" dirty="0" smtClean="0"/>
              <a:t>Wideband channel state information reference signal (CSI-RS)</a:t>
            </a:r>
            <a:endParaRPr lang="ko-KR" altLang="en-US" sz="1600" dirty="0"/>
          </a:p>
        </p:txBody>
      </p:sp>
      <p:sp>
        <p:nvSpPr>
          <p:cNvPr id="4" name="Date Placeholder 3"/>
          <p:cNvSpPr>
            <a:spLocks noGrp="1"/>
          </p:cNvSpPr>
          <p:nvPr>
            <p:ph type="dt" sz="half" idx="10"/>
          </p:nvPr>
        </p:nvSpPr>
        <p:spPr/>
        <p:txBody>
          <a:bodyPr/>
          <a:lstStyle/>
          <a:p>
            <a:r>
              <a:rPr lang="en-US" altLang="ko-KR" smtClean="0"/>
              <a:t>&lt;May 2017&gt;</a:t>
            </a:r>
            <a:endParaRPr lang="en-US" altLang="ko-KR" dirty="0"/>
          </a:p>
        </p:txBody>
      </p:sp>
      <p:sp>
        <p:nvSpPr>
          <p:cNvPr id="5" name="Footer Placeholder 4"/>
          <p:cNvSpPr>
            <a:spLocks noGrp="1"/>
          </p:cNvSpPr>
          <p:nvPr>
            <p:ph type="ftr" sz="quarter" idx="11"/>
          </p:nvPr>
        </p:nvSpPr>
        <p:spPr/>
        <p:txBody>
          <a:bodyPr/>
          <a:lstStyle/>
          <a:p>
            <a:r>
              <a:rPr lang="en-US" altLang="ko-KR" smtClean="0"/>
              <a:t>&lt;Bing Hui&gt;, &lt;ETRI&gt;</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A5F1B148-D82A-47A5-BCE5-934BDCB36E59}" type="slidenum">
              <a:rPr lang="en-US" altLang="ko-KR" smtClean="0"/>
              <a:pPr/>
              <a:t>9</a:t>
            </a:fld>
            <a:endParaRPr lang="en-US" altLang="ko-KR"/>
          </a:p>
        </p:txBody>
      </p:sp>
    </p:spTree>
    <p:extLst>
      <p:ext uri="{BB962C8B-B14F-4D97-AF65-F5344CB8AC3E}">
        <p14:creationId xmlns:p14="http://schemas.microsoft.com/office/powerpoint/2010/main" val="3275863187"/>
      </p:ext>
    </p:extLst>
  </p:cSld>
  <p:clrMapOvr>
    <a:masterClrMapping/>
  </p:clrMapOvr>
</p:sld>
</file>

<file path=ppt/theme/theme1.xml><?xml version="1.0" encoding="utf-8"?>
<a:theme xmlns:a="http://schemas.openxmlformats.org/drawingml/2006/main" name="IEEE-P802_15_HRRC">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3134</TotalTime>
  <Words>651</Words>
  <Application>Microsoft Office PowerPoint</Application>
  <PresentationFormat>On-screen Show (4:3)</PresentationFormat>
  <Paragraphs>121</Paragraphs>
  <Slides>12</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12</vt:i4>
      </vt:variant>
    </vt:vector>
  </HeadingPairs>
  <TitlesOfParts>
    <vt:vector size="22" baseType="lpstr">
      <vt:lpstr>MS Mincho</vt:lpstr>
      <vt:lpstr>굴림</vt:lpstr>
      <vt:lpstr>맑은 고딕</vt:lpstr>
      <vt:lpstr>Arial</vt:lpstr>
      <vt:lpstr>Times New Roman</vt:lpstr>
      <vt:lpstr>IEEE-P802_15_HRRC</vt:lpstr>
      <vt:lpstr>Picture</vt:lpstr>
      <vt:lpstr>Visio</vt:lpstr>
      <vt:lpstr>수식</vt:lpstr>
      <vt:lpstr>Microsoft Visio Drawing</vt:lpstr>
      <vt:lpstr>PowerPoint Presentation</vt:lpstr>
      <vt:lpstr>Random Access and Mobility Procedure for High-Speed Train Communication Systems</vt:lpstr>
      <vt:lpstr>Outline</vt:lpstr>
      <vt:lpstr>HST Network Deployment &amp; Observations</vt:lpstr>
      <vt:lpstr>HST Network Deployment &amp; Observations</vt:lpstr>
      <vt:lpstr>HST Network Deployment &amp; Observations</vt:lpstr>
      <vt:lpstr>HST Network Deployment &amp; Observations</vt:lpstr>
      <vt:lpstr>RA Procedure for HST Communications</vt:lpstr>
      <vt:lpstr>Mobility Measurement for HST Communications</vt:lpstr>
      <vt:lpstr>Handover Strategies</vt:lpstr>
      <vt:lpstr>Handover Strategies</vt:lpstr>
      <vt:lpstr>Discussions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BING HUI</cp:lastModifiedBy>
  <cp:revision>215</cp:revision>
  <cp:lastPrinted>1998-02-10T13:28:06Z</cp:lastPrinted>
  <dcterms:created xsi:type="dcterms:W3CDTF">2015-01-02T00:28:18Z</dcterms:created>
  <dcterms:modified xsi:type="dcterms:W3CDTF">2017-05-08T07:18:00Z</dcterms:modified>
</cp:coreProperties>
</file>