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289" r:id="rId3"/>
    <p:sldId id="298" r:id="rId4"/>
    <p:sldId id="295" r:id="rId5"/>
    <p:sldId id="30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118" d="100"/>
          <a:sy n="118" d="100"/>
        </p:scale>
        <p:origin x="166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15-17-0283-00-0vat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15-17-0283-00-0vat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V2I LiFi/CamCom Model for Water Vehicle Emergency Control in Port</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Vinayagam Mariappan(SNUST) </a:t>
            </a:r>
            <a:r>
              <a:rPr lang="en-US" sz="1600" dirty="0" smtClean="0">
                <a:latin typeface="Times New Roman" pitchFamily="18" charset="0"/>
                <a:cs typeface="Times New Roman" pitchFamily="18" charset="0"/>
              </a:rPr>
              <a:t>SangWoon </a:t>
            </a:r>
            <a:r>
              <a:rPr lang="en-US" sz="1600" dirty="0">
                <a:latin typeface="Times New Roman" pitchFamily="18" charset="0"/>
                <a:cs typeface="Times New Roman" pitchFamily="18" charset="0"/>
              </a:rPr>
              <a:t>Lee(Nam Seoul Univ.)</a:t>
            </a:r>
            <a:endParaRPr lang="en-US" sz="1600" dirty="0" smtClean="0">
              <a:latin typeface="Times New Roman" pitchFamily="18" charset="0"/>
              <a:cs typeface="Times New Roman" pitchFamily="18" charset="0"/>
            </a:endParaRPr>
          </a:p>
          <a:p>
            <a:pPr marL="228600" algn="just"/>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V2I LiFi/CamCom Concept </a:t>
            </a:r>
            <a:r>
              <a:rPr lang="en-US" sz="1600" dirty="0">
                <a:latin typeface="Times New Roman" pitchFamily="18" charset="0"/>
                <a:cs typeface="Times New Roman" pitchFamily="18" charset="0"/>
              </a:rPr>
              <a:t>models for </a:t>
            </a:r>
            <a:r>
              <a:rPr lang="en-US" sz="1600" dirty="0" smtClean="0">
                <a:latin typeface="Times New Roman" pitchFamily="18" charset="0"/>
                <a:cs typeface="Times New Roman" pitchFamily="18" charset="0"/>
              </a:rPr>
              <a:t>water vehicle control in port. </a:t>
            </a:r>
            <a:r>
              <a:rPr lang="en-US" sz="1600" dirty="0">
                <a:latin typeface="Times New Roman" pitchFamily="18" charset="0"/>
                <a:cs typeface="Times New Roman" pitchFamily="18" charset="0"/>
              </a:rPr>
              <a:t>This </a:t>
            </a:r>
            <a:r>
              <a:rPr lang="en-US" sz="1600" dirty="0" smtClean="0">
                <a:latin typeface="Times New Roman" pitchFamily="18" charset="0"/>
                <a:cs typeface="Times New Roman" pitchFamily="18" charset="0"/>
              </a:rPr>
              <a:t>proposed VAT  using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ITS, ADAS, IoT/IoL</a:t>
            </a:r>
            <a:r>
              <a:rPr lang="en-US" sz="1600" dirty="0">
                <a:latin typeface="Times New Roman" pitchFamily="18" charset="0"/>
                <a:cs typeface="Times New Roman" pitchFamily="18" charset="0"/>
              </a:rPr>
              <a:t>, LED IT, </a:t>
            </a:r>
            <a:r>
              <a:rPr lang="en-US" sz="1600" dirty="0" smtClean="0">
                <a:latin typeface="Times New Roman" pitchFamily="18" charset="0"/>
                <a:cs typeface="Times New Roman" pitchFamily="18" charset="0"/>
              </a:rPr>
              <a:t>Emergency EXIT, Digital </a:t>
            </a:r>
            <a:r>
              <a:rPr lang="en-US" sz="1600" dirty="0">
                <a:latin typeface="Times New Roman" pitchFamily="18" charset="0"/>
                <a:cs typeface="Times New Roman" pitchFamily="18" charset="0"/>
              </a:rPr>
              <a:t>Signage with Advertisement Information etc.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57200" y="1752601"/>
            <a:ext cx="8382000" cy="2590800"/>
          </a:xfrm>
        </p:spPr>
        <p:txBody>
          <a:bodyPr>
            <a:normAutofit/>
          </a:bodyPr>
          <a:lstStyle/>
          <a:p>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Water Vehicle Control in Ports Emergency Scenarios</a:t>
            </a:r>
          </a:p>
          <a:p>
            <a:endParaRPr lang="en-US" altLang="ko-KR" sz="2200" dirty="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200" dirty="0">
                <a:latin typeface="Times New Roman" panose="02020603050405020304" pitchFamily="18" charset="0"/>
                <a:ea typeface="굴림" panose="020B0600000101010101" pitchFamily="50" charset="-127"/>
                <a:cs typeface="Times New Roman" panose="02020603050405020304" pitchFamily="18" charset="0"/>
              </a:rPr>
              <a:t>V2I </a:t>
            </a:r>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LiFi/CamCom </a:t>
            </a:r>
            <a:r>
              <a:rPr lang="en-US" altLang="ko-KR" sz="2200" dirty="0">
                <a:latin typeface="Times New Roman" panose="02020603050405020304" pitchFamily="18" charset="0"/>
                <a:ea typeface="굴림" panose="020B0600000101010101" pitchFamily="50" charset="-127"/>
                <a:cs typeface="Times New Roman" panose="02020603050405020304" pitchFamily="18" charset="0"/>
              </a:rPr>
              <a:t>Model for Water Vehicle </a:t>
            </a:r>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Emergency Control</a:t>
            </a:r>
          </a:p>
          <a:p>
            <a:endPar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200" dirty="0"/>
          </a:p>
        </p:txBody>
      </p:sp>
    </p:spTree>
    <p:extLst>
      <p:ext uri="{BB962C8B-B14F-4D97-AF65-F5344CB8AC3E}">
        <p14:creationId xmlns:p14="http://schemas.microsoft.com/office/powerpoint/2010/main" val="51856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9233"/>
            <a:ext cx="8229600" cy="609600"/>
          </a:xfrm>
        </p:spPr>
        <p:txBody>
          <a:bodyPr>
            <a:normAutofit/>
          </a:bodyPr>
          <a:lstStyle/>
          <a:p>
            <a:r>
              <a:rPr lang="en-US" sz="3200" b="1" dirty="0" smtClean="0">
                <a:ea typeface="굴림" panose="020B0600000101010101" pitchFamily="50" charset="-127"/>
              </a:rPr>
              <a:t>Ports Emergency Scenarios</a:t>
            </a:r>
            <a:endParaRPr lang="en-US" sz="3200" b="1" dirty="0"/>
          </a:p>
        </p:txBody>
      </p:sp>
      <p:sp>
        <p:nvSpPr>
          <p:cNvPr id="3" name="Content Placeholder 2"/>
          <p:cNvSpPr>
            <a:spLocks noGrp="1"/>
          </p:cNvSpPr>
          <p:nvPr>
            <p:ph idx="1"/>
          </p:nvPr>
        </p:nvSpPr>
        <p:spPr>
          <a:xfrm>
            <a:off x="465667" y="1447800"/>
            <a:ext cx="8525933" cy="4648200"/>
          </a:xfrm>
        </p:spPr>
        <p:txBody>
          <a:bodyPr>
            <a:normAutofit fontScale="92500" lnSpcReduction="20000"/>
          </a:bodyPr>
          <a:lstStyle/>
          <a:p>
            <a:pPr algn="just"/>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Ports Marine Emergency Conditions</a:t>
            </a:r>
          </a:p>
          <a:p>
            <a:pPr lvl="1" algn="just"/>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Marine Operational Emergencies</a:t>
            </a:r>
          </a:p>
          <a:p>
            <a:pPr lvl="1" algn="just"/>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Port Emergency</a:t>
            </a:r>
          </a:p>
          <a:p>
            <a:pPr lvl="1" algn="just"/>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Movement and Control of Shipping</a:t>
            </a:r>
          </a:p>
          <a:p>
            <a:pPr lvl="1" algn="just"/>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Dangerous Goods</a:t>
            </a:r>
          </a:p>
          <a:p>
            <a:pPr lvl="1" algn="just"/>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Tankers in Port</a:t>
            </a:r>
          </a:p>
          <a:p>
            <a:pPr lvl="1" algn="just"/>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Fire on a Vessel Alongside  / Vessel in the Anchorage / Vessel Underway</a:t>
            </a:r>
          </a:p>
          <a:p>
            <a:pPr lvl="1" algn="just"/>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Vessel </a:t>
            </a:r>
            <a:r>
              <a:rPr lang="en-US" altLang="ko-KR" sz="1800" dirty="0" smtClean="0">
                <a:latin typeface="Times New Roman" panose="02020603050405020304" pitchFamily="18" charset="0"/>
                <a:ea typeface="굴림" panose="020B0600000101010101" pitchFamily="50" charset="-127"/>
                <a:cs typeface="Times New Roman" panose="02020603050405020304" pitchFamily="18" charset="0"/>
              </a:rPr>
              <a:t>Grounding and  Collision</a:t>
            </a:r>
            <a:endParaRPr lang="en-US" altLang="ko-KR" sz="18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Pilot Injured or Incapacitated</a:t>
            </a:r>
          </a:p>
          <a:p>
            <a:pPr lvl="1" algn="just"/>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Day or Cyclone Mooring </a:t>
            </a:r>
            <a:r>
              <a:rPr lang="en-US" altLang="ko-KR" sz="1800" dirty="0" smtClean="0">
                <a:latin typeface="Times New Roman" panose="02020603050405020304" pitchFamily="18" charset="0"/>
                <a:ea typeface="굴림" panose="020B0600000101010101" pitchFamily="50" charset="-127"/>
                <a:cs typeface="Times New Roman" panose="02020603050405020304" pitchFamily="18" charset="0"/>
              </a:rPr>
              <a:t>Failure</a:t>
            </a:r>
          </a:p>
          <a:p>
            <a:pPr lvl="1" algn="just"/>
            <a:endParaRPr lang="en-US" altLang="ko-KR" sz="1800" dirty="0">
              <a:latin typeface="Times New Roman" panose="02020603050405020304" pitchFamily="18" charset="0"/>
              <a:ea typeface="굴림" panose="020B0600000101010101" pitchFamily="50" charset="-127"/>
              <a:cs typeface="Times New Roman" panose="02020603050405020304" pitchFamily="18" charset="0"/>
            </a:endParaRPr>
          </a:p>
          <a:p>
            <a:pPr algn="just"/>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Emergency Aids in Ports</a:t>
            </a:r>
          </a:p>
          <a:p>
            <a:pPr lvl="1"/>
            <a:r>
              <a:rPr lang="en-US" altLang="ko-KR" sz="1800" dirty="0" smtClean="0">
                <a:latin typeface="Times New Roman" panose="02020603050405020304" pitchFamily="18" charset="0"/>
                <a:ea typeface="굴림" panose="020B0600000101010101" pitchFamily="50" charset="-127"/>
                <a:cs typeface="Times New Roman" panose="02020603050405020304" pitchFamily="18" charset="0"/>
              </a:rPr>
              <a:t>Emergency Walkways</a:t>
            </a:r>
          </a:p>
          <a:p>
            <a:pPr lvl="1"/>
            <a:r>
              <a:rPr lang="en-US" altLang="ko-KR" sz="1800" dirty="0" smtClean="0">
                <a:latin typeface="Times New Roman" panose="02020603050405020304" pitchFamily="18" charset="0"/>
                <a:ea typeface="굴림" panose="020B0600000101010101" pitchFamily="50" charset="-127"/>
                <a:cs typeface="Times New Roman" panose="02020603050405020304" pitchFamily="18" charset="0"/>
              </a:rPr>
              <a:t>Fire Extinguishers</a:t>
            </a:r>
          </a:p>
          <a:p>
            <a:pPr lvl="1"/>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Allocate a dedicated VHF channel or telephone line to deal with communications</a:t>
            </a:r>
          </a:p>
          <a:p>
            <a:pPr lvl="1"/>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Prepare tug for receiving emergency services (e.g. helicopter evacuation)</a:t>
            </a:r>
          </a:p>
          <a:p>
            <a:pPr lvl="1"/>
            <a:r>
              <a:rPr lang="en-US" altLang="ko-KR" sz="1800" dirty="0">
                <a:latin typeface="Times New Roman" panose="02020603050405020304" pitchFamily="18" charset="0"/>
                <a:ea typeface="굴림" panose="020B0600000101010101" pitchFamily="50" charset="-127"/>
                <a:cs typeface="Times New Roman" panose="02020603050405020304" pitchFamily="18" charset="0"/>
              </a:rPr>
              <a:t>Administer first aid, </a:t>
            </a:r>
            <a:r>
              <a:rPr lang="en-US" altLang="ko-KR" sz="1800" dirty="0" smtClean="0">
                <a:latin typeface="Times New Roman" panose="02020603050405020304" pitchFamily="18" charset="0"/>
                <a:ea typeface="굴림" panose="020B0600000101010101" pitchFamily="50" charset="-127"/>
                <a:cs typeface="Times New Roman" panose="02020603050405020304" pitchFamily="18" charset="0"/>
              </a:rPr>
              <a:t>and etc.</a:t>
            </a:r>
          </a:p>
          <a:p>
            <a:pPr lvl="1"/>
            <a:endParaRPr lang="en-US" sz="2000" dirty="0"/>
          </a:p>
        </p:txBody>
      </p:sp>
    </p:spTree>
    <p:extLst>
      <p:ext uri="{BB962C8B-B14F-4D97-AF65-F5344CB8AC3E}">
        <p14:creationId xmlns:p14="http://schemas.microsoft.com/office/powerpoint/2010/main" val="459339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fontScale="90000"/>
          </a:bodyPr>
          <a:lstStyle/>
          <a:p>
            <a:r>
              <a:rPr lang="en-US" sz="3000" b="1" dirty="0"/>
              <a:t>V2I </a:t>
            </a:r>
            <a:r>
              <a:rPr lang="en-US" sz="3000" b="1" dirty="0" smtClean="0"/>
              <a:t>LiFi/CamCom </a:t>
            </a:r>
            <a:r>
              <a:rPr lang="en-US" sz="3000" b="1" dirty="0"/>
              <a:t>Model for Water Vehicle </a:t>
            </a:r>
            <a:r>
              <a:rPr lang="en-US" sz="3000" b="1" dirty="0" smtClean="0"/>
              <a:t>Emergency Control</a:t>
            </a:r>
            <a:endParaRPr lang="en-US" sz="3000" b="1" dirty="0"/>
          </a:p>
        </p:txBody>
      </p:sp>
      <p:sp>
        <p:nvSpPr>
          <p:cNvPr id="6" name="Rectangle 5"/>
          <p:cNvSpPr/>
          <p:nvPr/>
        </p:nvSpPr>
        <p:spPr>
          <a:xfrm>
            <a:off x="1066800" y="1648483"/>
            <a:ext cx="3817327" cy="338554"/>
          </a:xfrm>
          <a:prstGeom prst="rect">
            <a:avLst/>
          </a:prstGeom>
        </p:spPr>
        <p:txBody>
          <a:bodyPr wrap="none">
            <a:spAutoFit/>
          </a:bodyPr>
          <a:lstStyle/>
          <a:p>
            <a:r>
              <a:rPr lang="en-US" sz="1600" dirty="0" smtClean="0"/>
              <a:t>V2I Emergency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Signage </a:t>
            </a:r>
            <a:r>
              <a:rPr lang="en-US" sz="1600" dirty="0" smtClean="0"/>
              <a:t>– LiFi/CamCom Link</a:t>
            </a:r>
            <a:endParaRPr lang="en-US" sz="1600" dirty="0"/>
          </a:p>
        </p:txBody>
      </p:sp>
      <p:sp>
        <p:nvSpPr>
          <p:cNvPr id="11" name="Content Placeholder 2"/>
          <p:cNvSpPr>
            <a:spLocks noGrp="1"/>
          </p:cNvSpPr>
          <p:nvPr>
            <p:ph idx="1"/>
          </p:nvPr>
        </p:nvSpPr>
        <p:spPr>
          <a:xfrm>
            <a:off x="4995334" y="1574800"/>
            <a:ext cx="4038599" cy="4749800"/>
          </a:xfrm>
        </p:spPr>
        <p:txBody>
          <a:bodyPr>
            <a:normAutofit fontScale="92500" lnSpcReduction="10000"/>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V2I LiFi/CamCom Link between Port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Emergency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Signage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and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 Front View Camera in Ports</a:t>
            </a:r>
          </a:p>
          <a:p>
            <a:pPr lvl="1" algn="just"/>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Emergency </a:t>
            </a:r>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Signage </a:t>
            </a:r>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used </a:t>
            </a:r>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for  Indicating Port </a:t>
            </a:r>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emergency </a:t>
            </a:r>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condition action as well as Emergency LED  based CamCom Tx</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Uses Modulation Techniques</a:t>
            </a:r>
          </a:p>
          <a:p>
            <a:pPr lvl="2" algn="just">
              <a:buFont typeface="Times New Roman" panose="02020603050405020304" pitchFamily="18" charset="0"/>
              <a:buChar char="▫"/>
            </a:pPr>
            <a:r>
              <a:rPr lang="en-US" altLang="ko-KR" sz="1000" dirty="0">
                <a:latin typeface="Times New Roman" panose="02020603050405020304" pitchFamily="18" charset="0"/>
                <a:ea typeface="굴림" panose="020B0600000101010101" pitchFamily="50" charset="-127"/>
                <a:cs typeface="Times New Roman" panose="02020603050405020304" pitchFamily="18" charset="0"/>
              </a:rPr>
              <a:t>OOK</a:t>
            </a:r>
          </a:p>
          <a:p>
            <a:pPr lvl="2" algn="just">
              <a:buFont typeface="Times New Roman" panose="02020603050405020304" pitchFamily="18" charset="0"/>
              <a:buChar char="▫"/>
            </a:pPr>
            <a:r>
              <a:rPr lang="en-US" altLang="ko-KR" sz="1000" dirty="0">
                <a:latin typeface="Times New Roman" panose="02020603050405020304" pitchFamily="18" charset="0"/>
                <a:ea typeface="굴림" panose="020B0600000101010101" pitchFamily="50" charset="-127"/>
                <a:cs typeface="Times New Roman" panose="02020603050405020304" pitchFamily="18" charset="0"/>
              </a:rPr>
              <a:t>Multilevel PPM</a:t>
            </a:r>
          </a:p>
          <a:p>
            <a:pPr lvl="2" algn="just">
              <a:buFont typeface="Times New Roman" panose="02020603050405020304" pitchFamily="18" charset="0"/>
              <a:buChar char="▫"/>
            </a:pPr>
            <a:r>
              <a:rPr lang="en-US" altLang="ko-KR" sz="1000" dirty="0">
                <a:latin typeface="Times New Roman" panose="02020603050405020304" pitchFamily="18" charset="0"/>
                <a:ea typeface="굴림" panose="020B0600000101010101" pitchFamily="50" charset="-127"/>
                <a:cs typeface="Times New Roman" panose="02020603050405020304" pitchFamily="18" charset="0"/>
              </a:rPr>
              <a:t>Inverted PPM</a:t>
            </a:r>
          </a:p>
          <a:p>
            <a:pPr lvl="2" algn="just">
              <a:buFont typeface="Times New Roman" panose="02020603050405020304" pitchFamily="18" charset="0"/>
              <a:buChar char="▫"/>
            </a:pPr>
            <a:r>
              <a:rPr lang="en-US" altLang="ko-KR" sz="1000" dirty="0">
                <a:latin typeface="Times New Roman" panose="02020603050405020304" pitchFamily="18" charset="0"/>
                <a:ea typeface="굴림" panose="020B0600000101010101" pitchFamily="50" charset="-127"/>
                <a:cs typeface="Times New Roman" panose="02020603050405020304" pitchFamily="18" charset="0"/>
              </a:rPr>
              <a:t>Sub Carrier PPM</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Water Vehicle Front view camera work as Rx</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Port Tx Transmits</a:t>
            </a:r>
          </a:p>
          <a:p>
            <a:pPr lvl="2" algn="just">
              <a:buFont typeface="Times New Roman" panose="02020603050405020304" pitchFamily="18" charset="0"/>
              <a:buChar char="▫"/>
            </a:pP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Emergency Locations, Way to Travel on emergency condition, Emergency Actions and Port Environment Conditions Informations</a:t>
            </a:r>
          </a:p>
          <a:p>
            <a:pPr lvl="2" algn="just">
              <a:buFont typeface="Times New Roman" panose="02020603050405020304" pitchFamily="18" charset="0"/>
              <a:buChar char="▫"/>
            </a:pP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Port Traffic Informations Inside the Port and Harbor Units and Near Area</a:t>
            </a:r>
          </a:p>
          <a:p>
            <a:pPr lvl="2" algn="just">
              <a:buFont typeface="Times New Roman" panose="02020603050405020304" pitchFamily="18" charset="0"/>
              <a:buChar char="▫"/>
            </a:pP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First Aid Information </a:t>
            </a:r>
          </a:p>
          <a:p>
            <a:pPr lvl="2" algn="just">
              <a:buFont typeface="Times New Roman" panose="02020603050405020304" pitchFamily="18" charset="0"/>
              <a:buChar char="▫"/>
            </a:pP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Evacuation informations</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Provide high end emergency situation handling and evacuation assistance information to escape and ensures port human safety measures</a:t>
            </a:r>
          </a:p>
          <a:p>
            <a:pPr lvl="1" algn="just"/>
            <a:endParaRPr lang="en-US" altLang="ko-KR" sz="1400"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0" name="TextBox 53"/>
          <p:cNvSpPr txBox="1">
            <a:spLocks noChangeArrowheads="1"/>
          </p:cNvSpPr>
          <p:nvPr/>
        </p:nvSpPr>
        <p:spPr bwMode="auto">
          <a:xfrm>
            <a:off x="513791" y="5298652"/>
            <a:ext cx="7924800" cy="1003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smtClean="0">
                <a:cs typeface="Times New Roman" panose="02020603050405020304" pitchFamily="18" charset="0"/>
              </a:rPr>
              <a:t>Provides Safety Evacuation Assistance</a:t>
            </a:r>
          </a:p>
          <a:p>
            <a:pPr lvl="1" algn="just" latinLnBrk="1"/>
            <a:r>
              <a:rPr kumimoji="0" lang="en-US" altLang="ko-KR" sz="1200" dirty="0" smtClean="0">
                <a:cs typeface="Times New Roman" panose="02020603050405020304" pitchFamily="18" charset="0"/>
              </a:rPr>
              <a:t>Real-Time </a:t>
            </a:r>
            <a:r>
              <a:rPr lang="en-US" altLang="ko-KR" sz="1200" dirty="0" smtClean="0">
                <a:cs typeface="Times New Roman" panose="02020603050405020304" pitchFamily="18" charset="0"/>
              </a:rPr>
              <a:t>Environmental Condition </a:t>
            </a:r>
            <a:r>
              <a:rPr kumimoji="0" lang="en-US" altLang="ko-KR" sz="1200" dirty="0" smtClean="0">
                <a:cs typeface="Times New Roman" panose="02020603050405020304" pitchFamily="18" charset="0"/>
              </a:rPr>
              <a:t>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Emergency First Aid Centers</a:t>
            </a:r>
            <a:endParaRPr kumimoji="0" lang="en-US" altLang="ko-KR" sz="1600" dirty="0" smtClean="0">
              <a:cs typeface="Times New Roman" panose="02020603050405020304" pitchFamily="18" charset="0"/>
            </a:endParaRPr>
          </a:p>
        </p:txBody>
      </p:sp>
      <p:grpSp>
        <p:nvGrpSpPr>
          <p:cNvPr id="12" name="Group 11"/>
          <p:cNvGrpSpPr/>
          <p:nvPr/>
        </p:nvGrpSpPr>
        <p:grpSpPr>
          <a:xfrm>
            <a:off x="838200" y="2387998"/>
            <a:ext cx="4466024" cy="2509693"/>
            <a:chOff x="1143000" y="2286000"/>
            <a:chExt cx="4466024" cy="2509693"/>
          </a:xfrm>
        </p:grpSpPr>
        <p:pic>
          <p:nvPicPr>
            <p:cNvPr id="13"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86000"/>
              <a:ext cx="4466024" cy="2509693"/>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p:cNvGrpSpPr/>
            <p:nvPr/>
          </p:nvGrpSpPr>
          <p:grpSpPr>
            <a:xfrm>
              <a:off x="3094699" y="2590800"/>
              <a:ext cx="1301688" cy="823551"/>
              <a:chOff x="3094699" y="2590800"/>
              <a:chExt cx="1301688" cy="823551"/>
            </a:xfrm>
          </p:grpSpPr>
          <p:pic>
            <p:nvPicPr>
              <p:cNvPr id="15" name="Picture 4" descr="Image result for stop sig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2400" y="2590800"/>
                <a:ext cx="433987" cy="652000"/>
              </a:xfrm>
              <a:prstGeom prst="rect">
                <a:avLst/>
              </a:prstGeom>
              <a:noFill/>
              <a:extLst>
                <a:ext uri="{909E8E84-426E-40DD-AFC4-6F175D3DCCD1}">
                  <a14:hiddenFill xmlns:a14="http://schemas.microsoft.com/office/drawing/2010/main">
                    <a:solidFill>
                      <a:srgbClr val="FFFFFF"/>
                    </a:solidFill>
                  </a14:hiddenFill>
                </a:ext>
              </a:extLst>
            </p:spPr>
          </p:pic>
          <p:sp>
            <p:nvSpPr>
              <p:cNvPr id="16" name="이등변 삼각형 26"/>
              <p:cNvSpPr/>
              <p:nvPr/>
            </p:nvSpPr>
            <p:spPr bwMode="auto">
              <a:xfrm rot="13553733">
                <a:off x="3459326" y="2577666"/>
                <a:ext cx="472058" cy="1201311"/>
              </a:xfrm>
              <a:prstGeom prst="triangle">
                <a:avLst/>
              </a:prstGeom>
              <a:gradFill>
                <a:gsLst>
                  <a:gs pos="0">
                    <a:srgbClr val="FF0000"/>
                  </a:gs>
                  <a:gs pos="100000">
                    <a:schemeClr val="bg1">
                      <a:lumMod val="50000"/>
                      <a:alpha val="50000"/>
                    </a:schemeClr>
                  </a:gs>
                  <a:gs pos="10000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grpSp>
      </p:grpSp>
    </p:spTree>
    <p:extLst>
      <p:ext uri="{BB962C8B-B14F-4D97-AF65-F5344CB8AC3E}">
        <p14:creationId xmlns:p14="http://schemas.microsoft.com/office/powerpoint/2010/main" val="964630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48733" y="1905000"/>
            <a:ext cx="8229600" cy="2925762"/>
          </a:xfrm>
        </p:spPr>
        <p:txBody>
          <a:bodyPr>
            <a:noAutofit/>
          </a:bodyPr>
          <a:lstStyle/>
          <a:p>
            <a:pPr algn="just"/>
            <a:r>
              <a:rPr lang="en-US" sz="2000" dirty="0" smtClean="0">
                <a:latin typeface="Times New Roman" panose="02020603050405020304" pitchFamily="18" charset="0"/>
                <a:cs typeface="Times New Roman" panose="02020603050405020304" pitchFamily="18" charset="0"/>
              </a:rPr>
              <a:t>Proposed the Ports Emergency Signage-LiFi / CamCom Link Technology</a:t>
            </a:r>
          </a:p>
          <a:p>
            <a:pPr algn="just"/>
            <a:r>
              <a:rPr lang="en-US" sz="2000" dirty="0" smtClean="0">
                <a:latin typeface="Times New Roman" panose="02020603050405020304" pitchFamily="18" charset="0"/>
                <a:cs typeface="Times New Roman" panose="02020603050405020304" pitchFamily="18" charset="0"/>
              </a:rPr>
              <a:t>Provides Safety Evacuation Assistance with first AID support centers help information use of Emergency signage using LiFi/CamCom Technology in Emergency condition at port</a:t>
            </a:r>
          </a:p>
          <a:p>
            <a:pPr algn="just"/>
            <a:r>
              <a:rPr lang="en-US" sz="2000" dirty="0" smtClean="0">
                <a:latin typeface="Times New Roman" panose="02020603050405020304" pitchFamily="18" charset="0"/>
                <a:cs typeface="Times New Roman" panose="02020603050405020304" pitchFamily="18" charset="0"/>
              </a:rPr>
              <a:t>Easy Integration support with ITS using Mobile Infrastructure Technology in Emergency Situations</a:t>
            </a:r>
          </a:p>
          <a:p>
            <a:pPr algn="just"/>
            <a:r>
              <a:rPr lang="en-US" sz="2000" dirty="0" smtClean="0">
                <a:latin typeface="Times New Roman" panose="02020603050405020304" pitchFamily="18" charset="0"/>
                <a:cs typeface="Times New Roman" panose="02020603050405020304" pitchFamily="18" charset="0"/>
              </a:rPr>
              <a:t>Novel Ports </a:t>
            </a:r>
            <a:r>
              <a:rPr lang="en-US" sz="2000" dirty="0">
                <a:latin typeface="Times New Roman" panose="02020603050405020304" pitchFamily="18" charset="0"/>
                <a:cs typeface="Times New Roman" panose="02020603050405020304" pitchFamily="18" charset="0"/>
              </a:rPr>
              <a:t>safety system </a:t>
            </a:r>
            <a:r>
              <a:rPr lang="en-US" sz="2000" dirty="0" smtClean="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directly related to human and material </a:t>
            </a:r>
            <a:r>
              <a:rPr lang="en-US" sz="2000" dirty="0" smtClean="0">
                <a:latin typeface="Times New Roman" panose="02020603050405020304" pitchFamily="18" charset="0"/>
                <a:cs typeface="Times New Roman" panose="02020603050405020304" pitchFamily="18" charset="0"/>
              </a:rPr>
              <a:t>safety</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222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5859</TotalTime>
  <Words>335</Words>
  <Application>Microsoft Office PowerPoint</Application>
  <PresentationFormat>On-screen Show (4:3)</PresentationFormat>
  <Paragraphs>66</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Contents</vt:lpstr>
      <vt:lpstr>Ports Emergency Scenarios</vt:lpstr>
      <vt:lpstr>V2I LiFi/CamCom Model for Water Vehicle Emergency Control</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ITLab</cp:lastModifiedBy>
  <cp:revision>240</cp:revision>
  <cp:lastPrinted>2017-05-07T16:27:20Z</cp:lastPrinted>
  <dcterms:created xsi:type="dcterms:W3CDTF">2010-05-15T17:50:32Z</dcterms:created>
  <dcterms:modified xsi:type="dcterms:W3CDTF">2017-05-07T19:13:04Z</dcterms:modified>
</cp:coreProperties>
</file>