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289" r:id="rId3"/>
    <p:sldId id="298" r:id="rId4"/>
    <p:sldId id="295" r:id="rId5"/>
    <p:sldId id="30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119" d="100"/>
          <a:sy n="119" d="100"/>
        </p:scale>
        <p:origin x="163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15-17-0282-00-0vat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601533"/>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Tollgates FrontVIEW Smart Signage For Advanced Driver Assistance CamCom System</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a:t>
            </a:r>
            <a:r>
              <a:rPr lang="en-US" sz="1600" dirty="0" smtClean="0">
                <a:latin typeface="Times New Roman" pitchFamily="18" charset="0"/>
                <a:cs typeface="Times New Roman" pitchFamily="18" charset="0"/>
              </a:rPr>
              <a:t>Cha</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Vinayagam Mariappan(SNUST), Sinyou Hong(SNUST), Jong Hyeok Lee (SNUST), Daehyun Kim (Namuga  Co., Ltd), Jaekwon Shin, Jintae Kim (Fivetek Co., Ltd)</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Advanced Driver Assistance System (ADAS)  using FrontVIEW Smart Signage System with Vehicle  CamCom Concept models. </a:t>
            </a:r>
            <a:r>
              <a:rPr lang="en-US" sz="1600" dirty="0">
                <a:latin typeface="Times New Roman" pitchFamily="18" charset="0"/>
                <a:cs typeface="Times New Roman" pitchFamily="18" charset="0"/>
              </a:rPr>
              <a:t>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ADAS, IoT/IoL</a:t>
            </a:r>
            <a:r>
              <a:rPr lang="en-US" sz="1600" dirty="0">
                <a:latin typeface="Times New Roman" pitchFamily="18" charset="0"/>
                <a:cs typeface="Times New Roman" pitchFamily="18" charset="0"/>
              </a:rPr>
              <a:t>, LED IT, Digital Signage 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57200" y="1752601"/>
            <a:ext cx="8382000" cy="28194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Tollgate Signage Display</a:t>
            </a:r>
          </a:p>
          <a:p>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FrontVIEW Signage-CamCom Link for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Tollgates</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9233"/>
            <a:ext cx="8229600" cy="609600"/>
          </a:xfrm>
        </p:spPr>
        <p:txBody>
          <a:bodyPr>
            <a:normAutofit/>
          </a:bodyPr>
          <a:lstStyle/>
          <a:p>
            <a:r>
              <a:rPr lang="en-US" sz="3200" b="1" dirty="0" smtClean="0">
                <a:ea typeface="굴림" panose="020B0600000101010101" pitchFamily="50" charset="-127"/>
              </a:rPr>
              <a:t>Tollgate </a:t>
            </a:r>
            <a:r>
              <a:rPr lang="en-US" sz="3200" b="1" dirty="0">
                <a:ea typeface="굴림" panose="020B0600000101010101" pitchFamily="50" charset="-127"/>
              </a:rPr>
              <a:t>Signage Display</a:t>
            </a:r>
            <a:endParaRPr lang="en-US" sz="3200" b="1" dirty="0"/>
          </a:p>
        </p:txBody>
      </p:sp>
      <p:sp>
        <p:nvSpPr>
          <p:cNvPr id="3" name="Content Placeholder 2"/>
          <p:cNvSpPr>
            <a:spLocks noGrp="1"/>
          </p:cNvSpPr>
          <p:nvPr>
            <p:ph idx="1"/>
          </p:nvPr>
        </p:nvSpPr>
        <p:spPr>
          <a:xfrm>
            <a:off x="457200" y="1371600"/>
            <a:ext cx="8382000" cy="4648200"/>
          </a:xfrm>
        </p:spPr>
        <p:txBody>
          <a:bodyPr>
            <a:normAutofit fontScale="70000" lnSpcReduction="20000"/>
          </a:bodyPr>
          <a:lstStyle/>
          <a:p>
            <a:pPr algn="just"/>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Tollgates Signage and Heavy Vehicles on tollgates obscure the frontal view for followed Vehicles</a:t>
            </a:r>
          </a:p>
          <a:p>
            <a:pPr algn="just"/>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Leads to crashes when drivers attempt to pass the automatic tollgate when overtake long heavy vehicles</a:t>
            </a:r>
          </a:p>
          <a:p>
            <a:pPr algn="just"/>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Tollgate FrontVIEW Signage Display</a:t>
            </a:r>
          </a:p>
          <a:p>
            <a:pPr lvl="1" algn="just"/>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FrontVIEW Signage Display surface in the entry point of the Tollgate</a:t>
            </a:r>
          </a:p>
          <a:p>
            <a:pPr lvl="1" algn="just"/>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FrontVIEW Signage Display the Forward View of Road Condition from tollgate front side installed Camera</a:t>
            </a:r>
          </a:p>
          <a:p>
            <a:pPr lvl="1" algn="just"/>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Instead of obscuring most of the view, it actually shows the driver what’s going on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ahead of the forward direction in the tollgate</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Aims </a:t>
            </a:r>
            <a:r>
              <a:rPr lang="en-US" altLang="ko-KR" sz="2000" dirty="0">
                <a:latin typeface="Times New Roman" panose="02020603050405020304" pitchFamily="18" charset="0"/>
                <a:ea typeface="굴림" panose="020B0600000101010101" pitchFamily="50" charset="-127"/>
                <a:cs typeface="Times New Roman" panose="02020603050405020304" pitchFamily="18" charset="0"/>
              </a:rPr>
              <a:t>to reduce crashes when drivers attempt to </a:t>
            </a:r>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pass automatic tollgates on roadways</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algn="just"/>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Integrated With:</a:t>
            </a:r>
            <a:endParaRPr lang="en-US" altLang="ko-KR" sz="24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1900" dirty="0" smtClean="0">
                <a:latin typeface="Times New Roman" panose="02020603050405020304" pitchFamily="18" charset="0"/>
                <a:ea typeface="굴림" panose="020B0600000101010101" pitchFamily="50" charset="-127"/>
                <a:cs typeface="Times New Roman" panose="02020603050405020304" pitchFamily="18" charset="0"/>
              </a:rPr>
              <a:t>Day/Night </a:t>
            </a:r>
            <a:r>
              <a:rPr lang="en-US" altLang="ko-KR" sz="1900" dirty="0">
                <a:latin typeface="Times New Roman" panose="02020603050405020304" pitchFamily="18" charset="0"/>
                <a:ea typeface="굴림" panose="020B0600000101010101" pitchFamily="50" charset="-127"/>
                <a:cs typeface="Times New Roman" panose="02020603050405020304" pitchFamily="18" charset="0"/>
              </a:rPr>
              <a:t>Clear </a:t>
            </a:r>
            <a:r>
              <a:rPr lang="en-US" altLang="ko-KR" sz="1900" dirty="0" smtClean="0">
                <a:latin typeface="Times New Roman" panose="02020603050405020304" pitchFamily="18" charset="0"/>
                <a:ea typeface="굴림" panose="020B0600000101010101" pitchFamily="50" charset="-127"/>
                <a:cs typeface="Times New Roman" panose="02020603050405020304" pitchFamily="18" charset="0"/>
              </a:rPr>
              <a:t>Forward View of tollgates </a:t>
            </a:r>
            <a:endParaRPr lang="en-US" altLang="ko-KR" sz="19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1900" dirty="0" smtClean="0">
                <a:latin typeface="Times New Roman" panose="02020603050405020304" pitchFamily="18" charset="0"/>
                <a:ea typeface="굴림" panose="020B0600000101010101" pitchFamily="50" charset="-127"/>
                <a:cs typeface="Times New Roman" panose="02020603050405020304" pitchFamily="18" charset="0"/>
              </a:rPr>
              <a:t>Wireless Video Feeds to Display Screens</a:t>
            </a:r>
            <a:endParaRPr lang="en-US" altLang="ko-KR" sz="1900" dirty="0">
              <a:latin typeface="Times New Roman" panose="02020603050405020304" pitchFamily="18" charset="0"/>
              <a:ea typeface="굴림" panose="020B0600000101010101" pitchFamily="50" charset="-127"/>
              <a:cs typeface="Times New Roman" panose="02020603050405020304" pitchFamily="18" charset="0"/>
            </a:endParaRPr>
          </a:p>
          <a:p>
            <a:pPr lvl="1"/>
            <a:r>
              <a:rPr lang="en-US" altLang="ko-KR" sz="1900" dirty="0" smtClean="0">
                <a:latin typeface="Times New Roman" panose="02020603050405020304" pitchFamily="18" charset="0"/>
                <a:ea typeface="굴림" panose="020B0600000101010101" pitchFamily="50" charset="-127"/>
                <a:cs typeface="Times New Roman" panose="02020603050405020304" pitchFamily="18" charset="0"/>
              </a:rPr>
              <a:t>High Resolution Display Screens </a:t>
            </a:r>
          </a:p>
          <a:p>
            <a:pPr lvl="2">
              <a:buFont typeface="Times New Roman" panose="02020603050405020304" pitchFamily="18" charset="0"/>
              <a:buChar char="▫"/>
            </a:pPr>
            <a:r>
              <a:rPr lang="en-US" altLang="ko-KR" sz="1500" dirty="0" smtClean="0">
                <a:latin typeface="Times New Roman" panose="02020603050405020304" pitchFamily="18" charset="0"/>
                <a:ea typeface="굴림" panose="020B0600000101010101" pitchFamily="50" charset="-127"/>
                <a:cs typeface="Times New Roman" panose="02020603050405020304" pitchFamily="18" charset="0"/>
              </a:rPr>
              <a:t>HD, Full HD, UHD</a:t>
            </a: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Dual Mode Use</a:t>
            </a:r>
          </a:p>
          <a:p>
            <a:pPr lvl="1"/>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Digital Signage Advertisement </a:t>
            </a:r>
          </a:p>
          <a:p>
            <a:pPr lvl="1"/>
            <a:r>
              <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rPr>
              <a:t>Road Safety – Driver Assistance </a:t>
            </a:r>
            <a:endParaRPr lang="en-US" altLang="ko-KR" sz="2000" dirty="0">
              <a:latin typeface="Times New Roman" panose="02020603050405020304" pitchFamily="18" charset="0"/>
              <a:ea typeface="굴림" panose="020B0600000101010101" pitchFamily="50" charset="-127"/>
              <a:cs typeface="Times New Roman" panose="02020603050405020304" pitchFamily="18" charset="0"/>
            </a:endParaRPr>
          </a:p>
          <a:p>
            <a:pPr lvl="1"/>
            <a:endParaRPr lang="en-US" sz="2000" dirty="0"/>
          </a:p>
        </p:txBody>
      </p:sp>
    </p:spTree>
    <p:extLst>
      <p:ext uri="{BB962C8B-B14F-4D97-AF65-F5344CB8AC3E}">
        <p14:creationId xmlns:p14="http://schemas.microsoft.com/office/powerpoint/2010/main" val="459339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73948"/>
            <a:ext cx="9144000" cy="685800"/>
          </a:xfrm>
        </p:spPr>
        <p:txBody>
          <a:bodyPr>
            <a:normAutofit/>
          </a:bodyPr>
          <a:lstStyle/>
          <a:p>
            <a:r>
              <a:rPr lang="en-US" sz="3000" b="1" dirty="0" smtClean="0"/>
              <a:t>FrontVIEW Signage-CamCom </a:t>
            </a:r>
            <a:r>
              <a:rPr lang="en-US" sz="3000" b="1" dirty="0"/>
              <a:t>Link for </a:t>
            </a:r>
            <a:r>
              <a:rPr lang="en-US" sz="3000" b="1" dirty="0" smtClean="0"/>
              <a:t>Tollgates</a:t>
            </a:r>
            <a:endParaRPr lang="en-US" sz="3000" b="1" dirty="0"/>
          </a:p>
        </p:txBody>
      </p:sp>
      <p:sp>
        <p:nvSpPr>
          <p:cNvPr id="6" name="Rectangle 5"/>
          <p:cNvSpPr/>
          <p:nvPr/>
        </p:nvSpPr>
        <p:spPr>
          <a:xfrm>
            <a:off x="762000" y="1479206"/>
            <a:ext cx="4122090" cy="338554"/>
          </a:xfrm>
          <a:prstGeom prst="rect">
            <a:avLst/>
          </a:prstGeom>
        </p:spPr>
        <p:txBody>
          <a:bodyPr wrap="none">
            <a:spAutoFit/>
          </a:bodyPr>
          <a:lstStyle/>
          <a:p>
            <a:r>
              <a:rPr lang="en-US" sz="1600" dirty="0" smtClean="0"/>
              <a:t>V2I FrontVIEW Signage Display – CamCom Link</a:t>
            </a:r>
            <a:endParaRPr lang="en-US" sz="1600" dirty="0"/>
          </a:p>
        </p:txBody>
      </p:sp>
      <p:sp>
        <p:nvSpPr>
          <p:cNvPr id="11" name="Content Placeholder 2"/>
          <p:cNvSpPr>
            <a:spLocks noGrp="1"/>
          </p:cNvSpPr>
          <p:nvPr>
            <p:ph idx="1"/>
          </p:nvPr>
        </p:nvSpPr>
        <p:spPr>
          <a:xfrm>
            <a:off x="4995334" y="1574800"/>
            <a:ext cx="4038599" cy="4749800"/>
          </a:xfrm>
        </p:spPr>
        <p:txBody>
          <a:bodyPr>
            <a:normAutofit lnSpcReduction="10000"/>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V2I CamCom Link between FrontVIEW Signage Display and Tollgate entry Vehicle Front View Camera</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FrontVIEW Signage display used to display the tollgate entry vehicle front roadway view as well as display based CamCom Tx</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FrontVIEW Signage uses Visible or Invisible mode of data transmission</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Tollgate Entry Vehicle Front view camera work as Rx</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Signage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Provide high end driving assistance to the following vehicle and ensures roadway safety</a:t>
            </a:r>
          </a:p>
          <a:p>
            <a:pPr lvl="1" algn="just"/>
            <a:r>
              <a:rPr lang="en-US" altLang="ko-KR" sz="1400" dirty="0" smtClean="0">
                <a:latin typeface="Times New Roman" panose="02020603050405020304" pitchFamily="18" charset="0"/>
                <a:ea typeface="굴림" panose="020B0600000101010101" pitchFamily="50" charset="-127"/>
                <a:cs typeface="Times New Roman" panose="02020603050405020304" pitchFamily="18" charset="0"/>
              </a:rPr>
              <a:t>Provides Mobile Network Connectivity Infrastructure</a:t>
            </a:r>
            <a:endParaRPr lang="en-US" altLang="ko-KR" sz="1400" dirty="0">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0" name="TextBox 53"/>
          <p:cNvSpPr txBox="1">
            <a:spLocks noChangeArrowheads="1"/>
          </p:cNvSpPr>
          <p:nvPr/>
        </p:nvSpPr>
        <p:spPr bwMode="auto">
          <a:xfrm>
            <a:off x="533399" y="5334000"/>
            <a:ext cx="8500533" cy="10033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Safety Driver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endParaRPr kumimoji="0" lang="en-US" altLang="ko-KR" sz="1600" dirty="0" smtClean="0">
              <a:cs typeface="Times New Roman" panose="02020603050405020304" pitchFamily="18" charset="0"/>
            </a:endParaRPr>
          </a:p>
        </p:txBody>
      </p:sp>
      <p:pic>
        <p:nvPicPr>
          <p:cNvPr id="8" name="Picture 2" descr="Image result for highway tollgate signage kor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302352"/>
            <a:ext cx="5336823" cy="3001963"/>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1413938" y="2897182"/>
            <a:ext cx="2809471" cy="859208"/>
            <a:chOff x="2286000" y="2362200"/>
            <a:chExt cx="4800601" cy="1295400"/>
          </a:xfrm>
        </p:grpSpPr>
        <p:grpSp>
          <p:nvGrpSpPr>
            <p:cNvPr id="12" name="Group 11"/>
            <p:cNvGrpSpPr/>
            <p:nvPr/>
          </p:nvGrpSpPr>
          <p:grpSpPr>
            <a:xfrm>
              <a:off x="2286000" y="2362200"/>
              <a:ext cx="4800601" cy="1295400"/>
              <a:chOff x="2286000" y="2362200"/>
              <a:chExt cx="4800601" cy="1295400"/>
            </a:xfrm>
          </p:grpSpPr>
          <p:pic>
            <p:nvPicPr>
              <p:cNvPr id="14" name="Picture 4" descr="Image result for tv display fram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2362200"/>
                <a:ext cx="4800601" cy="12954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p:cNvPicPr>
                <a:picLocks noChangeAspect="1"/>
              </p:cNvPicPr>
              <p:nvPr/>
            </p:nvPicPr>
            <p:blipFill>
              <a:blip r:embed="rId4"/>
              <a:stretch>
                <a:fillRect/>
              </a:stretch>
            </p:blipFill>
            <p:spPr>
              <a:xfrm>
                <a:off x="2743200" y="2514600"/>
                <a:ext cx="3886200" cy="914400"/>
              </a:xfrm>
              <a:prstGeom prst="rect">
                <a:avLst/>
              </a:prstGeom>
            </p:spPr>
          </p:pic>
        </p:grpSp>
        <p:pic>
          <p:nvPicPr>
            <p:cNvPr id="13" name="Picture 12"/>
            <p:cNvPicPr>
              <a:picLocks noChangeAspect="1"/>
            </p:cNvPicPr>
            <p:nvPr/>
          </p:nvPicPr>
          <p:blipFill>
            <a:blip r:embed="rId5"/>
            <a:stretch>
              <a:fillRect/>
            </a:stretch>
          </p:blipFill>
          <p:spPr>
            <a:xfrm>
              <a:off x="6324600" y="3079322"/>
              <a:ext cx="304800" cy="349678"/>
            </a:xfrm>
            <a:prstGeom prst="rect">
              <a:avLst/>
            </a:prstGeom>
          </p:spPr>
        </p:pic>
      </p:grpSp>
      <p:pic>
        <p:nvPicPr>
          <p:cNvPr id="16" name="Picture 10" descr="Image result for transparent car back view"/>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77461" y="4695882"/>
            <a:ext cx="1450975" cy="739997"/>
          </a:xfrm>
          <a:prstGeom prst="rect">
            <a:avLst/>
          </a:prstGeom>
          <a:noFill/>
          <a:extLst>
            <a:ext uri="{909E8E84-426E-40DD-AFC4-6F175D3DCCD1}">
              <a14:hiddenFill xmlns:a14="http://schemas.microsoft.com/office/drawing/2010/main">
                <a:solidFill>
                  <a:srgbClr val="FFFFFF"/>
                </a:solidFill>
              </a14:hiddenFill>
            </a:ext>
          </a:extLst>
        </p:spPr>
      </p:pic>
      <p:sp>
        <p:nvSpPr>
          <p:cNvPr id="17" name="이등변 삼각형 26"/>
          <p:cNvSpPr/>
          <p:nvPr/>
        </p:nvSpPr>
        <p:spPr bwMode="auto">
          <a:xfrm rot="10228905">
            <a:off x="3604989" y="3365353"/>
            <a:ext cx="618892" cy="1391276"/>
          </a:xfrm>
          <a:prstGeom prst="triangle">
            <a:avLst>
              <a:gd name="adj" fmla="val 26567"/>
            </a:avLst>
          </a:prstGeom>
          <a:gradFill>
            <a:gsLst>
              <a:gs pos="51000">
                <a:srgbClr val="BFBF40"/>
              </a:gs>
              <a:gs pos="0">
                <a:srgbClr val="FFFF00"/>
              </a:gs>
              <a:gs pos="100000">
                <a:schemeClr val="bg1">
                  <a:lumMod val="50000"/>
                  <a:alpha val="50000"/>
                </a:schemeClr>
              </a:gs>
              <a:gs pos="100000">
                <a:schemeClr val="bg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Tree>
    <p:extLst>
      <p:ext uri="{BB962C8B-B14F-4D97-AF65-F5344CB8AC3E}">
        <p14:creationId xmlns:p14="http://schemas.microsoft.com/office/powerpoint/2010/main" val="964630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229600" cy="2925762"/>
          </a:xfrm>
        </p:spPr>
        <p:txBody>
          <a:bodyPr>
            <a:noAutofit/>
          </a:bodyPr>
          <a:lstStyle/>
          <a:p>
            <a:pPr algn="just"/>
            <a:r>
              <a:rPr lang="en-US" sz="2000" dirty="0" smtClean="0">
                <a:latin typeface="Times New Roman" panose="02020603050405020304" pitchFamily="18" charset="0"/>
                <a:cs typeface="Times New Roman" panose="02020603050405020304" pitchFamily="18" charset="0"/>
              </a:rPr>
              <a:t>Proposed the Tollgate FrontVIEW Signage-CamCom Link Technology  </a:t>
            </a:r>
          </a:p>
          <a:p>
            <a:pPr algn="just"/>
            <a:r>
              <a:rPr lang="en-US" sz="2000" dirty="0" smtClean="0">
                <a:latin typeface="Times New Roman" panose="02020603050405020304" pitchFamily="18" charset="0"/>
                <a:cs typeface="Times New Roman" panose="02020603050405020304" pitchFamily="18" charset="0"/>
              </a:rPr>
              <a:t>Driver Assistive Safety Drive use of Signage to CamCom Technology</a:t>
            </a:r>
          </a:p>
          <a:p>
            <a:pPr algn="just"/>
            <a:r>
              <a:rPr lang="en-US" sz="2000" dirty="0" smtClean="0">
                <a:latin typeface="Times New Roman" panose="02020603050405020304" pitchFamily="18" charset="0"/>
                <a:cs typeface="Times New Roman" panose="02020603050405020304" pitchFamily="18" charset="0"/>
              </a:rPr>
              <a:t>CamCom guarantees </a:t>
            </a:r>
            <a:r>
              <a:rPr lang="en-US" sz="2000" dirty="0">
                <a:latin typeface="Times New Roman" panose="02020603050405020304" pitchFamily="18" charset="0"/>
                <a:cs typeface="Times New Roman" panose="02020603050405020304" pitchFamily="18" charset="0"/>
              </a:rPr>
              <a:t>data </a:t>
            </a:r>
            <a:r>
              <a:rPr lang="en-US" sz="2000" dirty="0" smtClean="0">
                <a:latin typeface="Times New Roman" panose="02020603050405020304" pitchFamily="18" charset="0"/>
                <a:cs typeface="Times New Roman" panose="02020603050405020304" pitchFamily="18" charset="0"/>
              </a:rPr>
              <a:t>communication </a:t>
            </a:r>
            <a:r>
              <a:rPr lang="en-US" sz="2000" dirty="0">
                <a:latin typeface="Times New Roman" panose="02020603050405020304" pitchFamily="18" charset="0"/>
                <a:cs typeface="Times New Roman" panose="02020603050405020304" pitchFamily="18" charset="0"/>
              </a:rPr>
              <a:t>from </a:t>
            </a:r>
            <a:r>
              <a:rPr lang="en-US" sz="2000" dirty="0" smtClean="0">
                <a:latin typeface="Times New Roman" panose="02020603050405020304" pitchFamily="18" charset="0"/>
                <a:cs typeface="Times New Roman" panose="02020603050405020304" pitchFamily="18" charset="0"/>
              </a:rPr>
              <a:t>Mobile Infrastructure-to-Vehicle</a:t>
            </a:r>
            <a:r>
              <a:rPr lang="en-US" sz="2000" dirty="0">
                <a:latin typeface="Times New Roman" panose="02020603050405020304" pitchFamily="18" charset="0"/>
                <a:cs typeface="Times New Roman" panose="02020603050405020304" pitchFamily="18" charset="0"/>
              </a:rPr>
              <a:t>, broadcasting many safety related information, hence suitable for road safety applications</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Easy Integration support with ITS using Mobile Infrastructure Technology</a:t>
            </a:r>
          </a:p>
          <a:p>
            <a:pPr algn="just"/>
            <a:r>
              <a:rPr lang="en-US" sz="2000" dirty="0" smtClean="0">
                <a:latin typeface="Times New Roman" panose="02020603050405020304" pitchFamily="18" charset="0"/>
                <a:cs typeface="Times New Roman" panose="02020603050405020304" pitchFamily="18" charset="0"/>
              </a:rPr>
              <a:t>Novel road </a:t>
            </a:r>
            <a:r>
              <a:rPr lang="en-US" sz="2000" dirty="0">
                <a:latin typeface="Times New Roman" panose="02020603050405020304" pitchFamily="18" charset="0"/>
                <a:cs typeface="Times New Roman" panose="02020603050405020304" pitchFamily="18" charset="0"/>
              </a:rPr>
              <a:t>safety system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directly related to human and material </a:t>
            </a:r>
            <a:r>
              <a:rPr lang="en-US" sz="2000" dirty="0" smtClean="0">
                <a:latin typeface="Times New Roman" panose="02020603050405020304" pitchFamily="18" charset="0"/>
                <a:cs typeface="Times New Roman" panose="02020603050405020304" pitchFamily="18" charset="0"/>
              </a:rPr>
              <a:t>safety</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5786</TotalTime>
  <Words>362</Words>
  <Application>Microsoft Office PowerPoint</Application>
  <PresentationFormat>On-screen Show (4:3)</PresentationFormat>
  <Paragraphs>59</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Contents</vt:lpstr>
      <vt:lpstr>Tollgate Signage Display</vt:lpstr>
      <vt:lpstr>FrontVIEW Signage-CamCom Link for Tollgates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ITLab</cp:lastModifiedBy>
  <cp:revision>237</cp:revision>
  <cp:lastPrinted>2017-05-07T15:04:46Z</cp:lastPrinted>
  <dcterms:created xsi:type="dcterms:W3CDTF">2010-05-15T17:50:32Z</dcterms:created>
  <dcterms:modified xsi:type="dcterms:W3CDTF">2017-05-07T19:11:22Z</dcterms:modified>
</cp:coreProperties>
</file>