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handoutMasterIdLst>
    <p:handoutMasterId r:id="rId8"/>
  </p:handoutMasterIdLst>
  <p:sldIdLst>
    <p:sldId id="280" r:id="rId2"/>
    <p:sldId id="289" r:id="rId3"/>
    <p:sldId id="298" r:id="rId4"/>
    <p:sldId id="295" r:id="rId5"/>
    <p:sldId id="301" r:id="rId6"/>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99BFF"/>
    <a:srgbClr val="4CFF4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MasterView">
  <p:normalViewPr horzBarState="maximized">
    <p:restoredLeft sz="9601" autoAdjust="0"/>
    <p:restoredTop sz="94660"/>
  </p:normalViewPr>
  <p:slideViewPr>
    <p:cSldViewPr>
      <p:cViewPr varScale="1">
        <p:scale>
          <a:sx n="119" d="100"/>
          <a:sy n="119" d="100"/>
        </p:scale>
        <p:origin x="1638"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smtClean="0"/>
              <a:t>March 2017</a:t>
            </a:r>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0ED5AFC9-7AB8-5B40-A4AD-2D01B55EE979}" type="datetime1">
              <a:rPr lang="en-US" smtClean="0"/>
              <a:t>5/8/2017</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r>
              <a:rPr lang="en-US" smtClean="0"/>
              <a:t>Submission</a:t>
            </a:r>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BCA4752B-70B9-0544-8D79-25A28646B0BC}" type="slidenum">
              <a:rPr lang="en-US" smtClean="0"/>
              <a:t>‹#›</a:t>
            </a:fld>
            <a:endParaRPr lang="en-US"/>
          </a:p>
        </p:txBody>
      </p:sp>
    </p:spTree>
    <p:extLst>
      <p:ext uri="{BB962C8B-B14F-4D97-AF65-F5344CB8AC3E}">
        <p14:creationId xmlns:p14="http://schemas.microsoft.com/office/powerpoint/2010/main" val="1347699823"/>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smtClean="0"/>
              <a:t>March 2017</a:t>
            </a:r>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B303C4BF-C31F-4E46-8E72-4609933140BC}" type="datetime1">
              <a:rPr lang="en-US" smtClean="0"/>
              <a:t>5/8/2017</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r>
              <a:rPr lang="en-US" smtClean="0"/>
              <a:t>Submission</a:t>
            </a:r>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15234A02-7D3B-CD49-A0E0-CACF1D6BF2B3}" type="slidenum">
              <a:rPr lang="en-US" smtClean="0"/>
              <a:t>‹#›</a:t>
            </a:fld>
            <a:endParaRPr lang="en-US"/>
          </a:p>
        </p:txBody>
      </p:sp>
    </p:spTree>
    <p:extLst>
      <p:ext uri="{BB962C8B-B14F-4D97-AF65-F5344CB8AC3E}">
        <p14:creationId xmlns:p14="http://schemas.microsoft.com/office/powerpoint/2010/main" val="539939169"/>
      </p:ext>
    </p:extLst>
  </p:cSld>
  <p:clrMap bg1="lt1" tx1="dk1" bg2="lt2" tx2="dk2" accent1="accent1" accent2="accent2" accent3="accent3" accent4="accent4" accent5="accent5" accent6="accent6" hlink="hlink" folHlink="folHlink"/>
  <p:hf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5234A02-7D3B-CD49-A0E0-CACF1D6BF2B3}" type="slidenum">
              <a:rPr lang="en-US" smtClean="0"/>
              <a:t>1</a:t>
            </a:fld>
            <a:endParaRPr lang="en-US"/>
          </a:p>
        </p:txBody>
      </p:sp>
      <p:sp>
        <p:nvSpPr>
          <p:cNvPr id="5" name="Footer Placeholder 4"/>
          <p:cNvSpPr>
            <a:spLocks noGrp="1"/>
          </p:cNvSpPr>
          <p:nvPr>
            <p:ph type="ftr" sz="quarter" idx="11"/>
          </p:nvPr>
        </p:nvSpPr>
        <p:spPr/>
        <p:txBody>
          <a:bodyPr/>
          <a:lstStyle/>
          <a:p>
            <a:r>
              <a:rPr lang="en-US" smtClean="0"/>
              <a:t>Submission</a:t>
            </a:r>
            <a:endParaRPr lang="en-US"/>
          </a:p>
        </p:txBody>
      </p:sp>
      <p:sp>
        <p:nvSpPr>
          <p:cNvPr id="6" name="Header Placeholder 5"/>
          <p:cNvSpPr>
            <a:spLocks noGrp="1"/>
          </p:cNvSpPr>
          <p:nvPr>
            <p:ph type="hdr" sz="quarter" idx="12"/>
          </p:nvPr>
        </p:nvSpPr>
        <p:spPr/>
        <p:txBody>
          <a:bodyPr/>
          <a:lstStyle/>
          <a:p>
            <a:r>
              <a:rPr lang="en-US" smtClean="0"/>
              <a:t>March 2017</a:t>
            </a:r>
            <a:endParaRPr lang="en-US"/>
          </a:p>
        </p:txBody>
      </p:sp>
    </p:spTree>
    <p:extLst>
      <p:ext uri="{BB962C8B-B14F-4D97-AF65-F5344CB8AC3E}">
        <p14:creationId xmlns:p14="http://schemas.microsoft.com/office/powerpoint/2010/main" val="42426403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697761A-F4E6-294D-9AFB-521E0AC40CDA}" type="datetime1">
              <a:rPr lang="en-US" smtClean="0"/>
              <a:t>5/8/2017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6324600" y="6356350"/>
            <a:ext cx="2362200" cy="365125"/>
          </a:xfrm>
        </p:spPr>
        <p:txBody>
          <a:bodyPr/>
          <a:lstStyle/>
          <a:p>
            <a:fld id="{1613948B-9904-4F55-AB85-19EFE6CFA19B}" type="slidenum">
              <a:rPr lang="en-US" smtClean="0"/>
              <a:pPr/>
              <a:t>‹#›</a:t>
            </a:fld>
            <a:endParaRPr lang="en-US" dirty="0"/>
          </a:p>
        </p:txBody>
      </p:sp>
      <p:cxnSp>
        <p:nvCxnSpPr>
          <p:cNvPr id="7" name="Straight Connector 6"/>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Submission</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0" name="Date Placeholder 3"/>
          <p:cNvSpPr txBox="1">
            <a:spLocks/>
          </p:cNvSpPr>
          <p:nvPr userDrawn="1"/>
        </p:nvSpPr>
        <p:spPr>
          <a:xfrm>
            <a:off x="6553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Jaesang Cha, SNUST</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cxnSp>
        <p:nvCxnSpPr>
          <p:cNvPr id="11" name="Straight Connector 10"/>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userDrawn="1"/>
        </p:nvSpPr>
        <p:spPr>
          <a:xfrm>
            <a:off x="457200" y="152400"/>
            <a:ext cx="1295400" cy="307777"/>
          </a:xfrm>
          <a:prstGeom prst="rect">
            <a:avLst/>
          </a:prstGeom>
          <a:noFill/>
        </p:spPr>
        <p:txBody>
          <a:bodyPr wrap="square" rtlCol="0">
            <a:spAutoFit/>
          </a:bodyPr>
          <a:lstStyle/>
          <a:p>
            <a:r>
              <a:rPr lang="en-US" sz="1400" b="1" dirty="0" smtClean="0">
                <a:latin typeface="Times New Roman" pitchFamily="18" charset="0"/>
                <a:cs typeface="Times New Roman" pitchFamily="18" charset="0"/>
              </a:rPr>
              <a:t>May 2017</a:t>
            </a:r>
            <a:endParaRPr lang="en-US" sz="1400" b="1" dirty="0">
              <a:latin typeface="Times New Roman" pitchFamily="18" charset="0"/>
              <a:cs typeface="Times New Roman" pitchFamily="18" charset="0"/>
            </a:endParaRPr>
          </a:p>
        </p:txBody>
      </p:sp>
      <p:sp>
        <p:nvSpPr>
          <p:cNvPr id="13" name="TextBox 12"/>
          <p:cNvSpPr txBox="1"/>
          <p:nvPr userDrawn="1"/>
        </p:nvSpPr>
        <p:spPr>
          <a:xfrm>
            <a:off x="5410200" y="152400"/>
            <a:ext cx="3276600" cy="307777"/>
          </a:xfrm>
          <a:prstGeom prst="rect">
            <a:avLst/>
          </a:prstGeom>
          <a:noFill/>
        </p:spPr>
        <p:txBody>
          <a:bodyPr wrap="square" rtlCol="0">
            <a:spAutoFit/>
          </a:bodyPr>
          <a:lstStyle/>
          <a:p>
            <a:pPr algn="r"/>
            <a:r>
              <a:rPr lang="en-US" sz="1400" b="1" dirty="0" smtClean="0">
                <a:latin typeface="Times New Roman" pitchFamily="18" charset="0"/>
                <a:cs typeface="Times New Roman" pitchFamily="18" charset="0"/>
              </a:rPr>
              <a:t>doc.: IEEE </a:t>
            </a:r>
            <a:r>
              <a:rPr lang="en-US" sz="1400" b="1" dirty="0" smtClean="0">
                <a:latin typeface="Times New Roman" pitchFamily="18" charset="0"/>
                <a:cs typeface="Times New Roman" pitchFamily="18" charset="0"/>
              </a:rPr>
              <a:t>15-17-0282-00-0vat</a:t>
            </a:r>
            <a:endParaRPr lang="en-US" sz="1400" b="1" dirty="0">
              <a:latin typeface="Times New Roman" pitchFamily="18" charset="0"/>
              <a:cs typeface="Times New Roman" pitchFamily="18" charset="0"/>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B968935-F7C2-2943-A84E-BC9132FE84FE}" type="datetime1">
              <a:rPr lang="en-US" smtClean="0"/>
              <a:t>5/8/2017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A8EE152-3E99-7342-B6D8-9F040714AC7D}" type="datetime1">
              <a:rPr lang="en-US" smtClean="0"/>
              <a:t>5/8/2017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cxnSp>
        <p:nvCxnSpPr>
          <p:cNvPr id="8" name="Straight Connector 7"/>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userDrawn="1"/>
        </p:nvSpPr>
        <p:spPr>
          <a:xfrm>
            <a:off x="457200" y="152400"/>
            <a:ext cx="1295400" cy="307777"/>
          </a:xfrm>
          <a:prstGeom prst="rect">
            <a:avLst/>
          </a:prstGeom>
          <a:noFill/>
        </p:spPr>
        <p:txBody>
          <a:bodyPr wrap="square" rtlCol="0">
            <a:spAutoFit/>
          </a:bodyPr>
          <a:lstStyle/>
          <a:p>
            <a:r>
              <a:rPr lang="en-US" sz="1400" b="1" dirty="0" smtClean="0">
                <a:latin typeface="Times New Roman" pitchFamily="18" charset="0"/>
                <a:cs typeface="Times New Roman" pitchFamily="18" charset="0"/>
              </a:rPr>
              <a:t>May 2017</a:t>
            </a:r>
            <a:endParaRPr lang="en-US" sz="1400" b="1" dirty="0">
              <a:latin typeface="Times New Roman" pitchFamily="18" charset="0"/>
              <a:cs typeface="Times New Roman" pitchFamily="18" charset="0"/>
            </a:endParaRPr>
          </a:p>
        </p:txBody>
      </p:sp>
      <p:sp>
        <p:nvSpPr>
          <p:cNvPr id="12" name="TextBox 11"/>
          <p:cNvSpPr txBox="1"/>
          <p:nvPr userDrawn="1"/>
        </p:nvSpPr>
        <p:spPr>
          <a:xfrm>
            <a:off x="5410200" y="152400"/>
            <a:ext cx="3276600" cy="307777"/>
          </a:xfrm>
          <a:prstGeom prst="rect">
            <a:avLst/>
          </a:prstGeom>
          <a:noFill/>
        </p:spPr>
        <p:txBody>
          <a:bodyPr wrap="square" rtlCol="0">
            <a:spAutoFit/>
          </a:bodyPr>
          <a:lstStyle/>
          <a:p>
            <a:pPr algn="r"/>
            <a:r>
              <a:rPr lang="en-US" sz="1400" b="1" dirty="0" smtClean="0">
                <a:latin typeface="Times New Roman" pitchFamily="18" charset="0"/>
                <a:cs typeface="Times New Roman" pitchFamily="18" charset="0"/>
              </a:rPr>
              <a:t>doc.: IEEE </a:t>
            </a:r>
            <a:r>
              <a:rPr lang="en-US" sz="1400" b="1" dirty="0" smtClean="0">
                <a:latin typeface="Times New Roman" pitchFamily="18" charset="0"/>
                <a:cs typeface="Times New Roman" pitchFamily="18" charset="0"/>
              </a:rPr>
              <a:t>15-17-0282-00-0vat</a:t>
            </a:r>
            <a:endParaRPr lang="en-US" sz="1400" b="1" dirty="0">
              <a:latin typeface="Times New Roman" pitchFamily="18" charset="0"/>
              <a:cs typeface="Times New Roman" pitchFamily="18" charset="0"/>
            </a:endParaRPr>
          </a:p>
        </p:txBody>
      </p:sp>
      <p:sp>
        <p:nvSpPr>
          <p:cNvPr id="13"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Submission</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9" name="Date Placeholder 3"/>
          <p:cNvSpPr txBox="1">
            <a:spLocks/>
          </p:cNvSpPr>
          <p:nvPr userDrawn="1"/>
        </p:nvSpPr>
        <p:spPr>
          <a:xfrm>
            <a:off x="6553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Jaesang Cha, SNUST</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25A640E-46A6-FE4D-ABF4-0D518D60FBB9}" type="datetime1">
              <a:rPr lang="en-US" smtClean="0"/>
              <a:t>5/8/2017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12879A4-D9B4-F64D-A058-EF37CC0DC8FD}" type="datetime1">
              <a:rPr lang="en-US" smtClean="0"/>
              <a:t>5/8/2017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62B5D2A-4D6C-8143-8602-4163F4B50C71}" type="datetime1">
              <a:rPr lang="en-US" smtClean="0"/>
              <a:t>5/8/2017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83D3F40-E048-474A-9262-361127BB8570}" type="datetime1">
              <a:rPr lang="en-US" smtClean="0"/>
              <a:t>5/8/2017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4854423-2E0A-6547-B4E9-1F109BABAE57}" type="datetime1">
              <a:rPr lang="en-US" smtClean="0"/>
              <a:t>5/8/2017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2580BF7-1EF4-924D-A091-E1142F83A0ED}" type="datetime1">
              <a:rPr lang="en-US" smtClean="0"/>
              <a:t>5/8/2017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A8B32AF-F286-2345-A16E-116F901FEE7B}" type="datetime1">
              <a:rPr lang="en-US" smtClean="0"/>
              <a:t>5/8/2017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56D8D05-7B36-9540-8C07-B77D58EE1E8F}" type="datetime1">
              <a:rPr lang="en-US" smtClean="0"/>
              <a:t>5/8/2017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613948B-9904-4F55-AB85-19EFE6CFA19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152400" y="533400"/>
            <a:ext cx="8991600" cy="5601533"/>
          </a:xfrm>
          <a:prstGeom prst="rect">
            <a:avLst/>
          </a:prstGeom>
          <a:noFill/>
          <a:ln w="12700">
            <a:noFill/>
            <a:miter lim="800000"/>
            <a:headEnd type="none" w="sm" len="sm"/>
            <a:tailEnd type="none" w="sm" len="sm"/>
          </a:ln>
          <a:effectLst/>
        </p:spPr>
        <p:txBody>
          <a:bodyPr>
            <a:spAutoFit/>
          </a:bodyPr>
          <a:lstStyle/>
          <a:p>
            <a:pPr algn="ctr"/>
            <a:r>
              <a:rPr lang="en-US" sz="1800" b="1" u="sng" dirty="0">
                <a:effectLst>
                  <a:outerShdw blurRad="38100" dist="38100" dir="2700000" algn="tl">
                    <a:srgbClr val="C0C0C0"/>
                  </a:outerShdw>
                </a:effectLst>
                <a:latin typeface="Times New Roman" pitchFamily="18" charset="0"/>
                <a:cs typeface="Times New Roman" pitchFamily="18" charset="0"/>
              </a:rPr>
              <a:t>Project: IEEE P802.15 Working Group for Wireless Personal Area Networks (WPANs)</a:t>
            </a:r>
            <a:endParaRPr lang="en-US" sz="1600" b="1" dirty="0">
              <a:latin typeface="Times New Roman" pitchFamily="18" charset="0"/>
              <a:cs typeface="Times New Roman" pitchFamily="18" charset="0"/>
            </a:endParaRPr>
          </a:p>
          <a:p>
            <a:pPr marL="228600"/>
            <a:r>
              <a:rPr lang="en-US" sz="1600" b="1" dirty="0" smtClean="0">
                <a:latin typeface="Times New Roman" pitchFamily="18" charset="0"/>
                <a:cs typeface="Times New Roman" pitchFamily="18" charset="0"/>
              </a:rPr>
              <a:t>Submission </a:t>
            </a:r>
            <a:r>
              <a:rPr lang="en-US" sz="1600" b="1" dirty="0">
                <a:latin typeface="Times New Roman" pitchFamily="18" charset="0"/>
                <a:cs typeface="Times New Roman" pitchFamily="18" charset="0"/>
              </a:rPr>
              <a:t>Title:</a:t>
            </a:r>
            <a:r>
              <a:rPr lang="en-US" sz="1600" dirty="0">
                <a:latin typeface="Times New Roman" pitchFamily="18" charset="0"/>
                <a:cs typeface="Times New Roman" pitchFamily="18" charset="0"/>
              </a:rPr>
              <a:t> </a:t>
            </a:r>
            <a:r>
              <a:rPr lang="en-US" sz="1600" dirty="0" smtClean="0">
                <a:latin typeface="Times New Roman" pitchFamily="18" charset="0"/>
                <a:cs typeface="Times New Roman" pitchFamily="18" charset="0"/>
              </a:rPr>
              <a:t>Tollgates FrontVIEW Smart Signage For Advanced Driver Assistance CamCom System</a:t>
            </a:r>
          </a:p>
          <a:p>
            <a:pPr marL="228600"/>
            <a:endParaRPr lang="en-US" sz="1600" b="1" dirty="0" smtClean="0">
              <a:latin typeface="Times New Roman" pitchFamily="18" charset="0"/>
              <a:cs typeface="Times New Roman" pitchFamily="18" charset="0"/>
            </a:endParaRPr>
          </a:p>
          <a:p>
            <a:pPr marL="228600"/>
            <a:r>
              <a:rPr lang="en-US" sz="1600" b="1" dirty="0" smtClean="0">
                <a:latin typeface="Times New Roman" pitchFamily="18" charset="0"/>
                <a:cs typeface="Times New Roman" pitchFamily="18" charset="0"/>
              </a:rPr>
              <a:t>Date </a:t>
            </a:r>
            <a:r>
              <a:rPr lang="en-US" sz="1600" b="1" dirty="0">
                <a:latin typeface="Times New Roman" pitchFamily="18" charset="0"/>
                <a:cs typeface="Times New Roman" pitchFamily="18" charset="0"/>
              </a:rPr>
              <a:t>Submitted: </a:t>
            </a:r>
            <a:r>
              <a:rPr lang="en-US" sz="1600" dirty="0" smtClean="0">
                <a:latin typeface="Times New Roman" pitchFamily="18" charset="0"/>
                <a:cs typeface="Times New Roman" pitchFamily="18" charset="0"/>
              </a:rPr>
              <a:t>May 2017</a:t>
            </a:r>
            <a:r>
              <a:rPr lang="en-US" sz="1600" dirty="0">
                <a:latin typeface="Times New Roman" pitchFamily="18" charset="0"/>
                <a:cs typeface="Times New Roman" pitchFamily="18" charset="0"/>
              </a:rPr>
              <a:t>	</a:t>
            </a:r>
            <a:endParaRPr lang="en-US" sz="1600" dirty="0" smtClean="0">
              <a:latin typeface="Times New Roman" pitchFamily="18" charset="0"/>
              <a:cs typeface="Times New Roman" pitchFamily="18" charset="0"/>
            </a:endParaRPr>
          </a:p>
          <a:p>
            <a:pPr marL="228600" algn="just"/>
            <a:r>
              <a:rPr lang="en-US" sz="1600" b="1" dirty="0" smtClean="0">
                <a:latin typeface="Times New Roman" pitchFamily="18" charset="0"/>
                <a:cs typeface="Times New Roman" pitchFamily="18" charset="0"/>
              </a:rPr>
              <a:t>Source</a:t>
            </a:r>
            <a:r>
              <a:rPr lang="en-US" sz="1600" b="1" dirty="0">
                <a:latin typeface="Times New Roman" pitchFamily="18" charset="0"/>
                <a:cs typeface="Times New Roman" pitchFamily="18" charset="0"/>
              </a:rPr>
              <a:t>:</a:t>
            </a:r>
            <a:r>
              <a:rPr lang="en-US" sz="1600" dirty="0">
                <a:latin typeface="Times New Roman" pitchFamily="18" charset="0"/>
                <a:cs typeface="Times New Roman" pitchFamily="18" charset="0"/>
              </a:rPr>
              <a:t> Jaesang </a:t>
            </a:r>
            <a:r>
              <a:rPr lang="en-US" sz="1600" dirty="0" smtClean="0">
                <a:latin typeface="Times New Roman" pitchFamily="18" charset="0"/>
                <a:cs typeface="Times New Roman" pitchFamily="18" charset="0"/>
              </a:rPr>
              <a:t>Cha</a:t>
            </a:r>
            <a:r>
              <a:rPr lang="en-US" sz="1600" dirty="0">
                <a:latin typeface="Times New Roman" pitchFamily="18" charset="0"/>
                <a:cs typeface="Times New Roman" pitchFamily="18" charset="0"/>
              </a:rPr>
              <a:t>(SNUST)</a:t>
            </a:r>
            <a:r>
              <a:rPr lang="en-US" sz="1600" dirty="0" smtClean="0">
                <a:latin typeface="Times New Roman" pitchFamily="18" charset="0"/>
                <a:cs typeface="Times New Roman" pitchFamily="18" charset="0"/>
              </a:rPr>
              <a:t>, </a:t>
            </a:r>
            <a:r>
              <a:rPr lang="en-US" sz="1600" dirty="0">
                <a:latin typeface="Times New Roman" pitchFamily="18" charset="0"/>
                <a:cs typeface="Times New Roman" pitchFamily="18" charset="0"/>
              </a:rPr>
              <a:t>Vinayagam Mariappan(SNUST), Sinyou Hong(SNUST), Jong Hyeok Lee (SNUST), Daehyun Kim (Namuga  Co., Ltd), Jaekwon Shin, Jintae Kim (Fivetek Co., Ltd)</a:t>
            </a:r>
            <a:endParaRPr lang="en-US" sz="1600" dirty="0" smtClean="0">
              <a:latin typeface="Times New Roman" pitchFamily="18" charset="0"/>
              <a:cs typeface="Times New Roman" pitchFamily="18" charset="0"/>
            </a:endParaRPr>
          </a:p>
          <a:p>
            <a:pPr marL="228600"/>
            <a:r>
              <a:rPr lang="en-US" sz="1600" b="1" dirty="0" smtClean="0">
                <a:latin typeface="Times New Roman" pitchFamily="18" charset="0"/>
                <a:cs typeface="Times New Roman" pitchFamily="18" charset="0"/>
              </a:rPr>
              <a:t>Address: </a:t>
            </a:r>
            <a:r>
              <a:rPr lang="en-US" sz="1600" dirty="0" smtClean="0">
                <a:latin typeface="Times New Roman" pitchFamily="18" charset="0"/>
                <a:cs typeface="Times New Roman" pitchFamily="18" charset="0"/>
              </a:rPr>
              <a:t>Contact Information: </a:t>
            </a:r>
            <a:r>
              <a:rPr lang="en-US" sz="1600" dirty="0">
                <a:latin typeface="Times New Roman" pitchFamily="18" charset="0"/>
                <a:cs typeface="Times New Roman" pitchFamily="18" charset="0"/>
              </a:rPr>
              <a:t>+82-2-970-6431, FAX: +82-2-970-6123, E-Mail: chajs@seoultech.ac.kr </a:t>
            </a:r>
            <a:r>
              <a:rPr lang="en-US" sz="1600" b="1" dirty="0" smtClean="0">
                <a:latin typeface="Times New Roman" pitchFamily="18" charset="0"/>
                <a:cs typeface="Times New Roman" pitchFamily="18" charset="0"/>
              </a:rPr>
              <a:t>Re:</a:t>
            </a:r>
          </a:p>
          <a:p>
            <a:pPr marL="228600" algn="just">
              <a:spcBef>
                <a:spcPts val="600"/>
              </a:spcBef>
              <a:spcAft>
                <a:spcPts val="600"/>
              </a:spcAft>
            </a:pPr>
            <a:r>
              <a:rPr lang="en-US" sz="1600" b="1" dirty="0" smtClean="0">
                <a:latin typeface="Times New Roman" pitchFamily="18" charset="0"/>
                <a:cs typeface="Times New Roman" pitchFamily="18" charset="0"/>
              </a:rPr>
              <a:t>Abstract: </a:t>
            </a:r>
            <a:r>
              <a:rPr lang="en-US" sz="1600" dirty="0" smtClean="0">
                <a:latin typeface="Times New Roman" pitchFamily="18" charset="0"/>
                <a:cs typeface="Times New Roman" pitchFamily="18" charset="0"/>
              </a:rPr>
              <a:t>This  documents introduce the Advanced Driver Assistance System (ADAS)  using FrontVIEW Smart Signage System with Vehicle  CamCom Concept models. </a:t>
            </a:r>
            <a:r>
              <a:rPr lang="en-US" sz="1600" dirty="0">
                <a:latin typeface="Times New Roman" pitchFamily="18" charset="0"/>
                <a:cs typeface="Times New Roman" pitchFamily="18" charset="0"/>
              </a:rPr>
              <a:t>This </a:t>
            </a:r>
            <a:r>
              <a:rPr lang="en-US" sz="1600" dirty="0" smtClean="0">
                <a:latin typeface="Times New Roman" pitchFamily="18" charset="0"/>
                <a:cs typeface="Times New Roman" pitchFamily="18" charset="0"/>
              </a:rPr>
              <a:t>proposed VAT  using Image Sensor Communication </a:t>
            </a:r>
            <a:r>
              <a:rPr lang="en-US" sz="1600" dirty="0">
                <a:latin typeface="Times New Roman" pitchFamily="18" charset="0"/>
                <a:cs typeface="Times New Roman" pitchFamily="18" charset="0"/>
              </a:rPr>
              <a:t>to operate on the application services like </a:t>
            </a:r>
            <a:r>
              <a:rPr lang="en-US" sz="1600" dirty="0" smtClean="0">
                <a:latin typeface="Times New Roman" pitchFamily="18" charset="0"/>
                <a:cs typeface="Times New Roman" pitchFamily="18" charset="0"/>
              </a:rPr>
              <a:t>ITS, ADAS, IoT/IoL</a:t>
            </a:r>
            <a:r>
              <a:rPr lang="en-US" sz="1600" dirty="0">
                <a:latin typeface="Times New Roman" pitchFamily="18" charset="0"/>
                <a:cs typeface="Times New Roman" pitchFamily="18" charset="0"/>
              </a:rPr>
              <a:t>, LED IT, Digital Signage with Advertisement Information etc. 	</a:t>
            </a:r>
          </a:p>
          <a:p>
            <a:pPr marL="228600">
              <a:spcBef>
                <a:spcPts val="600"/>
              </a:spcBef>
              <a:spcAft>
                <a:spcPts val="600"/>
              </a:spcAft>
            </a:pPr>
            <a:r>
              <a:rPr lang="en-US" sz="1600" b="1" dirty="0">
                <a:latin typeface="Times New Roman" pitchFamily="18" charset="0"/>
                <a:cs typeface="Times New Roman" pitchFamily="18" charset="0"/>
              </a:rPr>
              <a:t>Purpose: </a:t>
            </a:r>
            <a:r>
              <a:rPr lang="en-US" sz="1600" dirty="0">
                <a:latin typeface="Times New Roman" pitchFamily="18" charset="0"/>
                <a:cs typeface="Times New Roman" pitchFamily="18" charset="0"/>
              </a:rPr>
              <a:t>To Provided Concept models of Vehicle  </a:t>
            </a:r>
            <a:r>
              <a:rPr lang="en-US" sz="1600" dirty="0" smtClean="0">
                <a:latin typeface="Times New Roman" pitchFamily="18" charset="0"/>
                <a:cs typeface="Times New Roman" pitchFamily="18" charset="0"/>
              </a:rPr>
              <a:t>CamCom for </a:t>
            </a:r>
            <a:r>
              <a:rPr lang="en-US" altLang="en-US" sz="1600" dirty="0">
                <a:latin typeface="Times New Roman" panose="02020603050405020304" pitchFamily="18" charset="0"/>
                <a:cs typeface="Times New Roman" panose="02020603050405020304" pitchFamily="18" charset="0"/>
              </a:rPr>
              <a:t>Vehicular Assistant Technology (VAT) Interest Group</a:t>
            </a:r>
            <a:r>
              <a:rPr lang="en-US" sz="1600" b="1" dirty="0" smtClean="0">
                <a:latin typeface="Times New Roman" pitchFamily="18" charset="0"/>
                <a:cs typeface="Times New Roman" pitchFamily="18" charset="0"/>
              </a:rPr>
              <a:t> </a:t>
            </a:r>
            <a:r>
              <a:rPr lang="en-US" sz="1600" dirty="0">
                <a:latin typeface="Times New Roman" pitchFamily="18" charset="0"/>
                <a:cs typeface="Times New Roman" pitchFamily="18" charset="0"/>
              </a:rPr>
              <a:t>	</a:t>
            </a:r>
          </a:p>
          <a:p>
            <a:pPr marL="228600" algn="just"/>
            <a:r>
              <a:rPr lang="en-US" sz="1600" b="1" dirty="0">
                <a:latin typeface="Times New Roman" pitchFamily="18" charset="0"/>
                <a:cs typeface="Times New Roman" pitchFamily="18" charset="0"/>
              </a:rPr>
              <a:t>Notice:</a:t>
            </a:r>
            <a:r>
              <a:rPr lang="en-US" sz="1600" dirty="0">
                <a:latin typeface="Times New Roman" pitchFamily="18" charset="0"/>
                <a:cs typeface="Times New Roman"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228600" algn="just"/>
            <a:r>
              <a:rPr lang="en-US" sz="1600" b="1" dirty="0" smtClean="0">
                <a:latin typeface="Times New Roman" pitchFamily="18" charset="0"/>
                <a:cs typeface="Times New Roman" pitchFamily="18" charset="0"/>
              </a:rPr>
              <a:t>Release:</a:t>
            </a:r>
            <a:r>
              <a:rPr lang="en-US" sz="1600" dirty="0">
                <a:latin typeface="Times New Roman" pitchFamily="18" charset="0"/>
                <a:cs typeface="Times New Roman" pitchFamily="18" charset="0"/>
              </a:rPr>
              <a:t> </a:t>
            </a:r>
            <a:r>
              <a:rPr lang="en-US" sz="1600" dirty="0" smtClean="0">
                <a:latin typeface="Times New Roman" pitchFamily="18" charset="0"/>
                <a:cs typeface="Times New Roman" pitchFamily="18" charset="0"/>
              </a:rPr>
              <a:t>The </a:t>
            </a:r>
            <a:r>
              <a:rPr lang="en-US" sz="1600" dirty="0">
                <a:latin typeface="Times New Roman" pitchFamily="18" charset="0"/>
                <a:cs typeface="Times New Roman" pitchFamily="18" charset="0"/>
              </a:rPr>
              <a:t>contributor acknowledges and accepts that this contribution becomes the property of IEEE and may be made publicly available by P802.15.	</a:t>
            </a:r>
          </a:p>
        </p:txBody>
      </p:sp>
      <p:sp>
        <p:nvSpPr>
          <p:cNvPr id="5" name="TextBox 4"/>
          <p:cNvSpPr txBox="1"/>
          <p:nvPr/>
        </p:nvSpPr>
        <p:spPr>
          <a:xfrm>
            <a:off x="4191000" y="6400800"/>
            <a:ext cx="688009"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1</a:t>
            </a:r>
            <a:endParaRPr lang="en-US" sz="1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609600"/>
          </a:xfrm>
        </p:spPr>
        <p:txBody>
          <a:bodyPr>
            <a:normAutofit/>
          </a:bodyPr>
          <a:lstStyle/>
          <a:p>
            <a:r>
              <a:rPr lang="en-US" altLang="ko-KR" sz="3200" b="1" dirty="0">
                <a:ea typeface="굴림" panose="020B0600000101010101" pitchFamily="50" charset="-127"/>
              </a:rPr>
              <a:t>Contents</a:t>
            </a:r>
            <a:endParaRPr lang="en-US" sz="3200" b="1" dirty="0"/>
          </a:p>
        </p:txBody>
      </p:sp>
      <p:sp>
        <p:nvSpPr>
          <p:cNvPr id="3" name="Content Placeholder 2"/>
          <p:cNvSpPr>
            <a:spLocks noGrp="1"/>
          </p:cNvSpPr>
          <p:nvPr>
            <p:ph idx="1"/>
          </p:nvPr>
        </p:nvSpPr>
        <p:spPr>
          <a:xfrm>
            <a:off x="457200" y="1752601"/>
            <a:ext cx="8382000" cy="2819400"/>
          </a:xfrm>
        </p:spPr>
        <p:txBody>
          <a:bodyPr>
            <a:normAutofit/>
          </a:bodyPr>
          <a:lstStyle/>
          <a:p>
            <a:r>
              <a:rPr lang="en-US" altLang="ko-KR" sz="2400" dirty="0" smtClean="0">
                <a:latin typeface="Times New Roman" panose="02020603050405020304" pitchFamily="18" charset="0"/>
                <a:ea typeface="굴림" panose="020B0600000101010101" pitchFamily="50" charset="-127"/>
                <a:cs typeface="Times New Roman" panose="02020603050405020304" pitchFamily="18" charset="0"/>
              </a:rPr>
              <a:t>Tollgate Signage Display</a:t>
            </a:r>
          </a:p>
          <a:p>
            <a:endParaRPr lang="en-US" altLang="ko-KR" sz="2400" dirty="0">
              <a:latin typeface="Times New Roman" panose="02020603050405020304" pitchFamily="18" charset="0"/>
              <a:ea typeface="굴림" panose="020B0600000101010101" pitchFamily="50" charset="-127"/>
              <a:cs typeface="Times New Roman" panose="02020603050405020304" pitchFamily="18" charset="0"/>
            </a:endParaRPr>
          </a:p>
          <a:p>
            <a:r>
              <a:rPr lang="en-US" altLang="ko-KR" sz="2400" dirty="0">
                <a:latin typeface="Times New Roman" panose="02020603050405020304" pitchFamily="18" charset="0"/>
                <a:ea typeface="굴림" panose="020B0600000101010101" pitchFamily="50" charset="-127"/>
                <a:cs typeface="Times New Roman" panose="02020603050405020304" pitchFamily="18" charset="0"/>
              </a:rPr>
              <a:t>FrontVIEW Signage-CamCom Link for </a:t>
            </a:r>
            <a:r>
              <a:rPr lang="en-US" altLang="ko-KR" sz="2400" dirty="0" smtClean="0">
                <a:latin typeface="Times New Roman" panose="02020603050405020304" pitchFamily="18" charset="0"/>
                <a:ea typeface="굴림" panose="020B0600000101010101" pitchFamily="50" charset="-127"/>
                <a:cs typeface="Times New Roman" panose="02020603050405020304" pitchFamily="18" charset="0"/>
              </a:rPr>
              <a:t>Tollgates</a:t>
            </a:r>
          </a:p>
          <a:p>
            <a:endParaRPr lang="en-US" altLang="ko-KR" sz="2400" dirty="0" smtClean="0">
              <a:latin typeface="Times New Roman" panose="02020603050405020304" pitchFamily="18" charset="0"/>
              <a:ea typeface="굴림" panose="020B0600000101010101" pitchFamily="50" charset="-127"/>
              <a:cs typeface="Times New Roman" panose="02020603050405020304" pitchFamily="18" charset="0"/>
            </a:endParaRPr>
          </a:p>
          <a:p>
            <a:r>
              <a:rPr lang="en-US" altLang="ko-KR" sz="2400" dirty="0" smtClean="0">
                <a:latin typeface="Times New Roman" panose="02020603050405020304" pitchFamily="18" charset="0"/>
                <a:ea typeface="굴림" panose="020B0600000101010101" pitchFamily="50" charset="-127"/>
                <a:cs typeface="Times New Roman" panose="02020603050405020304" pitchFamily="18" charset="0"/>
              </a:rPr>
              <a:t>Conclusion</a:t>
            </a:r>
            <a:endParaRPr lang="en-US" sz="2400" dirty="0"/>
          </a:p>
        </p:txBody>
      </p:sp>
    </p:spTree>
    <p:extLst>
      <p:ext uri="{BB962C8B-B14F-4D97-AF65-F5344CB8AC3E}">
        <p14:creationId xmlns:p14="http://schemas.microsoft.com/office/powerpoint/2010/main" val="5185673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39233"/>
            <a:ext cx="8229600" cy="609600"/>
          </a:xfrm>
        </p:spPr>
        <p:txBody>
          <a:bodyPr>
            <a:normAutofit/>
          </a:bodyPr>
          <a:lstStyle/>
          <a:p>
            <a:r>
              <a:rPr lang="en-US" sz="3200" b="1" dirty="0" smtClean="0">
                <a:ea typeface="굴림" panose="020B0600000101010101" pitchFamily="50" charset="-127"/>
              </a:rPr>
              <a:t>Tollgate </a:t>
            </a:r>
            <a:r>
              <a:rPr lang="en-US" sz="3200" b="1" dirty="0">
                <a:ea typeface="굴림" panose="020B0600000101010101" pitchFamily="50" charset="-127"/>
              </a:rPr>
              <a:t>Signage Display</a:t>
            </a:r>
            <a:endParaRPr lang="en-US" sz="3200" b="1" dirty="0"/>
          </a:p>
        </p:txBody>
      </p:sp>
      <p:sp>
        <p:nvSpPr>
          <p:cNvPr id="3" name="Content Placeholder 2"/>
          <p:cNvSpPr>
            <a:spLocks noGrp="1"/>
          </p:cNvSpPr>
          <p:nvPr>
            <p:ph idx="1"/>
          </p:nvPr>
        </p:nvSpPr>
        <p:spPr>
          <a:xfrm>
            <a:off x="457200" y="1371600"/>
            <a:ext cx="8382000" cy="4648200"/>
          </a:xfrm>
        </p:spPr>
        <p:txBody>
          <a:bodyPr>
            <a:normAutofit fontScale="70000" lnSpcReduction="20000"/>
          </a:bodyPr>
          <a:lstStyle/>
          <a:p>
            <a:pPr algn="just"/>
            <a:r>
              <a:rPr lang="en-US" altLang="ko-KR" sz="2400" dirty="0" smtClean="0">
                <a:latin typeface="Times New Roman" panose="02020603050405020304" pitchFamily="18" charset="0"/>
                <a:ea typeface="굴림" panose="020B0600000101010101" pitchFamily="50" charset="-127"/>
                <a:cs typeface="Times New Roman" panose="02020603050405020304" pitchFamily="18" charset="0"/>
              </a:rPr>
              <a:t>Tollgates Signage and Heavy Vehicles on tollgates obscure the frontal view for followed Vehicles</a:t>
            </a:r>
          </a:p>
          <a:p>
            <a:pPr algn="just"/>
            <a:r>
              <a:rPr lang="en-US" altLang="ko-KR" sz="2400" dirty="0" smtClean="0">
                <a:latin typeface="Times New Roman" panose="02020603050405020304" pitchFamily="18" charset="0"/>
                <a:ea typeface="굴림" panose="020B0600000101010101" pitchFamily="50" charset="-127"/>
                <a:cs typeface="Times New Roman" panose="02020603050405020304" pitchFamily="18" charset="0"/>
              </a:rPr>
              <a:t>Leads to crashes when drivers attempt to pass the automatic tollgate when overtake long heavy vehicles</a:t>
            </a:r>
          </a:p>
          <a:p>
            <a:pPr algn="just"/>
            <a:r>
              <a:rPr lang="en-US" altLang="ko-KR" sz="2400" dirty="0" smtClean="0">
                <a:latin typeface="Times New Roman" panose="02020603050405020304" pitchFamily="18" charset="0"/>
                <a:ea typeface="굴림" panose="020B0600000101010101" pitchFamily="50" charset="-127"/>
                <a:cs typeface="Times New Roman" panose="02020603050405020304" pitchFamily="18" charset="0"/>
              </a:rPr>
              <a:t>Tollgate FrontVIEW Signage Display</a:t>
            </a:r>
          </a:p>
          <a:p>
            <a:pPr lvl="1" algn="just"/>
            <a:r>
              <a:rPr lang="en-US" altLang="ko-KR" sz="2000" dirty="0" smtClean="0">
                <a:latin typeface="Times New Roman" panose="02020603050405020304" pitchFamily="18" charset="0"/>
                <a:ea typeface="굴림" panose="020B0600000101010101" pitchFamily="50" charset="-127"/>
                <a:cs typeface="Times New Roman" panose="02020603050405020304" pitchFamily="18" charset="0"/>
              </a:rPr>
              <a:t>FrontVIEW Signage Display surface in the entry point of the Tollgate</a:t>
            </a:r>
          </a:p>
          <a:p>
            <a:pPr lvl="1" algn="just"/>
            <a:r>
              <a:rPr lang="en-US" altLang="ko-KR" sz="2000" dirty="0" smtClean="0">
                <a:latin typeface="Times New Roman" panose="02020603050405020304" pitchFamily="18" charset="0"/>
                <a:ea typeface="굴림" panose="020B0600000101010101" pitchFamily="50" charset="-127"/>
                <a:cs typeface="Times New Roman" panose="02020603050405020304" pitchFamily="18" charset="0"/>
              </a:rPr>
              <a:t>FrontVIEW Signage Display the Forward View of Road Condition from tollgate front side installed Camera</a:t>
            </a:r>
          </a:p>
          <a:p>
            <a:pPr lvl="1" algn="just"/>
            <a:r>
              <a:rPr lang="en-US" altLang="ko-KR" sz="2000" dirty="0">
                <a:latin typeface="Times New Roman" panose="02020603050405020304" pitchFamily="18" charset="0"/>
                <a:ea typeface="굴림" panose="020B0600000101010101" pitchFamily="50" charset="-127"/>
                <a:cs typeface="Times New Roman" panose="02020603050405020304" pitchFamily="18" charset="0"/>
              </a:rPr>
              <a:t>Instead of obscuring most of the view, it actually shows the driver what’s going on </a:t>
            </a:r>
            <a:r>
              <a:rPr lang="en-US" altLang="ko-KR" sz="2000" dirty="0" smtClean="0">
                <a:latin typeface="Times New Roman" panose="02020603050405020304" pitchFamily="18" charset="0"/>
                <a:ea typeface="굴림" panose="020B0600000101010101" pitchFamily="50" charset="-127"/>
                <a:cs typeface="Times New Roman" panose="02020603050405020304" pitchFamily="18" charset="0"/>
              </a:rPr>
              <a:t>ahead of the forward direction in the tollgate</a:t>
            </a:r>
            <a:endParaRPr lang="en-US" altLang="ko-KR" sz="2000" dirty="0">
              <a:latin typeface="Times New Roman" panose="02020603050405020304" pitchFamily="18" charset="0"/>
              <a:ea typeface="굴림" panose="020B0600000101010101" pitchFamily="50" charset="-127"/>
              <a:cs typeface="Times New Roman" panose="02020603050405020304" pitchFamily="18" charset="0"/>
            </a:endParaRPr>
          </a:p>
          <a:p>
            <a:pPr lvl="1" algn="just"/>
            <a:r>
              <a:rPr lang="en-US" altLang="ko-KR" sz="2000" dirty="0" smtClean="0">
                <a:latin typeface="Times New Roman" panose="02020603050405020304" pitchFamily="18" charset="0"/>
                <a:ea typeface="굴림" panose="020B0600000101010101" pitchFamily="50" charset="-127"/>
                <a:cs typeface="Times New Roman" panose="02020603050405020304" pitchFamily="18" charset="0"/>
              </a:rPr>
              <a:t>Aims </a:t>
            </a:r>
            <a:r>
              <a:rPr lang="en-US" altLang="ko-KR" sz="2000" dirty="0">
                <a:latin typeface="Times New Roman" panose="02020603050405020304" pitchFamily="18" charset="0"/>
                <a:ea typeface="굴림" panose="020B0600000101010101" pitchFamily="50" charset="-127"/>
                <a:cs typeface="Times New Roman" panose="02020603050405020304" pitchFamily="18" charset="0"/>
              </a:rPr>
              <a:t>to reduce crashes when drivers attempt to </a:t>
            </a:r>
            <a:r>
              <a:rPr lang="en-US" altLang="ko-KR" sz="2000" dirty="0" smtClean="0">
                <a:latin typeface="Times New Roman" panose="02020603050405020304" pitchFamily="18" charset="0"/>
                <a:ea typeface="굴림" panose="020B0600000101010101" pitchFamily="50" charset="-127"/>
                <a:cs typeface="Times New Roman" panose="02020603050405020304" pitchFamily="18" charset="0"/>
              </a:rPr>
              <a:t>pass automatic tollgates on roadways</a:t>
            </a:r>
            <a:endParaRPr lang="en-US" altLang="ko-KR" sz="2000" dirty="0">
              <a:latin typeface="Times New Roman" panose="02020603050405020304" pitchFamily="18" charset="0"/>
              <a:ea typeface="굴림" panose="020B0600000101010101" pitchFamily="50" charset="-127"/>
              <a:cs typeface="Times New Roman" panose="02020603050405020304" pitchFamily="18" charset="0"/>
            </a:endParaRPr>
          </a:p>
          <a:p>
            <a:pPr algn="just"/>
            <a:r>
              <a:rPr lang="en-US" altLang="ko-KR" sz="2400" dirty="0" smtClean="0">
                <a:latin typeface="Times New Roman" panose="02020603050405020304" pitchFamily="18" charset="0"/>
                <a:ea typeface="굴림" panose="020B0600000101010101" pitchFamily="50" charset="-127"/>
                <a:cs typeface="Times New Roman" panose="02020603050405020304" pitchFamily="18" charset="0"/>
              </a:rPr>
              <a:t>Integrated With:</a:t>
            </a:r>
            <a:endParaRPr lang="en-US" altLang="ko-KR" sz="2400" dirty="0">
              <a:latin typeface="Times New Roman" panose="02020603050405020304" pitchFamily="18" charset="0"/>
              <a:ea typeface="굴림" panose="020B0600000101010101" pitchFamily="50" charset="-127"/>
              <a:cs typeface="Times New Roman" panose="02020603050405020304" pitchFamily="18" charset="0"/>
            </a:endParaRPr>
          </a:p>
          <a:p>
            <a:pPr lvl="1"/>
            <a:r>
              <a:rPr lang="en-US" altLang="ko-KR" sz="1900" dirty="0" smtClean="0">
                <a:latin typeface="Times New Roman" panose="02020603050405020304" pitchFamily="18" charset="0"/>
                <a:ea typeface="굴림" panose="020B0600000101010101" pitchFamily="50" charset="-127"/>
                <a:cs typeface="Times New Roman" panose="02020603050405020304" pitchFamily="18" charset="0"/>
              </a:rPr>
              <a:t>Day/Night </a:t>
            </a:r>
            <a:r>
              <a:rPr lang="en-US" altLang="ko-KR" sz="1900" dirty="0">
                <a:latin typeface="Times New Roman" panose="02020603050405020304" pitchFamily="18" charset="0"/>
                <a:ea typeface="굴림" panose="020B0600000101010101" pitchFamily="50" charset="-127"/>
                <a:cs typeface="Times New Roman" panose="02020603050405020304" pitchFamily="18" charset="0"/>
              </a:rPr>
              <a:t>Clear </a:t>
            </a:r>
            <a:r>
              <a:rPr lang="en-US" altLang="ko-KR" sz="1900" dirty="0" smtClean="0">
                <a:latin typeface="Times New Roman" panose="02020603050405020304" pitchFamily="18" charset="0"/>
                <a:ea typeface="굴림" panose="020B0600000101010101" pitchFamily="50" charset="-127"/>
                <a:cs typeface="Times New Roman" panose="02020603050405020304" pitchFamily="18" charset="0"/>
              </a:rPr>
              <a:t>Forward View of tollgates </a:t>
            </a:r>
            <a:endParaRPr lang="en-US" altLang="ko-KR" sz="1900" dirty="0">
              <a:latin typeface="Times New Roman" panose="02020603050405020304" pitchFamily="18" charset="0"/>
              <a:ea typeface="굴림" panose="020B0600000101010101" pitchFamily="50" charset="-127"/>
              <a:cs typeface="Times New Roman" panose="02020603050405020304" pitchFamily="18" charset="0"/>
            </a:endParaRPr>
          </a:p>
          <a:p>
            <a:pPr lvl="1"/>
            <a:r>
              <a:rPr lang="en-US" altLang="ko-KR" sz="1900" dirty="0" smtClean="0">
                <a:latin typeface="Times New Roman" panose="02020603050405020304" pitchFamily="18" charset="0"/>
                <a:ea typeface="굴림" panose="020B0600000101010101" pitchFamily="50" charset="-127"/>
                <a:cs typeface="Times New Roman" panose="02020603050405020304" pitchFamily="18" charset="0"/>
              </a:rPr>
              <a:t>Wireless Video Feeds to Display Screens</a:t>
            </a:r>
            <a:endParaRPr lang="en-US" altLang="ko-KR" sz="1900" dirty="0">
              <a:latin typeface="Times New Roman" panose="02020603050405020304" pitchFamily="18" charset="0"/>
              <a:ea typeface="굴림" panose="020B0600000101010101" pitchFamily="50" charset="-127"/>
              <a:cs typeface="Times New Roman" panose="02020603050405020304" pitchFamily="18" charset="0"/>
            </a:endParaRPr>
          </a:p>
          <a:p>
            <a:pPr lvl="1"/>
            <a:r>
              <a:rPr lang="en-US" altLang="ko-KR" sz="1900" dirty="0" smtClean="0">
                <a:latin typeface="Times New Roman" panose="02020603050405020304" pitchFamily="18" charset="0"/>
                <a:ea typeface="굴림" panose="020B0600000101010101" pitchFamily="50" charset="-127"/>
                <a:cs typeface="Times New Roman" panose="02020603050405020304" pitchFamily="18" charset="0"/>
              </a:rPr>
              <a:t>High Resolution Display Screens </a:t>
            </a:r>
          </a:p>
          <a:p>
            <a:pPr lvl="2">
              <a:buFont typeface="Times New Roman" panose="02020603050405020304" pitchFamily="18" charset="0"/>
              <a:buChar char="▫"/>
            </a:pPr>
            <a:r>
              <a:rPr lang="en-US" altLang="ko-KR" sz="1500" dirty="0" smtClean="0">
                <a:latin typeface="Times New Roman" panose="02020603050405020304" pitchFamily="18" charset="0"/>
                <a:ea typeface="굴림" panose="020B0600000101010101" pitchFamily="50" charset="-127"/>
                <a:cs typeface="Times New Roman" panose="02020603050405020304" pitchFamily="18" charset="0"/>
              </a:rPr>
              <a:t>HD, Full HD, UHD</a:t>
            </a:r>
          </a:p>
          <a:p>
            <a:r>
              <a:rPr lang="en-US" altLang="ko-KR" sz="2400" dirty="0" smtClean="0">
                <a:latin typeface="Times New Roman" panose="02020603050405020304" pitchFamily="18" charset="0"/>
                <a:ea typeface="굴림" panose="020B0600000101010101" pitchFamily="50" charset="-127"/>
                <a:cs typeface="Times New Roman" panose="02020603050405020304" pitchFamily="18" charset="0"/>
              </a:rPr>
              <a:t>Dual Mode Use</a:t>
            </a:r>
          </a:p>
          <a:p>
            <a:pPr lvl="1"/>
            <a:r>
              <a:rPr lang="en-US" altLang="ko-KR" sz="2000" dirty="0" smtClean="0">
                <a:latin typeface="Times New Roman" panose="02020603050405020304" pitchFamily="18" charset="0"/>
                <a:ea typeface="굴림" panose="020B0600000101010101" pitchFamily="50" charset="-127"/>
                <a:cs typeface="Times New Roman" panose="02020603050405020304" pitchFamily="18" charset="0"/>
              </a:rPr>
              <a:t>Digital Signage Advertisement </a:t>
            </a:r>
          </a:p>
          <a:p>
            <a:pPr lvl="1"/>
            <a:r>
              <a:rPr lang="en-US" altLang="ko-KR" sz="2000" dirty="0" smtClean="0">
                <a:latin typeface="Times New Roman" panose="02020603050405020304" pitchFamily="18" charset="0"/>
                <a:ea typeface="굴림" panose="020B0600000101010101" pitchFamily="50" charset="-127"/>
                <a:cs typeface="Times New Roman" panose="02020603050405020304" pitchFamily="18" charset="0"/>
              </a:rPr>
              <a:t>Road Safety – Driver Assistance </a:t>
            </a:r>
            <a:endParaRPr lang="en-US" altLang="ko-KR" sz="2000" dirty="0">
              <a:latin typeface="Times New Roman" panose="02020603050405020304" pitchFamily="18" charset="0"/>
              <a:ea typeface="굴림" panose="020B0600000101010101" pitchFamily="50" charset="-127"/>
              <a:cs typeface="Times New Roman" panose="02020603050405020304" pitchFamily="18" charset="0"/>
            </a:endParaRPr>
          </a:p>
          <a:p>
            <a:pPr lvl="1"/>
            <a:endParaRPr lang="en-US" sz="2000" dirty="0"/>
          </a:p>
        </p:txBody>
      </p:sp>
    </p:spTree>
    <p:extLst>
      <p:ext uri="{BB962C8B-B14F-4D97-AF65-F5344CB8AC3E}">
        <p14:creationId xmlns:p14="http://schemas.microsoft.com/office/powerpoint/2010/main" val="4593394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73948"/>
            <a:ext cx="9144000" cy="685800"/>
          </a:xfrm>
        </p:spPr>
        <p:txBody>
          <a:bodyPr>
            <a:normAutofit/>
          </a:bodyPr>
          <a:lstStyle/>
          <a:p>
            <a:r>
              <a:rPr lang="en-US" sz="3000" b="1" dirty="0" smtClean="0"/>
              <a:t>FrontVIEW Signage-CamCom </a:t>
            </a:r>
            <a:r>
              <a:rPr lang="en-US" sz="3000" b="1" dirty="0"/>
              <a:t>Link for </a:t>
            </a:r>
            <a:r>
              <a:rPr lang="en-US" sz="3000" b="1" dirty="0" smtClean="0"/>
              <a:t>Tollgates</a:t>
            </a:r>
            <a:endParaRPr lang="en-US" sz="3000" b="1" dirty="0"/>
          </a:p>
        </p:txBody>
      </p:sp>
      <p:sp>
        <p:nvSpPr>
          <p:cNvPr id="6" name="Rectangle 5"/>
          <p:cNvSpPr/>
          <p:nvPr/>
        </p:nvSpPr>
        <p:spPr>
          <a:xfrm>
            <a:off x="762000" y="1479206"/>
            <a:ext cx="4122090" cy="338554"/>
          </a:xfrm>
          <a:prstGeom prst="rect">
            <a:avLst/>
          </a:prstGeom>
        </p:spPr>
        <p:txBody>
          <a:bodyPr wrap="none">
            <a:spAutoFit/>
          </a:bodyPr>
          <a:lstStyle/>
          <a:p>
            <a:r>
              <a:rPr lang="en-US" sz="1600" dirty="0" smtClean="0"/>
              <a:t>V2I FrontVIEW Signage Display – CamCom Link</a:t>
            </a:r>
            <a:endParaRPr lang="en-US" sz="1600" dirty="0"/>
          </a:p>
        </p:txBody>
      </p:sp>
      <p:sp>
        <p:nvSpPr>
          <p:cNvPr id="11" name="Content Placeholder 2"/>
          <p:cNvSpPr>
            <a:spLocks noGrp="1"/>
          </p:cNvSpPr>
          <p:nvPr>
            <p:ph idx="1"/>
          </p:nvPr>
        </p:nvSpPr>
        <p:spPr>
          <a:xfrm>
            <a:off x="4995334" y="1574800"/>
            <a:ext cx="4038599" cy="4749800"/>
          </a:xfrm>
        </p:spPr>
        <p:txBody>
          <a:bodyPr>
            <a:normAutofit lnSpcReduction="10000"/>
          </a:bodyPr>
          <a:lstStyle/>
          <a:p>
            <a:pPr algn="just"/>
            <a:r>
              <a:rPr lang="en-US" altLang="ko-KR" sz="1600" dirty="0" smtClean="0">
                <a:latin typeface="Times New Roman" panose="02020603050405020304" pitchFamily="18" charset="0"/>
                <a:ea typeface="굴림" panose="020B0600000101010101" pitchFamily="50" charset="-127"/>
                <a:cs typeface="Times New Roman" panose="02020603050405020304" pitchFamily="18" charset="0"/>
              </a:rPr>
              <a:t>V2I CamCom Link between FrontVIEW Signage Display and Tollgate entry Vehicle Front View Camera</a:t>
            </a:r>
          </a:p>
          <a:p>
            <a:pPr lvl="1" algn="just"/>
            <a:r>
              <a:rPr lang="en-US" altLang="ko-KR" sz="1400" dirty="0" smtClean="0">
                <a:latin typeface="Times New Roman" panose="02020603050405020304" pitchFamily="18" charset="0"/>
                <a:ea typeface="굴림" panose="020B0600000101010101" pitchFamily="50" charset="-127"/>
                <a:cs typeface="Times New Roman" panose="02020603050405020304" pitchFamily="18" charset="0"/>
              </a:rPr>
              <a:t>FrontVIEW Signage display used to display the tollgate entry vehicle front roadway view as well as display based CamCom Tx</a:t>
            </a:r>
          </a:p>
          <a:p>
            <a:pPr lvl="1" algn="just"/>
            <a:r>
              <a:rPr lang="en-US" altLang="ko-KR" sz="1400" dirty="0" smtClean="0">
                <a:latin typeface="Times New Roman" panose="02020603050405020304" pitchFamily="18" charset="0"/>
                <a:ea typeface="굴림" panose="020B0600000101010101" pitchFamily="50" charset="-127"/>
                <a:cs typeface="Times New Roman" panose="02020603050405020304" pitchFamily="18" charset="0"/>
              </a:rPr>
              <a:t>FrontVIEW Signage uses Visible or Invisible mode of data transmission</a:t>
            </a:r>
          </a:p>
          <a:p>
            <a:pPr lvl="1" algn="just"/>
            <a:r>
              <a:rPr lang="en-US" altLang="ko-KR" sz="1400" dirty="0" smtClean="0">
                <a:latin typeface="Times New Roman" panose="02020603050405020304" pitchFamily="18" charset="0"/>
                <a:ea typeface="굴림" panose="020B0600000101010101" pitchFamily="50" charset="-127"/>
                <a:cs typeface="Times New Roman" panose="02020603050405020304" pitchFamily="18" charset="0"/>
              </a:rPr>
              <a:t>Tollgate Entry Vehicle Front view camera work as Rx</a:t>
            </a:r>
          </a:p>
          <a:p>
            <a:pPr lvl="1" algn="just"/>
            <a:r>
              <a:rPr lang="en-US" altLang="ko-KR" sz="1400" dirty="0" smtClean="0">
                <a:latin typeface="Times New Roman" panose="02020603050405020304" pitchFamily="18" charset="0"/>
                <a:ea typeface="굴림" panose="020B0600000101010101" pitchFamily="50" charset="-127"/>
                <a:cs typeface="Times New Roman" panose="02020603050405020304" pitchFamily="18" charset="0"/>
              </a:rPr>
              <a:t>Signage Tx Transmits</a:t>
            </a:r>
          </a:p>
          <a:p>
            <a:pPr lvl="2" algn="just"/>
            <a:r>
              <a:rPr lang="en-US" altLang="ko-KR" sz="1200" dirty="0" smtClean="0">
                <a:latin typeface="Times New Roman" panose="02020603050405020304" pitchFamily="18" charset="0"/>
                <a:ea typeface="굴림" panose="020B0600000101010101" pitchFamily="50" charset="-127"/>
                <a:cs typeface="Times New Roman" panose="02020603050405020304" pitchFamily="18" charset="0"/>
              </a:rPr>
              <a:t>Vehicle Speed, Location to Travel, and Vehicle Specific Informations</a:t>
            </a:r>
          </a:p>
          <a:p>
            <a:pPr lvl="2" algn="just"/>
            <a:r>
              <a:rPr lang="en-US" altLang="ko-KR" sz="1200" dirty="0" smtClean="0">
                <a:latin typeface="Times New Roman" panose="02020603050405020304" pitchFamily="18" charset="0"/>
                <a:ea typeface="굴림" panose="020B0600000101010101" pitchFamily="50" charset="-127"/>
                <a:cs typeface="Times New Roman" panose="02020603050405020304" pitchFamily="18" charset="0"/>
              </a:rPr>
              <a:t>Location Informations</a:t>
            </a:r>
          </a:p>
          <a:p>
            <a:pPr lvl="2" algn="just"/>
            <a:r>
              <a:rPr lang="en-US" altLang="ko-KR" sz="1200" dirty="0" smtClean="0">
                <a:latin typeface="Times New Roman" panose="02020603050405020304" pitchFamily="18" charset="0"/>
                <a:ea typeface="굴림" panose="020B0600000101010101" pitchFamily="50" charset="-127"/>
                <a:cs typeface="Times New Roman" panose="02020603050405020304" pitchFamily="18" charset="0"/>
              </a:rPr>
              <a:t>Real-Time Traffic Informations</a:t>
            </a:r>
          </a:p>
          <a:p>
            <a:pPr lvl="2" algn="just"/>
            <a:r>
              <a:rPr lang="en-US" altLang="ko-KR" sz="1200" dirty="0" smtClean="0">
                <a:latin typeface="Times New Roman" panose="02020603050405020304" pitchFamily="18" charset="0"/>
                <a:ea typeface="굴림" panose="020B0600000101010101" pitchFamily="50" charset="-127"/>
                <a:cs typeface="Times New Roman" panose="02020603050405020304" pitchFamily="18" charset="0"/>
              </a:rPr>
              <a:t>Digital Advertisement</a:t>
            </a:r>
          </a:p>
          <a:p>
            <a:pPr lvl="1" algn="just"/>
            <a:r>
              <a:rPr lang="en-US" altLang="ko-KR" sz="1400" dirty="0" smtClean="0">
                <a:latin typeface="Times New Roman" panose="02020603050405020304" pitchFamily="18" charset="0"/>
                <a:ea typeface="굴림" panose="020B0600000101010101" pitchFamily="50" charset="-127"/>
                <a:cs typeface="Times New Roman" panose="02020603050405020304" pitchFamily="18" charset="0"/>
              </a:rPr>
              <a:t>Provide high end driving assistance to the following vehicle and ensures roadway safety</a:t>
            </a:r>
          </a:p>
          <a:p>
            <a:pPr lvl="1" algn="just"/>
            <a:r>
              <a:rPr lang="en-US" altLang="ko-KR" sz="1400" dirty="0" smtClean="0">
                <a:latin typeface="Times New Roman" panose="02020603050405020304" pitchFamily="18" charset="0"/>
                <a:ea typeface="굴림" panose="020B0600000101010101" pitchFamily="50" charset="-127"/>
                <a:cs typeface="Times New Roman" panose="02020603050405020304" pitchFamily="18" charset="0"/>
              </a:rPr>
              <a:t>Provides Mobile Network Connectivity Infrastructure</a:t>
            </a:r>
            <a:endParaRPr lang="en-US" altLang="ko-KR" sz="1400" dirty="0">
              <a:latin typeface="Times New Roman" panose="02020603050405020304" pitchFamily="18" charset="0"/>
              <a:ea typeface="굴림" panose="020B0600000101010101" pitchFamily="50" charset="-127"/>
              <a:cs typeface="Times New Roman" panose="02020603050405020304" pitchFamily="18" charset="0"/>
            </a:endParaRPr>
          </a:p>
        </p:txBody>
      </p:sp>
      <p:sp>
        <p:nvSpPr>
          <p:cNvPr id="10" name="TextBox 53"/>
          <p:cNvSpPr txBox="1">
            <a:spLocks noChangeArrowheads="1"/>
          </p:cNvSpPr>
          <p:nvPr/>
        </p:nvSpPr>
        <p:spPr bwMode="auto">
          <a:xfrm>
            <a:off x="533399" y="5334000"/>
            <a:ext cx="8500533" cy="10033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spcBef>
                <a:spcPct val="20000"/>
              </a:spcBef>
              <a:buChar char="•"/>
              <a:defRPr sz="3200">
                <a:solidFill>
                  <a:schemeClr val="tx1"/>
                </a:solidFill>
                <a:latin typeface="Times New Roman" panose="02020603050405020304" pitchFamily="18" charset="0"/>
              </a:defRPr>
            </a:lvl1pPr>
            <a:lvl2pPr marL="638175"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just" eaLnBrk="1" latinLnBrk="1" hangingPunct="1"/>
            <a:r>
              <a:rPr lang="en-US" altLang="ko-KR" sz="1600" dirty="0" smtClean="0">
                <a:cs typeface="Times New Roman" panose="02020603050405020304" pitchFamily="18" charset="0"/>
              </a:rPr>
              <a:t>Advantages</a:t>
            </a:r>
          </a:p>
          <a:p>
            <a:pPr lvl="1" algn="just" latinLnBrk="1"/>
            <a:r>
              <a:rPr lang="en-US" altLang="ko-KR" sz="1200" dirty="0" smtClean="0">
                <a:cs typeface="Times New Roman" panose="02020603050405020304" pitchFamily="18" charset="0"/>
              </a:rPr>
              <a:t>Safety Driver Assistance</a:t>
            </a:r>
          </a:p>
          <a:p>
            <a:pPr lvl="1" algn="just" latinLnBrk="1"/>
            <a:r>
              <a:rPr kumimoji="0" lang="en-US" altLang="ko-KR" sz="1200" dirty="0" smtClean="0">
                <a:cs typeface="Times New Roman" panose="02020603050405020304" pitchFamily="18" charset="0"/>
              </a:rPr>
              <a:t>Real-time Information</a:t>
            </a:r>
            <a:r>
              <a:rPr kumimoji="0" lang="en-US" altLang="ko-KR" sz="1200" dirty="0" smtClean="0">
                <a:solidFill>
                  <a:srgbClr val="FF0000"/>
                </a:solidFill>
                <a:cs typeface="Times New Roman" panose="02020603050405020304" pitchFamily="18" charset="0"/>
              </a:rPr>
              <a:t> </a:t>
            </a:r>
            <a:r>
              <a:rPr kumimoji="0" lang="en-US" altLang="ko-KR" sz="1200" dirty="0" smtClean="0">
                <a:cs typeface="Times New Roman" panose="02020603050405020304" pitchFamily="18" charset="0"/>
              </a:rPr>
              <a:t>Sharing</a:t>
            </a:r>
          </a:p>
          <a:p>
            <a:pPr lvl="1" algn="just" latinLnBrk="1"/>
            <a:r>
              <a:rPr lang="en-US" altLang="ko-KR" sz="1200" dirty="0" smtClean="0">
                <a:cs typeface="Times New Roman" panose="02020603050405020304" pitchFamily="18" charset="0"/>
              </a:rPr>
              <a:t>Guides to easy ITS Integration and Connectivity</a:t>
            </a:r>
            <a:endParaRPr kumimoji="0" lang="en-US" altLang="ko-KR" sz="1600" dirty="0" smtClean="0">
              <a:cs typeface="Times New Roman" panose="02020603050405020304" pitchFamily="18" charset="0"/>
            </a:endParaRPr>
          </a:p>
        </p:txBody>
      </p:sp>
      <p:pic>
        <p:nvPicPr>
          <p:cNvPr id="8" name="Picture 2" descr="Image result for highway tollgate signage kore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 y="2302352"/>
            <a:ext cx="5336823" cy="3001963"/>
          </a:xfrm>
          <a:prstGeom prst="rect">
            <a:avLst/>
          </a:prstGeom>
          <a:noFill/>
          <a:extLst>
            <a:ext uri="{909E8E84-426E-40DD-AFC4-6F175D3DCCD1}">
              <a14:hiddenFill xmlns:a14="http://schemas.microsoft.com/office/drawing/2010/main">
                <a:solidFill>
                  <a:srgbClr val="FFFFFF"/>
                </a:solidFill>
              </a14:hiddenFill>
            </a:ext>
          </a:extLst>
        </p:spPr>
      </p:pic>
      <p:grpSp>
        <p:nvGrpSpPr>
          <p:cNvPr id="9" name="Group 8"/>
          <p:cNvGrpSpPr/>
          <p:nvPr/>
        </p:nvGrpSpPr>
        <p:grpSpPr>
          <a:xfrm>
            <a:off x="1413938" y="2897182"/>
            <a:ext cx="2809471" cy="859208"/>
            <a:chOff x="2286000" y="2362200"/>
            <a:chExt cx="4800601" cy="1295400"/>
          </a:xfrm>
        </p:grpSpPr>
        <p:grpSp>
          <p:nvGrpSpPr>
            <p:cNvPr id="12" name="Group 11"/>
            <p:cNvGrpSpPr/>
            <p:nvPr/>
          </p:nvGrpSpPr>
          <p:grpSpPr>
            <a:xfrm>
              <a:off x="2286000" y="2362200"/>
              <a:ext cx="4800601" cy="1295400"/>
              <a:chOff x="2286000" y="2362200"/>
              <a:chExt cx="4800601" cy="1295400"/>
            </a:xfrm>
          </p:grpSpPr>
          <p:pic>
            <p:nvPicPr>
              <p:cNvPr id="14" name="Picture 4" descr="Image result for tv display fram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286000" y="2362200"/>
                <a:ext cx="4800601" cy="1295400"/>
              </a:xfrm>
              <a:prstGeom prst="rect">
                <a:avLst/>
              </a:prstGeom>
              <a:noFill/>
              <a:extLst>
                <a:ext uri="{909E8E84-426E-40DD-AFC4-6F175D3DCCD1}">
                  <a14:hiddenFill xmlns:a14="http://schemas.microsoft.com/office/drawing/2010/main">
                    <a:solidFill>
                      <a:srgbClr val="FFFFFF"/>
                    </a:solidFill>
                  </a14:hiddenFill>
                </a:ext>
              </a:extLst>
            </p:spPr>
          </p:pic>
          <p:pic>
            <p:nvPicPr>
              <p:cNvPr id="15" name="Picture 14"/>
              <p:cNvPicPr>
                <a:picLocks noChangeAspect="1"/>
              </p:cNvPicPr>
              <p:nvPr/>
            </p:nvPicPr>
            <p:blipFill>
              <a:blip r:embed="rId4"/>
              <a:stretch>
                <a:fillRect/>
              </a:stretch>
            </p:blipFill>
            <p:spPr>
              <a:xfrm>
                <a:off x="2743200" y="2514600"/>
                <a:ext cx="3886200" cy="914400"/>
              </a:xfrm>
              <a:prstGeom prst="rect">
                <a:avLst/>
              </a:prstGeom>
            </p:spPr>
          </p:pic>
        </p:grpSp>
        <p:pic>
          <p:nvPicPr>
            <p:cNvPr id="13" name="Picture 12"/>
            <p:cNvPicPr>
              <a:picLocks noChangeAspect="1"/>
            </p:cNvPicPr>
            <p:nvPr/>
          </p:nvPicPr>
          <p:blipFill>
            <a:blip r:embed="rId5"/>
            <a:stretch>
              <a:fillRect/>
            </a:stretch>
          </p:blipFill>
          <p:spPr>
            <a:xfrm>
              <a:off x="6324600" y="3079322"/>
              <a:ext cx="304800" cy="349678"/>
            </a:xfrm>
            <a:prstGeom prst="rect">
              <a:avLst/>
            </a:prstGeom>
          </p:spPr>
        </p:pic>
      </p:grpSp>
      <p:pic>
        <p:nvPicPr>
          <p:cNvPr id="16" name="Picture 10" descr="Image result for transparent car back view"/>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3777461" y="4695882"/>
            <a:ext cx="1450975" cy="739997"/>
          </a:xfrm>
          <a:prstGeom prst="rect">
            <a:avLst/>
          </a:prstGeom>
          <a:noFill/>
          <a:extLst>
            <a:ext uri="{909E8E84-426E-40DD-AFC4-6F175D3DCCD1}">
              <a14:hiddenFill xmlns:a14="http://schemas.microsoft.com/office/drawing/2010/main">
                <a:solidFill>
                  <a:srgbClr val="FFFFFF"/>
                </a:solidFill>
              </a14:hiddenFill>
            </a:ext>
          </a:extLst>
        </p:spPr>
      </p:pic>
      <p:sp>
        <p:nvSpPr>
          <p:cNvPr id="17" name="이등변 삼각형 26"/>
          <p:cNvSpPr/>
          <p:nvPr/>
        </p:nvSpPr>
        <p:spPr bwMode="auto">
          <a:xfrm rot="10228905">
            <a:off x="3604989" y="3365353"/>
            <a:ext cx="618892" cy="1391276"/>
          </a:xfrm>
          <a:prstGeom prst="triangle">
            <a:avLst>
              <a:gd name="adj" fmla="val 26567"/>
            </a:avLst>
          </a:prstGeom>
          <a:gradFill>
            <a:gsLst>
              <a:gs pos="51000">
                <a:srgbClr val="BFBF40"/>
              </a:gs>
              <a:gs pos="0">
                <a:srgbClr val="FFFF00"/>
              </a:gs>
              <a:gs pos="100000">
                <a:schemeClr val="bg1">
                  <a:lumMod val="50000"/>
                  <a:alpha val="50000"/>
                </a:schemeClr>
              </a:gs>
              <a:gs pos="100000">
                <a:schemeClr val="bg1">
                  <a:alpha val="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ko-KR" altLang="en-US"/>
          </a:p>
        </p:txBody>
      </p:sp>
    </p:spTree>
    <p:extLst>
      <p:ext uri="{BB962C8B-B14F-4D97-AF65-F5344CB8AC3E}">
        <p14:creationId xmlns:p14="http://schemas.microsoft.com/office/powerpoint/2010/main" val="96463097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3333" y="838200"/>
            <a:ext cx="8229600" cy="731838"/>
          </a:xfrm>
        </p:spPr>
        <p:txBody>
          <a:bodyPr/>
          <a:lstStyle/>
          <a:p>
            <a:r>
              <a:rPr lang="en-US" sz="3200" b="1" dirty="0" smtClean="0"/>
              <a:t>Conclusion</a:t>
            </a:r>
            <a:endParaRPr lang="en-US" sz="3200" b="1" dirty="0"/>
          </a:p>
        </p:txBody>
      </p:sp>
      <p:sp>
        <p:nvSpPr>
          <p:cNvPr id="3" name="Content Placeholder 2"/>
          <p:cNvSpPr>
            <a:spLocks noGrp="1"/>
          </p:cNvSpPr>
          <p:nvPr>
            <p:ph idx="1"/>
          </p:nvPr>
        </p:nvSpPr>
        <p:spPr>
          <a:xfrm>
            <a:off x="440266" y="1570038"/>
            <a:ext cx="8229600" cy="2925762"/>
          </a:xfrm>
        </p:spPr>
        <p:txBody>
          <a:bodyPr>
            <a:noAutofit/>
          </a:bodyPr>
          <a:lstStyle/>
          <a:p>
            <a:pPr algn="just"/>
            <a:r>
              <a:rPr lang="en-US" sz="2000" dirty="0" smtClean="0">
                <a:latin typeface="Times New Roman" panose="02020603050405020304" pitchFamily="18" charset="0"/>
                <a:cs typeface="Times New Roman" panose="02020603050405020304" pitchFamily="18" charset="0"/>
              </a:rPr>
              <a:t>Proposed the Tollgate FrontVIEW Signage-CamCom Link Technology  </a:t>
            </a:r>
          </a:p>
          <a:p>
            <a:pPr algn="just"/>
            <a:r>
              <a:rPr lang="en-US" sz="2000" dirty="0" smtClean="0">
                <a:latin typeface="Times New Roman" panose="02020603050405020304" pitchFamily="18" charset="0"/>
                <a:cs typeface="Times New Roman" panose="02020603050405020304" pitchFamily="18" charset="0"/>
              </a:rPr>
              <a:t>Driver Assistive Safety Drive use of Signage to CamCom Technology</a:t>
            </a:r>
          </a:p>
          <a:p>
            <a:pPr algn="just"/>
            <a:r>
              <a:rPr lang="en-US" sz="2000" dirty="0" smtClean="0">
                <a:latin typeface="Times New Roman" panose="02020603050405020304" pitchFamily="18" charset="0"/>
                <a:cs typeface="Times New Roman" panose="02020603050405020304" pitchFamily="18" charset="0"/>
              </a:rPr>
              <a:t>CamCom guarantees </a:t>
            </a:r>
            <a:r>
              <a:rPr lang="en-US" sz="2000" dirty="0">
                <a:latin typeface="Times New Roman" panose="02020603050405020304" pitchFamily="18" charset="0"/>
                <a:cs typeface="Times New Roman" panose="02020603050405020304" pitchFamily="18" charset="0"/>
              </a:rPr>
              <a:t>data </a:t>
            </a:r>
            <a:r>
              <a:rPr lang="en-US" sz="2000" dirty="0" smtClean="0">
                <a:latin typeface="Times New Roman" panose="02020603050405020304" pitchFamily="18" charset="0"/>
                <a:cs typeface="Times New Roman" panose="02020603050405020304" pitchFamily="18" charset="0"/>
              </a:rPr>
              <a:t>communication </a:t>
            </a:r>
            <a:r>
              <a:rPr lang="en-US" sz="2000" dirty="0">
                <a:latin typeface="Times New Roman" panose="02020603050405020304" pitchFamily="18" charset="0"/>
                <a:cs typeface="Times New Roman" panose="02020603050405020304" pitchFamily="18" charset="0"/>
              </a:rPr>
              <a:t>from </a:t>
            </a:r>
            <a:r>
              <a:rPr lang="en-US" sz="2000" dirty="0" smtClean="0">
                <a:latin typeface="Times New Roman" panose="02020603050405020304" pitchFamily="18" charset="0"/>
                <a:cs typeface="Times New Roman" panose="02020603050405020304" pitchFamily="18" charset="0"/>
              </a:rPr>
              <a:t>Mobile Infrastructure-to-Vehicle</a:t>
            </a:r>
            <a:r>
              <a:rPr lang="en-US" sz="2000" dirty="0">
                <a:latin typeface="Times New Roman" panose="02020603050405020304" pitchFamily="18" charset="0"/>
                <a:cs typeface="Times New Roman" panose="02020603050405020304" pitchFamily="18" charset="0"/>
              </a:rPr>
              <a:t>, broadcasting many safety related information, hence suitable for road safety applications</a:t>
            </a:r>
            <a:r>
              <a:rPr lang="en-US" sz="2000" dirty="0" smtClean="0">
                <a:latin typeface="Times New Roman" panose="02020603050405020304" pitchFamily="18" charset="0"/>
                <a:cs typeface="Times New Roman" panose="02020603050405020304" pitchFamily="18" charset="0"/>
              </a:rPr>
              <a:t>.</a:t>
            </a:r>
          </a:p>
          <a:p>
            <a:pPr algn="just"/>
            <a:r>
              <a:rPr lang="en-US" sz="2000" dirty="0" smtClean="0">
                <a:latin typeface="Times New Roman" panose="02020603050405020304" pitchFamily="18" charset="0"/>
                <a:cs typeface="Times New Roman" panose="02020603050405020304" pitchFamily="18" charset="0"/>
              </a:rPr>
              <a:t>Easy Integration support with ITS using Mobile Infrastructure Technology</a:t>
            </a:r>
          </a:p>
          <a:p>
            <a:pPr algn="just"/>
            <a:r>
              <a:rPr lang="en-US" sz="2000" dirty="0" smtClean="0">
                <a:latin typeface="Times New Roman" panose="02020603050405020304" pitchFamily="18" charset="0"/>
                <a:cs typeface="Times New Roman" panose="02020603050405020304" pitchFamily="18" charset="0"/>
              </a:rPr>
              <a:t>Novel road </a:t>
            </a:r>
            <a:r>
              <a:rPr lang="en-US" sz="2000" dirty="0">
                <a:latin typeface="Times New Roman" panose="02020603050405020304" pitchFamily="18" charset="0"/>
                <a:cs typeface="Times New Roman" panose="02020603050405020304" pitchFamily="18" charset="0"/>
              </a:rPr>
              <a:t>safety system </a:t>
            </a:r>
            <a:r>
              <a:rPr lang="en-US" sz="2000" dirty="0" smtClean="0">
                <a:latin typeface="Times New Roman" panose="02020603050405020304" pitchFamily="18" charset="0"/>
                <a:cs typeface="Times New Roman" panose="02020603050405020304" pitchFamily="18" charset="0"/>
              </a:rPr>
              <a:t>and </a:t>
            </a:r>
            <a:r>
              <a:rPr lang="en-US" sz="2000" dirty="0">
                <a:latin typeface="Times New Roman" panose="02020603050405020304" pitchFamily="18" charset="0"/>
                <a:cs typeface="Times New Roman" panose="02020603050405020304" pitchFamily="18" charset="0"/>
              </a:rPr>
              <a:t>directly related to human and material </a:t>
            </a:r>
            <a:r>
              <a:rPr lang="en-US" sz="2000" dirty="0" smtClean="0">
                <a:latin typeface="Times New Roman" panose="02020603050405020304" pitchFamily="18" charset="0"/>
                <a:cs typeface="Times New Roman" panose="02020603050405020304" pitchFamily="18" charset="0"/>
              </a:rPr>
              <a:t>safety</a:t>
            </a:r>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7822239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5786</TotalTime>
  <Words>362</Words>
  <Application>Microsoft Office PowerPoint</Application>
  <PresentationFormat>On-screen Show (4:3)</PresentationFormat>
  <Paragraphs>59</Paragraphs>
  <Slides>5</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굴림</vt:lpstr>
      <vt:lpstr>맑은 고딕</vt:lpstr>
      <vt:lpstr>Arial</vt:lpstr>
      <vt:lpstr>Calibri</vt:lpstr>
      <vt:lpstr>Times New Roman</vt:lpstr>
      <vt:lpstr>Office Theme</vt:lpstr>
      <vt:lpstr>PowerPoint Presentation</vt:lpstr>
      <vt:lpstr>Contents</vt:lpstr>
      <vt:lpstr>Tollgate Signage Display</vt:lpstr>
      <vt:lpstr>FrontVIEW Signage-CamCom Link for Tollgates</vt:lpstr>
      <vt:lpstr>Conclusion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NEW BAND PLAN FOR 15.7</dc:title>
  <dc:creator>Soo-Young Chang</dc:creator>
  <cp:lastModifiedBy>ITLab</cp:lastModifiedBy>
  <cp:revision>237</cp:revision>
  <cp:lastPrinted>2017-05-07T15:04:46Z</cp:lastPrinted>
  <dcterms:created xsi:type="dcterms:W3CDTF">2010-05-15T17:50:32Z</dcterms:created>
  <dcterms:modified xsi:type="dcterms:W3CDTF">2017-05-07T19:11:22Z</dcterms:modified>
</cp:coreProperties>
</file>