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80" r:id="rId2"/>
    <p:sldId id="289" r:id="rId3"/>
    <p:sldId id="298" r:id="rId4"/>
    <p:sldId id="295" r:id="rId5"/>
    <p:sldId id="302" r:id="rId6"/>
    <p:sldId id="301"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9601" autoAdjust="0"/>
    <p:restoredTop sz="94660"/>
  </p:normalViewPr>
  <p:slideViewPr>
    <p:cSldViewPr>
      <p:cViewPr varScale="1">
        <p:scale>
          <a:sx n="119" d="100"/>
          <a:sy n="119" d="100"/>
        </p:scale>
        <p:origin x="163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5/8/2017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5/8/2017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2017</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15-17-0280-00-0vat</a:t>
            </a:r>
            <a:endParaRPr lang="en-US" sz="1400" b="1" dirty="0">
              <a:latin typeface="Times New Roman" pitchFamily="18" charset="0"/>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2017</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15-17-0280-00-0vat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5/8/2017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533400"/>
            <a:ext cx="8991600" cy="5847755"/>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a:t>
            </a:r>
            <a:r>
              <a:rPr lang="en-US" sz="1600" b="1" dirty="0">
                <a:latin typeface="Times New Roman" pitchFamily="18" charset="0"/>
                <a:cs typeface="Times New Roman" pitchFamily="18" charset="0"/>
              </a:rPr>
              <a:t>Title: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Onroad Heavy Vehicle based Rear Signage-CamCom Application</a:t>
            </a:r>
          </a:p>
          <a:p>
            <a:pPr marL="228600"/>
            <a:endParaRPr lang="en-US" sz="1600" b="1"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May 2017</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Jaesang Cha(SNUST), Vinayagam Mariappan (SNUST), Sinyou Hong(SNUST), Jong Hyeok Lee (SNUST), Chunseop Kim (QUBER </a:t>
            </a:r>
            <a:r>
              <a:rPr lang="en-US" sz="1600" dirty="0" err="1">
                <a:latin typeface="Times New Roman" pitchFamily="18" charset="0"/>
                <a:cs typeface="Times New Roman" pitchFamily="18" charset="0"/>
              </a:rPr>
              <a:t>Co.,Ltd</a:t>
            </a:r>
            <a:r>
              <a:rPr lang="en-US" sz="1600" dirty="0">
                <a:latin typeface="Times New Roman" pitchFamily="18" charset="0"/>
                <a:cs typeface="Times New Roman" pitchFamily="18" charset="0"/>
              </a:rPr>
              <a:t>), Jaekwon Shin, Jintae Kim (Fivetek Co., Ltd), Daehyun Kim, Dongwoo Lee (Namuga  Co., Ltd), </a:t>
            </a:r>
            <a:r>
              <a:rPr lang="en-US" sz="1600" dirty="0" smtClean="0">
                <a:latin typeface="Times New Roman" pitchFamily="18" charset="0"/>
                <a:cs typeface="Times New Roman" pitchFamily="18" charset="0"/>
              </a:rPr>
              <a:t>JinYoung </a:t>
            </a:r>
            <a:r>
              <a:rPr lang="en-US" sz="1600" dirty="0">
                <a:latin typeface="Times New Roman" pitchFamily="18" charset="0"/>
                <a:cs typeface="Times New Roman" pitchFamily="18" charset="0"/>
              </a:rPr>
              <a:t>Kim(</a:t>
            </a:r>
            <a:r>
              <a:rPr lang="en-US" sz="1600" dirty="0" err="1">
                <a:latin typeface="Times New Roman" pitchFamily="18" charset="0"/>
                <a:cs typeface="Times New Roman" pitchFamily="18" charset="0"/>
              </a:rPr>
              <a:t>Kwangwoon</a:t>
            </a:r>
            <a:r>
              <a:rPr lang="en-US" sz="1600" dirty="0">
                <a:latin typeface="Times New Roman" pitchFamily="18" charset="0"/>
                <a:cs typeface="Times New Roman" pitchFamily="18" charset="0"/>
              </a:rPr>
              <a:t> Univ.), </a:t>
            </a:r>
            <a:r>
              <a:rPr lang="en-US" sz="1600" dirty="0" smtClean="0">
                <a:latin typeface="Times New Roman" pitchFamily="18" charset="0"/>
                <a:cs typeface="Times New Roman" pitchFamily="18" charset="0"/>
              </a:rPr>
              <a:t>SangWoon </a:t>
            </a:r>
            <a:r>
              <a:rPr lang="en-US" sz="1600" dirty="0">
                <a:latin typeface="Times New Roman" pitchFamily="18" charset="0"/>
                <a:cs typeface="Times New Roman" pitchFamily="18" charset="0"/>
              </a:rPr>
              <a:t>Lee(Nam Seoul Univ</a:t>
            </a:r>
            <a:r>
              <a:rPr lang="en-US" sz="1600" dirty="0" smtClean="0">
                <a:latin typeface="Times New Roman" pitchFamily="18" charset="0"/>
                <a:cs typeface="Times New Roman" pitchFamily="18" charset="0"/>
              </a:rPr>
              <a:t>.)</a:t>
            </a:r>
          </a:p>
          <a:p>
            <a:pPr marL="228600"/>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a:t>
            </a:r>
            <a:r>
              <a:rPr lang="en-US" sz="1600" dirty="0">
                <a:latin typeface="Times New Roman" pitchFamily="18" charset="0"/>
                <a:cs typeface="Times New Roman" pitchFamily="18" charset="0"/>
              </a:rPr>
              <a:t>+82-2-970-6431, FAX: +82-2-970-6123, E-Mail: chajs@seoultech.ac.kr </a:t>
            </a:r>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sz="1600" dirty="0" smtClean="0">
                <a:latin typeface="Times New Roman" pitchFamily="18" charset="0"/>
                <a:cs typeface="Times New Roman" pitchFamily="18" charset="0"/>
              </a:rPr>
              <a:t>This  documents introduce the Advanced Driver Assistance System (ADAS)  using </a:t>
            </a:r>
            <a:r>
              <a:rPr lang="en-US" sz="1600" dirty="0">
                <a:latin typeface="Times New Roman" pitchFamily="18" charset="0"/>
                <a:cs typeface="Times New Roman" pitchFamily="18" charset="0"/>
              </a:rPr>
              <a:t>V Onroad Heavy Vehicle Rear Signage-CamCom </a:t>
            </a:r>
            <a:r>
              <a:rPr lang="en-US" sz="1600" dirty="0" smtClean="0">
                <a:latin typeface="Times New Roman" pitchFamily="18" charset="0"/>
                <a:cs typeface="Times New Roman" pitchFamily="18" charset="0"/>
              </a:rPr>
              <a:t>Links </a:t>
            </a:r>
            <a:r>
              <a:rPr lang="en-US" sz="1600" dirty="0">
                <a:latin typeface="Times New Roman" pitchFamily="18" charset="0"/>
                <a:cs typeface="Times New Roman" pitchFamily="18" charset="0"/>
              </a:rPr>
              <a:t>for Vehicular Assistant Technology (VAT). This </a:t>
            </a:r>
            <a:r>
              <a:rPr lang="en-US" sz="1600" dirty="0" smtClean="0">
                <a:latin typeface="Times New Roman" pitchFamily="18" charset="0"/>
                <a:cs typeface="Times New Roman" pitchFamily="18" charset="0"/>
              </a:rPr>
              <a:t>proposed VAT  using Image Sensor Communication </a:t>
            </a:r>
            <a:r>
              <a:rPr lang="en-US" sz="1600" dirty="0">
                <a:latin typeface="Times New Roman" pitchFamily="18" charset="0"/>
                <a:cs typeface="Times New Roman" pitchFamily="18" charset="0"/>
              </a:rPr>
              <a:t>to operate on the application services like </a:t>
            </a:r>
            <a:r>
              <a:rPr lang="en-US" sz="1600" dirty="0" smtClean="0">
                <a:latin typeface="Times New Roman" pitchFamily="18" charset="0"/>
                <a:cs typeface="Times New Roman" pitchFamily="18" charset="0"/>
              </a:rPr>
              <a:t>ITS, ADAS, IoT/IoL</a:t>
            </a:r>
            <a:r>
              <a:rPr lang="en-US" sz="1600" dirty="0">
                <a:latin typeface="Times New Roman" pitchFamily="18" charset="0"/>
                <a:cs typeface="Times New Roman" pitchFamily="18" charset="0"/>
              </a:rPr>
              <a:t>, LED IT, Digital Signage with Advertisement Information etc. 	</a:t>
            </a:r>
          </a:p>
          <a:p>
            <a:pPr marL="228600">
              <a:spcBef>
                <a:spcPts val="600"/>
              </a:spcBef>
              <a:spcAft>
                <a:spcPts val="600"/>
              </a:spcAft>
            </a:pPr>
            <a:r>
              <a:rPr lang="en-US" sz="1600" b="1" dirty="0">
                <a:latin typeface="Times New Roman" pitchFamily="18" charset="0"/>
                <a:cs typeface="Times New Roman" pitchFamily="18" charset="0"/>
              </a:rPr>
              <a:t>Purpose: </a:t>
            </a:r>
            <a:r>
              <a:rPr lang="en-US" sz="1600" dirty="0">
                <a:latin typeface="Times New Roman" pitchFamily="18" charset="0"/>
                <a:cs typeface="Times New Roman" pitchFamily="18" charset="0"/>
              </a:rPr>
              <a:t>To Provided Concept models of Vehicle  </a:t>
            </a:r>
            <a:r>
              <a:rPr lang="en-US" sz="1600" dirty="0" smtClean="0">
                <a:latin typeface="Times New Roman" pitchFamily="18" charset="0"/>
                <a:cs typeface="Times New Roman" pitchFamily="18" charset="0"/>
              </a:rPr>
              <a:t>CamCom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a:bodyPr>
          <a:lstStyle/>
          <a:p>
            <a:r>
              <a:rPr lang="en-US" altLang="ko-KR" sz="3200" b="1" dirty="0">
                <a:ea typeface="굴림" panose="020B0600000101010101" pitchFamily="50" charset="-127"/>
              </a:rPr>
              <a:t>Contents</a:t>
            </a:r>
            <a:endParaRPr lang="en-US" sz="3200" b="1" dirty="0"/>
          </a:p>
        </p:txBody>
      </p:sp>
      <p:sp>
        <p:nvSpPr>
          <p:cNvPr id="3" name="Content Placeholder 2"/>
          <p:cNvSpPr>
            <a:spLocks noGrp="1"/>
          </p:cNvSpPr>
          <p:nvPr>
            <p:ph idx="1"/>
          </p:nvPr>
        </p:nvSpPr>
        <p:spPr>
          <a:xfrm>
            <a:off x="457200" y="1752600"/>
            <a:ext cx="8534400" cy="3428999"/>
          </a:xfrm>
        </p:spPr>
        <p:txBody>
          <a:bodyPr>
            <a:normAutofit/>
          </a:bodyPr>
          <a:lstStyle/>
          <a:p>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Heavy Vehicle based Smart Signage Application</a:t>
            </a:r>
          </a:p>
          <a:p>
            <a:endParaRPr lang="en-US" altLang="ko-KR" sz="2400" dirty="0">
              <a:latin typeface="Times New Roman" panose="02020603050405020304" pitchFamily="18" charset="0"/>
              <a:ea typeface="굴림" panose="020B0600000101010101" pitchFamily="50" charset="-127"/>
              <a:cs typeface="Times New Roman" panose="02020603050405020304" pitchFamily="18" charset="0"/>
            </a:endParaRPr>
          </a:p>
          <a:p>
            <a:r>
              <a:rPr lang="en-US" altLang="ko-KR" sz="2400" dirty="0">
                <a:latin typeface="Times New Roman" panose="02020603050405020304" pitchFamily="18" charset="0"/>
                <a:ea typeface="굴림" panose="020B0600000101010101" pitchFamily="50" charset="-127"/>
                <a:cs typeface="Times New Roman" panose="02020603050405020304" pitchFamily="18" charset="0"/>
              </a:rPr>
              <a:t>Vehicle </a:t>
            </a:r>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Rear Signage-CamCom </a:t>
            </a:r>
            <a:r>
              <a:rPr lang="en-US" altLang="ko-KR" sz="2400" dirty="0">
                <a:latin typeface="Times New Roman" panose="02020603050405020304" pitchFamily="18" charset="0"/>
                <a:ea typeface="굴림" panose="020B0600000101010101" pitchFamily="50" charset="-127"/>
                <a:cs typeface="Times New Roman" panose="02020603050405020304" pitchFamily="18" charset="0"/>
              </a:rPr>
              <a:t>Link for </a:t>
            </a:r>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Driving Assistance</a:t>
            </a:r>
          </a:p>
          <a:p>
            <a:endPar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endParaRPr>
          </a:p>
          <a:p>
            <a:r>
              <a:rPr lang="en-US" altLang="ko-KR" sz="2400" dirty="0">
                <a:latin typeface="Times New Roman" panose="02020603050405020304" pitchFamily="18" charset="0"/>
                <a:ea typeface="굴림" panose="020B0600000101010101" pitchFamily="50" charset="-127"/>
                <a:cs typeface="Times New Roman" panose="02020603050405020304" pitchFamily="18" charset="0"/>
              </a:rPr>
              <a:t>Vehicle Rear Signage-CamCom Link Implementation</a:t>
            </a:r>
          </a:p>
          <a:p>
            <a:endPar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endParaRPr>
          </a:p>
          <a:p>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Conclusion</a:t>
            </a:r>
            <a:endParaRPr lang="en-US" sz="2400" dirty="0"/>
          </a:p>
        </p:txBody>
      </p:sp>
    </p:spTree>
    <p:extLst>
      <p:ext uri="{BB962C8B-B14F-4D97-AF65-F5344CB8AC3E}">
        <p14:creationId xmlns:p14="http://schemas.microsoft.com/office/powerpoint/2010/main" val="51856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233"/>
            <a:ext cx="8229600" cy="609600"/>
          </a:xfrm>
        </p:spPr>
        <p:txBody>
          <a:bodyPr>
            <a:normAutofit/>
          </a:bodyPr>
          <a:lstStyle/>
          <a:p>
            <a:r>
              <a:rPr lang="en-US" sz="3200" b="1" dirty="0">
                <a:ea typeface="굴림" panose="020B0600000101010101" pitchFamily="50" charset="-127"/>
              </a:rPr>
              <a:t>Heavy Vehicle based Smart Signage Application</a:t>
            </a:r>
            <a:endParaRPr lang="en-US" sz="3200" b="1" dirty="0"/>
          </a:p>
        </p:txBody>
      </p:sp>
      <p:sp>
        <p:nvSpPr>
          <p:cNvPr id="3" name="Content Placeholder 2"/>
          <p:cNvSpPr>
            <a:spLocks noGrp="1"/>
          </p:cNvSpPr>
          <p:nvPr>
            <p:ph idx="1"/>
          </p:nvPr>
        </p:nvSpPr>
        <p:spPr>
          <a:xfrm>
            <a:off x="457200" y="1371600"/>
            <a:ext cx="8382000" cy="4648200"/>
          </a:xfrm>
        </p:spPr>
        <p:txBody>
          <a:bodyPr>
            <a:normAutofit fontScale="85000" lnSpcReduction="20000"/>
          </a:bodyPr>
          <a:lstStyle/>
          <a:p>
            <a:pPr algn="just"/>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Onroad Heavy Vehicle obscure the frontal view for followed Vehicles</a:t>
            </a:r>
          </a:p>
          <a:p>
            <a:pPr algn="just"/>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Leads to crashes when drivers attempt to overtake long heavy vehicles</a:t>
            </a:r>
          </a:p>
          <a:p>
            <a:pPr algn="just"/>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Onroad Rear Signage Display</a:t>
            </a:r>
          </a:p>
          <a:p>
            <a:pPr lvl="1" algn="just"/>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Signage Display back surface of the Heavy Vehicle</a:t>
            </a:r>
          </a:p>
          <a:p>
            <a:pPr lvl="1" algn="just"/>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Display the Forward Camera View of Road Condition </a:t>
            </a:r>
          </a:p>
          <a:p>
            <a:pPr lvl="1" algn="just"/>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Instead of obscuring most of the view, it actually shows the driver what’s going on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ahead of the forward driving Heavy Vehicle</a:t>
            </a:r>
            <a:endParaRPr lang="en-US" altLang="ko-KR" sz="2000" dirty="0">
              <a:latin typeface="Times New Roman" panose="02020603050405020304" pitchFamily="18" charset="0"/>
              <a:ea typeface="굴림" panose="020B0600000101010101" pitchFamily="50" charset="-127"/>
              <a:cs typeface="Times New Roman" panose="02020603050405020304" pitchFamily="18" charset="0"/>
            </a:endParaRPr>
          </a:p>
          <a:p>
            <a:pPr lvl="1" algn="just"/>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Aims </a:t>
            </a: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to reduce crashes when drivers attempt to overtake long vehicles on one-way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roads</a:t>
            </a:r>
            <a:endParaRPr lang="en-US" altLang="ko-KR" sz="2000" dirty="0">
              <a:latin typeface="Times New Roman" panose="02020603050405020304" pitchFamily="18" charset="0"/>
              <a:ea typeface="굴림" panose="020B0600000101010101" pitchFamily="50" charset="-127"/>
              <a:cs typeface="Times New Roman" panose="02020603050405020304" pitchFamily="18" charset="0"/>
            </a:endParaRPr>
          </a:p>
          <a:p>
            <a:pPr algn="just"/>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Integrated With:</a:t>
            </a:r>
            <a:endParaRPr lang="en-US" altLang="ko-KR" sz="2400" dirty="0">
              <a:latin typeface="Times New Roman" panose="02020603050405020304" pitchFamily="18" charset="0"/>
              <a:ea typeface="굴림" panose="020B0600000101010101" pitchFamily="50" charset="-127"/>
              <a:cs typeface="Times New Roman" panose="02020603050405020304" pitchFamily="18" charset="0"/>
            </a:endParaRPr>
          </a:p>
          <a:p>
            <a:pPr lvl="1"/>
            <a:r>
              <a:rPr lang="en-US" altLang="ko-KR" sz="1900" dirty="0" smtClean="0">
                <a:latin typeface="Times New Roman" panose="02020603050405020304" pitchFamily="18" charset="0"/>
                <a:ea typeface="굴림" panose="020B0600000101010101" pitchFamily="50" charset="-127"/>
                <a:cs typeface="Times New Roman" panose="02020603050405020304" pitchFamily="18" charset="0"/>
              </a:rPr>
              <a:t>Day/Night Forward/Front View Camera</a:t>
            </a:r>
            <a:endParaRPr lang="en-US" altLang="ko-KR" sz="1900" dirty="0">
              <a:latin typeface="Times New Roman" panose="02020603050405020304" pitchFamily="18" charset="0"/>
              <a:ea typeface="굴림" panose="020B0600000101010101" pitchFamily="50" charset="-127"/>
              <a:cs typeface="Times New Roman" panose="02020603050405020304" pitchFamily="18" charset="0"/>
            </a:endParaRPr>
          </a:p>
          <a:p>
            <a:pPr lvl="1"/>
            <a:r>
              <a:rPr lang="en-US" altLang="ko-KR" sz="1900" dirty="0" smtClean="0">
                <a:latin typeface="Times New Roman" panose="02020603050405020304" pitchFamily="18" charset="0"/>
                <a:ea typeface="굴림" panose="020B0600000101010101" pitchFamily="50" charset="-127"/>
                <a:cs typeface="Times New Roman" panose="02020603050405020304" pitchFamily="18" charset="0"/>
              </a:rPr>
              <a:t>Wireless Video Feeds to Display Screens</a:t>
            </a:r>
            <a:endParaRPr lang="en-US" altLang="ko-KR" sz="1900" dirty="0">
              <a:latin typeface="Times New Roman" panose="02020603050405020304" pitchFamily="18" charset="0"/>
              <a:ea typeface="굴림" panose="020B0600000101010101" pitchFamily="50" charset="-127"/>
              <a:cs typeface="Times New Roman" panose="02020603050405020304" pitchFamily="18" charset="0"/>
            </a:endParaRPr>
          </a:p>
          <a:p>
            <a:pPr lvl="1"/>
            <a:r>
              <a:rPr lang="en-US" altLang="ko-KR" sz="1900" dirty="0" smtClean="0">
                <a:latin typeface="Times New Roman" panose="02020603050405020304" pitchFamily="18" charset="0"/>
                <a:ea typeface="굴림" panose="020B0600000101010101" pitchFamily="50" charset="-127"/>
                <a:cs typeface="Times New Roman" panose="02020603050405020304" pitchFamily="18" charset="0"/>
              </a:rPr>
              <a:t>High Resolution Display Screens </a:t>
            </a:r>
          </a:p>
          <a:p>
            <a:pPr lvl="2">
              <a:buFont typeface="Times New Roman" panose="02020603050405020304" pitchFamily="18" charset="0"/>
              <a:buChar char="▫"/>
            </a:pPr>
            <a:r>
              <a:rPr lang="en-US" altLang="ko-KR" sz="1500" dirty="0" smtClean="0">
                <a:latin typeface="Times New Roman" panose="02020603050405020304" pitchFamily="18" charset="0"/>
                <a:ea typeface="굴림" panose="020B0600000101010101" pitchFamily="50" charset="-127"/>
                <a:cs typeface="Times New Roman" panose="02020603050405020304" pitchFamily="18" charset="0"/>
              </a:rPr>
              <a:t>HD, Full HD, UHD</a:t>
            </a:r>
          </a:p>
          <a:p>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Dual Mode Use</a:t>
            </a:r>
          </a:p>
          <a:p>
            <a:pPr lvl="1"/>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Smart Signage Advertisement </a:t>
            </a:r>
          </a:p>
          <a:p>
            <a:pPr lvl="1"/>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Road Safety – Driver Assistance </a:t>
            </a:r>
            <a:endParaRPr lang="en-US" altLang="ko-KR" sz="2000" dirty="0">
              <a:latin typeface="Times New Roman" panose="02020603050405020304" pitchFamily="18" charset="0"/>
              <a:ea typeface="굴림" panose="020B0600000101010101" pitchFamily="50" charset="-127"/>
              <a:cs typeface="Times New Roman" panose="02020603050405020304" pitchFamily="18" charset="0"/>
            </a:endParaRPr>
          </a:p>
          <a:p>
            <a:pPr lvl="1"/>
            <a:endParaRPr lang="en-US" sz="2000" dirty="0"/>
          </a:p>
        </p:txBody>
      </p:sp>
      <p:pic>
        <p:nvPicPr>
          <p:cNvPr id="12" name="Picture 11"/>
          <p:cNvPicPr>
            <a:picLocks noChangeAspect="1"/>
          </p:cNvPicPr>
          <p:nvPr/>
        </p:nvPicPr>
        <p:blipFill>
          <a:blip r:embed="rId2"/>
          <a:stretch>
            <a:fillRect/>
          </a:stretch>
        </p:blipFill>
        <p:spPr>
          <a:xfrm>
            <a:off x="4648200" y="3505200"/>
            <a:ext cx="4419599" cy="2667000"/>
          </a:xfrm>
          <a:prstGeom prst="rect">
            <a:avLst/>
          </a:prstGeom>
        </p:spPr>
      </p:pic>
      <p:sp>
        <p:nvSpPr>
          <p:cNvPr id="4" name="Rectangle 3"/>
          <p:cNvSpPr/>
          <p:nvPr/>
        </p:nvSpPr>
        <p:spPr>
          <a:xfrm>
            <a:off x="4572003" y="6142567"/>
            <a:ext cx="4648200" cy="215444"/>
          </a:xfrm>
          <a:prstGeom prst="rect">
            <a:avLst/>
          </a:prstGeom>
        </p:spPr>
        <p:txBody>
          <a:bodyPr wrap="square">
            <a:spAutoFit/>
          </a:bodyPr>
          <a:lstStyle/>
          <a:p>
            <a:r>
              <a:rPr lang="en-US" sz="800" dirty="0" smtClean="0"/>
              <a:t>Note : Modified from https</a:t>
            </a:r>
            <a:r>
              <a:rPr lang="en-US" sz="800" dirty="0"/>
              <a:t>://news.samsung.com/global/the-safety-truck-could-revolutionize-road-safety</a:t>
            </a:r>
          </a:p>
        </p:txBody>
      </p:sp>
    </p:spTree>
    <p:extLst>
      <p:ext uri="{BB962C8B-B14F-4D97-AF65-F5344CB8AC3E}">
        <p14:creationId xmlns:p14="http://schemas.microsoft.com/office/powerpoint/2010/main" val="45933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3948"/>
            <a:ext cx="9059333" cy="685800"/>
          </a:xfrm>
        </p:spPr>
        <p:txBody>
          <a:bodyPr>
            <a:noAutofit/>
          </a:bodyPr>
          <a:lstStyle/>
          <a:p>
            <a:r>
              <a:rPr lang="en-US" altLang="ko-KR" sz="2800" dirty="0">
                <a:latin typeface="Times New Roman" panose="02020603050405020304" pitchFamily="18" charset="0"/>
                <a:ea typeface="굴림" panose="020B0600000101010101" pitchFamily="50" charset="-127"/>
                <a:cs typeface="Times New Roman" panose="02020603050405020304" pitchFamily="18" charset="0"/>
              </a:rPr>
              <a:t>Vehicle Rear Signage-CamCom Link for Driving Assistance</a:t>
            </a:r>
            <a:endParaRPr lang="en-US" sz="2800" b="1" dirty="0"/>
          </a:p>
        </p:txBody>
      </p:sp>
      <p:sp>
        <p:nvSpPr>
          <p:cNvPr id="6" name="Rectangle 5"/>
          <p:cNvSpPr/>
          <p:nvPr/>
        </p:nvSpPr>
        <p:spPr>
          <a:xfrm>
            <a:off x="1142117" y="1479206"/>
            <a:ext cx="2536144" cy="338554"/>
          </a:xfrm>
          <a:prstGeom prst="rect">
            <a:avLst/>
          </a:prstGeom>
        </p:spPr>
        <p:txBody>
          <a:bodyPr wrap="none">
            <a:spAutoFit/>
          </a:bodyPr>
          <a:lstStyle/>
          <a:p>
            <a:r>
              <a:rPr lang="en-US" sz="1600" dirty="0" smtClean="0"/>
              <a:t>V2V Signage – CamCom Link</a:t>
            </a:r>
            <a:endParaRPr lang="en-US" sz="1600" dirty="0"/>
          </a:p>
        </p:txBody>
      </p:sp>
      <p:sp>
        <p:nvSpPr>
          <p:cNvPr id="11" name="Content Placeholder 2"/>
          <p:cNvSpPr>
            <a:spLocks noGrp="1"/>
          </p:cNvSpPr>
          <p:nvPr>
            <p:ph idx="1"/>
          </p:nvPr>
        </p:nvSpPr>
        <p:spPr>
          <a:xfrm>
            <a:off x="5080001" y="1981200"/>
            <a:ext cx="4038599" cy="3606800"/>
          </a:xfrm>
        </p:spPr>
        <p:txBody>
          <a:bodyPr>
            <a:normAutofit/>
          </a:bodyPr>
          <a:lstStyle/>
          <a:p>
            <a:pPr algn="just"/>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V2V CamCom Link between Heavy Vehicle Rear Signage Display and Following Vehicle Front View Camera</a:t>
            </a:r>
          </a:p>
          <a:p>
            <a:pPr lvl="1" algn="just"/>
            <a:r>
              <a:rPr lang="en-US" altLang="ko-KR" sz="1400" dirty="0" smtClean="0">
                <a:latin typeface="Times New Roman" panose="02020603050405020304" pitchFamily="18" charset="0"/>
                <a:ea typeface="굴림" panose="020B0600000101010101" pitchFamily="50" charset="-127"/>
                <a:cs typeface="Times New Roman" panose="02020603050405020304" pitchFamily="18" charset="0"/>
              </a:rPr>
              <a:t>Rear signage display used for  leading vehicle front roadway view as well as display based CamCom Tx</a:t>
            </a:r>
          </a:p>
          <a:p>
            <a:pPr lvl="1" algn="just"/>
            <a:r>
              <a:rPr lang="en-US" altLang="ko-KR" sz="1400" dirty="0" smtClean="0">
                <a:latin typeface="Times New Roman" panose="02020603050405020304" pitchFamily="18" charset="0"/>
                <a:ea typeface="굴림" panose="020B0600000101010101" pitchFamily="50" charset="-127"/>
                <a:cs typeface="Times New Roman" panose="02020603050405020304" pitchFamily="18" charset="0"/>
              </a:rPr>
              <a:t>Following Vehicle Front view camera work as Rx</a:t>
            </a:r>
          </a:p>
          <a:p>
            <a:pPr lvl="1" algn="just"/>
            <a:r>
              <a:rPr lang="en-US" altLang="ko-KR" sz="1400" dirty="0" smtClean="0">
                <a:latin typeface="Times New Roman" panose="02020603050405020304" pitchFamily="18" charset="0"/>
                <a:ea typeface="굴림" panose="020B0600000101010101" pitchFamily="50" charset="-127"/>
                <a:cs typeface="Times New Roman" panose="02020603050405020304" pitchFamily="18" charset="0"/>
              </a:rPr>
              <a:t>Signage Tx Transmits</a:t>
            </a:r>
          </a:p>
          <a:p>
            <a:pPr lvl="2" algn="just"/>
            <a:r>
              <a:rPr lang="en-US" altLang="ko-KR" sz="1200" dirty="0" smtClean="0">
                <a:latin typeface="Times New Roman" panose="02020603050405020304" pitchFamily="18" charset="0"/>
                <a:ea typeface="굴림" panose="020B0600000101010101" pitchFamily="50" charset="-127"/>
                <a:cs typeface="Times New Roman" panose="02020603050405020304" pitchFamily="18" charset="0"/>
              </a:rPr>
              <a:t>Vehicle Speed, Location to Travel, and Vehicle Specific Informations</a:t>
            </a:r>
          </a:p>
          <a:p>
            <a:pPr lvl="2" algn="just"/>
            <a:r>
              <a:rPr lang="en-US" altLang="ko-KR" sz="1200" dirty="0" smtClean="0">
                <a:latin typeface="Times New Roman" panose="02020603050405020304" pitchFamily="18" charset="0"/>
                <a:ea typeface="굴림" panose="020B0600000101010101" pitchFamily="50" charset="-127"/>
                <a:cs typeface="Times New Roman" panose="02020603050405020304" pitchFamily="18" charset="0"/>
              </a:rPr>
              <a:t>Location Informations</a:t>
            </a:r>
          </a:p>
          <a:p>
            <a:pPr lvl="2" algn="just"/>
            <a:r>
              <a:rPr lang="en-US" altLang="ko-KR" sz="1200" dirty="0" smtClean="0">
                <a:latin typeface="Times New Roman" panose="02020603050405020304" pitchFamily="18" charset="0"/>
                <a:ea typeface="굴림" panose="020B0600000101010101" pitchFamily="50" charset="-127"/>
                <a:cs typeface="Times New Roman" panose="02020603050405020304" pitchFamily="18" charset="0"/>
              </a:rPr>
              <a:t>Real-Time Traffic Informations</a:t>
            </a:r>
          </a:p>
          <a:p>
            <a:pPr lvl="2" algn="just"/>
            <a:r>
              <a:rPr lang="en-US" altLang="ko-KR" sz="1200" dirty="0" smtClean="0">
                <a:latin typeface="Times New Roman" panose="02020603050405020304" pitchFamily="18" charset="0"/>
                <a:ea typeface="굴림" panose="020B0600000101010101" pitchFamily="50" charset="-127"/>
                <a:cs typeface="Times New Roman" panose="02020603050405020304" pitchFamily="18" charset="0"/>
              </a:rPr>
              <a:t>Digital Advertisement</a:t>
            </a:r>
          </a:p>
        </p:txBody>
      </p:sp>
      <p:pic>
        <p:nvPicPr>
          <p:cNvPr id="3" name="Picture 2"/>
          <p:cNvPicPr>
            <a:picLocks noChangeAspect="1"/>
          </p:cNvPicPr>
          <p:nvPr/>
        </p:nvPicPr>
        <p:blipFill>
          <a:blip r:embed="rId2"/>
          <a:stretch>
            <a:fillRect/>
          </a:stretch>
        </p:blipFill>
        <p:spPr>
          <a:xfrm>
            <a:off x="355601" y="1806880"/>
            <a:ext cx="4724400" cy="3550696"/>
          </a:xfrm>
          <a:prstGeom prst="rect">
            <a:avLst/>
          </a:prstGeom>
        </p:spPr>
      </p:pic>
      <p:sp>
        <p:nvSpPr>
          <p:cNvPr id="10" name="TextBox 53"/>
          <p:cNvSpPr txBox="1">
            <a:spLocks noChangeArrowheads="1"/>
          </p:cNvSpPr>
          <p:nvPr/>
        </p:nvSpPr>
        <p:spPr bwMode="auto">
          <a:xfrm>
            <a:off x="533400" y="5391443"/>
            <a:ext cx="7924800" cy="100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latinLnBrk="1" hangingPunct="1"/>
            <a:r>
              <a:rPr lang="en-US" altLang="ko-KR" sz="1600" dirty="0" smtClean="0">
                <a:cs typeface="Times New Roman" panose="02020603050405020304" pitchFamily="18" charset="0"/>
              </a:rPr>
              <a:t>Advantages</a:t>
            </a:r>
          </a:p>
          <a:p>
            <a:pPr lvl="1" algn="just" latinLnBrk="1"/>
            <a:r>
              <a:rPr lang="en-US" altLang="ko-KR" sz="1200" dirty="0" smtClean="0">
                <a:cs typeface="Times New Roman" panose="02020603050405020304" pitchFamily="18" charset="0"/>
              </a:rPr>
              <a:t>Safety Driver Assistance</a:t>
            </a:r>
          </a:p>
          <a:p>
            <a:pPr lvl="1" algn="just" latinLnBrk="1"/>
            <a:r>
              <a:rPr kumimoji="0" lang="en-US" altLang="ko-KR" sz="1200" dirty="0" smtClean="0">
                <a:cs typeface="Times New Roman" panose="02020603050405020304" pitchFamily="18" charset="0"/>
              </a:rPr>
              <a:t>Real-time Information</a:t>
            </a:r>
            <a:r>
              <a:rPr kumimoji="0" lang="en-US" altLang="ko-KR" sz="1200" dirty="0" smtClean="0">
                <a:solidFill>
                  <a:srgbClr val="FF0000"/>
                </a:solidFill>
                <a:cs typeface="Times New Roman" panose="02020603050405020304" pitchFamily="18" charset="0"/>
              </a:rPr>
              <a:t> </a:t>
            </a:r>
            <a:r>
              <a:rPr kumimoji="0" lang="en-US" altLang="ko-KR" sz="1200" dirty="0" smtClean="0">
                <a:cs typeface="Times New Roman" panose="02020603050405020304" pitchFamily="18" charset="0"/>
              </a:rPr>
              <a:t>Sharing</a:t>
            </a:r>
          </a:p>
          <a:p>
            <a:pPr lvl="1" algn="just" latinLnBrk="1"/>
            <a:r>
              <a:rPr lang="en-US" altLang="ko-KR" sz="1200" dirty="0" smtClean="0">
                <a:cs typeface="Times New Roman" panose="02020603050405020304" pitchFamily="18" charset="0"/>
              </a:rPr>
              <a:t>Guides to easy ITS Integration and Connectivity</a:t>
            </a:r>
            <a:endParaRPr kumimoji="0" lang="en-US" altLang="ko-KR" sz="1600" dirty="0" smtClean="0">
              <a:cs typeface="Times New Roman" panose="02020603050405020304" pitchFamily="18" charset="0"/>
            </a:endParaRPr>
          </a:p>
        </p:txBody>
      </p:sp>
    </p:spTree>
    <p:extLst>
      <p:ext uri="{BB962C8B-B14F-4D97-AF65-F5344CB8AC3E}">
        <p14:creationId xmlns:p14="http://schemas.microsoft.com/office/powerpoint/2010/main" val="96463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 y="673948"/>
            <a:ext cx="8991600" cy="685800"/>
          </a:xfrm>
        </p:spPr>
        <p:txBody>
          <a:bodyPr>
            <a:normAutofit/>
          </a:bodyPr>
          <a:lstStyle/>
          <a:p>
            <a:r>
              <a:rPr lang="en-US" sz="3200" b="1" dirty="0"/>
              <a:t>Vehicle Rear Signage-CamCom Link Implementation</a:t>
            </a:r>
          </a:p>
        </p:txBody>
      </p:sp>
      <p:sp>
        <p:nvSpPr>
          <p:cNvPr id="6" name="Rectangle 5"/>
          <p:cNvSpPr/>
          <p:nvPr/>
        </p:nvSpPr>
        <p:spPr>
          <a:xfrm>
            <a:off x="2975149" y="1343833"/>
            <a:ext cx="3161315" cy="338554"/>
          </a:xfrm>
          <a:prstGeom prst="rect">
            <a:avLst/>
          </a:prstGeom>
        </p:spPr>
        <p:txBody>
          <a:bodyPr wrap="none">
            <a:spAutoFit/>
          </a:bodyPr>
          <a:lstStyle/>
          <a:p>
            <a:r>
              <a:rPr lang="en-US" sz="1600" dirty="0" smtClean="0"/>
              <a:t>V2V 4xUHD Signage – CamCom Link</a:t>
            </a:r>
            <a:endParaRPr lang="en-US" sz="1600" dirty="0"/>
          </a:p>
        </p:txBody>
      </p:sp>
      <p:sp>
        <p:nvSpPr>
          <p:cNvPr id="11" name="Content Placeholder 2"/>
          <p:cNvSpPr>
            <a:spLocks noGrp="1"/>
          </p:cNvSpPr>
          <p:nvPr>
            <p:ph idx="1"/>
          </p:nvPr>
        </p:nvSpPr>
        <p:spPr>
          <a:xfrm>
            <a:off x="448733" y="4776384"/>
            <a:ext cx="8229600" cy="1501176"/>
          </a:xfrm>
        </p:spPr>
        <p:txBody>
          <a:bodyPr>
            <a:normAutofit/>
          </a:bodyPr>
          <a:lstStyle/>
          <a:p>
            <a:pPr algn="just"/>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V2V CamCom Link between Heavy Vehicle Rear Smart Signage-CamCom designed </a:t>
            </a:r>
          </a:p>
          <a:p>
            <a:pPr lvl="1" algn="just"/>
            <a:r>
              <a:rPr lang="en-US" altLang="ko-KR" sz="1400" dirty="0" smtClean="0">
                <a:latin typeface="Times New Roman" panose="02020603050405020304" pitchFamily="18" charset="0"/>
                <a:ea typeface="굴림" panose="020B0600000101010101" pitchFamily="50" charset="-127"/>
                <a:cs typeface="Times New Roman" panose="02020603050405020304" pitchFamily="18" charset="0"/>
              </a:rPr>
              <a:t>Using 4 X UHD Signage Panel and Flexible IoT (F-IoT) Module Interface with HD/4K Camera</a:t>
            </a:r>
          </a:p>
          <a:p>
            <a:pPr lvl="1" algn="just"/>
            <a:r>
              <a:rPr lang="en-US" altLang="ko-KR" sz="1400" dirty="0" smtClean="0">
                <a:latin typeface="Times New Roman" panose="02020603050405020304" pitchFamily="18" charset="0"/>
                <a:ea typeface="굴림" panose="020B0600000101010101" pitchFamily="50" charset="-127"/>
                <a:cs typeface="Times New Roman" panose="02020603050405020304" pitchFamily="18" charset="0"/>
              </a:rPr>
              <a:t>Rear signage uses Visible or Invisible mode of data transmission</a:t>
            </a:r>
          </a:p>
          <a:p>
            <a:pPr lvl="1" algn="just"/>
            <a:r>
              <a:rPr lang="en-US" altLang="ko-KR" sz="1400" dirty="0" smtClean="0">
                <a:latin typeface="Times New Roman" panose="02020603050405020304" pitchFamily="18" charset="0"/>
                <a:ea typeface="굴림" panose="020B0600000101010101" pitchFamily="50" charset="-127"/>
                <a:cs typeface="Times New Roman" panose="02020603050405020304" pitchFamily="18" charset="0"/>
              </a:rPr>
              <a:t>Provide high end driving assistance to the following vehicle and ensures roadway safety</a:t>
            </a:r>
          </a:p>
          <a:p>
            <a:pPr lvl="1" algn="just"/>
            <a:r>
              <a:rPr lang="en-US" altLang="ko-KR" sz="1400" dirty="0" smtClean="0">
                <a:latin typeface="Times New Roman" panose="02020603050405020304" pitchFamily="18" charset="0"/>
                <a:ea typeface="굴림" panose="020B0600000101010101" pitchFamily="50" charset="-127"/>
                <a:cs typeface="Times New Roman" panose="02020603050405020304" pitchFamily="18" charset="0"/>
              </a:rPr>
              <a:t>Provides Mobile Network Connectivity Infrastructure</a:t>
            </a:r>
            <a:endParaRPr lang="en-US" altLang="ko-KR" sz="1400" dirty="0">
              <a:latin typeface="Times New Roman" panose="02020603050405020304" pitchFamily="18" charset="0"/>
              <a:ea typeface="굴림" panose="020B0600000101010101" pitchFamily="50" charset="-127"/>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209240" y="1921729"/>
            <a:ext cx="2258360" cy="2802669"/>
          </a:xfrm>
          <a:prstGeom prst="rect">
            <a:avLst/>
          </a:prstGeom>
        </p:spPr>
      </p:pic>
      <p:pic>
        <p:nvPicPr>
          <p:cNvPr id="5" name="Picture 4"/>
          <p:cNvPicPr>
            <a:picLocks noChangeAspect="1"/>
          </p:cNvPicPr>
          <p:nvPr/>
        </p:nvPicPr>
        <p:blipFill>
          <a:blip r:embed="rId3"/>
          <a:stretch>
            <a:fillRect/>
          </a:stretch>
        </p:blipFill>
        <p:spPr>
          <a:xfrm>
            <a:off x="1456268" y="1921730"/>
            <a:ext cx="3736892" cy="2802669"/>
          </a:xfrm>
          <a:prstGeom prst="rect">
            <a:avLst/>
          </a:prstGeom>
        </p:spPr>
      </p:pic>
    </p:spTree>
    <p:extLst>
      <p:ext uri="{BB962C8B-B14F-4D97-AF65-F5344CB8AC3E}">
        <p14:creationId xmlns:p14="http://schemas.microsoft.com/office/powerpoint/2010/main" val="314599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838200"/>
            <a:ext cx="8229600" cy="731838"/>
          </a:xfrm>
        </p:spPr>
        <p:txBody>
          <a:bodyPr/>
          <a:lstStyle/>
          <a:p>
            <a:r>
              <a:rPr lang="en-US" sz="3200" b="1" dirty="0" smtClean="0"/>
              <a:t>Conclusion</a:t>
            </a:r>
            <a:endParaRPr lang="en-US" sz="3200" b="1" dirty="0"/>
          </a:p>
        </p:txBody>
      </p:sp>
      <p:sp>
        <p:nvSpPr>
          <p:cNvPr id="3" name="Content Placeholder 2"/>
          <p:cNvSpPr>
            <a:spLocks noGrp="1"/>
          </p:cNvSpPr>
          <p:nvPr>
            <p:ph idx="1"/>
          </p:nvPr>
        </p:nvSpPr>
        <p:spPr>
          <a:xfrm>
            <a:off x="440266" y="1570038"/>
            <a:ext cx="8229600" cy="4419600"/>
          </a:xfrm>
        </p:spPr>
        <p:txBody>
          <a:bodyPr>
            <a:noAutofit/>
          </a:bodyPr>
          <a:lstStyle/>
          <a:p>
            <a:pPr algn="just"/>
            <a:r>
              <a:rPr lang="en-US" sz="2400" dirty="0" smtClean="0">
                <a:latin typeface="Times New Roman" panose="02020603050405020304" pitchFamily="18" charset="0"/>
                <a:cs typeface="Times New Roman" panose="02020603050405020304" pitchFamily="18" charset="0"/>
              </a:rPr>
              <a:t>Proposed the Heavy Vehicle Smart Signage-CamCom Technology  Use Case Model</a:t>
            </a:r>
          </a:p>
          <a:p>
            <a:pPr algn="just"/>
            <a:r>
              <a:rPr lang="en-US" sz="2400" dirty="0" smtClean="0">
                <a:latin typeface="Times New Roman" panose="02020603050405020304" pitchFamily="18" charset="0"/>
                <a:cs typeface="Times New Roman" panose="02020603050405020304" pitchFamily="18" charset="0"/>
              </a:rPr>
              <a:t>Designed with 4xUHD Signage Panel and F-IoT Modules</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Driver Assistive Safety Drive use of display to CamCom Technology</a:t>
            </a:r>
          </a:p>
          <a:p>
            <a:pPr algn="just"/>
            <a:r>
              <a:rPr lang="en-US" sz="2400" dirty="0" smtClean="0">
                <a:latin typeface="Times New Roman" panose="02020603050405020304" pitchFamily="18" charset="0"/>
                <a:cs typeface="Times New Roman" panose="02020603050405020304" pitchFamily="18" charset="0"/>
              </a:rPr>
              <a:t>Easy Integration support with ITS using Mobile Infrastructure Technology</a:t>
            </a:r>
          </a:p>
          <a:p>
            <a:pPr algn="just"/>
            <a:r>
              <a:rPr lang="en-US" sz="2400" dirty="0" smtClean="0">
                <a:latin typeface="Times New Roman" panose="02020603050405020304" pitchFamily="18" charset="0"/>
                <a:cs typeface="Times New Roman" panose="02020603050405020304" pitchFamily="18" charset="0"/>
              </a:rPr>
              <a:t>Novel road </a:t>
            </a:r>
            <a:r>
              <a:rPr lang="en-US" sz="2400" dirty="0">
                <a:latin typeface="Times New Roman" panose="02020603050405020304" pitchFamily="18" charset="0"/>
                <a:cs typeface="Times New Roman" panose="02020603050405020304" pitchFamily="18" charset="0"/>
              </a:rPr>
              <a:t>safety system </a:t>
            </a:r>
            <a:r>
              <a:rPr lang="en-US" sz="2400" dirty="0" smtClean="0">
                <a:latin typeface="Times New Roman" panose="02020603050405020304" pitchFamily="18" charset="0"/>
                <a:cs typeface="Times New Roman" panose="02020603050405020304" pitchFamily="18" charset="0"/>
              </a:rPr>
              <a:t>which is directly </a:t>
            </a:r>
            <a:r>
              <a:rPr lang="en-US" sz="2400" dirty="0">
                <a:latin typeface="Times New Roman" panose="02020603050405020304" pitchFamily="18" charset="0"/>
                <a:cs typeface="Times New Roman" panose="02020603050405020304" pitchFamily="18" charset="0"/>
              </a:rPr>
              <a:t>related to human and material </a:t>
            </a:r>
            <a:r>
              <a:rPr lang="en-US" sz="2400" dirty="0" smtClean="0">
                <a:latin typeface="Times New Roman" panose="02020603050405020304" pitchFamily="18" charset="0"/>
                <a:cs typeface="Times New Roman" panose="02020603050405020304" pitchFamily="18" charset="0"/>
              </a:rPr>
              <a:t>safety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222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5564</TotalTime>
  <Words>384</Words>
  <Application>Microsoft Office PowerPoint</Application>
  <PresentationFormat>On-screen Show (4:3)</PresentationFormat>
  <Paragraphs>66</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굴림</vt:lpstr>
      <vt:lpstr>맑은 고딕</vt:lpstr>
      <vt:lpstr>Arial</vt:lpstr>
      <vt:lpstr>Calibri</vt:lpstr>
      <vt:lpstr>Times New Roman</vt:lpstr>
      <vt:lpstr>Office Theme</vt:lpstr>
      <vt:lpstr>PowerPoint Presentation</vt:lpstr>
      <vt:lpstr>Contents</vt:lpstr>
      <vt:lpstr>Heavy Vehicle based Smart Signage Application</vt:lpstr>
      <vt:lpstr>Vehicle Rear Signage-CamCom Link for Driving Assistance</vt:lpstr>
      <vt:lpstr>Vehicle Rear Signage-CamCom Link Implementation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ITLab</cp:lastModifiedBy>
  <cp:revision>216</cp:revision>
  <cp:lastPrinted>2017-05-07T16:26:52Z</cp:lastPrinted>
  <dcterms:created xsi:type="dcterms:W3CDTF">2010-05-15T17:50:32Z</dcterms:created>
  <dcterms:modified xsi:type="dcterms:W3CDTF">2017-05-07T19:03:31Z</dcterms:modified>
</cp:coreProperties>
</file>