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90959" autoAdjust="0"/>
  </p:normalViewPr>
  <p:slideViewPr>
    <p:cSldViewPr>
      <p:cViewPr varScale="1">
        <p:scale>
          <a:sx n="60" d="100"/>
          <a:sy n="60" d="100"/>
        </p:scale>
        <p:origin x="1482"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802.11-17/0565r1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May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802.11-17/0565r1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May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802.11-17/0565r1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802.11-17/0565r1</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Note that we have only one open bank</a:t>
            </a:r>
            <a:r>
              <a:rPr lang="en-US" baseline="0" dirty="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a:t>The </a:t>
            </a:r>
            <a:r>
              <a:rPr lang="en-US" sz="1200" dirty="0">
                <a:solidFill>
                  <a:srgbClr val="060606"/>
                </a:solidFill>
                <a:latin typeface="Arial"/>
                <a:ea typeface="Times New Roman"/>
                <a:cs typeface="Times New Roman"/>
              </a:rPr>
              <a:t>74332 - 802.11/.15 Face-to-Face Checking account was closed on November 30, 2015.</a:t>
            </a:r>
            <a:endParaRPr lang="en-US" sz="2400" dirty="0">
              <a:latin typeface="Times New Roman"/>
              <a:ea typeface="Times New Roman"/>
              <a:cs typeface="Times New Roman"/>
            </a:endParaRPr>
          </a:p>
          <a:p>
            <a:endParaRPr lang="en-US" dirty="0"/>
          </a:p>
          <a:p>
            <a:r>
              <a:rPr lang="en-US" dirty="0"/>
              <a:t>2016 May has </a:t>
            </a:r>
            <a:r>
              <a:rPr lang="en-US" dirty="0">
                <a:effectLst/>
              </a:rPr>
              <a:t>$2k for the Audit</a:t>
            </a:r>
            <a:r>
              <a:rPr lang="en-US" baseline="0" dirty="0">
                <a:effectLst/>
              </a:rPr>
              <a:t> still pending</a:t>
            </a:r>
            <a:endParaRPr lang="en-US"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a:t>Meeting was to be held at Hyatt Regency Atlanta</a:t>
            </a:r>
            <a:r>
              <a:rPr lang="en-US" sz="1400" baseline="0" dirty="0"/>
              <a:t> and moved to Grand Hyatt Atlanta - Buckhead</a:t>
            </a:r>
            <a:endParaRPr lang="en-US" sz="1400" dirty="0"/>
          </a:p>
          <a:p>
            <a:r>
              <a:rPr lang="en-US" sz="1400" dirty="0"/>
              <a:t>Note that the meeting fees were reduced to take advantage</a:t>
            </a:r>
            <a:r>
              <a:rPr lang="en-US" sz="1400" baseline="0" dirty="0"/>
              <a:t> of the Hyatt Regency Atlanta penalty $69.810</a:t>
            </a:r>
          </a:p>
          <a:p>
            <a:r>
              <a:rPr lang="en-US" sz="1400" baseline="0" dirty="0"/>
              <a:t>The Budget for the meeting does not include the penalty, but the Income report does include the budget values and the penalty.</a:t>
            </a:r>
          </a:p>
          <a:p>
            <a:r>
              <a:rPr lang="en-US" sz="1400" baseline="0" dirty="0"/>
              <a:t>The 13</a:t>
            </a:r>
            <a:r>
              <a:rPr lang="en-US" sz="1400" baseline="30000" dirty="0"/>
              <a:t>th</a:t>
            </a:r>
            <a:r>
              <a:rPr lang="en-US" sz="1400" baseline="0" dirty="0"/>
              <a:t> March column includes a late registration from January.</a:t>
            </a:r>
          </a:p>
          <a:p>
            <a:endParaRPr lang="en-US" sz="1400" baseline="0" dirty="0"/>
          </a:p>
          <a:p>
            <a:endParaRPr lang="en-US" sz="1400"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Note that the meeting fees were reduced to take advantage</a:t>
            </a:r>
            <a:r>
              <a:rPr lang="en-US" baseline="0" dirty="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there was also a significant</a:t>
            </a:r>
            <a:r>
              <a:rPr lang="en-US" sz="1200" b="0" baseline="0" dirty="0">
                <a:latin typeface="+mn-lt"/>
              </a:rPr>
              <a:t> penalty that was paid for changing from the Hyatt Regency to the Grand Hyatt which will show in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May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May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15-17-0278r1</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May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a:solidFill>
                  <a:schemeClr val="tx1"/>
                </a:solidFill>
                <a:ea typeface="굴림" pitchFamily="50" charset="-127"/>
              </a:rPr>
              <a:t>Document number: </a:t>
            </a:r>
            <a:r>
              <a:rPr lang="en-US" altLang="ko-KR" sz="1600" b="1" dirty="0">
                <a:solidFill>
                  <a:schemeClr val="tx1"/>
                </a:solidFill>
                <a:ea typeface="굴림" pitchFamily="50" charset="-127"/>
              </a:rPr>
              <a:t>15-17/0278r1</a:t>
            </a: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Treasurer Report May 2017 – </a:t>
            </a:r>
            <a:r>
              <a:rPr lang="en-US" altLang="ko-KR" sz="1600" dirty="0" err="1">
                <a:solidFill>
                  <a:schemeClr val="tx1"/>
                </a:solidFill>
                <a:ea typeface="굴림" pitchFamily="50" charset="-127"/>
              </a:rPr>
              <a:t>Deajeon</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08 May 2017</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Benjamin A. Rolfe (BCA), Jon Rosdahl (Qualcomm)</a:t>
            </a:r>
          </a:p>
          <a:p>
            <a:r>
              <a:rPr lang="en-US" altLang="ko-KR" sz="1600" dirty="0">
                <a:solidFill>
                  <a:schemeClr val="tx1"/>
                </a:solidFill>
                <a:ea typeface="굴림" pitchFamily="50" charset="-127"/>
              </a:rPr>
              <a:t>Company: Blind Creek Associates, Qualcomm Technologies, Inc.</a:t>
            </a:r>
          </a:p>
          <a:p>
            <a:r>
              <a:rPr lang="en-US" altLang="ko-KR" sz="1600" dirty="0">
                <a:solidFill>
                  <a:schemeClr val="tx1"/>
                </a:solidFill>
                <a:ea typeface="굴림" pitchFamily="50" charset="-127"/>
              </a:rPr>
              <a:t>Address: PO Box 798 Los Gatos CA 95031</a:t>
            </a:r>
          </a:p>
          <a:p>
            <a:r>
              <a:rPr lang="en-US" altLang="ko-KR" sz="1600" dirty="0">
                <a:solidFill>
                  <a:schemeClr val="tx1"/>
                </a:solidFill>
                <a:ea typeface="굴림" pitchFamily="50" charset="-127"/>
              </a:rPr>
              <a:t>Voice: +1 408 332 0725, E-Mail: </a:t>
            </a:r>
            <a:r>
              <a:rPr lang="en-US" altLang="ko-KR" sz="1600" dirty="0" err="1">
                <a:solidFill>
                  <a:schemeClr val="tx1"/>
                </a:solidFill>
                <a:ea typeface="굴림" pitchFamily="50" charset="-127"/>
              </a:rPr>
              <a:t>ben</a:t>
            </a:r>
            <a:r>
              <a:rPr lang="en-US" altLang="ko-KR" sz="1600" dirty="0">
                <a:solidFill>
                  <a:schemeClr val="tx1"/>
                </a:solidFill>
                <a:ea typeface="굴림" pitchFamily="50" charset="-127"/>
              </a:rPr>
              <a:t> @ blindcreek.com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a:solidFill>
                  <a:schemeClr val="tx1"/>
                </a:solidFill>
                <a:ea typeface="굴림" pitchFamily="50" charset="-127"/>
              </a:rPr>
              <a:t>Abstract:</a:t>
            </a:r>
            <a:r>
              <a:rPr lang="en-US" altLang="ko-KR" sz="1600" dirty="0">
                <a:solidFill>
                  <a:schemeClr val="tx1"/>
                </a:solidFill>
                <a:ea typeface="굴림" pitchFamily="50" charset="-127"/>
              </a:rPr>
              <a:t>	Treasurer report for the Joint 802.11/.15 Wireless funds.  </a:t>
            </a:r>
          </a:p>
          <a:p>
            <a:pPr>
              <a:spcBef>
                <a:spcPts val="0"/>
              </a:spcBef>
              <a:spcAft>
                <a:spcPts val="0"/>
              </a:spcAft>
            </a:pPr>
            <a:r>
              <a:rPr lang="en-US" sz="1600" dirty="0">
                <a:solidFill>
                  <a:schemeClr val="tx1"/>
                </a:solidFill>
              </a:rPr>
              <a:t>		 See Also document # </a:t>
            </a:r>
            <a:r>
              <a:rPr lang="en-US" sz="1600" dirty="0">
                <a:solidFill>
                  <a:srgbClr val="000000"/>
                </a:solidFill>
                <a:latin typeface="Times New Roman" pitchFamily="16" charset="0"/>
                <a:ea typeface="MS Gothic" charset="-128"/>
                <a:cs typeface="Arial Unicode MS" charset="0"/>
              </a:rPr>
              <a:t>11-17/0565r0</a:t>
            </a:r>
            <a:endParaRPr lang="en-US" altLang="ko-KR" sz="1600" dirty="0">
              <a:solidFill>
                <a:schemeClr val="tx1"/>
              </a:solidFill>
              <a:ea typeface="굴림" pitchFamily="50" charset="-127"/>
            </a:endParaRPr>
          </a:p>
          <a:p>
            <a:pPr>
              <a:spcBef>
                <a:spcPts val="600"/>
              </a:spcBef>
              <a:spcAft>
                <a:spcPts val="600"/>
              </a:spcAft>
            </a:pPr>
            <a:r>
              <a:rPr lang="en-US" altLang="ko-KR" sz="1600" b="1" dirty="0">
                <a:solidFill>
                  <a:schemeClr val="tx1"/>
                </a:solidFill>
                <a:ea typeface="굴림" pitchFamily="50" charset="-127"/>
              </a:rPr>
              <a:t>Purpose:</a:t>
            </a:r>
            <a:r>
              <a:rPr lang="en-US" altLang="ko-KR" sz="1600" dirty="0">
                <a:solidFill>
                  <a:schemeClr val="tx1"/>
                </a:solidFill>
                <a:ea typeface="굴림" pitchFamily="50" charset="-127"/>
              </a:rPr>
              <a:t>	Report to the WG</a:t>
            </a: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2073375890"/>
              </p:ext>
            </p:extLst>
          </p:nvPr>
        </p:nvGraphicFramePr>
        <p:xfrm>
          <a:off x="613569" y="1056887"/>
          <a:ext cx="8077199" cy="5374868"/>
        </p:xfrm>
        <a:graphic>
          <a:graphicData uri="http://schemas.openxmlformats.org/drawingml/2006/table">
            <a:tbl>
              <a:tblPr/>
              <a:tblGrid>
                <a:gridCol w="2357736">
                  <a:extLst>
                    <a:ext uri="{9D8B030D-6E8A-4147-A177-3AD203B41FA5}">
                      <a16:colId xmlns:a16="http://schemas.microsoft.com/office/drawing/2014/main" val="3978824906"/>
                    </a:ext>
                  </a:extLst>
                </a:gridCol>
                <a:gridCol w="1073944">
                  <a:extLst>
                    <a:ext uri="{9D8B030D-6E8A-4147-A177-3AD203B41FA5}">
                      <a16:colId xmlns:a16="http://schemas.microsoft.com/office/drawing/2014/main" val="4291402844"/>
                    </a:ext>
                  </a:extLst>
                </a:gridCol>
                <a:gridCol w="1217958">
                  <a:extLst>
                    <a:ext uri="{9D8B030D-6E8A-4147-A177-3AD203B41FA5}">
                      <a16:colId xmlns:a16="http://schemas.microsoft.com/office/drawing/2014/main" val="628866712"/>
                    </a:ext>
                  </a:extLst>
                </a:gridCol>
                <a:gridCol w="1123317">
                  <a:extLst>
                    <a:ext uri="{9D8B030D-6E8A-4147-A177-3AD203B41FA5}">
                      <a16:colId xmlns:a16="http://schemas.microsoft.com/office/drawing/2014/main" val="634552538"/>
                    </a:ext>
                  </a:extLst>
                </a:gridCol>
                <a:gridCol w="1152122">
                  <a:extLst>
                    <a:ext uri="{9D8B030D-6E8A-4147-A177-3AD203B41FA5}">
                      <a16:colId xmlns:a16="http://schemas.microsoft.com/office/drawing/2014/main" val="3485322783"/>
                    </a:ext>
                  </a:extLst>
                </a:gridCol>
                <a:gridCol w="1152122">
                  <a:extLst>
                    <a:ext uri="{9D8B030D-6E8A-4147-A177-3AD203B41FA5}">
                      <a16:colId xmlns:a16="http://schemas.microsoft.com/office/drawing/2014/main" val="3467910809"/>
                    </a:ext>
                  </a:extLst>
                </a:gridCol>
              </a:tblGrid>
              <a:tr h="553161">
                <a:tc>
                  <a:txBody>
                    <a:bodyPr/>
                    <a:lstStyle/>
                    <a:p>
                      <a:pPr algn="l" fontAlgn="b"/>
                      <a:r>
                        <a:rPr lang="en-US" sz="1200" b="1" i="0" u="none" strike="noStrike">
                          <a:effectLst/>
                          <a:latin typeface="Arial" panose="020B0604020202020204" pitchFamily="34" charset="0"/>
                        </a:rPr>
                        <a:t>Financial Row</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2016-09 Warsaw, Poland</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1921765852"/>
                  </a:ext>
                </a:extLst>
              </a:tr>
              <a:tr h="178714">
                <a:tc>
                  <a:txBody>
                    <a:bodyPr/>
                    <a:lstStyle/>
                    <a:p>
                      <a:pPr algn="l" fontAlgn="b"/>
                      <a:r>
                        <a:rPr lang="en-US" sz="1200" b="1" i="0" u="none" strike="noStrike">
                          <a:effectLst/>
                          <a:latin typeface="Arial" panose="020B0604020202020204" pitchFamily="34" charset="0"/>
                        </a:rPr>
                        <a:t> </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3810900686"/>
                  </a:ext>
                </a:extLst>
              </a:tr>
              <a:tr h="17020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690244704"/>
                  </a:ext>
                </a:extLst>
              </a:tr>
              <a:tr h="170203">
                <a:tc>
                  <a:txBody>
                    <a:bodyPr/>
                    <a:lstStyle/>
                    <a:p>
                      <a:pPr algn="l" fontAlgn="b"/>
                      <a:r>
                        <a:rPr lang="en-US" sz="1200" b="1" i="0" u="none" strike="noStrike">
                          <a:solidFill>
                            <a:srgbClr val="000000"/>
                          </a:solidFill>
                          <a:effectLst/>
                          <a:latin typeface="Arial" panose="020B0604020202020204" pitchFamily="34" charset="0"/>
                        </a:rPr>
                        <a:t>Income</a:t>
                      </a:r>
                    </a:p>
                  </a:txBody>
                  <a:tcPr marL="67751" marR="7528" marT="7528"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1927391452"/>
                  </a:ext>
                </a:extLst>
              </a:tr>
              <a:tr h="163568">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$264,450.00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$821,125.00 </a:t>
                      </a:r>
                    </a:p>
                  </a:txBody>
                  <a:tcPr marL="7528" marR="7528" marT="7528" marB="0" anchor="ctr">
                    <a:lnL>
                      <a:noFill/>
                    </a:lnL>
                    <a:lnR>
                      <a:noFill/>
                    </a:lnR>
                    <a:lnT>
                      <a:noFill/>
                    </a:lnT>
                    <a:lnB>
                      <a:noFill/>
                    </a:lnB>
                  </a:tcPr>
                </a:tc>
                <a:extLst>
                  <a:ext uri="{0D108BD9-81ED-4DB2-BD59-A6C34878D82A}">
                    <a16:rowId xmlns:a16="http://schemas.microsoft.com/office/drawing/2014/main" val="2450067488"/>
                  </a:ext>
                </a:extLst>
              </a:tr>
              <a:tr h="318626">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7528" marR="7528" marT="7528" marB="0" anchor="ctr">
                    <a:lnL>
                      <a:noFill/>
                    </a:lnL>
                    <a:lnR>
                      <a:noFill/>
                    </a:lnR>
                    <a:lnT>
                      <a:noFill/>
                    </a:lnT>
                    <a:lnB>
                      <a:noFill/>
                    </a:lnB>
                  </a:tcPr>
                </a:tc>
                <a:extLst>
                  <a:ext uri="{0D108BD9-81ED-4DB2-BD59-A6C34878D82A}">
                    <a16:rowId xmlns:a16="http://schemas.microsoft.com/office/drawing/2014/main" val="3061423850"/>
                  </a:ext>
                </a:extLst>
              </a:tr>
              <a:tr h="318626">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extLst>
                  <a:ext uri="{0D108BD9-81ED-4DB2-BD59-A6C34878D82A}">
                    <a16:rowId xmlns:a16="http://schemas.microsoft.com/office/drawing/2014/main" val="2124404050"/>
                  </a:ext>
                </a:extLst>
              </a:tr>
              <a:tr h="163568">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67476161"/>
                  </a:ext>
                </a:extLst>
              </a:tr>
              <a:tr h="170203">
                <a:tc>
                  <a:txBody>
                    <a:bodyPr/>
                    <a:lstStyle/>
                    <a:p>
                      <a:pPr algn="l" fontAlgn="b"/>
                      <a:r>
                        <a:rPr lang="en-US" sz="1200" b="1" i="0" u="none" strike="noStrike">
                          <a:solidFill>
                            <a:srgbClr val="000000"/>
                          </a:solidFill>
                          <a:effectLst/>
                          <a:latin typeface="Arial" panose="020B0604020202020204" pitchFamily="34" charset="0"/>
                        </a:rPr>
                        <a:t>Total - Income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$1,640.57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$921,440.01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836569590"/>
                  </a:ext>
                </a:extLst>
              </a:tr>
              <a:tr h="170203">
                <a:tc>
                  <a:txBody>
                    <a:bodyPr/>
                    <a:lstStyle/>
                    <a:p>
                      <a:pPr algn="l" fontAlgn="b"/>
                      <a:r>
                        <a:rPr lang="en-US" sz="1200" b="1" i="0" u="none" strike="noStrike">
                          <a:solidFill>
                            <a:srgbClr val="000000"/>
                          </a:solidFill>
                          <a:effectLst/>
                          <a:latin typeface="Arial" panose="020B0604020202020204" pitchFamily="34" charset="0"/>
                        </a:rPr>
                        <a:t>Gross Profit</a:t>
                      </a:r>
                    </a:p>
                  </a:txBody>
                  <a:tcPr marL="67751" marR="7528" marT="752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$1,640.57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$921,440.01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209108036"/>
                  </a:ext>
                </a:extLst>
              </a:tr>
              <a:tr h="170203">
                <a:tc>
                  <a:txBody>
                    <a:bodyPr/>
                    <a:lstStyle/>
                    <a:p>
                      <a:pPr algn="l" fontAlgn="b"/>
                      <a:r>
                        <a:rPr lang="en-US" sz="1200" b="1" i="0" u="none" strike="noStrike">
                          <a:solidFill>
                            <a:srgbClr val="000000"/>
                          </a:solidFill>
                          <a:effectLst/>
                          <a:latin typeface="Arial" panose="020B0604020202020204" pitchFamily="34" charset="0"/>
                        </a:rPr>
                        <a:t>Expense</a:t>
                      </a:r>
                    </a:p>
                  </a:txBody>
                  <a:tcPr marL="67751" marR="7528" marT="7528"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256196861"/>
                  </a:ext>
                </a:extLst>
              </a:tr>
              <a:tr h="318626">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extLst>
                  <a:ext uri="{0D108BD9-81ED-4DB2-BD59-A6C34878D82A}">
                    <a16:rowId xmlns:a16="http://schemas.microsoft.com/office/drawing/2014/main" val="1244306468"/>
                  </a:ext>
                </a:extLst>
              </a:tr>
              <a:tr h="163568">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extLst>
                  <a:ext uri="{0D108BD9-81ED-4DB2-BD59-A6C34878D82A}">
                    <a16:rowId xmlns:a16="http://schemas.microsoft.com/office/drawing/2014/main" val="101976113"/>
                  </a:ext>
                </a:extLst>
              </a:tr>
              <a:tr h="163568">
                <a:tc>
                  <a:txBody>
                    <a:bodyPr/>
                    <a:lstStyle/>
                    <a:p>
                      <a:pPr algn="l" fontAlgn="b"/>
                      <a:r>
                        <a:rPr lang="en-US" sz="1200" b="0" i="0" u="none" strike="noStrike">
                          <a:solidFill>
                            <a:srgbClr val="000000"/>
                          </a:solidFill>
                          <a:effectLst/>
                          <a:latin typeface="Arial" panose="020B0604020202020204" pitchFamily="34" charset="0"/>
                        </a:rPr>
                        <a:t>4.113 - Venue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$59,497.00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$97,306.84 </a:t>
                      </a:r>
                    </a:p>
                  </a:txBody>
                  <a:tcPr marL="7528" marR="7528" marT="7528" marB="0" anchor="ctr">
                    <a:lnL>
                      <a:noFill/>
                    </a:lnL>
                    <a:lnR>
                      <a:noFill/>
                    </a:lnR>
                    <a:lnT>
                      <a:noFill/>
                    </a:lnT>
                    <a:lnB>
                      <a:noFill/>
                    </a:lnB>
                  </a:tcPr>
                </a:tc>
                <a:extLst>
                  <a:ext uri="{0D108BD9-81ED-4DB2-BD59-A6C34878D82A}">
                    <a16:rowId xmlns:a16="http://schemas.microsoft.com/office/drawing/2014/main" val="3123318385"/>
                  </a:ext>
                </a:extLst>
              </a:tr>
              <a:tr h="163568">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$8,825.17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$18,423.00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$38,849.78 </a:t>
                      </a:r>
                    </a:p>
                  </a:txBody>
                  <a:tcPr marL="7528" marR="7528" marT="7528" marB="0" anchor="ctr">
                    <a:lnL>
                      <a:noFill/>
                    </a:lnL>
                    <a:lnR>
                      <a:noFill/>
                    </a:lnR>
                    <a:lnT>
                      <a:noFill/>
                    </a:lnT>
                    <a:lnB>
                      <a:noFill/>
                    </a:lnB>
                  </a:tcPr>
                </a:tc>
                <a:extLst>
                  <a:ext uri="{0D108BD9-81ED-4DB2-BD59-A6C34878D82A}">
                    <a16:rowId xmlns:a16="http://schemas.microsoft.com/office/drawing/2014/main" val="1207276355"/>
                  </a:ext>
                </a:extLst>
              </a:tr>
              <a:tr h="163568">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$43,853.00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$169,526.73 </a:t>
                      </a:r>
                    </a:p>
                  </a:txBody>
                  <a:tcPr marL="7528" marR="7528" marT="7528" marB="0" anchor="ctr">
                    <a:lnL>
                      <a:noFill/>
                    </a:lnL>
                    <a:lnR>
                      <a:noFill/>
                    </a:lnR>
                    <a:lnT>
                      <a:noFill/>
                    </a:lnT>
                    <a:lnB>
                      <a:noFill/>
                    </a:lnB>
                  </a:tcPr>
                </a:tc>
                <a:extLst>
                  <a:ext uri="{0D108BD9-81ED-4DB2-BD59-A6C34878D82A}">
                    <a16:rowId xmlns:a16="http://schemas.microsoft.com/office/drawing/2014/main" val="2759706207"/>
                  </a:ext>
                </a:extLst>
              </a:tr>
              <a:tr h="163568">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$67,757.00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$256,482.72 </a:t>
                      </a:r>
                    </a:p>
                  </a:txBody>
                  <a:tcPr marL="7528" marR="7528" marT="7528" marB="0" anchor="ctr">
                    <a:lnL>
                      <a:noFill/>
                    </a:lnL>
                    <a:lnR>
                      <a:noFill/>
                    </a:lnR>
                    <a:lnT>
                      <a:noFill/>
                    </a:lnT>
                    <a:lnB>
                      <a:noFill/>
                    </a:lnB>
                  </a:tcPr>
                </a:tc>
                <a:extLst>
                  <a:ext uri="{0D108BD9-81ED-4DB2-BD59-A6C34878D82A}">
                    <a16:rowId xmlns:a16="http://schemas.microsoft.com/office/drawing/2014/main" val="3240691496"/>
                  </a:ext>
                </a:extLst>
              </a:tr>
              <a:tr h="163568">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$35,806.62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$155,224.32 </a:t>
                      </a:r>
                    </a:p>
                  </a:txBody>
                  <a:tcPr marL="7528" marR="7528" marT="7528" marB="0" anchor="ctr">
                    <a:lnL>
                      <a:noFill/>
                    </a:lnL>
                    <a:lnR>
                      <a:noFill/>
                    </a:lnR>
                    <a:lnT>
                      <a:noFill/>
                    </a:lnT>
                    <a:lnB>
                      <a:noFill/>
                    </a:lnB>
                  </a:tcPr>
                </a:tc>
                <a:extLst>
                  <a:ext uri="{0D108BD9-81ED-4DB2-BD59-A6C34878D82A}">
                    <a16:rowId xmlns:a16="http://schemas.microsoft.com/office/drawing/2014/main" val="2247715082"/>
                  </a:ext>
                </a:extLst>
              </a:tr>
              <a:tr h="163568">
                <a:tc>
                  <a:txBody>
                    <a:bodyPr/>
                    <a:lstStyle/>
                    <a:p>
                      <a:pPr algn="l" fontAlgn="b"/>
                      <a:r>
                        <a:rPr lang="en-US" sz="1200" b="0" i="0" u="none" strike="noStrike">
                          <a:solidFill>
                            <a:srgbClr val="000000"/>
                          </a:solidFill>
                          <a:effectLst/>
                          <a:latin typeface="Arial" panose="020B0604020202020204" pitchFamily="34" charset="0"/>
                        </a:rPr>
                        <a:t>4.16 - Social</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$31,204.00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$54,658.07 </a:t>
                      </a:r>
                    </a:p>
                  </a:txBody>
                  <a:tcPr marL="7528" marR="7528" marT="7528" marB="0" anchor="ctr">
                    <a:lnL>
                      <a:noFill/>
                    </a:lnL>
                    <a:lnR>
                      <a:noFill/>
                    </a:lnR>
                    <a:lnT>
                      <a:noFill/>
                    </a:lnT>
                    <a:lnB>
                      <a:noFill/>
                    </a:lnB>
                  </a:tcPr>
                </a:tc>
                <a:extLst>
                  <a:ext uri="{0D108BD9-81ED-4DB2-BD59-A6C34878D82A}">
                    <a16:rowId xmlns:a16="http://schemas.microsoft.com/office/drawing/2014/main" val="1118987903"/>
                  </a:ext>
                </a:extLst>
              </a:tr>
              <a:tr h="163568">
                <a:tc>
                  <a:txBody>
                    <a:bodyPr/>
                    <a:lstStyle/>
                    <a:p>
                      <a:pPr algn="l" fontAlgn="b"/>
                      <a:r>
                        <a:rPr lang="en-US" sz="1200" b="0" i="0" u="none" strike="noStrike">
                          <a:solidFill>
                            <a:srgbClr val="000000"/>
                          </a:solidFill>
                          <a:effectLst/>
                          <a:latin typeface="Arial" panose="020B0604020202020204" pitchFamily="34" charset="0"/>
                        </a:rPr>
                        <a:t>4.17 - Shipping</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$7,803.13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$20,532.66 </a:t>
                      </a:r>
                    </a:p>
                  </a:txBody>
                  <a:tcPr marL="7528" marR="7528" marT="7528" marB="0" anchor="ctr">
                    <a:lnL>
                      <a:noFill/>
                    </a:lnL>
                    <a:lnR>
                      <a:noFill/>
                    </a:lnR>
                    <a:lnT>
                      <a:noFill/>
                    </a:lnT>
                    <a:lnB>
                      <a:noFill/>
                    </a:lnB>
                  </a:tcPr>
                </a:tc>
                <a:extLst>
                  <a:ext uri="{0D108BD9-81ED-4DB2-BD59-A6C34878D82A}">
                    <a16:rowId xmlns:a16="http://schemas.microsoft.com/office/drawing/2014/main" val="1054268545"/>
                  </a:ext>
                </a:extLst>
              </a:tr>
              <a:tr h="163568">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$7,980.50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$21,223.02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2867683"/>
                  </a:ext>
                </a:extLst>
              </a:tr>
              <a:tr h="170203">
                <a:tc>
                  <a:txBody>
                    <a:bodyPr/>
                    <a:lstStyle/>
                    <a:p>
                      <a:pPr algn="l" fontAlgn="b"/>
                      <a:r>
                        <a:rPr lang="en-US" sz="1200" b="1" i="0" u="none" strike="noStrike">
                          <a:solidFill>
                            <a:srgbClr val="000000"/>
                          </a:solidFill>
                          <a:effectLst/>
                          <a:latin typeface="Arial" panose="020B0604020202020204" pitchFamily="34" charset="0"/>
                        </a:rPr>
                        <a:t>Total - Expense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$254,025.75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$272,324.25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$913,434.58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087699403"/>
                  </a:ext>
                </a:extLst>
              </a:tr>
              <a:tr h="17020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$1,627.11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$14,252.57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($7,874.25)</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$8,005.43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7766642"/>
                  </a:ext>
                </a:extLst>
              </a:tr>
              <a:tr h="170203">
                <a:tc>
                  <a:txBody>
                    <a:bodyPr/>
                    <a:lstStyle/>
                    <a:p>
                      <a:pPr algn="l" fontAlgn="ctr"/>
                      <a:r>
                        <a:rPr lang="en-US" sz="1200" b="1" i="0" u="none" strike="noStrike">
                          <a:solidFill>
                            <a:srgbClr val="000000"/>
                          </a:solidFill>
                          <a:effectLst/>
                          <a:latin typeface="Arial" panose="020B0604020202020204" pitchFamily="34" charset="0"/>
                        </a:rPr>
                        <a:t>Net Income</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$1,627.11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$14,252.57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($7,874.25)</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$8,005.43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6110805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extLst>
                    <a:ext uri="{9D8B030D-6E8A-4147-A177-3AD203B41FA5}">
                      <a16:colId xmlns:a16="http://schemas.microsoft.com/office/drawing/2014/main" val="20000"/>
                    </a:ext>
                  </a:extLst>
                </a:gridCol>
                <a:gridCol w="1010682">
                  <a:extLst>
                    <a:ext uri="{9D8B030D-6E8A-4147-A177-3AD203B41FA5}">
                      <a16:colId xmlns:a16="http://schemas.microsoft.com/office/drawing/2014/main" val="20001"/>
                    </a:ext>
                  </a:extLst>
                </a:gridCol>
                <a:gridCol w="1010682">
                  <a:extLst>
                    <a:ext uri="{9D8B030D-6E8A-4147-A177-3AD203B41FA5}">
                      <a16:colId xmlns:a16="http://schemas.microsoft.com/office/drawing/2014/main" val="20002"/>
                    </a:ext>
                  </a:extLst>
                </a:gridCol>
                <a:gridCol w="932936">
                  <a:extLst>
                    <a:ext uri="{9D8B030D-6E8A-4147-A177-3AD203B41FA5}">
                      <a16:colId xmlns:a16="http://schemas.microsoft.com/office/drawing/2014/main" val="20003"/>
                    </a:ext>
                  </a:extLst>
                </a:gridCol>
                <a:gridCol w="792659">
                  <a:extLst>
                    <a:ext uri="{9D8B030D-6E8A-4147-A177-3AD203B41FA5}">
                      <a16:colId xmlns:a16="http://schemas.microsoft.com/office/drawing/2014/main" val="20004"/>
                    </a:ext>
                  </a:extLst>
                </a:gridCol>
                <a:gridCol w="843858">
                  <a:extLst>
                    <a:ext uri="{9D8B030D-6E8A-4147-A177-3AD203B41FA5}">
                      <a16:colId xmlns:a16="http://schemas.microsoft.com/office/drawing/2014/main" val="20005"/>
                    </a:ext>
                  </a:extLst>
                </a:gridCol>
                <a:gridCol w="751790">
                  <a:extLst>
                    <a:ext uri="{9D8B030D-6E8A-4147-A177-3AD203B41FA5}">
                      <a16:colId xmlns:a16="http://schemas.microsoft.com/office/drawing/2014/main" val="20006"/>
                    </a:ext>
                  </a:extLst>
                </a:gridCol>
                <a:gridCol w="1032458">
                  <a:extLst>
                    <a:ext uri="{9D8B030D-6E8A-4147-A177-3AD203B41FA5}">
                      <a16:colId xmlns:a16="http://schemas.microsoft.com/office/drawing/2014/main" val="20007"/>
                    </a:ext>
                  </a:extLst>
                </a:gridCol>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Misc.</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0"/>
                  </a:ext>
                </a:extLst>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extLst>
                  <a:ext uri="{0D108BD9-81ED-4DB2-BD59-A6C34878D82A}">
                    <a16:rowId xmlns:a16="http://schemas.microsoft.com/office/drawing/2014/main" val="10006"/>
                  </a:ext>
                </a:extLst>
              </a:tr>
              <a:tr h="205356">
                <a:tc>
                  <a:txBody>
                    <a:bodyPr/>
                    <a:lstStyle/>
                    <a:p>
                      <a:pPr algn="l" fontAlgn="b"/>
                      <a:r>
                        <a:rPr lang="en-US" sz="1100" b="0" i="0" u="none" strike="noStrike" dirty="0">
                          <a:solidFill>
                            <a:srgbClr val="000000"/>
                          </a:solidFill>
                          <a:effectLst/>
                          <a:latin typeface="Arial" panose="020B0604020202020204" pitchFamily="34" charset="0"/>
                        </a:rPr>
                        <a:t>3.40 - IEEE CB Interest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extLst>
                  <a:ext uri="{0D108BD9-81ED-4DB2-BD59-A6C34878D82A}">
                    <a16:rowId xmlns:a16="http://schemas.microsoft.com/office/drawing/2014/main" val="10007"/>
                  </a:ext>
                </a:extLst>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48868">
                <a:tc>
                  <a:txBody>
                    <a:bodyPr/>
                    <a:lstStyle/>
                    <a:p>
                      <a:pPr algn="l" fontAlgn="b"/>
                      <a:r>
                        <a:rPr lang="en-US" sz="1100" b="0" i="0" u="none" strike="noStrike" dirty="0">
                          <a:solidFill>
                            <a:srgbClr val="000000"/>
                          </a:solidFill>
                          <a:effectLst/>
                          <a:latin typeface="Arial" panose="020B0604020202020204" pitchFamily="34" charset="0"/>
                        </a:rPr>
                        <a:t>4.10 - Meetings Expense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extLst>
                  <a:ext uri="{0D108BD9-81ED-4DB2-BD59-A6C34878D82A}">
                    <a16:rowId xmlns:a16="http://schemas.microsoft.com/office/drawing/2014/main" val="10010"/>
                  </a:ext>
                </a:extLst>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extLst>
                  <a:ext uri="{0D108BD9-81ED-4DB2-BD59-A6C34878D82A}">
                    <a16:rowId xmlns:a16="http://schemas.microsoft.com/office/drawing/2014/main" val="10011"/>
                  </a:ext>
                </a:extLst>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10012"/>
                  </a:ext>
                </a:extLst>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extLst>
                  <a:ext uri="{0D108BD9-81ED-4DB2-BD59-A6C34878D82A}">
                    <a16:rowId xmlns:a16="http://schemas.microsoft.com/office/drawing/2014/main" val="10013"/>
                  </a:ext>
                </a:extLst>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extLst>
                  <a:ext uri="{0D108BD9-81ED-4DB2-BD59-A6C34878D82A}">
                    <a16:rowId xmlns:a16="http://schemas.microsoft.com/office/drawing/2014/main" val="10014"/>
                  </a:ext>
                </a:extLst>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extLst>
                  <a:ext uri="{0D108BD9-81ED-4DB2-BD59-A6C34878D82A}">
                    <a16:rowId xmlns:a16="http://schemas.microsoft.com/office/drawing/2014/main" val="10015"/>
                  </a:ext>
                </a:extLst>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extLst>
                  <a:ext uri="{0D108BD9-81ED-4DB2-BD59-A6C34878D82A}">
                    <a16:rowId xmlns:a16="http://schemas.microsoft.com/office/drawing/2014/main" val="10016"/>
                  </a:ext>
                </a:extLst>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extLst>
                  <a:ext uri="{0D108BD9-81ED-4DB2-BD59-A6C34878D82A}">
                    <a16:rowId xmlns:a16="http://schemas.microsoft.com/office/drawing/2014/main" val="10017"/>
                  </a:ext>
                </a:extLst>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extLst>
                  <a:ext uri="{0D108BD9-81ED-4DB2-BD59-A6C34878D82A}">
                    <a16:rowId xmlns:a16="http://schemas.microsoft.com/office/drawing/2014/main" val="10018"/>
                  </a:ext>
                </a:extLst>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extLst>
                  <a:ext uri="{0D108BD9-81ED-4DB2-BD59-A6C34878D82A}">
                    <a16:rowId xmlns:a16="http://schemas.microsoft.com/office/drawing/2014/main" val="10019"/>
                  </a:ext>
                </a:extLst>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20"/>
                  </a:ext>
                </a:extLst>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21"/>
                  </a:ext>
                </a:extLst>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2"/>
                  </a:ext>
                </a:extLst>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a:solidFill>
                  <a:schemeClr val="tx1"/>
                </a:solidFill>
              </a:rPr>
              <a:t>2015 Meeting Income Report</a:t>
            </a:r>
          </a:p>
        </p:txBody>
      </p:sp>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May 2017 </a:t>
            </a:r>
            <a:br>
              <a:rPr lang="en-US" dirty="0"/>
            </a:br>
            <a:r>
              <a:rPr lang="en-US" dirty="0"/>
              <a:t>- </a:t>
            </a:r>
            <a:r>
              <a:rPr lang="en-US" dirty="0" err="1"/>
              <a:t>Deajeon</a:t>
            </a:r>
            <a:endParaRPr lang="en-GB" dirty="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2017-05-12</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63"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May 2017 Treasurer report for the Joint 802.11/.15 Wireless funds</a:t>
            </a:r>
          </a:p>
          <a:p>
            <a:endParaRPr lang="en-GB" dirty="0"/>
          </a:p>
          <a:p>
            <a:r>
              <a:rPr lang="en-GB" dirty="0"/>
              <a:t>Also reported in 802.15 doc: </a:t>
            </a:r>
            <a:r>
              <a:rPr lang="en-US" dirty="0"/>
              <a:t>15-17/0278r1</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May 2017</a:t>
            </a:r>
            <a:endParaRPr lang="en-GB" dirty="0"/>
          </a:p>
        </p:txBody>
      </p:sp>
      <p:sp>
        <p:nvSpPr>
          <p:cNvPr id="2" name="Footer Placeholder 1"/>
          <p:cNvSpPr>
            <a:spLocks noGrp="1"/>
          </p:cNvSpPr>
          <p:nvPr>
            <p:ph type="ftr" idx="11"/>
          </p:nvPr>
        </p:nvSpPr>
        <p:spPr>
          <a:xfrm>
            <a:off x="5638800" y="6475413"/>
            <a:ext cx="2903538" cy="181768"/>
          </a:xfrm>
        </p:spPr>
        <p:txBody>
          <a:bodyPr/>
          <a:lstStyle/>
          <a:p>
            <a:r>
              <a:rPr lang="en-GB" dirty="0"/>
              <a:t>Ben Rolfe (BCA);   Jon Rosdahl (Qualcomm)</a:t>
            </a:r>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Slide Number Placeholder 2"/>
          <p:cNvSpPr>
            <a:spLocks noGrp="1"/>
          </p:cNvSpPr>
          <p:nvPr>
            <p:ph type="sldNum" idx="12"/>
          </p:nvPr>
        </p:nvSpPr>
        <p:spPr/>
        <p:txBody>
          <a:bodyPr/>
          <a:lstStyle/>
          <a:p>
            <a:pPr>
              <a:defRPr/>
            </a:pPr>
            <a:r>
              <a:rPr lang="en-GB"/>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a:t>Ben Rolfe (BCA);   Jon Rosdahl (Qualcomm)</a:t>
            </a:r>
          </a:p>
        </p:txBody>
      </p:sp>
      <p:graphicFrame>
        <p:nvGraphicFramePr>
          <p:cNvPr id="6" name="Table 5"/>
          <p:cNvGraphicFramePr>
            <a:graphicFrameLocks noGrp="1"/>
          </p:cNvGraphicFramePr>
          <p:nvPr>
            <p:extLst>
              <p:ext uri="{D42A27DB-BD31-4B8C-83A1-F6EECF244321}">
                <p14:modId xmlns:p14="http://schemas.microsoft.com/office/powerpoint/2010/main" val="4277208063"/>
              </p:ext>
            </p:extLst>
          </p:nvPr>
        </p:nvGraphicFramePr>
        <p:xfrm>
          <a:off x="990600" y="838193"/>
          <a:ext cx="7391400" cy="5483650"/>
        </p:xfrm>
        <a:graphic>
          <a:graphicData uri="http://schemas.openxmlformats.org/drawingml/2006/table">
            <a:tbl>
              <a:tblPr/>
              <a:tblGrid>
                <a:gridCol w="52578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399523">
                <a:tc gridSpan="2">
                  <a:txBody>
                    <a:bodyPr/>
                    <a:lstStyle/>
                    <a:p>
                      <a:pPr algn="ctr" fontAlgn="b"/>
                      <a:r>
                        <a:rPr lang="en-US" sz="2800" b="1" i="0" u="none" strike="noStrike" baseline="0">
                          <a:effectLst/>
                          <a:latin typeface="Arial" panose="020B0604020202020204" pitchFamily="34" charset="0"/>
                        </a:rPr>
                        <a:t>30 - April</a:t>
                      </a:r>
                      <a:r>
                        <a:rPr lang="en-US" sz="2800" b="1" i="0" u="none" strike="noStrike">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565,697.77 </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(17,414.49)</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a:t>Atlanta, Jan 2017 Budget Report</a:t>
            </a:r>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a:t>Ben Rolfe (BCA);   Jon Rosdahl (Qualcomm)</a:t>
            </a:r>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465659874"/>
              </p:ext>
            </p:extLst>
          </p:nvPr>
        </p:nvGraphicFramePr>
        <p:xfrm>
          <a:off x="696913" y="1219201"/>
          <a:ext cx="6846887" cy="5055482"/>
        </p:xfrm>
        <a:graphic>
          <a:graphicData uri="http://schemas.openxmlformats.org/drawingml/2006/table">
            <a:tbl>
              <a:tblPr>
                <a:tableStyleId>{5C22544A-7EE6-4342-B048-85BDC9FD1C3A}</a:tableStyleId>
              </a:tblPr>
              <a:tblGrid>
                <a:gridCol w="2582065">
                  <a:extLst>
                    <a:ext uri="{9D8B030D-6E8A-4147-A177-3AD203B41FA5}">
                      <a16:colId xmlns:a16="http://schemas.microsoft.com/office/drawing/2014/main" val="20000"/>
                    </a:ext>
                  </a:extLst>
                </a:gridCol>
                <a:gridCol w="1459062">
                  <a:extLst>
                    <a:ext uri="{9D8B030D-6E8A-4147-A177-3AD203B41FA5}">
                      <a16:colId xmlns:a16="http://schemas.microsoft.com/office/drawing/2014/main" val="20001"/>
                    </a:ext>
                  </a:extLst>
                </a:gridCol>
                <a:gridCol w="1459062">
                  <a:extLst>
                    <a:ext uri="{9D8B030D-6E8A-4147-A177-3AD203B41FA5}">
                      <a16:colId xmlns:a16="http://schemas.microsoft.com/office/drawing/2014/main" val="20002"/>
                    </a:ext>
                  </a:extLst>
                </a:gridCol>
                <a:gridCol w="1346698">
                  <a:extLst>
                    <a:ext uri="{9D8B030D-6E8A-4147-A177-3AD203B41FA5}">
                      <a16:colId xmlns:a16="http://schemas.microsoft.com/office/drawing/2014/main" val="20003"/>
                    </a:ext>
                  </a:extLst>
                </a:gridCol>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Jan 9 </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a:effectLst/>
                          <a:latin typeface="Tahoma" panose="020B0604030504040204" pitchFamily="34" charset="0"/>
                          <a:ea typeface="Tahoma" panose="020B0604030504040204" pitchFamily="34" charset="0"/>
                          <a:cs typeface="Tahoma" panose="020B0604030504040204" pitchFamily="34" charset="0"/>
                        </a:rPr>
                        <a:t> 13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0"/>
                  </a:ext>
                </a:extLst>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Draft Budget</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Final Expenses</a:t>
                      </a:r>
                    </a:p>
                  </a:txBody>
                  <a:tcPr marL="9525" marR="9525" marT="9525" marB="0" anchor="b"/>
                </a:tc>
                <a:extLst>
                  <a:ext uri="{0D108BD9-81ED-4DB2-BD59-A6C34878D82A}">
                    <a16:rowId xmlns:a16="http://schemas.microsoft.com/office/drawing/2014/main" val="10001"/>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$223,650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188,050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$215,501</a:t>
                      </a:r>
                    </a:p>
                  </a:txBody>
                  <a:tcPr marL="9525" marR="9525" marT="9525" marB="0" anchor="b"/>
                </a:tc>
                <a:extLst>
                  <a:ext uri="{0D108BD9-81ED-4DB2-BD59-A6C34878D82A}">
                    <a16:rowId xmlns:a16="http://schemas.microsoft.com/office/drawing/2014/main" val="10002"/>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            </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5,818</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$24,462.74</a:t>
                      </a:r>
                    </a:p>
                  </a:txBody>
                  <a:tcPr marL="9525" marR="9525" marT="9525" marB="0" anchor="b"/>
                </a:tc>
                <a:extLst>
                  <a:ext uri="{0D108BD9-81ED-4DB2-BD59-A6C34878D82A}">
                    <a16:rowId xmlns:a16="http://schemas.microsoft.com/office/drawing/2014/main" val="10003"/>
                  </a:ext>
                </a:extLst>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$223,650</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$193,868</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$241,163.74</a:t>
                      </a:r>
                    </a:p>
                  </a:txBody>
                  <a:tcPr marL="9525" marR="9525" marT="9525" marB="0" anchor="b"/>
                </a:tc>
                <a:extLst>
                  <a:ext uri="{0D108BD9-81ED-4DB2-BD59-A6C34878D82A}">
                    <a16:rowId xmlns:a16="http://schemas.microsoft.com/office/drawing/2014/main" val="10004"/>
                  </a:ext>
                </a:extLst>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5"/>
                  </a:ext>
                </a:extLst>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6"/>
                  </a:ext>
                </a:extLst>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$21,000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23,250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$9,630.90</a:t>
                      </a:r>
                    </a:p>
                  </a:txBody>
                  <a:tcPr marL="9525" marR="9525" marT="9525" marB="0" anchor="b"/>
                </a:tc>
                <a:extLst>
                  <a:ext uri="{0D108BD9-81ED-4DB2-BD59-A6C34878D82A}">
                    <a16:rowId xmlns:a16="http://schemas.microsoft.com/office/drawing/2014/main" val="10007"/>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$8,486</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7,453.45</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$6,677.10</a:t>
                      </a:r>
                    </a:p>
                  </a:txBody>
                  <a:tcPr marL="9525" marR="9525" marT="9525" marB="0" anchor="b"/>
                </a:tc>
                <a:extLst>
                  <a:ext uri="{0D108BD9-81ED-4DB2-BD59-A6C34878D82A}">
                    <a16:rowId xmlns:a16="http://schemas.microsoft.com/office/drawing/2014/main" val="10008"/>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$50,700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44,490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$45,710.87</a:t>
                      </a:r>
                    </a:p>
                  </a:txBody>
                  <a:tcPr marL="9525" marR="9525" marT="9525" marB="0" anchor="b"/>
                </a:tc>
                <a:extLst>
                  <a:ext uri="{0D108BD9-81ED-4DB2-BD59-A6C34878D82A}">
                    <a16:rowId xmlns:a16="http://schemas.microsoft.com/office/drawing/2014/main" val="10009"/>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$90,000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109,000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extLst>
                  <a:ext uri="{0D108BD9-81ED-4DB2-BD59-A6C34878D82A}">
                    <a16:rowId xmlns:a16="http://schemas.microsoft.com/office/drawing/2014/main" val="10010"/>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$34,625</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33,500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extLst>
                  <a:ext uri="{0D108BD9-81ED-4DB2-BD59-A6C34878D82A}">
                    <a16:rowId xmlns:a16="http://schemas.microsoft.com/office/drawing/2014/main" val="10011"/>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$24,750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18,000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extLst>
                  <a:ext uri="{0D108BD9-81ED-4DB2-BD59-A6C34878D82A}">
                    <a16:rowId xmlns:a16="http://schemas.microsoft.com/office/drawing/2014/main" val="10012"/>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extLst>
                  <a:ext uri="{0D108BD9-81ED-4DB2-BD59-A6C34878D82A}">
                    <a16:rowId xmlns:a16="http://schemas.microsoft.com/office/drawing/2014/main" val="10013"/>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$4625</a:t>
                      </a: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extLst>
                  <a:ext uri="{0D108BD9-81ED-4DB2-BD59-A6C34878D82A}">
                    <a16:rowId xmlns:a16="http://schemas.microsoft.com/office/drawing/2014/main" val="10014"/>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$237,736</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$247,068</a:t>
                      </a: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extLst>
                  <a:ext uri="{0D108BD9-81ED-4DB2-BD59-A6C34878D82A}">
                    <a16:rowId xmlns:a16="http://schemas.microsoft.com/office/drawing/2014/main" val="10015"/>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p>
                  </a:txBody>
                  <a:tcPr marL="9525" marR="9525" marT="9525" marB="0" anchor="b"/>
                </a:tc>
                <a:tc>
                  <a:txBody>
                    <a:bodyPr/>
                    <a:lstStyle/>
                    <a:p>
                      <a:pPr algn="r" fontAlgn="b"/>
                      <a:r>
                        <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p>
                  </a:txBody>
                  <a:tcPr marL="9525" marR="9525" marT="9525" marB="0" anchor="b"/>
                </a:tc>
                <a:tc>
                  <a:txBody>
                    <a:bodyPr/>
                    <a:lstStyle/>
                    <a:p>
                      <a:pPr algn="r" fontAlgn="b"/>
                      <a:r>
                        <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rPr>
                        <a:t>$-733.50</a:t>
                      </a:r>
                    </a:p>
                  </a:txBody>
                  <a:tcPr marL="9525" marR="9525" marT="9525" marB="0" anchor="b"/>
                </a:tc>
                <a:extLst>
                  <a:ext uri="{0D108BD9-81ED-4DB2-BD59-A6C34878D82A}">
                    <a16:rowId xmlns:a16="http://schemas.microsoft.com/office/drawing/2014/main" val="10016"/>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307</a:t>
                      </a:r>
                    </a:p>
                  </a:txBody>
                  <a:tcPr marL="9525" marR="9525" marT="9525" marB="0" anchor="b"/>
                </a:tc>
                <a:tc>
                  <a:txBody>
                    <a:bodyPr/>
                    <a:lstStyle/>
                    <a:p>
                      <a:pPr algn="l"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317</a:t>
                      </a:r>
                    </a:p>
                  </a:txBody>
                  <a:tcPr marL="9525" marR="9525" marT="9525" marB="0" anchor="b"/>
                </a:tc>
                <a:extLst>
                  <a:ext uri="{0D108BD9-81ED-4DB2-BD59-A6C34878D82A}">
                    <a16:rowId xmlns:a16="http://schemas.microsoft.com/office/drawing/2014/main" val="10017"/>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$731</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$805</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$763</a:t>
                      </a:r>
                    </a:p>
                  </a:txBody>
                  <a:tcPr marL="9525" marR="9525" marT="9525" marB="0" anchor="b"/>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293967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a:t>Daejeon, May 2017 Budget Estimate</a:t>
            </a:r>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a:t>Ben Rolfe (BCA);   Jon Rosdahl (Qualcomm)</a:t>
            </a:r>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747743031"/>
              </p:ext>
            </p:extLst>
          </p:nvPr>
        </p:nvGraphicFramePr>
        <p:xfrm>
          <a:off x="761999" y="1298575"/>
          <a:ext cx="7694614" cy="5026024"/>
        </p:xfrm>
        <a:graphic>
          <a:graphicData uri="http://schemas.openxmlformats.org/drawingml/2006/table">
            <a:tbl>
              <a:tblPr/>
              <a:tblGrid>
                <a:gridCol w="1360796">
                  <a:extLst>
                    <a:ext uri="{9D8B030D-6E8A-4147-A177-3AD203B41FA5}">
                      <a16:colId xmlns:a16="http://schemas.microsoft.com/office/drawing/2014/main" val="2500293948"/>
                    </a:ext>
                  </a:extLst>
                </a:gridCol>
                <a:gridCol w="2033549">
                  <a:extLst>
                    <a:ext uri="{9D8B030D-6E8A-4147-A177-3AD203B41FA5}">
                      <a16:colId xmlns:a16="http://schemas.microsoft.com/office/drawing/2014/main" val="2721424719"/>
                    </a:ext>
                  </a:extLst>
                </a:gridCol>
                <a:gridCol w="2244456">
                  <a:extLst>
                    <a:ext uri="{9D8B030D-6E8A-4147-A177-3AD203B41FA5}">
                      <a16:colId xmlns:a16="http://schemas.microsoft.com/office/drawing/2014/main" val="1985019934"/>
                    </a:ext>
                  </a:extLst>
                </a:gridCol>
                <a:gridCol w="599455">
                  <a:extLst>
                    <a:ext uri="{9D8B030D-6E8A-4147-A177-3AD203B41FA5}">
                      <a16:colId xmlns:a16="http://schemas.microsoft.com/office/drawing/2014/main" val="1996819868"/>
                    </a:ext>
                  </a:extLst>
                </a:gridCol>
                <a:gridCol w="1456358">
                  <a:extLst>
                    <a:ext uri="{9D8B030D-6E8A-4147-A177-3AD203B41FA5}">
                      <a16:colId xmlns:a16="http://schemas.microsoft.com/office/drawing/2014/main" val="2991376216"/>
                    </a:ext>
                  </a:extLst>
                </a:gridCol>
              </a:tblGrid>
              <a:tr h="383958">
                <a:tc>
                  <a:txBody>
                    <a:bodyPr/>
                    <a:lstStyle/>
                    <a:p>
                      <a:pPr algn="r" fontAlgn="b"/>
                      <a:r>
                        <a:rPr lang="en-US" sz="1200" b="1" i="0" u="none" strike="noStrike" dirty="0">
                          <a:solidFill>
                            <a:srgbClr val="000000"/>
                          </a:solidFill>
                          <a:effectLst/>
                          <a:latin typeface="Tahoma" panose="020B0604030504040204" pitchFamily="34" charset="0"/>
                        </a:rPr>
                        <a:t>INCOME</a:t>
                      </a: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Tahoma" panose="020B0604030504040204" pitchFamily="34" charset="0"/>
                        </a:rPr>
                        <a:t> </a:t>
                      </a:r>
                    </a:p>
                  </a:txBody>
                  <a:tcPr marL="9525" marR="9525" marT="9525" marB="0" anchor="b">
                    <a:lnL>
                      <a:noFill/>
                    </a:lnL>
                    <a:lnR>
                      <a:noFill/>
                    </a:lnR>
                    <a:lnT>
                      <a:noFill/>
                    </a:lnT>
                    <a:lnB>
                      <a:noFill/>
                    </a:lnB>
                  </a:tcPr>
                </a:tc>
                <a:tc>
                  <a:txBody>
                    <a:bodyPr/>
                    <a:lstStyle/>
                    <a:p>
                      <a:pPr algn="l" fontAlgn="b"/>
                      <a:r>
                        <a:rPr lang="en-US" sz="1200" b="1" i="0" u="none" strike="noStrike" dirty="0">
                          <a:solidFill>
                            <a:srgbClr val="000000"/>
                          </a:solidFill>
                          <a:effectLst/>
                          <a:latin typeface="Tahoma" panose="020B0604030504040204" pitchFamily="34" charset="0"/>
                        </a:rPr>
                        <a:t>                           Draft Budget   </a:t>
                      </a:r>
                    </a:p>
                    <a:p>
                      <a:pPr algn="l" fontAlgn="b"/>
                      <a:r>
                        <a:rPr lang="en-US" sz="1200" b="1" i="0" u="none" strike="noStrike" dirty="0">
                          <a:solidFill>
                            <a:srgbClr val="000000"/>
                          </a:solidFill>
                          <a:effectLst/>
                          <a:latin typeface="Tahoma" panose="020B0604030504040204" pitchFamily="34" charset="0"/>
                        </a:rPr>
                        <a:t>                                 13 Jan</a:t>
                      </a:r>
                    </a:p>
                  </a:txBody>
                  <a:tcPr marL="9525" marR="9525" marT="9525" marB="0" anchor="b">
                    <a:lnL>
                      <a:noFill/>
                    </a:lnL>
                    <a:lnR>
                      <a:noFill/>
                    </a:lnR>
                    <a:lnT>
                      <a:noFill/>
                    </a:lnT>
                    <a:lnB>
                      <a:noFill/>
                    </a:lnB>
                  </a:tcPr>
                </a:tc>
                <a:tc>
                  <a:txBody>
                    <a:bodyPr/>
                    <a:lstStyle/>
                    <a:p>
                      <a:pPr algn="l" fontAlgn="b"/>
                      <a:endParaRPr lang="en-US" sz="1200" b="1"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dirty="0">
                          <a:solidFill>
                            <a:srgbClr val="000000"/>
                          </a:solidFill>
                          <a:effectLst/>
                          <a:latin typeface="Tahoma" panose="020B0604030504040204" pitchFamily="34" charset="0"/>
                        </a:rPr>
                        <a:t>       Draft Budget </a:t>
                      </a:r>
                    </a:p>
                    <a:p>
                      <a:pPr algn="l" fontAlgn="b"/>
                      <a:r>
                        <a:rPr lang="en-US" sz="1200" b="1" i="0" u="none" strike="noStrike" dirty="0">
                          <a:solidFill>
                            <a:srgbClr val="000000"/>
                          </a:solidFill>
                          <a:effectLst/>
                          <a:latin typeface="Tahoma" panose="020B0604030504040204" pitchFamily="34" charset="0"/>
                        </a:rPr>
                        <a:t>           5 APRIL</a:t>
                      </a:r>
                    </a:p>
                  </a:txBody>
                  <a:tcPr marL="9525" marR="9525" marT="9525" marB="0" anchor="b">
                    <a:lnL>
                      <a:noFill/>
                    </a:lnL>
                    <a:lnR>
                      <a:noFill/>
                    </a:lnR>
                    <a:lnT>
                      <a:noFill/>
                    </a:lnT>
                    <a:lnB>
                      <a:noFill/>
                    </a:lnB>
                  </a:tcPr>
                </a:tc>
                <a:extLst>
                  <a:ext uri="{0D108BD9-81ED-4DB2-BD59-A6C34878D82A}">
                    <a16:rowId xmlns:a16="http://schemas.microsoft.com/office/drawing/2014/main" val="1030906100"/>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2.11 Registrations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$269,000.00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$154,700.00</a:t>
                      </a:r>
                    </a:p>
                  </a:txBody>
                  <a:tcPr marL="9525" marR="9525" marT="9525" marB="0" anchor="b">
                    <a:lnL>
                      <a:noFill/>
                    </a:lnL>
                    <a:lnR>
                      <a:noFill/>
                    </a:lnR>
                    <a:lnT>
                      <a:noFill/>
                    </a:lnT>
                    <a:lnB>
                      <a:noFill/>
                    </a:lnB>
                  </a:tcPr>
                </a:tc>
                <a:extLst>
                  <a:ext uri="{0D108BD9-81ED-4DB2-BD59-A6C34878D82A}">
                    <a16:rowId xmlns:a16="http://schemas.microsoft.com/office/drawing/2014/main" val="2636920125"/>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2.12 Hotel Commissions</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90396719"/>
                  </a:ext>
                </a:extLst>
              </a:tr>
              <a:tr h="312850">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ETRI sponsorship</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$30,000.00</a:t>
                      </a:r>
                    </a:p>
                  </a:txBody>
                  <a:tcPr marL="9525" marR="9525" marT="9525" marB="0" anchor="b">
                    <a:lnL>
                      <a:noFill/>
                    </a:lnL>
                    <a:lnR>
                      <a:noFill/>
                    </a:lnR>
                    <a:lnT>
                      <a:noFill/>
                    </a:lnT>
                    <a:lnB>
                      <a:noFill/>
                    </a:lnB>
                  </a:tcPr>
                </a:tc>
                <a:extLst>
                  <a:ext uri="{0D108BD9-81ED-4DB2-BD59-A6C34878D82A}">
                    <a16:rowId xmlns:a16="http://schemas.microsoft.com/office/drawing/2014/main" val="3779873559"/>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Total - Income</a:t>
                      </a:r>
                    </a:p>
                  </a:txBody>
                  <a:tcPr marL="9525" marR="9525" marT="9525" marB="0" anchor="b">
                    <a:lnL>
                      <a:noFill/>
                    </a:lnL>
                    <a:lnR>
                      <a:noFill/>
                    </a:lnR>
                    <a:lnT>
                      <a:noFill/>
                    </a:lnT>
                    <a:lnB>
                      <a:noFill/>
                    </a:lnB>
                  </a:tcPr>
                </a:tc>
                <a:tc>
                  <a:txBody>
                    <a:bodyPr/>
                    <a:lstStyle/>
                    <a:p>
                      <a:pPr algn="r" fontAlgn="b"/>
                      <a:r>
                        <a:rPr lang="en-US" sz="1200" b="1" i="0" u="none" strike="noStrike">
                          <a:solidFill>
                            <a:srgbClr val="000000"/>
                          </a:solidFill>
                          <a:effectLst/>
                          <a:latin typeface="Tahoma" panose="020B0604030504040204" pitchFamily="34" charset="0"/>
                        </a:rPr>
                        <a:t>$299,000.00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1" i="0" u="none" strike="noStrike">
                          <a:solidFill>
                            <a:srgbClr val="000000"/>
                          </a:solidFill>
                          <a:effectLst/>
                          <a:latin typeface="Tahoma" panose="020B0604030504040204" pitchFamily="34" charset="0"/>
                        </a:rPr>
                        <a:t>$184,700.00</a:t>
                      </a:r>
                    </a:p>
                  </a:txBody>
                  <a:tcPr marL="9525" marR="9525" marT="9525" marB="0" anchor="b">
                    <a:lnL>
                      <a:noFill/>
                    </a:lnL>
                    <a:lnR>
                      <a:noFill/>
                    </a:lnR>
                    <a:lnT>
                      <a:noFill/>
                    </a:lnT>
                    <a:lnB>
                      <a:noFill/>
                    </a:lnB>
                  </a:tcPr>
                </a:tc>
                <a:extLst>
                  <a:ext uri="{0D108BD9-81ED-4DB2-BD59-A6C34878D82A}">
                    <a16:rowId xmlns:a16="http://schemas.microsoft.com/office/drawing/2014/main" val="3876291035"/>
                  </a:ext>
                </a:extLst>
              </a:tr>
              <a:tr h="270576">
                <a:tc>
                  <a:txBody>
                    <a:bodyPr/>
                    <a:lstStyle/>
                    <a:p>
                      <a:pPr algn="r" fontAlgn="b"/>
                      <a:r>
                        <a:rPr lang="en-US" sz="1200" b="1" i="0" u="none" strike="noStrike" dirty="0">
                          <a:solidFill>
                            <a:srgbClr val="000000"/>
                          </a:solidFill>
                          <a:effectLst/>
                          <a:latin typeface="Tahoma" panose="020B0604030504040204" pitchFamily="34" charset="0"/>
                        </a:rPr>
                        <a:t>EXPENSE</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5535126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4.113 - Venue </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48,400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48,400</a:t>
                      </a:r>
                    </a:p>
                  </a:txBody>
                  <a:tcPr marL="9525" marR="9525" marT="9525" marB="0" anchor="b">
                    <a:lnL>
                      <a:noFill/>
                    </a:lnL>
                    <a:lnR>
                      <a:noFill/>
                    </a:lnR>
                    <a:lnT>
                      <a:noFill/>
                    </a:lnT>
                    <a:lnB>
                      <a:noFill/>
                    </a:lnB>
                  </a:tcPr>
                </a:tc>
                <a:extLst>
                  <a:ext uri="{0D108BD9-81ED-4DB2-BD59-A6C34878D82A}">
                    <a16:rowId xmlns:a16="http://schemas.microsoft.com/office/drawing/2014/main" val="211758019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4.12 - Financial Fees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19,800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15,188</a:t>
                      </a:r>
                    </a:p>
                  </a:txBody>
                  <a:tcPr marL="9525" marR="9525" marT="9525" marB="0" anchor="b">
                    <a:lnL>
                      <a:noFill/>
                    </a:lnL>
                    <a:lnR>
                      <a:noFill/>
                    </a:lnR>
                    <a:lnT>
                      <a:noFill/>
                    </a:lnT>
                    <a:lnB>
                      <a:noFill/>
                    </a:lnB>
                  </a:tcPr>
                </a:tc>
                <a:extLst>
                  <a:ext uri="{0D108BD9-81ED-4DB2-BD59-A6C34878D82A}">
                    <a16:rowId xmlns:a16="http://schemas.microsoft.com/office/drawing/2014/main" val="316243556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4.13 - Meeting Planner</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56,900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45,900</a:t>
                      </a:r>
                    </a:p>
                  </a:txBody>
                  <a:tcPr marL="9525" marR="9525" marT="9525" marB="0" anchor="b">
                    <a:lnL>
                      <a:noFill/>
                    </a:lnL>
                    <a:lnR>
                      <a:noFill/>
                    </a:lnR>
                    <a:lnT>
                      <a:noFill/>
                    </a:lnT>
                    <a:lnB>
                      <a:noFill/>
                    </a:lnB>
                  </a:tcPr>
                </a:tc>
                <a:extLst>
                  <a:ext uri="{0D108BD9-81ED-4DB2-BD59-A6C34878D82A}">
                    <a16:rowId xmlns:a16="http://schemas.microsoft.com/office/drawing/2014/main" val="372007262"/>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4.14 - Food &amp; Beverage</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59,800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37,456</a:t>
                      </a:r>
                    </a:p>
                  </a:txBody>
                  <a:tcPr marL="9525" marR="9525" marT="9525" marB="0" anchor="b">
                    <a:lnL>
                      <a:noFill/>
                    </a:lnL>
                    <a:lnR>
                      <a:noFill/>
                    </a:lnR>
                    <a:lnT>
                      <a:noFill/>
                    </a:lnT>
                    <a:lnB>
                      <a:noFill/>
                    </a:lnB>
                  </a:tcPr>
                </a:tc>
                <a:extLst>
                  <a:ext uri="{0D108BD9-81ED-4DB2-BD59-A6C34878D82A}">
                    <a16:rowId xmlns:a16="http://schemas.microsoft.com/office/drawing/2014/main" val="128795125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4.15 - Network Services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37,300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37,300</a:t>
                      </a:r>
                    </a:p>
                  </a:txBody>
                  <a:tcPr marL="9525" marR="9525" marT="9525" marB="0" anchor="b">
                    <a:lnL>
                      <a:noFill/>
                    </a:lnL>
                    <a:lnR>
                      <a:noFill/>
                    </a:lnR>
                    <a:lnT>
                      <a:noFill/>
                    </a:lnT>
                    <a:lnB>
                      <a:noFill/>
                    </a:lnB>
                  </a:tcPr>
                </a:tc>
                <a:extLst>
                  <a:ext uri="{0D108BD9-81ED-4DB2-BD59-A6C34878D82A}">
                    <a16:rowId xmlns:a16="http://schemas.microsoft.com/office/drawing/2014/main" val="3420349266"/>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4.16 - Social</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27000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16742.232</a:t>
                      </a:r>
                    </a:p>
                  </a:txBody>
                  <a:tcPr marL="9525" marR="9525" marT="9525" marB="0" anchor="b">
                    <a:lnL>
                      <a:noFill/>
                    </a:lnL>
                    <a:lnR>
                      <a:noFill/>
                    </a:lnR>
                    <a:lnT>
                      <a:noFill/>
                    </a:lnT>
                    <a:lnB>
                      <a:noFill/>
                    </a:lnB>
                  </a:tcPr>
                </a:tc>
                <a:extLst>
                  <a:ext uri="{0D108BD9-81ED-4DB2-BD59-A6C34878D82A}">
                    <a16:rowId xmlns:a16="http://schemas.microsoft.com/office/drawing/2014/main" val="306495238"/>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4.17 - Shipping</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10,000</a:t>
                      </a:r>
                    </a:p>
                  </a:txBody>
                  <a:tcPr marL="9525" marR="9525" marT="9525" marB="0" anchor="b">
                    <a:lnL>
                      <a:noFill/>
                    </a:lnL>
                    <a:lnR>
                      <a:noFill/>
                    </a:lnR>
                    <a:lnT>
                      <a:noFill/>
                    </a:lnT>
                    <a:lnB>
                      <a:noFill/>
                    </a:lnB>
                  </a:tcPr>
                </a:tc>
                <a:extLst>
                  <a:ext uri="{0D108BD9-81ED-4DB2-BD59-A6C34878D82A}">
                    <a16:rowId xmlns:a16="http://schemas.microsoft.com/office/drawing/2014/main" val="1023685350"/>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4.18 Misc Expense</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13,750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7,553</a:t>
                      </a:r>
                    </a:p>
                  </a:txBody>
                  <a:tcPr marL="9525" marR="9525" marT="9525" marB="0" anchor="b">
                    <a:lnL>
                      <a:noFill/>
                    </a:lnL>
                    <a:lnR>
                      <a:noFill/>
                    </a:lnR>
                    <a:lnT>
                      <a:noFill/>
                    </a:lnT>
                    <a:lnB>
                      <a:noFill/>
                    </a:lnB>
                  </a:tcPr>
                </a:tc>
                <a:extLst>
                  <a:ext uri="{0D108BD9-81ED-4DB2-BD59-A6C34878D82A}">
                    <a16:rowId xmlns:a16="http://schemas.microsoft.com/office/drawing/2014/main" val="241440726"/>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Total - Expense</a:t>
                      </a: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                     272,950.00 </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         218,539.23 </a:t>
                      </a:r>
                    </a:p>
                  </a:txBody>
                  <a:tcPr marL="9525" marR="9525" marT="9525" marB="0" anchor="b">
                    <a:lnL>
                      <a:noFill/>
                    </a:lnL>
                    <a:lnR>
                      <a:noFill/>
                    </a:lnR>
                    <a:lnT>
                      <a:noFill/>
                    </a:lnT>
                    <a:lnB>
                      <a:noFill/>
                    </a:lnB>
                  </a:tcPr>
                </a:tc>
                <a:extLst>
                  <a:ext uri="{0D108BD9-81ED-4DB2-BD59-A6C34878D82A}">
                    <a16:rowId xmlns:a16="http://schemas.microsoft.com/office/drawing/2014/main" val="257488176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Net Ordinary Income</a:t>
                      </a: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$26,050.00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-$33,839.23</a:t>
                      </a:r>
                    </a:p>
                  </a:txBody>
                  <a:tcPr marL="9525" marR="9525" marT="9525" marB="0" anchor="b">
                    <a:lnL>
                      <a:noFill/>
                    </a:lnL>
                    <a:lnR>
                      <a:noFill/>
                    </a:lnR>
                    <a:lnT>
                      <a:noFill/>
                    </a:lnT>
                    <a:lnB>
                      <a:noFill/>
                    </a:lnB>
                  </a:tcPr>
                </a:tc>
                <a:extLst>
                  <a:ext uri="{0D108BD9-81ED-4DB2-BD59-A6C34878D82A}">
                    <a16:rowId xmlns:a16="http://schemas.microsoft.com/office/drawing/2014/main" val="812914435"/>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Total Attendees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186</a:t>
                      </a:r>
                    </a:p>
                  </a:txBody>
                  <a:tcPr marL="9525" marR="9525" marT="9525" marB="0" anchor="b">
                    <a:lnL>
                      <a:noFill/>
                    </a:lnL>
                    <a:lnR>
                      <a:noFill/>
                    </a:lnR>
                    <a:lnT>
                      <a:noFill/>
                    </a:lnT>
                    <a:lnB>
                      <a:noFill/>
                    </a:lnB>
                  </a:tcPr>
                </a:tc>
                <a:extLst>
                  <a:ext uri="{0D108BD9-81ED-4DB2-BD59-A6C34878D82A}">
                    <a16:rowId xmlns:a16="http://schemas.microsoft.com/office/drawing/2014/main" val="206799403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Cost per attendee</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                              909.83 </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Tahoma" panose="020B0604030504040204" pitchFamily="34" charset="0"/>
                        </a:rPr>
                        <a:t>               1,174.94 </a:t>
                      </a:r>
                    </a:p>
                  </a:txBody>
                  <a:tcPr marL="9525" marR="9525" marT="9525" marB="0" anchor="b">
                    <a:lnL>
                      <a:noFill/>
                    </a:lnL>
                    <a:lnR>
                      <a:noFill/>
                    </a:lnR>
                    <a:lnT>
                      <a:noFill/>
                    </a:lnT>
                    <a:lnB>
                      <a:noFill/>
                    </a:lnB>
                  </a:tcPr>
                </a:tc>
                <a:extLst>
                  <a:ext uri="{0D108BD9-81ED-4DB2-BD59-A6C34878D82A}">
                    <a16:rowId xmlns:a16="http://schemas.microsoft.com/office/drawing/2014/main" val="3630957830"/>
                  </a:ext>
                </a:extLst>
              </a:tr>
            </a:tbl>
          </a:graphicData>
        </a:graphic>
      </p:graphicFrame>
    </p:spTree>
    <p:extLst>
      <p:ext uri="{BB962C8B-B14F-4D97-AF65-F5344CB8AC3E}">
        <p14:creationId xmlns:p14="http://schemas.microsoft.com/office/powerpoint/2010/main" val="690223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a:t>Historical Attendance</a:t>
            </a:r>
          </a:p>
        </p:txBody>
      </p:sp>
      <p:sp>
        <p:nvSpPr>
          <p:cNvPr id="8199" name="Rectangle 3"/>
          <p:cNvSpPr>
            <a:spLocks noGrp="1" noChangeArrowheads="1"/>
          </p:cNvSpPr>
          <p:nvPr>
            <p:ph type="body" sz="half" idx="4294967295"/>
          </p:nvPr>
        </p:nvSpPr>
        <p:spPr>
          <a:xfrm>
            <a:off x="152400" y="1143000"/>
            <a:ext cx="4572000" cy="4109972"/>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FF0000"/>
                </a:solidFill>
              </a:rPr>
              <a:t>$3,147 </a:t>
            </a:r>
            <a:r>
              <a:rPr lang="en-US" sz="1400" dirty="0"/>
              <a:t> -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FF0000"/>
                </a:solidFill>
              </a:rPr>
              <a:t>$33,625 </a:t>
            </a:r>
            <a:r>
              <a:rPr lang="en-US" sz="1400" dirty="0"/>
              <a:t> - 0)*</a:t>
            </a:r>
          </a:p>
          <a:p>
            <a:pPr marL="454025" lvl="1" indent="-112713" defTabSz="914400" eaLnBrk="1" hangingPunct="1">
              <a:lnSpc>
                <a:spcPct val="90000"/>
              </a:lnSpc>
              <a:tabLst>
                <a:tab pos="7372350" algn="r"/>
              </a:tabLst>
            </a:pPr>
            <a:r>
              <a:rPr lang="en-US" sz="1400" dirty="0"/>
              <a:t>324 – Waikoloa (</a:t>
            </a:r>
            <a:r>
              <a:rPr lang="en-US" sz="1400" dirty="0">
                <a:solidFill>
                  <a:srgbClr val="FF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600" dirty="0"/>
              <a:t>317 – Atlanta (</a:t>
            </a:r>
            <a:r>
              <a:rPr lang="en-US" sz="16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600" dirty="0">
                <a:solidFill>
                  <a:schemeClr val="tx1"/>
                </a:solidFill>
              </a:rPr>
              <a:t>- </a:t>
            </a:r>
            <a:r>
              <a:rPr lang="en-US" sz="16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600" dirty="0">
                <a:solidFill>
                  <a:schemeClr val="tx1"/>
                </a:solidFill>
              </a:rPr>
              <a:t>)</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$5,322)</a:t>
            </a:r>
            <a:endParaRPr lang="en-US" sz="1600" dirty="0">
              <a:solidFill>
                <a:schemeClr val="tx1"/>
              </a:solidFill>
            </a:endParaRP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a:solidFill>
                  <a:schemeClr val="tx1"/>
                </a:solidFill>
              </a:rPr>
              <a:t>*802 Hosted Interim</a:t>
            </a:r>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3995520489"/>
              </p:ext>
            </p:extLst>
          </p:nvPr>
        </p:nvGraphicFramePr>
        <p:xfrm>
          <a:off x="533400" y="1064357"/>
          <a:ext cx="8008938" cy="5411055"/>
        </p:xfrm>
        <a:graphic>
          <a:graphicData uri="http://schemas.openxmlformats.org/drawingml/2006/table">
            <a:tbl>
              <a:tblPr/>
              <a:tblGrid>
                <a:gridCol w="3474708">
                  <a:extLst>
                    <a:ext uri="{9D8B030D-6E8A-4147-A177-3AD203B41FA5}">
                      <a16:colId xmlns:a16="http://schemas.microsoft.com/office/drawing/2014/main" val="400067509"/>
                    </a:ext>
                  </a:extLst>
                </a:gridCol>
                <a:gridCol w="1263530">
                  <a:extLst>
                    <a:ext uri="{9D8B030D-6E8A-4147-A177-3AD203B41FA5}">
                      <a16:colId xmlns:a16="http://schemas.microsoft.com/office/drawing/2014/main" val="3664959974"/>
                    </a:ext>
                  </a:extLst>
                </a:gridCol>
                <a:gridCol w="1868972">
                  <a:extLst>
                    <a:ext uri="{9D8B030D-6E8A-4147-A177-3AD203B41FA5}">
                      <a16:colId xmlns:a16="http://schemas.microsoft.com/office/drawing/2014/main" val="4244997788"/>
                    </a:ext>
                  </a:extLst>
                </a:gridCol>
                <a:gridCol w="1401728">
                  <a:extLst>
                    <a:ext uri="{9D8B030D-6E8A-4147-A177-3AD203B41FA5}">
                      <a16:colId xmlns:a16="http://schemas.microsoft.com/office/drawing/2014/main" val="4191518641"/>
                    </a:ext>
                  </a:extLst>
                </a:gridCol>
              </a:tblGrid>
              <a:tr h="397872">
                <a:tc>
                  <a:txBody>
                    <a:bodyPr/>
                    <a:lstStyle/>
                    <a:p>
                      <a:pPr algn="l" fontAlgn="b"/>
                      <a:r>
                        <a:rPr lang="en-US" sz="12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2017-01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643455080"/>
                  </a:ext>
                </a:extLst>
              </a:tr>
              <a:tr h="23872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274636028"/>
                  </a:ext>
                </a:extLst>
              </a:tr>
              <a:tr h="238723">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27182384"/>
                  </a:ext>
                </a:extLst>
              </a:tr>
              <a:tr h="238723">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450239741"/>
                  </a:ext>
                </a:extLst>
              </a:tr>
              <a:tr h="238723">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extLst>
                  <a:ext uri="{0D108BD9-81ED-4DB2-BD59-A6C34878D82A}">
                    <a16:rowId xmlns:a16="http://schemas.microsoft.com/office/drawing/2014/main" val="975976778"/>
                  </a:ext>
                </a:extLst>
              </a:tr>
              <a:tr h="238723">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3737182768"/>
                  </a:ext>
                </a:extLst>
              </a:tr>
              <a:tr h="238723">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$455.28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$455.28 </a:t>
                      </a:r>
                    </a:p>
                  </a:txBody>
                  <a:tcPr marL="9525" marR="9525" marT="9525" marB="0" anchor="ctr">
                    <a:lnL>
                      <a:noFill/>
                    </a:lnL>
                    <a:lnR>
                      <a:noFill/>
                    </a:lnR>
                    <a:lnT>
                      <a:noFill/>
                    </a:lnT>
                    <a:lnB>
                      <a:noFill/>
                    </a:lnB>
                  </a:tcPr>
                </a:tc>
                <a:extLst>
                  <a:ext uri="{0D108BD9-81ED-4DB2-BD59-A6C34878D82A}">
                    <a16:rowId xmlns:a16="http://schemas.microsoft.com/office/drawing/2014/main" val="612683360"/>
                  </a:ext>
                </a:extLst>
              </a:tr>
              <a:tr h="238723">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97233357"/>
                  </a:ext>
                </a:extLst>
              </a:tr>
              <a:tr h="238723">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$455.28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$310,229.02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45259163"/>
                  </a:ext>
                </a:extLst>
              </a:tr>
              <a:tr h="238723">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$455.28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$310,229.02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8536345"/>
                  </a:ext>
                </a:extLst>
              </a:tr>
              <a:tr h="238723">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214426453"/>
                  </a:ext>
                </a:extLst>
              </a:tr>
              <a:tr h="238723">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extLst>
                  <a:ext uri="{0D108BD9-81ED-4DB2-BD59-A6C34878D82A}">
                    <a16:rowId xmlns:a16="http://schemas.microsoft.com/office/drawing/2014/main" val="2469564996"/>
                  </a:ext>
                </a:extLst>
              </a:tr>
              <a:tr h="238723">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extLst>
                  <a:ext uri="{0D108BD9-81ED-4DB2-BD59-A6C34878D82A}">
                    <a16:rowId xmlns:a16="http://schemas.microsoft.com/office/drawing/2014/main" val="2579313590"/>
                  </a:ext>
                </a:extLst>
              </a:tr>
              <a:tr h="238723">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extLst>
                  <a:ext uri="{0D108BD9-81ED-4DB2-BD59-A6C34878D82A}">
                    <a16:rowId xmlns:a16="http://schemas.microsoft.com/office/drawing/2014/main" val="909111101"/>
                  </a:ext>
                </a:extLst>
              </a:tr>
              <a:tr h="238723">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extLst>
                  <a:ext uri="{0D108BD9-81ED-4DB2-BD59-A6C34878D82A}">
                    <a16:rowId xmlns:a16="http://schemas.microsoft.com/office/drawing/2014/main" val="4066832831"/>
                  </a:ext>
                </a:extLst>
              </a:tr>
              <a:tr h="238723">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extLst>
                  <a:ext uri="{0D108BD9-81ED-4DB2-BD59-A6C34878D82A}">
                    <a16:rowId xmlns:a16="http://schemas.microsoft.com/office/drawing/2014/main" val="1855071911"/>
                  </a:ext>
                </a:extLst>
              </a:tr>
              <a:tr h="238723">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extLst>
                  <a:ext uri="{0D108BD9-81ED-4DB2-BD59-A6C34878D82A}">
                    <a16:rowId xmlns:a16="http://schemas.microsoft.com/office/drawing/2014/main" val="2997607109"/>
                  </a:ext>
                </a:extLst>
              </a:tr>
              <a:tr h="238723">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$3,239.83 </a:t>
                      </a:r>
                    </a:p>
                  </a:txBody>
                  <a:tcPr marL="9525" marR="9525" marT="9525" marB="0" anchor="ctr">
                    <a:lnL>
                      <a:noFill/>
                    </a:lnL>
                    <a:lnR>
                      <a:noFill/>
                    </a:lnR>
                    <a:lnT>
                      <a:noFill/>
                    </a:lnT>
                    <a:lnB>
                      <a:noFill/>
                    </a:lnB>
                  </a:tcPr>
                </a:tc>
                <a:extLst>
                  <a:ext uri="{0D108BD9-81ED-4DB2-BD59-A6C34878D82A}">
                    <a16:rowId xmlns:a16="http://schemas.microsoft.com/office/drawing/2014/main" val="3533680844"/>
                  </a:ext>
                </a:extLst>
              </a:tr>
              <a:tr h="238723">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851120541"/>
                  </a:ext>
                </a:extLst>
              </a:tr>
              <a:tr h="238723">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$242,063.67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722715593"/>
                  </a:ext>
                </a:extLst>
              </a:tr>
              <a:tr h="238723">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$374.95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$68,165.35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41010217"/>
                  </a:ext>
                </a:extLst>
              </a:tr>
              <a:tr h="238723">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$374.95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$68,165.35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195731051"/>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82951</TotalTime>
  <Words>2629</Words>
  <Application>Microsoft Office PowerPoint</Application>
  <PresentationFormat>On-screen Show (4:3)</PresentationFormat>
  <Paragraphs>823</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May 2017  - Deajeon</vt:lpstr>
      <vt:lpstr>Abstract</vt:lpstr>
      <vt:lpstr>PowerPoint Presentation</vt:lpstr>
      <vt:lpstr>Atlanta, Jan 2017 Budget Report</vt:lpstr>
      <vt:lpstr>Daejeon,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2017 Deajeon</dc:title>
  <dc:creator>Jon Rosdahl</dc:creator>
  <cp:keywords>May 2017</cp:keywords>
  <dc:description>Ben Rolfe (BCA); Jon Rosdahl (Qualcomm)</dc:description>
  <cp:lastModifiedBy>Jon Rosdahl</cp:lastModifiedBy>
  <cp:revision>387</cp:revision>
  <cp:lastPrinted>1601-01-01T00:00:00Z</cp:lastPrinted>
  <dcterms:created xsi:type="dcterms:W3CDTF">2012-05-13T15:07:35Z</dcterms:created>
  <dcterms:modified xsi:type="dcterms:W3CDTF">2017-07-07T12:10:04Z</dcterms:modified>
</cp:coreProperties>
</file>