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8"/>
  </p:notesMasterIdLst>
  <p:handoutMasterIdLst>
    <p:handoutMasterId r:id="rId9"/>
  </p:handoutMasterIdLst>
  <p:sldIdLst>
    <p:sldId id="259" r:id="rId2"/>
    <p:sldId id="260" r:id="rId3"/>
    <p:sldId id="273" r:id="rId4"/>
    <p:sldId id="263" r:id="rId5"/>
    <p:sldId id="274" r:id="rId6"/>
    <p:sldId id="27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6404" autoAdjust="0"/>
  </p:normalViewPr>
  <p:slideViewPr>
    <p:cSldViewPr showGuides="1">
      <p:cViewPr varScale="1">
        <p:scale>
          <a:sx n="67" d="100"/>
          <a:sy n="67" d="100"/>
        </p:scale>
        <p:origin x="-13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06" y="29"/>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26484"/>
            <a:ext cx="2814638"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200" b="1"/>
            </a:lvl1pPr>
          </a:lstStyle>
          <a:p>
            <a:r>
              <a:rPr lang="en-US" altLang="ja-JP" dirty="0" smtClean="0"/>
              <a:t>doc.: IEEE 802.15-&lt;16-0703-00-007a&gt;</a:t>
            </a:r>
            <a:endParaRPr lang="en-US" altLang="ja-JP" dirty="0"/>
          </a:p>
        </p:txBody>
      </p:sp>
      <p:sp>
        <p:nvSpPr>
          <p:cNvPr id="2051" name="Rectangle 3"/>
          <p:cNvSpPr>
            <a:spLocks noGrp="1" noChangeArrowheads="1"/>
          </p:cNvSpPr>
          <p:nvPr>
            <p:ph type="dt" idx="1"/>
          </p:nvPr>
        </p:nvSpPr>
        <p:spPr bwMode="auto">
          <a:xfrm>
            <a:off x="654050" y="126484"/>
            <a:ext cx="273685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200" b="1"/>
            </a:lvl1pPr>
          </a:lstStyle>
          <a:p>
            <a:r>
              <a:rPr lang="en-US" altLang="ja-JP" dirty="0" smtClean="0"/>
              <a:t>&lt;Sept. 2016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055643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055643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055643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3089807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smtClean="0"/>
              <a:t>Click to edit Master title style</a:t>
            </a:r>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smtClean="0"/>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smtClean="0"/>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smtClean="0"/>
              <a:t>Click icon to add picture</a:t>
            </a:r>
            <a:endParaRPr lang="ko-KR" altLang="en-US" noProof="0" smtClean="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smtClean="0"/>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smtClean="0"/>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10" name="Slide Number Placeholder 9"/>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
        <p:nvSpPr>
          <p:cNvPr id="13" name="Rectangle 5"/>
          <p:cNvSpPr txBox="1">
            <a:spLocks noChangeArrowheads="1"/>
          </p:cNvSpPr>
          <p:nvPr userDrawn="1"/>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Line 8"/>
          <p:cNvSpPr>
            <a:spLocks noChangeShapeType="1"/>
          </p:cNvSpPr>
          <p:nvPr userDrawn="1"/>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 name="Line 8"/>
          <p:cNvSpPr>
            <a:spLocks noChangeShapeType="1"/>
          </p:cNvSpPr>
          <p:nvPr userDrawn="1"/>
        </p:nvSpPr>
        <p:spPr bwMode="auto">
          <a:xfrm>
            <a:off x="685800" y="6381328"/>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US" altLang="ko-KR"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ja-JP" smtClean="0"/>
              <a:t>Slide </a:t>
            </a:r>
            <a:fld id="{E8D8FCEF-815D-46A3-BED4-14D99570ADD6}" type="slidenum">
              <a:rPr lang="en-US" altLang="ja-JP" smtClean="0"/>
              <a:pPr/>
              <a:t>‹#›</a:t>
            </a:fld>
            <a:endParaRPr lang="en-US" altLang="ja-JP"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15-17-0277-00-0vat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323528" y="692696"/>
            <a:ext cx="8568952" cy="4980851"/>
          </a:xfrm>
          <a:prstGeom prst="rect">
            <a:avLst/>
          </a:prstGeom>
          <a:noFill/>
          <a:ln w="12700">
            <a:noFill/>
            <a:miter lim="800000"/>
            <a:headEnd type="none" w="sm" len="sm"/>
            <a:tailEnd type="none" w="sm" len="sm"/>
          </a:ln>
          <a:effec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a:t>
            </a:r>
            <a:r>
              <a:rPr lang="en-US" altLang="ja-JP" sz="1800" b="1" u="sng" dirty="0" smtClean="0">
                <a:solidFill>
                  <a:schemeClr val="tx2"/>
                </a:solidFill>
                <a:effectLst>
                  <a:outerShdw blurRad="38100" dist="38100" dir="2700000" algn="tl">
                    <a:srgbClr val="C0C0C0"/>
                  </a:outerShdw>
                </a:effectLst>
                <a:ea typeface="ＭＳ Ｐゴシック" charset="-128"/>
              </a:rPr>
              <a:t>Interest </a:t>
            </a:r>
            <a:r>
              <a:rPr lang="en-US" altLang="ja-JP" sz="1800" b="1" u="sng" dirty="0">
                <a:solidFill>
                  <a:schemeClr val="tx2"/>
                </a:solidFill>
                <a:effectLst>
                  <a:outerShdw blurRad="38100" dist="38100" dir="2700000" algn="tl">
                    <a:srgbClr val="C0C0C0"/>
                  </a:outerShdw>
                </a:effectLst>
                <a:ea typeface="ＭＳ Ｐゴシック" charset="-128"/>
              </a:rPr>
              <a:t>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[OCC Screen Based Communication Technologies Considerations </a:t>
            </a:r>
            <a:r>
              <a:rPr lang="en-US" altLang="ja-JP" sz="1600" dirty="0" smtClean="0">
                <a:ea typeface="ＭＳ Ｐゴシック" charset="-128"/>
              </a:rPr>
              <a:t>for VAT]</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[May, 2017]</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[Nam Tuan Le </a:t>
            </a:r>
            <a:r>
              <a:rPr lang="en-US" altLang="en-US" sz="1600" dirty="0" smtClean="0"/>
              <a:t>and </a:t>
            </a:r>
            <a:r>
              <a:rPr lang="en-US" altLang="zh-CN" sz="1600" dirty="0" err="1" smtClean="0"/>
              <a:t>Yeong</a:t>
            </a:r>
            <a:r>
              <a:rPr lang="en-US" altLang="zh-CN" sz="1600" dirty="0" smtClean="0"/>
              <a:t> Min Jang</a:t>
            </a:r>
            <a:r>
              <a:rPr lang="en-US" altLang="ja-JP" sz="1600" dirty="0" smtClean="0">
                <a:ea typeface="ＭＳ Ｐゴシック" charset="-128"/>
              </a:rPr>
              <a:t>] </a:t>
            </a:r>
          </a:p>
          <a:p>
            <a:r>
              <a:rPr lang="en-US" altLang="ja-JP" sz="1600" dirty="0" smtClean="0">
                <a:ea typeface="ＭＳ Ｐゴシック" charset="-128"/>
              </a:rPr>
              <a:t>Company [</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 [</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OCC Screen Based Communication Technologies Considerations for VAT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791444" y="1484784"/>
            <a:ext cx="7632848" cy="3456384"/>
          </a:xfrm>
        </p:spPr>
        <p:txBody>
          <a:bodyPr/>
          <a:lstStyle/>
          <a:p>
            <a:r>
              <a:rPr lang="en-US" altLang="ja-JP" b="1" dirty="0" smtClean="0">
                <a:ea typeface="ＭＳ Ｐゴシック" pitchFamily="50" charset="-128"/>
              </a:rPr>
              <a:t>IEEE 802.15 IG VAT</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endParaRPr lang="ja-JP"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 name="Rectangle 1"/>
          <p:cNvSpPr/>
          <p:nvPr/>
        </p:nvSpPr>
        <p:spPr>
          <a:xfrm>
            <a:off x="813982" y="3393866"/>
            <a:ext cx="7790466" cy="400110"/>
          </a:xfrm>
          <a:prstGeom prst="rect">
            <a:avLst/>
          </a:prstGeom>
        </p:spPr>
        <p:txBody>
          <a:bodyPr wrap="none">
            <a:spAutoFit/>
          </a:bodyPr>
          <a:lstStyle/>
          <a:p>
            <a:r>
              <a:rPr lang="en-US" altLang="ja-JP" sz="2000" dirty="0">
                <a:ea typeface="ＭＳ Ｐゴシック" charset="-128"/>
              </a:rPr>
              <a:t>OCC Screen Based Communication Technologies Considerations for VAT</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smtClean="0"/>
              <a:t>Topology</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5" name="TextBox 4"/>
          <p:cNvSpPr txBox="1"/>
          <p:nvPr/>
        </p:nvSpPr>
        <p:spPr>
          <a:xfrm>
            <a:off x="516111" y="2132856"/>
            <a:ext cx="8208912" cy="1457130"/>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smtClean="0">
                <a:cs typeface="Times New Roman" panose="02020603050405020304" pitchFamily="18" charset="0"/>
              </a:rPr>
              <a:t>Vehicle to infrastructure ( Vehicle camera – Traffic light) </a:t>
            </a:r>
          </a:p>
          <a:p>
            <a:pPr marL="342900" indent="-342900">
              <a:lnSpc>
                <a:spcPct val="200000"/>
              </a:lnSpc>
              <a:buFont typeface="Arial" panose="020B0604020202020204" pitchFamily="34" charset="0"/>
              <a:buChar char="•"/>
            </a:pPr>
            <a:r>
              <a:rPr lang="en-US" sz="2400" dirty="0" smtClean="0">
                <a:cs typeface="Times New Roman" panose="02020603050405020304" pitchFamily="18" charset="0"/>
              </a:rPr>
              <a:t>Vehicle to Vehicle (Vehicle camera – Vehicle back light</a:t>
            </a:r>
            <a:endParaRPr lang="en-US" sz="2400" dirty="0">
              <a:cs typeface="Times New Roman" panose="02020603050405020304" pitchFamily="18" charset="0"/>
            </a:endParaRPr>
          </a:p>
        </p:txBody>
      </p:sp>
    </p:spTree>
    <p:extLst>
      <p:ext uri="{BB962C8B-B14F-4D97-AF65-F5344CB8AC3E}">
        <p14:creationId xmlns:p14="http://schemas.microsoft.com/office/powerpoint/2010/main" val="2023231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smtClean="0"/>
              <a:t>Challe</a:t>
            </a:r>
            <a:r>
              <a:rPr lang="en-US" altLang="ja-JP" dirty="0" smtClean="0"/>
              <a:t>nges</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5" name="TextBox 4"/>
          <p:cNvSpPr txBox="1"/>
          <p:nvPr/>
        </p:nvSpPr>
        <p:spPr>
          <a:xfrm>
            <a:off x="516111" y="1844824"/>
            <a:ext cx="8208912" cy="2769989"/>
          </a:xfrm>
          <a:prstGeom prst="rect">
            <a:avLst/>
          </a:prstGeom>
          <a:noFill/>
        </p:spPr>
        <p:txBody>
          <a:bodyPr wrap="square" rtlCol="0">
            <a:spAutoFit/>
          </a:bodyPr>
          <a:lstStyle/>
          <a:p>
            <a:pPr marL="342900" indent="-342900">
              <a:lnSpc>
                <a:spcPct val="150000"/>
              </a:lnSpc>
              <a:spcAft>
                <a:spcPts val="1200"/>
              </a:spcAft>
              <a:buFont typeface="Arial" panose="020B0604020202020204" pitchFamily="34" charset="0"/>
              <a:buChar char="•"/>
            </a:pPr>
            <a:r>
              <a:rPr lang="en-US" sz="2400" dirty="0" smtClean="0">
                <a:cs typeface="Times New Roman" panose="02020603050405020304" pitchFamily="18" charset="0"/>
              </a:rPr>
              <a:t>High mobility </a:t>
            </a:r>
          </a:p>
          <a:p>
            <a:pPr marL="342900" indent="-342900">
              <a:lnSpc>
                <a:spcPct val="150000"/>
              </a:lnSpc>
              <a:spcAft>
                <a:spcPts val="1200"/>
              </a:spcAft>
              <a:buFont typeface="Arial" panose="020B0604020202020204" pitchFamily="34" charset="0"/>
              <a:buChar char="•"/>
            </a:pPr>
            <a:r>
              <a:rPr lang="en-US" sz="2400" dirty="0" smtClean="0">
                <a:cs typeface="Times New Roman" panose="02020603050405020304" pitchFamily="18" charset="0"/>
              </a:rPr>
              <a:t>Ambient Interference</a:t>
            </a:r>
          </a:p>
          <a:p>
            <a:pPr marL="342900" indent="-342900">
              <a:lnSpc>
                <a:spcPct val="150000"/>
              </a:lnSpc>
              <a:spcAft>
                <a:spcPts val="1200"/>
              </a:spcAft>
              <a:buFont typeface="Arial" panose="020B0604020202020204" pitchFamily="34" charset="0"/>
              <a:buChar char="•"/>
            </a:pPr>
            <a:r>
              <a:rPr lang="en-US" sz="2400" dirty="0" smtClean="0">
                <a:cs typeface="Times New Roman" panose="02020603050405020304" pitchFamily="18" charset="0"/>
              </a:rPr>
              <a:t>Long distance (over 100m)</a:t>
            </a:r>
          </a:p>
          <a:p>
            <a:pPr>
              <a:lnSpc>
                <a:spcPct val="150000"/>
              </a:lnSpc>
              <a:spcAft>
                <a:spcPts val="1200"/>
              </a:spcAft>
            </a:pPr>
            <a:endParaRPr lang="en-US" sz="2400" dirty="0">
              <a:cs typeface="Times New Roman" panose="02020603050405020304" pitchFamily="18" charset="0"/>
            </a:endParaRPr>
          </a:p>
        </p:txBody>
      </p:sp>
    </p:spTree>
    <p:extLst>
      <p:ext uri="{BB962C8B-B14F-4D97-AF65-F5344CB8AC3E}">
        <p14:creationId xmlns:p14="http://schemas.microsoft.com/office/powerpoint/2010/main" val="2509029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smtClean="0"/>
              <a:t>Considerations</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5" name="TextBox 4"/>
          <p:cNvSpPr txBox="1"/>
          <p:nvPr/>
        </p:nvSpPr>
        <p:spPr>
          <a:xfrm>
            <a:off x="516111" y="1844824"/>
            <a:ext cx="8208912" cy="4739759"/>
          </a:xfrm>
          <a:prstGeom prst="rect">
            <a:avLst/>
          </a:prstGeom>
          <a:noFill/>
        </p:spPr>
        <p:txBody>
          <a:bodyPr wrap="square" rtlCol="0">
            <a:spAutoFit/>
          </a:bodyPr>
          <a:lstStyle/>
          <a:p>
            <a:pPr marL="342900" indent="-342900">
              <a:lnSpc>
                <a:spcPct val="150000"/>
              </a:lnSpc>
              <a:spcAft>
                <a:spcPts val="1200"/>
              </a:spcAft>
              <a:buFont typeface="Arial" panose="020B0604020202020204" pitchFamily="34" charset="0"/>
              <a:buChar char="•"/>
            </a:pPr>
            <a:r>
              <a:rPr lang="en-US" sz="2400" dirty="0" smtClean="0">
                <a:cs typeface="Times New Roman" panose="02020603050405020304" pitchFamily="18" charset="0"/>
              </a:rPr>
              <a:t>Standard for transmitter and receiver (Differences of car back and rear light design)</a:t>
            </a:r>
          </a:p>
          <a:p>
            <a:pPr marL="342900" indent="-342900">
              <a:lnSpc>
                <a:spcPct val="150000"/>
              </a:lnSpc>
              <a:spcAft>
                <a:spcPts val="1200"/>
              </a:spcAft>
              <a:buFont typeface="Arial" panose="020B0604020202020204" pitchFamily="34" charset="0"/>
              <a:buChar char="•"/>
            </a:pPr>
            <a:r>
              <a:rPr lang="en-US" sz="2400" dirty="0" smtClean="0">
                <a:cs typeface="Times New Roman" panose="02020603050405020304" pitchFamily="18" charset="0"/>
              </a:rPr>
              <a:t>MIMO techniques for data rate enhancement</a:t>
            </a:r>
          </a:p>
          <a:p>
            <a:pPr marL="342900" indent="-342900">
              <a:lnSpc>
                <a:spcPct val="150000"/>
              </a:lnSpc>
              <a:spcAft>
                <a:spcPts val="1200"/>
              </a:spcAft>
              <a:buFont typeface="Arial" panose="020B0604020202020204" pitchFamily="34" charset="0"/>
              <a:buChar char="•"/>
            </a:pPr>
            <a:r>
              <a:rPr lang="en-US" sz="2400" dirty="0" smtClean="0">
                <a:cs typeface="Times New Roman" panose="02020603050405020304" pitchFamily="18" charset="0"/>
              </a:rPr>
              <a:t>Multi color modulation</a:t>
            </a:r>
          </a:p>
          <a:p>
            <a:pPr marL="342900" indent="-342900">
              <a:lnSpc>
                <a:spcPct val="150000"/>
              </a:lnSpc>
              <a:spcAft>
                <a:spcPts val="1200"/>
              </a:spcAft>
              <a:buFont typeface="Arial" panose="020B0604020202020204" pitchFamily="34" charset="0"/>
              <a:buChar char="•"/>
            </a:pPr>
            <a:r>
              <a:rPr lang="en-US" sz="2400" dirty="0" smtClean="0">
                <a:cs typeface="Times New Roman" panose="02020603050405020304" pitchFamily="18" charset="0"/>
              </a:rPr>
              <a:t>Flickering illumination</a:t>
            </a:r>
          </a:p>
          <a:p>
            <a:pPr marL="342900" indent="-342900">
              <a:lnSpc>
                <a:spcPct val="150000"/>
              </a:lnSpc>
              <a:spcAft>
                <a:spcPts val="1200"/>
              </a:spcAft>
              <a:buFont typeface="Arial" panose="020B0604020202020204" pitchFamily="34" charset="0"/>
              <a:buChar char="•"/>
            </a:pPr>
            <a:r>
              <a:rPr lang="en-US" sz="2400" dirty="0" smtClean="0">
                <a:cs typeface="Times New Roman" panose="02020603050405020304" pitchFamily="18" charset="0"/>
              </a:rPr>
              <a:t>Physical Zoom function </a:t>
            </a:r>
          </a:p>
          <a:p>
            <a:pPr marL="342900" indent="-342900">
              <a:lnSpc>
                <a:spcPct val="150000"/>
              </a:lnSpc>
              <a:spcAft>
                <a:spcPts val="1200"/>
              </a:spcAft>
              <a:buFont typeface="Arial" panose="020B0604020202020204" pitchFamily="34" charset="0"/>
              <a:buChar char="•"/>
            </a:pPr>
            <a:endParaRPr lang="en-US" sz="2400" dirty="0">
              <a:cs typeface="Times New Roman" panose="02020603050405020304" pitchFamily="18" charset="0"/>
            </a:endParaRPr>
          </a:p>
        </p:txBody>
      </p:sp>
    </p:spTree>
    <p:extLst>
      <p:ext uri="{BB962C8B-B14F-4D97-AF65-F5344CB8AC3E}">
        <p14:creationId xmlns:p14="http://schemas.microsoft.com/office/powerpoint/2010/main" val="1359364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8060432" cy="870992"/>
          </a:xfrm>
          <a:ln/>
        </p:spPr>
        <p:txBody>
          <a:bodyPr/>
          <a:lstStyle/>
          <a:p>
            <a:r>
              <a:rPr lang="en-US" altLang="ja-JP" dirty="0" smtClean="0"/>
              <a:t>Conclusion </a:t>
            </a:r>
            <a:endParaRPr lang="ja-JP"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TextBox 6"/>
          <p:cNvSpPr txBox="1"/>
          <p:nvPr/>
        </p:nvSpPr>
        <p:spPr>
          <a:xfrm>
            <a:off x="323528" y="1628800"/>
            <a:ext cx="8605464" cy="1200329"/>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cs typeface="Times New Roman" panose="02020603050405020304" pitchFamily="18" charset="0"/>
              </a:rPr>
              <a:t>Screen based communication OCC for VAT is one important technique for future </a:t>
            </a:r>
            <a:r>
              <a:rPr lang="en-US" altLang="ja-JP" sz="2400" dirty="0"/>
              <a:t>Autonomous </a:t>
            </a:r>
            <a:r>
              <a:rPr lang="en-US" altLang="ja-JP" sz="2400" dirty="0" smtClean="0"/>
              <a:t>Vehicles.</a:t>
            </a:r>
            <a:r>
              <a:rPr lang="en-US" sz="2400" dirty="0" smtClean="0">
                <a:cs typeface="Times New Roman" panose="02020603050405020304" pitchFamily="18" charset="0"/>
              </a:rPr>
              <a:t> </a:t>
            </a:r>
          </a:p>
          <a:p>
            <a:pPr marL="342900" indent="-342900">
              <a:buFont typeface="Arial" panose="020B0604020202020204" pitchFamily="34" charset="0"/>
              <a:buChar char="•"/>
            </a:pPr>
            <a:r>
              <a:rPr lang="en-US" sz="2400" dirty="0" smtClean="0">
                <a:cs typeface="Times New Roman" panose="02020603050405020304" pitchFamily="18" charset="0"/>
              </a:rPr>
              <a:t>There should be a standardization for this technique.</a:t>
            </a:r>
            <a:endParaRPr lang="en-US" sz="2400" dirty="0" smtClean="0">
              <a:cs typeface="Times New Roman" panose="02020603050405020304" pitchFamily="18" charset="0"/>
            </a:endParaRPr>
          </a:p>
        </p:txBody>
      </p:sp>
    </p:spTree>
    <p:extLst>
      <p:ext uri="{BB962C8B-B14F-4D97-AF65-F5344CB8AC3E}">
        <p14:creationId xmlns:p14="http://schemas.microsoft.com/office/powerpoint/2010/main" val="493469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2320</TotalTime>
  <Words>221</Words>
  <Application>Microsoft Office PowerPoint</Application>
  <PresentationFormat>On-screen Show (4:3)</PresentationFormat>
  <Paragraphs>58</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tuan</vt:lpstr>
      <vt:lpstr>PowerPoint Presentation</vt:lpstr>
      <vt:lpstr>IEEE 802.15 IG VAT  </vt:lpstr>
      <vt:lpstr>Topology</vt:lpstr>
      <vt:lpstr>Challenges</vt:lpstr>
      <vt:lpstr>Considerations</vt:lpstr>
      <vt:lpstr>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TH</cp:lastModifiedBy>
  <cp:revision>176</cp:revision>
  <cp:lastPrinted>1998-02-10T13:28:06Z</cp:lastPrinted>
  <dcterms:created xsi:type="dcterms:W3CDTF">2013-09-18T06:18:22Z</dcterms:created>
  <dcterms:modified xsi:type="dcterms:W3CDTF">2017-05-07T14:27:11Z</dcterms:modified>
</cp:coreProperties>
</file>