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12"/>
  </p:notesMasterIdLst>
  <p:handoutMasterIdLst>
    <p:handoutMasterId r:id="rId13"/>
  </p:handoutMasterIdLst>
  <p:sldIdLst>
    <p:sldId id="259" r:id="rId2"/>
    <p:sldId id="415" r:id="rId3"/>
    <p:sldId id="406" r:id="rId4"/>
    <p:sldId id="418" r:id="rId5"/>
    <p:sldId id="420" r:id="rId6"/>
    <p:sldId id="417" r:id="rId7"/>
    <p:sldId id="393" r:id="rId8"/>
    <p:sldId id="419" r:id="rId9"/>
    <p:sldId id="414" r:id="rId10"/>
    <p:sldId id="403" r:id="rId11"/>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DC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p:cViewPr varScale="1">
        <p:scale>
          <a:sx n="70" d="100"/>
          <a:sy n="70" d="100"/>
        </p:scale>
        <p:origin x="-1320" y="-96"/>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86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3843" y="175750"/>
            <a:ext cx="27235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702966" y="175750"/>
            <a:ext cx="23351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206561" y="8997439"/>
            <a:ext cx="2181120" cy="15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726802" y="8997439"/>
            <a:ext cx="1401117" cy="15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8677">
              <a:defRPr sz="1000"/>
            </a:lvl1pPr>
          </a:lstStyle>
          <a:p>
            <a:r>
              <a:rPr lang="en-US" altLang="en-US"/>
              <a:t>Page </a:t>
            </a:r>
            <a:fld id="{97310A61-983B-4502-A285-03424D4CB2B1}" type="slidenum">
              <a:rPr lang="en-US" altLang="en-US"/>
              <a:pPr/>
              <a:t>‹#›</a:t>
            </a:fld>
            <a:endParaRPr lang="en-US" altLang="en-US"/>
          </a:p>
        </p:txBody>
      </p:sp>
      <p:sp>
        <p:nvSpPr>
          <p:cNvPr id="3078" name="Line 6"/>
          <p:cNvSpPr>
            <a:spLocks noChangeShapeType="1"/>
          </p:cNvSpPr>
          <p:nvPr/>
        </p:nvSpPr>
        <p:spPr bwMode="auto">
          <a:xfrm>
            <a:off x="701362" y="388013"/>
            <a:ext cx="56076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
        <p:nvSpPr>
          <p:cNvPr id="3079" name="Rectangle 7"/>
          <p:cNvSpPr>
            <a:spLocks noChangeArrowheads="1"/>
          </p:cNvSpPr>
          <p:nvPr/>
        </p:nvSpPr>
        <p:spPr bwMode="auto">
          <a:xfrm>
            <a:off x="701362" y="8997440"/>
            <a:ext cx="7190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p:cNvSpPr>
            <a:spLocks noChangeShapeType="1"/>
          </p:cNvSpPr>
          <p:nvPr/>
        </p:nvSpPr>
        <p:spPr bwMode="auto">
          <a:xfrm>
            <a:off x="701362" y="8986308"/>
            <a:ext cx="57633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Tree>
    <p:extLst>
      <p:ext uri="{BB962C8B-B14F-4D97-AF65-F5344CB8AC3E}">
        <p14:creationId xmlns:p14="http://schemas.microsoft.com/office/powerpoint/2010/main" val="2472550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05200" y="96239"/>
            <a:ext cx="28455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US" altLang="en-US"/>
              <a:t>doc.: IEEE 802.15-&lt;doc#&gt;</a:t>
            </a:r>
          </a:p>
        </p:txBody>
      </p:sp>
      <p:sp>
        <p:nvSpPr>
          <p:cNvPr id="2051" name="Rectangle 3"/>
          <p:cNvSpPr>
            <a:spLocks noGrp="1" noChangeArrowheads="1"/>
          </p:cNvSpPr>
          <p:nvPr>
            <p:ph type="dt" idx="1"/>
          </p:nvPr>
        </p:nvSpPr>
        <p:spPr bwMode="auto">
          <a:xfrm>
            <a:off x="661238" y="96239"/>
            <a:ext cx="27669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4078" y="4416029"/>
            <a:ext cx="5142244" cy="418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87" tIns="46296" rIns="94187" bIns="4629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3813349" y="9000621"/>
            <a:ext cx="25374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9760" lvl="4" algn="r" defTabSz="938677">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65938" y="9000621"/>
            <a:ext cx="8104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a:lvl1pPr>
          </a:lstStyle>
          <a:p>
            <a:r>
              <a:rPr lang="en-US" altLang="en-US"/>
              <a:t>Page </a:t>
            </a:r>
            <a:fld id="{FEE786A2-147A-4A22-9D8E-A54774A8D73C}" type="slidenum">
              <a:rPr lang="en-US" altLang="en-US"/>
              <a:pPr/>
              <a:t>‹#›</a:t>
            </a:fld>
            <a:endParaRPr lang="en-US" altLang="en-US"/>
          </a:p>
        </p:txBody>
      </p:sp>
      <p:sp>
        <p:nvSpPr>
          <p:cNvPr id="2056" name="Rectangle 8"/>
          <p:cNvSpPr>
            <a:spLocks noChangeArrowheads="1"/>
          </p:cNvSpPr>
          <p:nvPr/>
        </p:nvSpPr>
        <p:spPr bwMode="auto">
          <a:xfrm>
            <a:off x="731855" y="9000621"/>
            <a:ext cx="7190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31855" y="8999030"/>
            <a:ext cx="55466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
        <p:nvSpPr>
          <p:cNvPr id="2058" name="Line 10"/>
          <p:cNvSpPr>
            <a:spLocks noChangeShapeType="1"/>
          </p:cNvSpPr>
          <p:nvPr/>
        </p:nvSpPr>
        <p:spPr bwMode="auto">
          <a:xfrm>
            <a:off x="654818" y="297371"/>
            <a:ext cx="57007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Tree>
    <p:extLst>
      <p:ext uri="{BB962C8B-B14F-4D97-AF65-F5344CB8AC3E}">
        <p14:creationId xmlns:p14="http://schemas.microsoft.com/office/powerpoint/2010/main" val="12180868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FEE786A2-147A-4A22-9D8E-A54774A8D73C}" type="slidenum">
              <a:rPr lang="en-US" altLang="en-US" smtClean="0"/>
              <a:pPr/>
              <a:t>1</a:t>
            </a:fld>
            <a:endParaRPr lang="en-US" altLang="en-US"/>
          </a:p>
        </p:txBody>
      </p:sp>
    </p:spTree>
    <p:extLst>
      <p:ext uri="{BB962C8B-B14F-4D97-AF65-F5344CB8AC3E}">
        <p14:creationId xmlns:p14="http://schemas.microsoft.com/office/powerpoint/2010/main" val="413140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r>
              <a:rPr lang="en-US" altLang="ko-KR" smtClean="0"/>
              <a:t>May 2017</a:t>
            </a:r>
            <a:endParaRPr lang="ko-KR" altLang="en-US"/>
          </a:p>
        </p:txBody>
      </p:sp>
      <p:sp>
        <p:nvSpPr>
          <p:cNvPr id="5" name="바닥글 개체 틀 4"/>
          <p:cNvSpPr>
            <a:spLocks noGrp="1"/>
          </p:cNvSpPr>
          <p:nvPr>
            <p:ph type="ftr" sz="quarter" idx="11"/>
          </p:nvPr>
        </p:nvSpPr>
        <p:spPr/>
        <p:txBody>
          <a:bodyPr/>
          <a:lstStyle/>
          <a:p>
            <a:r>
              <a:rPr lang="en-US" altLang="ko-KR" smtClean="0"/>
              <a:t>Yeong Min Jang</a:t>
            </a:r>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33731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r>
              <a:rPr lang="en-US" altLang="ko-KR" smtClean="0"/>
              <a:t>May 2017</a:t>
            </a:r>
            <a:endParaRPr lang="ko-KR" altLang="en-US"/>
          </a:p>
        </p:txBody>
      </p:sp>
      <p:sp>
        <p:nvSpPr>
          <p:cNvPr id="5" name="바닥글 개체 틀 4"/>
          <p:cNvSpPr>
            <a:spLocks noGrp="1"/>
          </p:cNvSpPr>
          <p:nvPr>
            <p:ph type="ftr" sz="quarter" idx="11"/>
          </p:nvPr>
        </p:nvSpPr>
        <p:spPr/>
        <p:txBody>
          <a:bodyPr/>
          <a:lstStyle/>
          <a:p>
            <a:r>
              <a:rPr lang="en-US" altLang="ko-KR" smtClean="0"/>
              <a:t>Yeong Min Jang</a:t>
            </a:r>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637842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28650" y="365125"/>
            <a:ext cx="5762625"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r>
              <a:rPr lang="en-US" altLang="ko-KR" smtClean="0"/>
              <a:t>May 2017</a:t>
            </a:r>
            <a:endParaRPr lang="ko-KR" altLang="en-US"/>
          </a:p>
        </p:txBody>
      </p:sp>
      <p:sp>
        <p:nvSpPr>
          <p:cNvPr id="5" name="바닥글 개체 틀 4"/>
          <p:cNvSpPr>
            <a:spLocks noGrp="1"/>
          </p:cNvSpPr>
          <p:nvPr>
            <p:ph type="ftr" sz="quarter" idx="11"/>
          </p:nvPr>
        </p:nvSpPr>
        <p:spPr/>
        <p:txBody>
          <a:bodyPr/>
          <a:lstStyle/>
          <a:p>
            <a:r>
              <a:rPr lang="en-US" altLang="ko-KR" smtClean="0"/>
              <a:t>Yeong Min Jang</a:t>
            </a:r>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555842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3287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US" altLang="en-US" smtClean="0"/>
              <a:t>Yeong Min Jang</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2930846A-50D8-49A8-9CF5-525B02F2D980}" type="slidenum">
              <a:rPr lang="en-US" altLang="en-US"/>
              <a:pPr/>
              <a:t>‹#›</a:t>
            </a:fld>
            <a:endParaRPr lang="en-US" altLang="en-US"/>
          </a:p>
        </p:txBody>
      </p:sp>
      <p:sp>
        <p:nvSpPr>
          <p:cNvPr id="8" name="Rectangle 4"/>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pPr algn="ctr"/>
            <a:r>
              <a:rPr lang="en-US" altLang="en-US" smtClean="0"/>
              <a:t>May 2017</a:t>
            </a:r>
            <a:endParaRPr lang="en-US" altLang="en-US" dirty="0"/>
          </a:p>
        </p:txBody>
      </p:sp>
    </p:spTree>
    <p:extLst>
      <p:ext uri="{BB962C8B-B14F-4D97-AF65-F5344CB8AC3E}">
        <p14:creationId xmlns:p14="http://schemas.microsoft.com/office/powerpoint/2010/main" val="1454289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US" altLang="en-US" smtClean="0"/>
              <a:t>Yeong Min Jang</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F3D187A4-C1C1-4BAD-9E4B-AFE580DD5800}" type="slidenum">
              <a:rPr lang="en-US" altLang="en-US"/>
              <a:pPr/>
              <a:t>‹#›</a:t>
            </a:fld>
            <a:endParaRPr lang="en-US" altLang="en-US"/>
          </a:p>
        </p:txBody>
      </p:sp>
      <p:sp>
        <p:nvSpPr>
          <p:cNvPr id="8" name="Rectangle 4"/>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pPr algn="ctr"/>
            <a:r>
              <a:rPr lang="en-US" altLang="en-US" smtClean="0"/>
              <a:t>May 2017</a:t>
            </a:r>
            <a:endParaRPr lang="en-US" altLang="en-US" dirty="0"/>
          </a:p>
        </p:txBody>
      </p:sp>
    </p:spTree>
    <p:extLst>
      <p:ext uri="{BB962C8B-B14F-4D97-AF65-F5344CB8AC3E}">
        <p14:creationId xmlns:p14="http://schemas.microsoft.com/office/powerpoint/2010/main" val="2467266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r>
              <a:rPr lang="en-US" altLang="ko-KR" smtClean="0"/>
              <a:t>May 2017</a:t>
            </a:r>
            <a:endParaRPr lang="ko-KR" altLang="en-US"/>
          </a:p>
        </p:txBody>
      </p:sp>
      <p:sp>
        <p:nvSpPr>
          <p:cNvPr id="5" name="바닥글 개체 틀 4"/>
          <p:cNvSpPr>
            <a:spLocks noGrp="1"/>
          </p:cNvSpPr>
          <p:nvPr>
            <p:ph type="ftr" sz="quarter" idx="11"/>
          </p:nvPr>
        </p:nvSpPr>
        <p:spPr/>
        <p:txBody>
          <a:bodyPr/>
          <a:lstStyle/>
          <a:p>
            <a:r>
              <a:rPr lang="en-US" altLang="ko-KR" smtClean="0"/>
              <a:t>Yeong Min Jang</a:t>
            </a:r>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70180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8"/>
            <a:ext cx="78867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r>
              <a:rPr lang="en-US" altLang="ko-KR" smtClean="0"/>
              <a:t>May 2017</a:t>
            </a:r>
            <a:endParaRPr lang="ko-KR" altLang="en-US"/>
          </a:p>
        </p:txBody>
      </p:sp>
      <p:sp>
        <p:nvSpPr>
          <p:cNvPr id="5" name="바닥글 개체 틀 4"/>
          <p:cNvSpPr>
            <a:spLocks noGrp="1"/>
          </p:cNvSpPr>
          <p:nvPr>
            <p:ph type="ftr" sz="quarter" idx="11"/>
          </p:nvPr>
        </p:nvSpPr>
        <p:spPr/>
        <p:txBody>
          <a:bodyPr/>
          <a:lstStyle/>
          <a:p>
            <a:r>
              <a:rPr lang="en-US" altLang="ko-KR" smtClean="0"/>
              <a:t>Yeong Min Jang</a:t>
            </a:r>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73107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2865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r>
              <a:rPr lang="en-US" altLang="ko-KR" smtClean="0"/>
              <a:t>May 2017</a:t>
            </a:r>
            <a:endParaRPr lang="ko-KR" altLang="en-US"/>
          </a:p>
        </p:txBody>
      </p:sp>
      <p:sp>
        <p:nvSpPr>
          <p:cNvPr id="6" name="바닥글 개체 틀 5"/>
          <p:cNvSpPr>
            <a:spLocks noGrp="1"/>
          </p:cNvSpPr>
          <p:nvPr>
            <p:ph type="ftr" sz="quarter" idx="11"/>
          </p:nvPr>
        </p:nvSpPr>
        <p:spPr/>
        <p:txBody>
          <a:bodyPr/>
          <a:lstStyle/>
          <a:p>
            <a:r>
              <a:rPr lang="en-US" altLang="ko-KR" smtClean="0"/>
              <a:t>Yeong Min Jang</a:t>
            </a:r>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329225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30238" y="365125"/>
            <a:ext cx="78867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30238" y="2505075"/>
            <a:ext cx="386873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29150" y="2505075"/>
            <a:ext cx="38877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r>
              <a:rPr lang="en-US" altLang="ko-KR" smtClean="0"/>
              <a:t>May 2017</a:t>
            </a:r>
            <a:endParaRPr lang="ko-KR" altLang="en-US"/>
          </a:p>
        </p:txBody>
      </p:sp>
      <p:sp>
        <p:nvSpPr>
          <p:cNvPr id="8" name="바닥글 개체 틀 7"/>
          <p:cNvSpPr>
            <a:spLocks noGrp="1"/>
          </p:cNvSpPr>
          <p:nvPr>
            <p:ph type="ftr" sz="quarter" idx="11"/>
          </p:nvPr>
        </p:nvSpPr>
        <p:spPr/>
        <p:txBody>
          <a:bodyPr/>
          <a:lstStyle/>
          <a:p>
            <a:r>
              <a:rPr lang="en-US" altLang="ko-KR" smtClean="0"/>
              <a:t>Yeong Min Jang</a:t>
            </a:r>
            <a:endParaRPr lang="ko-KR" altLang="en-US"/>
          </a:p>
        </p:txBody>
      </p:sp>
      <p:sp>
        <p:nvSpPr>
          <p:cNvPr id="9" name="슬라이드 번호 개체 틀 8"/>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317994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r>
              <a:rPr lang="en-US" altLang="ko-KR" smtClean="0"/>
              <a:t>May 2017</a:t>
            </a:r>
            <a:endParaRPr lang="ko-KR" altLang="en-US"/>
          </a:p>
        </p:txBody>
      </p:sp>
      <p:sp>
        <p:nvSpPr>
          <p:cNvPr id="4" name="바닥글 개체 틀 3"/>
          <p:cNvSpPr>
            <a:spLocks noGrp="1"/>
          </p:cNvSpPr>
          <p:nvPr>
            <p:ph type="ftr" sz="quarter" idx="11"/>
          </p:nvPr>
        </p:nvSpPr>
        <p:spPr/>
        <p:txBody>
          <a:bodyPr/>
          <a:lstStyle/>
          <a:p>
            <a:r>
              <a:rPr lang="en-US" altLang="ko-KR" smtClean="0"/>
              <a:t>Yeong Min Jang</a:t>
            </a:r>
            <a:endParaRPr lang="ko-KR" altLang="en-US"/>
          </a:p>
        </p:txBody>
      </p:sp>
      <p:sp>
        <p:nvSpPr>
          <p:cNvPr id="5" name="슬라이드 번호 개체 틀 4"/>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402375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May 2017</a:t>
            </a:r>
            <a:endParaRPr lang="ko-KR" altLang="en-US"/>
          </a:p>
        </p:txBody>
      </p:sp>
      <p:sp>
        <p:nvSpPr>
          <p:cNvPr id="3" name="바닥글 개체 틀 2"/>
          <p:cNvSpPr>
            <a:spLocks noGrp="1"/>
          </p:cNvSpPr>
          <p:nvPr>
            <p:ph type="ftr" sz="quarter" idx="11"/>
          </p:nvPr>
        </p:nvSpPr>
        <p:spPr/>
        <p:txBody>
          <a:bodyPr/>
          <a:lstStyle/>
          <a:p>
            <a:r>
              <a:rPr lang="en-US" altLang="ko-KR" smtClean="0"/>
              <a:t>Yeong Min Jang</a:t>
            </a:r>
            <a:endParaRPr lang="ko-KR" altLang="en-US"/>
          </a:p>
        </p:txBody>
      </p:sp>
      <p:sp>
        <p:nvSpPr>
          <p:cNvPr id="4" name="슬라이드 번호 개체 틀 3"/>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56260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r>
              <a:rPr lang="en-US" altLang="ko-KR" smtClean="0"/>
              <a:t>May 2017</a:t>
            </a:r>
            <a:endParaRPr lang="ko-KR" altLang="en-US"/>
          </a:p>
        </p:txBody>
      </p:sp>
      <p:sp>
        <p:nvSpPr>
          <p:cNvPr id="6" name="바닥글 개체 틀 5"/>
          <p:cNvSpPr>
            <a:spLocks noGrp="1"/>
          </p:cNvSpPr>
          <p:nvPr>
            <p:ph type="ftr" sz="quarter" idx="11"/>
          </p:nvPr>
        </p:nvSpPr>
        <p:spPr/>
        <p:txBody>
          <a:bodyPr/>
          <a:lstStyle/>
          <a:p>
            <a:r>
              <a:rPr lang="en-US" altLang="ko-KR" smtClean="0"/>
              <a:t>Yeong Min Jang</a:t>
            </a:r>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65606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r>
              <a:rPr lang="en-US" altLang="ko-KR" smtClean="0"/>
              <a:t>May 2017</a:t>
            </a:r>
            <a:endParaRPr lang="ko-KR" altLang="en-US"/>
          </a:p>
        </p:txBody>
      </p:sp>
      <p:sp>
        <p:nvSpPr>
          <p:cNvPr id="6" name="바닥글 개체 틀 5"/>
          <p:cNvSpPr>
            <a:spLocks noGrp="1"/>
          </p:cNvSpPr>
          <p:nvPr>
            <p:ph type="ftr" sz="quarter" idx="11"/>
          </p:nvPr>
        </p:nvSpPr>
        <p:spPr/>
        <p:txBody>
          <a:bodyPr/>
          <a:lstStyle/>
          <a:p>
            <a:r>
              <a:rPr lang="en-US" altLang="ko-KR" smtClean="0"/>
              <a:t>Yeong Min Jang</a:t>
            </a:r>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3920883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smtClean="0"/>
              <a:t>May 2017</a:t>
            </a:r>
            <a:endParaRPr lang="ko-KR" altLang="en-US"/>
          </a:p>
        </p:txBody>
      </p:sp>
      <p:sp>
        <p:nvSpPr>
          <p:cNvPr id="5" name="바닥글 개체 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ko-KR" smtClean="0"/>
              <a:t>Yeong Min Jang</a:t>
            </a:r>
            <a:endParaRPr lang="ko-KR" altLang="en-US"/>
          </a:p>
        </p:txBody>
      </p:sp>
      <p:sp>
        <p:nvSpPr>
          <p:cNvPr id="6" name="슬라이드 번호 개체 틀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496396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56" r:id="rId13"/>
    <p:sldLayoutId id="2147483657" r:id="rId14"/>
  </p:sldLayoutIdLst>
  <p:hf hdr="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Date Placeholder 1"/>
          <p:cNvSpPr>
            <a:spLocks noGrp="1"/>
          </p:cNvSpPr>
          <p:nvPr>
            <p:ph type="dt" sz="half" idx="4294967295"/>
          </p:nvPr>
        </p:nvSpPr>
        <p:spPr>
          <a:xfrm>
            <a:off x="0" y="377825"/>
            <a:ext cx="1600200" cy="215900"/>
          </a:xfrm>
        </p:spPr>
        <p:txBody>
          <a:bodyPr/>
          <a:lstStyle/>
          <a:p>
            <a:pPr algn="ctr"/>
            <a:r>
              <a:rPr lang="en-US" altLang="en-US" smtClean="0">
                <a:solidFill>
                  <a:schemeClr val="tx1"/>
                </a:solidFill>
              </a:rPr>
              <a:t>May 2017</a:t>
            </a:r>
            <a:endParaRPr lang="en-US" altLang="en-US" dirty="0">
              <a:solidFill>
                <a:schemeClr val="tx1"/>
              </a:solidFill>
            </a:endParaRPr>
          </a:p>
        </p:txBody>
      </p:sp>
      <p:sp>
        <p:nvSpPr>
          <p:cNvPr id="6" name="Slide Number Placeholder 3"/>
          <p:cNvSpPr>
            <a:spLocks noGrp="1"/>
          </p:cNvSpPr>
          <p:nvPr>
            <p:ph type="sldNum" sz="quarter" idx="4294967295"/>
          </p:nvPr>
        </p:nvSpPr>
        <p:spPr>
          <a:xfrm>
            <a:off x="3924300" y="6511469"/>
            <a:ext cx="1295400" cy="180975"/>
          </a:xfrm>
        </p:spPr>
        <p:txBody>
          <a:bodyPr/>
          <a:lstStyle/>
          <a:p>
            <a:r>
              <a:rPr lang="en-US" altLang="en-US" dirty="0" smtClean="0">
                <a:solidFill>
                  <a:schemeClr val="tx1"/>
                </a:solidFill>
              </a:rPr>
              <a:t>Yeong Min Jang</a:t>
            </a:r>
            <a:endParaRPr lang="en-US" altLang="en-US" dirty="0">
              <a:solidFill>
                <a:schemeClr val="tx1"/>
              </a:solidFill>
            </a:endParaRPr>
          </a:p>
        </p:txBody>
      </p:sp>
      <p:sp>
        <p:nvSpPr>
          <p:cNvPr id="27651" name="Rectangle 3"/>
          <p:cNvSpPr>
            <a:spLocks noChangeArrowheads="1"/>
          </p:cNvSpPr>
          <p:nvPr/>
        </p:nvSpPr>
        <p:spPr bwMode="auto">
          <a:xfrm>
            <a:off x="76200" y="609600"/>
            <a:ext cx="8991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u="sng" dirty="0">
                <a:effectLst>
                  <a:outerShdw blurRad="38100" dist="38100" dir="2700000" algn="tl">
                    <a:srgbClr val="C0C0C0"/>
                  </a:outerShdw>
                </a:effectLst>
              </a:rPr>
              <a:t>Project: IEEE P802.15 Working Group for Wireless Personal Area Networks (WPANs)</a:t>
            </a:r>
            <a:endParaRPr lang="en-US" altLang="en-US" sz="1600" b="1" dirty="0"/>
          </a:p>
          <a:p>
            <a:endParaRPr lang="en-US" altLang="en-US" sz="1600" dirty="0" smtClean="0"/>
          </a:p>
          <a:p>
            <a:r>
              <a:rPr lang="en-US" altLang="en-US" sz="1600" b="1" dirty="0" smtClean="0"/>
              <a:t>Submission Title:</a:t>
            </a:r>
            <a:r>
              <a:rPr lang="en-US" altLang="en-US" sz="1600" dirty="0" smtClean="0"/>
              <a:t> </a:t>
            </a:r>
            <a:r>
              <a:rPr lang="en-US" altLang="ko-KR" sz="1600" b="1" dirty="0"/>
              <a:t>Interference Characterization of Artificial Light </a:t>
            </a:r>
            <a:r>
              <a:rPr lang="en-US" altLang="ko-KR" sz="1600" b="1" dirty="0" smtClean="0"/>
              <a:t>Sources for long range OCC</a:t>
            </a:r>
            <a:r>
              <a:rPr lang="en-US" altLang="ko-KR" sz="1600" dirty="0" smtClean="0"/>
              <a:t>                      	     </a:t>
            </a:r>
          </a:p>
          <a:p>
            <a:pPr algn="just"/>
            <a:r>
              <a:rPr lang="en-US" altLang="en-US" sz="1600" b="1" dirty="0" smtClean="0"/>
              <a:t>Date </a:t>
            </a:r>
            <a:r>
              <a:rPr lang="en-US" altLang="en-US" sz="1600" b="1" dirty="0"/>
              <a:t>Submitted: </a:t>
            </a:r>
            <a:r>
              <a:rPr lang="en-US" altLang="en-US" sz="1600" dirty="0" smtClean="0"/>
              <a:t>May 2017</a:t>
            </a:r>
            <a:r>
              <a:rPr lang="en-US" altLang="en-US" sz="1600" dirty="0"/>
              <a:t>	</a:t>
            </a:r>
            <a:endParaRPr lang="en-US" altLang="en-US" sz="1600" dirty="0" smtClean="0"/>
          </a:p>
          <a:p>
            <a:pPr algn="just"/>
            <a:r>
              <a:rPr lang="en-US" altLang="en-US" sz="1600" b="1" dirty="0" smtClean="0"/>
              <a:t>Source:</a:t>
            </a:r>
            <a:r>
              <a:rPr lang="en-US" altLang="en-US" sz="1600" dirty="0" smtClean="0"/>
              <a:t> Amirul Islam, Md. Tanvir Hossan, and Yeong </a:t>
            </a:r>
            <a:r>
              <a:rPr lang="en-US" altLang="en-US" sz="1600" dirty="0"/>
              <a:t>Min </a:t>
            </a:r>
            <a:r>
              <a:rPr lang="en-US" altLang="en-US" sz="1600" dirty="0" smtClean="0"/>
              <a:t>Jang [Kookmin University].</a:t>
            </a:r>
          </a:p>
          <a:p>
            <a:pPr algn="just"/>
            <a:endParaRPr lang="en-US" altLang="en-US" sz="1600" dirty="0" smtClean="0"/>
          </a:p>
          <a:p>
            <a:pPr algn="just"/>
            <a:r>
              <a:rPr lang="en-US" altLang="en-US" sz="1600" dirty="0" smtClean="0"/>
              <a:t>Contact: +82-2-910-5068	E-Mail: yjang@kookmin.ac.kr</a:t>
            </a:r>
            <a:r>
              <a:rPr lang="en-US" altLang="en-US" sz="1600" dirty="0"/>
              <a:t>	</a:t>
            </a:r>
          </a:p>
          <a:p>
            <a:pPr algn="just">
              <a:spcBef>
                <a:spcPts val="600"/>
              </a:spcBef>
              <a:spcAft>
                <a:spcPts val="600"/>
              </a:spcAft>
            </a:pPr>
            <a:r>
              <a:rPr lang="en-US" altLang="en-US" sz="1600" b="1" dirty="0"/>
              <a:t>Re</a:t>
            </a:r>
            <a:r>
              <a:rPr lang="en-US" altLang="en-US" sz="1600" b="1" dirty="0" smtClean="0"/>
              <a:t>:</a:t>
            </a:r>
            <a:endParaRPr lang="en-US" altLang="en-US" sz="1600" dirty="0"/>
          </a:p>
          <a:p>
            <a:pPr algn="just">
              <a:spcBef>
                <a:spcPts val="600"/>
              </a:spcBef>
              <a:spcAft>
                <a:spcPts val="600"/>
              </a:spcAft>
            </a:pPr>
            <a:r>
              <a:rPr lang="en-US" altLang="en-US" sz="1600" b="1" dirty="0" smtClean="0"/>
              <a:t>Abstract</a:t>
            </a:r>
            <a:r>
              <a:rPr lang="en-US" altLang="en-US" sz="1600" b="1" dirty="0"/>
              <a:t>:</a:t>
            </a:r>
            <a:r>
              <a:rPr lang="en-US" altLang="en-US" sz="1600" dirty="0"/>
              <a:t>	</a:t>
            </a:r>
            <a:r>
              <a:rPr lang="en-US" altLang="en-US" sz="1600" dirty="0" smtClean="0"/>
              <a:t>Application of optical wireless communication for long range V2X communication with the characterization of the artificial light sources. </a:t>
            </a:r>
          </a:p>
          <a:p>
            <a:pPr algn="just">
              <a:spcBef>
                <a:spcPts val="600"/>
              </a:spcBef>
              <a:spcAft>
                <a:spcPts val="600"/>
              </a:spcAft>
            </a:pPr>
            <a:r>
              <a:rPr lang="en-US" altLang="en-US" sz="1600" b="1" dirty="0" smtClean="0"/>
              <a:t>Purpose: </a:t>
            </a:r>
            <a:r>
              <a:rPr lang="en-US" sz="1600" dirty="0" smtClean="0"/>
              <a:t>To characterize the ambient or artificial light sources for long range vehicular communication technologies</a:t>
            </a:r>
            <a:r>
              <a:rPr lang="en-US" altLang="en-US" sz="1600" dirty="0"/>
              <a:t>	</a:t>
            </a:r>
          </a:p>
          <a:p>
            <a:pPr algn="just"/>
            <a:r>
              <a:rPr lang="en-US" altLang="en-US" sz="1600" b="1" dirty="0" smtClean="0"/>
              <a:t>Notice:</a:t>
            </a:r>
            <a:r>
              <a:rPr lang="en-US" altLang="en-US" sz="1600" dirty="0" smtClean="0"/>
              <a:t>	This </a:t>
            </a:r>
            <a:r>
              <a:rPr lang="en-US" altLang="en-US" sz="1600" dirty="0"/>
              <a:t>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r>
              <a:rPr lang="en-US" altLang="en-US" sz="1600" b="1" dirty="0"/>
              <a:t>Release:</a:t>
            </a:r>
            <a:r>
              <a:rPr lang="en-US" altLang="en-US" sz="1600" dirty="0"/>
              <a:t>	The contributor acknowledges and accepts that this contribution becomes the property of IEEE and may be made publicly available by </a:t>
            </a:r>
            <a:r>
              <a:rPr lang="en-US" altLang="en-US" sz="1600" dirty="0" smtClean="0"/>
              <a:t>P802.15</a:t>
            </a:r>
            <a:r>
              <a:rPr lang="en-US" altLang="en-US" sz="1600" dirty="0"/>
              <a:t>.	</a:t>
            </a:r>
          </a:p>
        </p:txBody>
      </p:sp>
      <p:sp>
        <p:nvSpPr>
          <p:cNvPr id="8"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IEEE </a:t>
            </a:r>
            <a:r>
              <a:rPr lang="en-US" sz="1400" b="1" dirty="0"/>
              <a:t>15-17-0276-00-0vat</a:t>
            </a:r>
            <a:endParaRPr kumimoji="0" lang="en-US" altLang="en-US" sz="1400" b="1" i="0" u="none" strike="noStrike" kern="1200" cap="none" spc="0" normalizeH="0" baseline="0" noProof="0" dirty="0">
              <a:ln>
                <a:noFill/>
              </a:ln>
              <a:effectLst/>
              <a:uLnTx/>
              <a:uFillTx/>
            </a:endParaRPr>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Date Placeholder 3"/>
          <p:cNvSpPr>
            <a:spLocks noGrp="1"/>
          </p:cNvSpPr>
          <p:nvPr>
            <p:ph type="dt" sz="quarter" idx="10"/>
          </p:nvPr>
        </p:nvSpPr>
        <p:spPr>
          <a:xfrm>
            <a:off x="609600" y="377825"/>
            <a:ext cx="2286000" cy="215900"/>
          </a:xfrm>
          <a:noFill/>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400" smtClean="0"/>
              <a:t>May 2017</a:t>
            </a:r>
            <a:endParaRPr lang="en-US" altLang="ja-JP" sz="1400"/>
          </a:p>
        </p:txBody>
      </p:sp>
      <p:pic>
        <p:nvPicPr>
          <p:cNvPr id="2" name="Picture 1"/>
          <p:cNvPicPr>
            <a:picLocks noChangeAspect="1"/>
          </p:cNvPicPr>
          <p:nvPr/>
        </p:nvPicPr>
        <p:blipFill>
          <a:blip r:embed="rId2" cstate="print"/>
          <a:stretch>
            <a:fillRect/>
          </a:stretch>
        </p:blipFill>
        <p:spPr>
          <a:xfrm>
            <a:off x="2987535" y="1852112"/>
            <a:ext cx="3372130" cy="1599335"/>
          </a:xfrm>
          <a:prstGeom prst="rect">
            <a:avLst/>
          </a:prstGeom>
        </p:spPr>
      </p:pic>
      <p:sp>
        <p:nvSpPr>
          <p:cNvPr id="4" name="Rectangle 3"/>
          <p:cNvSpPr/>
          <p:nvPr/>
        </p:nvSpPr>
        <p:spPr>
          <a:xfrm>
            <a:off x="2895600" y="3568711"/>
            <a:ext cx="3581400" cy="584775"/>
          </a:xfrm>
          <a:prstGeom prst="rect">
            <a:avLst/>
          </a:prstGeom>
        </p:spPr>
        <p:txBody>
          <a:bodyPr wrap="square">
            <a:spAutoFit/>
          </a:bodyPr>
          <a:lstStyle/>
          <a:p>
            <a:pPr algn="just"/>
            <a:r>
              <a:rPr lang="en-US" sz="3200" dirty="0" smtClean="0"/>
              <a:t>Recommendations</a:t>
            </a:r>
          </a:p>
        </p:txBody>
      </p:sp>
      <p:sp>
        <p:nvSpPr>
          <p:cNvPr id="10" name="Title 1"/>
          <p:cNvSpPr>
            <a:spLocks noGrp="1"/>
          </p:cNvSpPr>
          <p:nvPr>
            <p:ph type="title"/>
          </p:nvPr>
        </p:nvSpPr>
        <p:spPr>
          <a:xfrm>
            <a:off x="762000" y="584200"/>
            <a:ext cx="7772400" cy="762000"/>
          </a:xfrm>
        </p:spPr>
        <p:txBody>
          <a:bodyPr>
            <a:normAutofit/>
          </a:bodyPr>
          <a:lstStyle/>
          <a:p>
            <a:pPr algn="ctr"/>
            <a:r>
              <a:rPr lang="en-US" dirty="0">
                <a:latin typeface="Times New Roman" panose="02020603050405020304" pitchFamily="18" charset="0"/>
                <a:cs typeface="Times New Roman" panose="02020603050405020304" pitchFamily="18" charset="0"/>
              </a:rPr>
              <a:t>Motion to 802.15 </a:t>
            </a:r>
            <a:r>
              <a:rPr lang="en-US" dirty="0" smtClean="0">
                <a:latin typeface="Times New Roman" panose="02020603050405020304" pitchFamily="18" charset="0"/>
                <a:cs typeface="Times New Roman" panose="02020603050405020304" pitchFamily="18" charset="0"/>
              </a:rPr>
              <a:t>Task Group</a:t>
            </a:r>
          </a:p>
        </p:txBody>
      </p:sp>
      <p:cxnSp>
        <p:nvCxnSpPr>
          <p:cNvPr id="7" name="Straight Connector 6"/>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Slide Number Placeholder 5"/>
          <p:cNvSpPr>
            <a:spLocks noGrp="1"/>
          </p:cNvSpPr>
          <p:nvPr>
            <p:ph type="sldNum" sz="quarter" idx="12"/>
          </p:nvPr>
        </p:nvSpPr>
        <p:spPr>
          <a:xfrm>
            <a:off x="6457950" y="6356350"/>
            <a:ext cx="2057400" cy="365125"/>
          </a:xfrm>
          <a:noFill/>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dirty="0" smtClean="0"/>
              <a:t>Slide </a:t>
            </a:r>
            <a:fld id="{DBD69A08-83D9-4428-B0C7-9DED3437CE41}" type="slidenum">
              <a:rPr lang="en-US" altLang="ja-JP" smtClean="0"/>
              <a:pPr/>
              <a:t>10</a:t>
            </a:fld>
            <a:endParaRPr lang="en-US" altLang="ja-JP" dirty="0" smtClean="0"/>
          </a:p>
        </p:txBody>
      </p:sp>
      <p:sp>
        <p:nvSpPr>
          <p:cNvPr id="3" name="Footer Placeholder 2"/>
          <p:cNvSpPr>
            <a:spLocks noGrp="1"/>
          </p:cNvSpPr>
          <p:nvPr>
            <p:ph type="ftr" sz="quarter" idx="11"/>
          </p:nvPr>
        </p:nvSpPr>
        <p:spPr/>
        <p:txBody>
          <a:bodyPr/>
          <a:lstStyle/>
          <a:p>
            <a:r>
              <a:rPr lang="en-US" altLang="ko-KR" smtClean="0"/>
              <a:t>Yeong Min Jang</a:t>
            </a:r>
            <a:endParaRPr lang="ko-KR" altLang="en-US"/>
          </a:p>
        </p:txBody>
      </p:sp>
      <p:sp>
        <p:nvSpPr>
          <p:cNvPr id="11"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2"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IEEE </a:t>
            </a:r>
            <a:r>
              <a:rPr lang="en-US" sz="1400" b="1" dirty="0"/>
              <a:t>15-17-0276-00-0vat</a:t>
            </a:r>
            <a:endParaRPr kumimoji="0" lang="en-US" altLang="en-US" sz="1400" b="1"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554966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09600" y="1447800"/>
            <a:ext cx="8001000" cy="1071563"/>
          </a:xfrm>
        </p:spPr>
        <p:txBody>
          <a:bodyPr>
            <a:normAutofit fontScale="90000"/>
          </a:bodyPr>
          <a:lstStyle/>
          <a:p>
            <a:r>
              <a:rPr lang="en-US" sz="3600" dirty="0">
                <a:latin typeface="Times New Roman" panose="02020603050405020304" pitchFamily="18" charset="0"/>
                <a:ea typeface="Tahoma" panose="020B0604030504040204" pitchFamily="34" charset="0"/>
                <a:cs typeface="Times New Roman" panose="02020603050405020304" pitchFamily="18" charset="0"/>
              </a:rPr>
              <a:t>Interference Characterization of Artificial Light Sources for long range </a:t>
            </a:r>
            <a:r>
              <a:rPr lang="en-US" sz="3600" dirty="0" smtClean="0">
                <a:latin typeface="Times New Roman" panose="02020603050405020304" pitchFamily="18" charset="0"/>
                <a:ea typeface="Tahoma" panose="020B0604030504040204" pitchFamily="34" charset="0"/>
                <a:cs typeface="Times New Roman" panose="02020603050405020304" pitchFamily="18" charset="0"/>
              </a:rPr>
              <a:t>OCC</a:t>
            </a:r>
            <a:endParaRPr lang="en-US" sz="36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Subtitle 1"/>
          <p:cNvSpPr>
            <a:spLocks noGrp="1"/>
          </p:cNvSpPr>
          <p:nvPr>
            <p:ph type="subTitle" idx="1"/>
          </p:nvPr>
        </p:nvSpPr>
        <p:spPr/>
        <p:txBody>
          <a:bodyPr/>
          <a:lstStyle/>
          <a:p>
            <a:endParaRPr lang="en-US"/>
          </a:p>
        </p:txBody>
      </p:sp>
      <p:sp>
        <p:nvSpPr>
          <p:cNvPr id="5"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IEEE </a:t>
            </a:r>
            <a:r>
              <a:rPr lang="en-US" sz="1400" b="1" dirty="0"/>
              <a:t>15-17-0276-00-0vat</a:t>
            </a:r>
            <a:endParaRPr kumimoji="0" lang="en-US" altLang="en-US" sz="1400" b="1"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313498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595184" y="609600"/>
            <a:ext cx="8077200" cy="762000"/>
          </a:xfrm>
        </p:spPr>
        <p:txBody>
          <a:bodyPr>
            <a:normAutofit/>
          </a:bodyPr>
          <a:lstStyle/>
          <a:p>
            <a:pPr algn="ctr"/>
            <a:r>
              <a:rPr lang="en-US" altLang="ja-JP" dirty="0" smtClean="0">
                <a:latin typeface="Times New Roman" panose="02020603050405020304" pitchFamily="18" charset="0"/>
                <a:ea typeface="ＭＳ Ｐゴシック" panose="020B0600070205080204" pitchFamily="34" charset="-128"/>
                <a:cs typeface="Times New Roman" panose="02020603050405020304" pitchFamily="18" charset="0"/>
              </a:rPr>
              <a:t>Introduction</a:t>
            </a:r>
          </a:p>
        </p:txBody>
      </p:sp>
      <p:sp>
        <p:nvSpPr>
          <p:cNvPr id="8198" name="Rectangle 4"/>
          <p:cNvSpPr>
            <a:spLocks noGrp="1" noChangeArrowheads="1"/>
          </p:cNvSpPr>
          <p:nvPr>
            <p:ph idx="1"/>
          </p:nvPr>
        </p:nvSpPr>
        <p:spPr>
          <a:xfrm>
            <a:off x="228600" y="1371600"/>
            <a:ext cx="8686800" cy="3849688"/>
          </a:xfrm>
        </p:spPr>
        <p:txBody>
          <a:bodyPr>
            <a:noAutofit/>
          </a:bodyPr>
          <a:lstStyle/>
          <a:p>
            <a:pPr algn="just">
              <a:buFont typeface="Wingdings" panose="05000000000000000000" pitchFamily="2" charset="2"/>
              <a:buChar char="q"/>
            </a:pPr>
            <a:r>
              <a:rPr lang="en-US" altLang="ko-KR" sz="2400" dirty="0" smtClean="0">
                <a:latin typeface="Times New Roman" panose="02020603050405020304" pitchFamily="18" charset="0"/>
                <a:ea typeface="Gulim" panose="020B0600000101010101" pitchFamily="34" charset="-127"/>
                <a:cs typeface="Times New Roman" panose="02020603050405020304" pitchFamily="18" charset="0"/>
              </a:rPr>
              <a:t>  Expanding </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the ecosystem by bringing the components together from ITS, IoT, edge &amp; cloud computing, big data and connected vehicles for cooperative ITS and cooperative mobility management.)</a:t>
            </a:r>
          </a:p>
          <a:p>
            <a:pPr algn="just">
              <a:buFont typeface="Wingdings" panose="05000000000000000000" pitchFamily="2" charset="2"/>
              <a:buChar char="q"/>
            </a:pPr>
            <a:r>
              <a:rPr lang="en-US" altLang="ko-KR" sz="2400" dirty="0" smtClean="0">
                <a:latin typeface="Times New Roman" panose="02020603050405020304" pitchFamily="18" charset="0"/>
                <a:ea typeface="Gulim" panose="020B0600000101010101" pitchFamily="34" charset="-127"/>
                <a:cs typeface="Times New Roman" panose="02020603050405020304" pitchFamily="18" charset="0"/>
              </a:rPr>
              <a:t>  Camera</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lasers (LIDAR), GPS for safety and innovations in advanced driver assistance systems with a connection to the cloud platform.</a:t>
            </a:r>
          </a:p>
          <a:p>
            <a:pPr algn="just">
              <a:buFont typeface="Wingdings" panose="05000000000000000000" pitchFamily="2" charset="2"/>
              <a:buChar char="q"/>
            </a:pPr>
            <a:r>
              <a:rPr lang="en-US" altLang="ko-KR" sz="2400" dirty="0" smtClean="0">
                <a:latin typeface="Times New Roman" panose="02020603050405020304" pitchFamily="18" charset="0"/>
                <a:ea typeface="Gulim" panose="020B0600000101010101" pitchFamily="34" charset="-127"/>
                <a:cs typeface="Times New Roman" panose="02020603050405020304" pitchFamily="18" charset="0"/>
              </a:rPr>
              <a:t>  Mobile </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(smart) device integration in vehicle and transport systems can pave way for collecting the data about the vehicular environment</a:t>
            </a:r>
            <a:r>
              <a:rPr lang="en-US" altLang="ko-KR" sz="2400" dirty="0" smtClean="0">
                <a:latin typeface="Times New Roman" panose="02020603050405020304" pitchFamily="18" charset="0"/>
                <a:ea typeface="Gulim" panose="020B0600000101010101" pitchFamily="34" charset="-127"/>
                <a:cs typeface="Times New Roman" panose="02020603050405020304" pitchFamily="18" charset="0"/>
              </a:rPr>
              <a:t>.</a:t>
            </a:r>
            <a:endParaRPr lang="en-US" altLang="ko-KR" sz="2400" dirty="0">
              <a:latin typeface="Times New Roman" panose="02020603050405020304" pitchFamily="18" charset="0"/>
              <a:ea typeface="Gulim" panose="020B0600000101010101" pitchFamily="34" charset="-127"/>
              <a:cs typeface="Times New Roman" panose="02020603050405020304" pitchFamily="18" charset="0"/>
            </a:endParaRPr>
          </a:p>
        </p:txBody>
      </p:sp>
      <p:sp>
        <p:nvSpPr>
          <p:cNvPr id="8194" name="Date Placeholder 3"/>
          <p:cNvSpPr>
            <a:spLocks noGrp="1"/>
          </p:cNvSpPr>
          <p:nvPr>
            <p:ph type="dt" sz="half" idx="10"/>
          </p:nvPr>
        </p:nvSpPr>
        <p:spPr>
          <a:xfrm>
            <a:off x="609600" y="377825"/>
            <a:ext cx="2286000" cy="2159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400" smtClean="0"/>
              <a:t>May 2017</a:t>
            </a:r>
            <a:endParaRPr lang="en-US" altLang="ja-JP" sz="1400"/>
          </a:p>
        </p:txBody>
      </p:sp>
      <p:sp>
        <p:nvSpPr>
          <p:cNvPr id="819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200" smtClean="0"/>
              <a:t>Slide </a:t>
            </a:r>
            <a:fld id="{8DB8EAEF-ADC5-41D4-ABC1-22A340A31365}" type="slidenum">
              <a:rPr lang="en-US" altLang="ja-JP" sz="1200" smtClean="0"/>
              <a:pPr>
                <a:spcBef>
                  <a:spcPct val="0"/>
                </a:spcBef>
                <a:buFontTx/>
                <a:buNone/>
              </a:pPr>
              <a:t>3</a:t>
            </a:fld>
            <a:endParaRPr lang="en-US" altLang="ja-JP" sz="1200" smtClean="0"/>
          </a:p>
        </p:txBody>
      </p:sp>
      <p:cxnSp>
        <p:nvCxnSpPr>
          <p:cNvPr id="6" name="Straight Connector 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ooter Placeholder 1"/>
          <p:cNvSpPr>
            <a:spLocks noGrp="1"/>
          </p:cNvSpPr>
          <p:nvPr>
            <p:ph type="ftr" sz="quarter" idx="11"/>
          </p:nvPr>
        </p:nvSpPr>
        <p:spPr/>
        <p:txBody>
          <a:bodyPr/>
          <a:lstStyle/>
          <a:p>
            <a:r>
              <a:rPr lang="en-US" altLang="ko-KR" smtClean="0"/>
              <a:t>Yeong Min Jang</a:t>
            </a:r>
            <a:endParaRPr lang="ko-KR" altLang="en-US"/>
          </a:p>
        </p:txBody>
      </p:sp>
      <p:sp>
        <p:nvSpPr>
          <p:cNvPr id="9"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0"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IEEE </a:t>
            </a:r>
            <a:r>
              <a:rPr lang="en-US" sz="1400" b="1" dirty="0"/>
              <a:t>15-17-0276-00-0vat</a:t>
            </a:r>
            <a:endParaRPr kumimoji="0" lang="en-US" altLang="en-US" sz="1400" b="1"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9647259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595184" y="609600"/>
            <a:ext cx="8077200" cy="762000"/>
          </a:xfrm>
        </p:spPr>
        <p:txBody>
          <a:bodyPr>
            <a:normAutofit/>
          </a:bodyPr>
          <a:lstStyle/>
          <a:p>
            <a:pPr algn="ctr"/>
            <a:r>
              <a:rPr lang="en-US" altLang="ja-JP" dirty="0" smtClean="0">
                <a:latin typeface="Times New Roman" panose="02020603050405020304" pitchFamily="18" charset="0"/>
                <a:ea typeface="ＭＳ Ｐゴシック" panose="020B0600070205080204" pitchFamily="34" charset="-128"/>
                <a:cs typeface="Times New Roman" panose="02020603050405020304" pitchFamily="18" charset="0"/>
              </a:rPr>
              <a:t>Introduction (2)</a:t>
            </a:r>
          </a:p>
        </p:txBody>
      </p:sp>
      <p:sp>
        <p:nvSpPr>
          <p:cNvPr id="8198" name="Rectangle 4"/>
          <p:cNvSpPr>
            <a:spLocks noGrp="1" noChangeArrowheads="1"/>
          </p:cNvSpPr>
          <p:nvPr>
            <p:ph idx="1"/>
          </p:nvPr>
        </p:nvSpPr>
        <p:spPr>
          <a:xfrm>
            <a:off x="228600" y="1371600"/>
            <a:ext cx="8686800" cy="3849688"/>
          </a:xfrm>
        </p:spPr>
        <p:txBody>
          <a:bodyPr>
            <a:noAutofit/>
          </a:bodyPr>
          <a:lstStyle/>
          <a:p>
            <a:pPr algn="just">
              <a:buFont typeface="Wingdings" panose="05000000000000000000" pitchFamily="2" charset="2"/>
              <a:buChar char="q"/>
            </a:pPr>
            <a:r>
              <a:rPr lang="en-US" altLang="ko-KR" sz="2400" dirty="0" smtClean="0">
                <a:latin typeface="Times New Roman" panose="02020603050405020304" pitchFamily="18" charset="0"/>
                <a:ea typeface="Gulim" panose="020B0600000101010101" pitchFamily="34" charset="-127"/>
                <a:cs typeface="Times New Roman" panose="02020603050405020304" pitchFamily="18" charset="0"/>
              </a:rPr>
              <a:t>  Uniform </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mechanism for data fusion and analytics and integrating all heterogeneous elements into a standard IoT architecture for connected </a:t>
            </a:r>
            <a:r>
              <a:rPr lang="en-US" altLang="ko-KR" sz="2400" dirty="0" smtClean="0">
                <a:latin typeface="Times New Roman" panose="02020603050405020304" pitchFamily="18" charset="0"/>
                <a:ea typeface="Gulim" panose="020B0600000101010101" pitchFamily="34" charset="-127"/>
                <a:cs typeface="Times New Roman" panose="02020603050405020304" pitchFamily="18" charset="0"/>
              </a:rPr>
              <a:t>vehicles.</a:t>
            </a:r>
          </a:p>
          <a:p>
            <a:pPr algn="just">
              <a:buFont typeface="Wingdings" panose="05000000000000000000" pitchFamily="2" charset="2"/>
              <a:buChar char="q"/>
            </a:pPr>
            <a:r>
              <a:rPr lang="en-US" altLang="ko-KR" sz="2400" dirty="0" smtClean="0">
                <a:latin typeface="Times New Roman" panose="02020603050405020304" pitchFamily="18" charset="0"/>
                <a:ea typeface="Gulim" panose="020B0600000101010101" pitchFamily="34" charset="-127"/>
                <a:cs typeface="Times New Roman" panose="02020603050405020304" pitchFamily="18" charset="0"/>
              </a:rPr>
              <a:t>  Challenges to enable an intelligent transportation system to address issues facing the transportation such as high fuel prices, high levels of CO2 emissions, increasing traffic congestion, and improved road safety, avoid accident/collision.</a:t>
            </a:r>
          </a:p>
          <a:p>
            <a:pPr algn="just">
              <a:buFont typeface="Wingdings" panose="05000000000000000000" pitchFamily="2" charset="2"/>
              <a:buChar char="q"/>
            </a:pPr>
            <a:r>
              <a:rPr lang="en-US" altLang="ko-KR" sz="2400" dirty="0" smtClean="0">
                <a:latin typeface="Times New Roman" panose="02020603050405020304" pitchFamily="18" charset="0"/>
                <a:ea typeface="Gulim" panose="020B0600000101010101" pitchFamily="34" charset="-127"/>
                <a:cs typeface="Times New Roman" panose="02020603050405020304" pitchFamily="18" charset="0"/>
              </a:rPr>
              <a:t>  We </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may use vehicular OWC (Optical Wireless Communications) including Near IR technology for transmitting data between front or rear automotive LED light and camera such as black-box and vision camera.</a:t>
            </a:r>
          </a:p>
        </p:txBody>
      </p:sp>
      <p:sp>
        <p:nvSpPr>
          <p:cNvPr id="8194" name="Date Placeholder 3"/>
          <p:cNvSpPr>
            <a:spLocks noGrp="1"/>
          </p:cNvSpPr>
          <p:nvPr>
            <p:ph type="dt" sz="half" idx="10"/>
          </p:nvPr>
        </p:nvSpPr>
        <p:spPr>
          <a:xfrm>
            <a:off x="609600" y="377825"/>
            <a:ext cx="2286000" cy="2159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400" smtClean="0"/>
              <a:t>May 2017</a:t>
            </a:r>
            <a:endParaRPr lang="en-US" altLang="ja-JP" sz="1400"/>
          </a:p>
        </p:txBody>
      </p:sp>
      <p:sp>
        <p:nvSpPr>
          <p:cNvPr id="819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200" smtClean="0"/>
              <a:t>Slide </a:t>
            </a:r>
            <a:fld id="{8DB8EAEF-ADC5-41D4-ABC1-22A340A31365}" type="slidenum">
              <a:rPr lang="en-US" altLang="ja-JP" sz="1200" smtClean="0"/>
              <a:pPr>
                <a:spcBef>
                  <a:spcPct val="0"/>
                </a:spcBef>
                <a:buFontTx/>
                <a:buNone/>
              </a:pPr>
              <a:t>4</a:t>
            </a:fld>
            <a:endParaRPr lang="en-US" altLang="ja-JP" sz="1200" smtClean="0"/>
          </a:p>
        </p:txBody>
      </p:sp>
      <p:cxnSp>
        <p:nvCxnSpPr>
          <p:cNvPr id="6" name="Straight Connector 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ooter Placeholder 1"/>
          <p:cNvSpPr>
            <a:spLocks noGrp="1"/>
          </p:cNvSpPr>
          <p:nvPr>
            <p:ph type="ftr" sz="quarter" idx="11"/>
          </p:nvPr>
        </p:nvSpPr>
        <p:spPr/>
        <p:txBody>
          <a:bodyPr/>
          <a:lstStyle/>
          <a:p>
            <a:r>
              <a:rPr lang="en-US" altLang="ko-KR" smtClean="0"/>
              <a:t>Yeong Min Jang</a:t>
            </a:r>
            <a:endParaRPr lang="ko-KR" altLang="en-US"/>
          </a:p>
        </p:txBody>
      </p:sp>
      <p:sp>
        <p:nvSpPr>
          <p:cNvPr id="9"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0"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IEEE </a:t>
            </a:r>
            <a:r>
              <a:rPr lang="en-US" sz="1400" b="1" dirty="0"/>
              <a:t>15-17-0276-00-0vat</a:t>
            </a:r>
            <a:endParaRPr kumimoji="0" lang="en-US" altLang="en-US" sz="1400" b="1"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7565927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381000" y="609599"/>
            <a:ext cx="8496752" cy="1298825"/>
          </a:xfrm>
        </p:spPr>
        <p:txBody>
          <a:bodyPr>
            <a:normAutofit fontScale="90000"/>
          </a:bodyPr>
          <a:lstStyle/>
          <a:p>
            <a:pPr algn="ctr"/>
            <a:r>
              <a:rPr lang="en-US" altLang="ja-JP" dirty="0" smtClean="0">
                <a:latin typeface="Times New Roman" panose="02020603050405020304" pitchFamily="18" charset="0"/>
                <a:cs typeface="Times New Roman" panose="02020603050405020304" pitchFamily="18" charset="0"/>
              </a:rPr>
              <a:t>Current </a:t>
            </a:r>
            <a:r>
              <a:rPr lang="en-US" altLang="ja-JP" dirty="0">
                <a:latin typeface="Times New Roman" panose="02020603050405020304" pitchFamily="18" charset="0"/>
                <a:cs typeface="Times New Roman" panose="02020603050405020304" pitchFamily="18" charset="0"/>
              </a:rPr>
              <a:t>and future impact of emerging</a:t>
            </a:r>
            <a:br>
              <a:rPr lang="en-US" altLang="ja-JP" dirty="0">
                <a:latin typeface="Times New Roman" panose="02020603050405020304" pitchFamily="18" charset="0"/>
                <a:cs typeface="Times New Roman" panose="02020603050405020304" pitchFamily="18" charset="0"/>
              </a:rPr>
            </a:br>
            <a:r>
              <a:rPr lang="en-US" altLang="ja-JP" dirty="0">
                <a:latin typeface="Times New Roman" panose="02020603050405020304" pitchFamily="18" charset="0"/>
                <a:cs typeface="Times New Roman" panose="02020603050405020304" pitchFamily="18" charset="0"/>
              </a:rPr>
              <a:t>technologies on </a:t>
            </a:r>
            <a:r>
              <a:rPr lang="en-US" altLang="ja-JP" dirty="0" smtClean="0">
                <a:latin typeface="Times New Roman" panose="02020603050405020304" pitchFamily="18" charset="0"/>
                <a:cs typeface="Times New Roman" panose="02020603050405020304" pitchFamily="18" charset="0"/>
              </a:rPr>
              <a:t>ITS</a:t>
            </a:r>
            <a:endParaRPr lang="en-US" altLang="ja-JP" dirty="0" smtClean="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8194" name="Date Placeholder 3"/>
          <p:cNvSpPr>
            <a:spLocks noGrp="1"/>
          </p:cNvSpPr>
          <p:nvPr>
            <p:ph type="dt" sz="half" idx="10"/>
          </p:nvPr>
        </p:nvSpPr>
        <p:spPr>
          <a:xfrm>
            <a:off x="609600" y="377825"/>
            <a:ext cx="2286000" cy="2159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400" smtClean="0"/>
              <a:t>May 2017</a:t>
            </a:r>
            <a:endParaRPr lang="en-US" altLang="ja-JP" sz="1400"/>
          </a:p>
        </p:txBody>
      </p:sp>
      <p:sp>
        <p:nvSpPr>
          <p:cNvPr id="819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200" smtClean="0"/>
              <a:t>Slide </a:t>
            </a:r>
            <a:fld id="{8DB8EAEF-ADC5-41D4-ABC1-22A340A31365}" type="slidenum">
              <a:rPr lang="en-US" altLang="ja-JP" sz="1200" smtClean="0"/>
              <a:pPr>
                <a:spcBef>
                  <a:spcPct val="0"/>
                </a:spcBef>
                <a:buFontTx/>
                <a:buNone/>
              </a:pPr>
              <a:t>5</a:t>
            </a:fld>
            <a:endParaRPr lang="en-US" altLang="ja-JP" sz="1200" smtClean="0"/>
          </a:p>
        </p:txBody>
      </p:sp>
      <p:cxnSp>
        <p:nvCxnSpPr>
          <p:cNvPr id="6" name="Straight Connector 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ooter Placeholder 1"/>
          <p:cNvSpPr>
            <a:spLocks noGrp="1"/>
          </p:cNvSpPr>
          <p:nvPr>
            <p:ph type="ftr" sz="quarter" idx="11"/>
          </p:nvPr>
        </p:nvSpPr>
        <p:spPr/>
        <p:txBody>
          <a:bodyPr/>
          <a:lstStyle/>
          <a:p>
            <a:r>
              <a:rPr lang="en-US" altLang="ko-KR" smtClean="0"/>
              <a:t>Yeong Min Jang</a:t>
            </a:r>
            <a:endParaRPr lang="ko-KR" altLang="en-US"/>
          </a:p>
        </p:txBody>
      </p:sp>
      <p:pic>
        <p:nvPicPr>
          <p:cNvPr id="4" name="Content Placeholder 3"/>
          <p:cNvPicPr>
            <a:picLocks noGrp="1" noChangeAspect="1"/>
          </p:cNvPicPr>
          <p:nvPr>
            <p:ph idx="1"/>
          </p:nvPr>
        </p:nvPicPr>
        <p:blipFill rotWithShape="1">
          <a:blip r:embed="rId3"/>
          <a:srcRect r="2657" b="7016"/>
          <a:stretch/>
        </p:blipFill>
        <p:spPr>
          <a:xfrm>
            <a:off x="473566" y="1995093"/>
            <a:ext cx="8408305" cy="3505199"/>
          </a:xfrm>
          <a:prstGeom prst="rect">
            <a:avLst/>
          </a:prstGeom>
        </p:spPr>
      </p:pic>
      <p:sp>
        <p:nvSpPr>
          <p:cNvPr id="5" name="Rectangle 4"/>
          <p:cNvSpPr/>
          <p:nvPr/>
        </p:nvSpPr>
        <p:spPr>
          <a:xfrm>
            <a:off x="1038997" y="5610047"/>
            <a:ext cx="3713206" cy="276999"/>
          </a:xfrm>
          <a:prstGeom prst="rect">
            <a:avLst/>
          </a:prstGeom>
        </p:spPr>
        <p:txBody>
          <a:bodyPr wrap="square">
            <a:spAutoFit/>
          </a:bodyPr>
          <a:lstStyle/>
          <a:p>
            <a:r>
              <a:rPr lang="en-US" b="1" dirty="0" smtClean="0">
                <a:solidFill>
                  <a:srgbClr val="231F20"/>
                </a:solidFill>
                <a:cs typeface="Times New Roman" panose="02020603050405020304" pitchFamily="18" charset="0"/>
              </a:rPr>
              <a:t>(a) Future trends of intelligent transportation systems</a:t>
            </a:r>
            <a:r>
              <a:rPr lang="en-US" b="1" dirty="0" smtClean="0">
                <a:cs typeface="Times New Roman" panose="02020603050405020304" pitchFamily="18" charset="0"/>
              </a:rPr>
              <a:t> </a:t>
            </a:r>
            <a:endParaRPr lang="en-US" b="1" dirty="0">
              <a:cs typeface="Times New Roman" panose="02020603050405020304" pitchFamily="18" charset="0"/>
            </a:endParaRPr>
          </a:p>
        </p:txBody>
      </p:sp>
      <p:sp>
        <p:nvSpPr>
          <p:cNvPr id="12" name="Rectangle 11"/>
          <p:cNvSpPr/>
          <p:nvPr/>
        </p:nvSpPr>
        <p:spPr>
          <a:xfrm>
            <a:off x="5638800" y="5582842"/>
            <a:ext cx="3505200" cy="276999"/>
          </a:xfrm>
          <a:prstGeom prst="rect">
            <a:avLst/>
          </a:prstGeom>
        </p:spPr>
        <p:txBody>
          <a:bodyPr wrap="square">
            <a:spAutoFit/>
          </a:bodyPr>
          <a:lstStyle/>
          <a:p>
            <a:r>
              <a:rPr lang="en-US" b="1" dirty="0" smtClean="0">
                <a:solidFill>
                  <a:srgbClr val="231F20"/>
                </a:solidFill>
                <a:cs typeface="Times New Roman" panose="02020603050405020304" pitchFamily="18" charset="0"/>
              </a:rPr>
              <a:t>(b) Impact </a:t>
            </a:r>
            <a:r>
              <a:rPr lang="en-US" b="1" dirty="0">
                <a:solidFill>
                  <a:srgbClr val="231F20"/>
                </a:solidFill>
                <a:cs typeface="Times New Roman" panose="02020603050405020304" pitchFamily="18" charset="0"/>
              </a:rPr>
              <a:t>of emerging technologies on ITS</a:t>
            </a:r>
            <a:endParaRPr lang="en-US" b="1" dirty="0">
              <a:cs typeface="Times New Roman" panose="02020603050405020304" pitchFamily="18" charset="0"/>
            </a:endParaRPr>
          </a:p>
        </p:txBody>
      </p:sp>
      <p:sp>
        <p:nvSpPr>
          <p:cNvPr id="10" name="Rectangle 9"/>
          <p:cNvSpPr/>
          <p:nvPr/>
        </p:nvSpPr>
        <p:spPr>
          <a:xfrm>
            <a:off x="6248400" y="3048000"/>
            <a:ext cx="1295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3048000"/>
            <a:ext cx="1905000" cy="1016626"/>
          </a:xfrm>
          <a:prstGeom prst="rect">
            <a:avLst/>
          </a:prstGeom>
        </p:spPr>
      </p:pic>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4"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IEEE </a:t>
            </a:r>
            <a:r>
              <a:rPr lang="en-US" sz="1400" b="1" dirty="0"/>
              <a:t>15-17-0276-00-0vat</a:t>
            </a:r>
            <a:endParaRPr kumimoji="0" lang="en-US" altLang="en-US" sz="1400" b="1"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9089538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595184" y="609600"/>
            <a:ext cx="8077200" cy="762000"/>
          </a:xfrm>
        </p:spPr>
        <p:txBody>
          <a:bodyPr>
            <a:normAutofit/>
          </a:bodyPr>
          <a:lstStyle/>
          <a:p>
            <a:pPr algn="ctr"/>
            <a:r>
              <a:rPr lang="en-US" altLang="ja-JP" dirty="0" smtClean="0">
                <a:latin typeface="Times New Roman" panose="02020603050405020304" pitchFamily="18" charset="0"/>
                <a:ea typeface="ＭＳ Ｐゴシック" panose="020B0600070205080204" pitchFamily="34" charset="-128"/>
                <a:cs typeface="Times New Roman" panose="02020603050405020304" pitchFamily="18" charset="0"/>
              </a:rPr>
              <a:t>Long range OCC</a:t>
            </a:r>
          </a:p>
        </p:txBody>
      </p:sp>
      <p:sp>
        <p:nvSpPr>
          <p:cNvPr id="8198" name="Rectangle 4"/>
          <p:cNvSpPr>
            <a:spLocks noGrp="1" noChangeArrowheads="1"/>
          </p:cNvSpPr>
          <p:nvPr>
            <p:ph idx="1"/>
          </p:nvPr>
        </p:nvSpPr>
        <p:spPr>
          <a:xfrm>
            <a:off x="152400" y="1387475"/>
            <a:ext cx="8305800" cy="3849688"/>
          </a:xfrm>
        </p:spPr>
        <p:txBody>
          <a:bodyPr>
            <a:noAutofit/>
          </a:bodyPr>
          <a:lstStyle/>
          <a:p>
            <a:pPr algn="just">
              <a:buFont typeface="Wingdings" panose="05000000000000000000" pitchFamily="2" charset="2"/>
              <a:buChar char="ü"/>
            </a:pP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Long range </a:t>
            </a:r>
            <a:r>
              <a:rPr lang="en-US" altLang="ko-KR" sz="2400" dirty="0" smtClean="0">
                <a:latin typeface="Times New Roman" panose="02020603050405020304" pitchFamily="18" charset="0"/>
                <a:ea typeface="Gulim" panose="020B0600000101010101" pitchFamily="34" charset="-127"/>
                <a:cs typeface="Times New Roman" panose="02020603050405020304" pitchFamily="18" charset="0"/>
              </a:rPr>
              <a:t>V2X communication </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(&gt;100m)</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precise localization </a:t>
            </a:r>
            <a:r>
              <a:rPr lang="en-US" sz="2400" dirty="0" smtClean="0">
                <a:latin typeface="Times New Roman" panose="02020603050405020304" pitchFamily="18" charset="0"/>
                <a:cs typeface="Times New Roman" panose="02020603050405020304" pitchFamily="18" charset="0"/>
              </a:rPr>
              <a:t>to avoid accident in critical condition (1cm level</a:t>
            </a:r>
            <a:r>
              <a:rPr lang="en-US" sz="24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Mobility </a:t>
            </a:r>
            <a:r>
              <a:rPr lang="en-US" sz="2400" dirty="0" smtClean="0">
                <a:latin typeface="Times New Roman" panose="02020603050405020304" pitchFamily="18" charset="0"/>
                <a:cs typeface="Times New Roman" panose="02020603050405020304" pitchFamily="18" charset="0"/>
              </a:rPr>
              <a:t>support (e.g., &gt;60km/h) and multiple objects detection capability</a:t>
            </a:r>
            <a:endParaRPr lang="en-US" sz="2400" dirty="0">
              <a:latin typeface="Times New Roman" panose="02020603050405020304" pitchFamily="18" charset="0"/>
              <a:cs typeface="Times New Roman" panose="02020603050405020304" pitchFamily="18" charset="0"/>
            </a:endParaRPr>
          </a:p>
        </p:txBody>
      </p:sp>
      <p:sp>
        <p:nvSpPr>
          <p:cNvPr id="8194" name="Date Placeholder 3"/>
          <p:cNvSpPr>
            <a:spLocks noGrp="1"/>
          </p:cNvSpPr>
          <p:nvPr>
            <p:ph type="dt" sz="half" idx="10"/>
          </p:nvPr>
        </p:nvSpPr>
        <p:spPr>
          <a:xfrm>
            <a:off x="609600" y="377825"/>
            <a:ext cx="2286000" cy="2159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400" smtClean="0"/>
              <a:t>May 2017</a:t>
            </a:r>
            <a:endParaRPr lang="en-US" altLang="ja-JP" sz="1400"/>
          </a:p>
        </p:txBody>
      </p:sp>
      <p:sp>
        <p:nvSpPr>
          <p:cNvPr id="819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200" smtClean="0"/>
              <a:t>Slide </a:t>
            </a:r>
            <a:fld id="{8DB8EAEF-ADC5-41D4-ABC1-22A340A31365}" type="slidenum">
              <a:rPr lang="en-US" altLang="ja-JP" sz="1200" smtClean="0"/>
              <a:pPr>
                <a:spcBef>
                  <a:spcPct val="0"/>
                </a:spcBef>
                <a:buFontTx/>
                <a:buNone/>
              </a:pPr>
              <a:t>6</a:t>
            </a:fld>
            <a:endParaRPr lang="en-US" altLang="ja-JP" sz="1200" smtClean="0"/>
          </a:p>
        </p:txBody>
      </p:sp>
      <p:cxnSp>
        <p:nvCxnSpPr>
          <p:cNvPr id="6" name="Straight Connector 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ooter Placeholder 1"/>
          <p:cNvSpPr>
            <a:spLocks noGrp="1"/>
          </p:cNvSpPr>
          <p:nvPr>
            <p:ph type="ftr" sz="quarter" idx="11"/>
          </p:nvPr>
        </p:nvSpPr>
        <p:spPr/>
        <p:txBody>
          <a:bodyPr/>
          <a:lstStyle/>
          <a:p>
            <a:r>
              <a:rPr lang="en-US" altLang="ko-KR" smtClean="0"/>
              <a:t>Yeong Min Jang</a:t>
            </a:r>
            <a:endParaRPr lang="ko-KR" altLang="en-US"/>
          </a:p>
        </p:txBody>
      </p:sp>
      <p:pic>
        <p:nvPicPr>
          <p:cNvPr id="9" name="Content Placeholder 11"/>
          <p:cNvPicPr>
            <a:picLocks noChangeAspect="1"/>
          </p:cNvPicPr>
          <p:nvPr/>
        </p:nvPicPr>
        <p:blipFill>
          <a:blip r:embed="rId3" cstate="print">
            <a:extLst>
              <a:ext uri="{28A0092B-C50C-407E-A947-70E740481C1C}">
                <a14:useLocalDpi xmlns:a14="http://schemas.microsoft.com/office/drawing/2010/main" val="0"/>
              </a:ext>
            </a:extLst>
          </a:blip>
          <a:srcRect b="8711"/>
          <a:stretch>
            <a:fillRect/>
          </a:stretch>
        </p:blipFill>
        <p:spPr>
          <a:xfrm>
            <a:off x="4129532" y="3087868"/>
            <a:ext cx="4887468" cy="2835654"/>
          </a:xfrm>
          <a:prstGeom prst="rect">
            <a:avLst/>
          </a:prstGeom>
        </p:spPr>
      </p:pic>
      <p:sp>
        <p:nvSpPr>
          <p:cNvPr id="10" name="Rectangle 4"/>
          <p:cNvSpPr txBox="1">
            <a:spLocks noChangeArrowheads="1"/>
          </p:cNvSpPr>
          <p:nvPr/>
        </p:nvSpPr>
        <p:spPr>
          <a:xfrm>
            <a:off x="186038" y="3511078"/>
            <a:ext cx="3875532" cy="2508250"/>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spcAft>
                <a:spcPts val="0"/>
              </a:spcAft>
              <a:buFont typeface="Wingdings" panose="05000000000000000000" pitchFamily="2" charset="2"/>
              <a:buChar char="ü"/>
            </a:pPr>
            <a:r>
              <a:rPr lang="en-US" altLang="ko-KR" sz="2400" dirty="0" smtClean="0">
                <a:latin typeface="Times New Roman" panose="02020603050405020304" pitchFamily="18" charset="0"/>
                <a:ea typeface="Gulim" panose="020B0600000101010101" pitchFamily="34" charset="-127"/>
                <a:cs typeface="Times New Roman" panose="02020603050405020304" pitchFamily="18" charset="0"/>
              </a:rPr>
              <a:t>Short processing time to support real time communication and services</a:t>
            </a:r>
          </a:p>
          <a:p>
            <a:pPr algn="just" fontAlgn="auto">
              <a:spcAft>
                <a:spcPts val="0"/>
              </a:spcAft>
              <a:buFont typeface="Wingdings" panose="05000000000000000000" pitchFamily="2" charset="2"/>
              <a:buChar char="ü"/>
            </a:pPr>
            <a:r>
              <a:rPr lang="en-US" altLang="ko-KR" sz="2400" dirty="0" smtClean="0">
                <a:latin typeface="Times New Roman" panose="02020603050405020304" pitchFamily="18" charset="0"/>
                <a:ea typeface="Gulim" panose="020B0600000101010101" pitchFamily="34" charset="-127"/>
                <a:cs typeface="Times New Roman" panose="02020603050405020304" pitchFamily="18" charset="0"/>
              </a:rPr>
              <a:t>Affordable price to reach all customers</a:t>
            </a:r>
            <a:endParaRPr lang="en-US" altLang="ko-KR" sz="2400" dirty="0">
              <a:latin typeface="Times New Roman" panose="02020603050405020304" pitchFamily="18" charset="0"/>
              <a:ea typeface="Gulim" panose="020B0600000101010101" pitchFamily="34" charset="-127"/>
              <a:cs typeface="Times New Roman" panose="02020603050405020304" pitchFamily="18" charset="0"/>
            </a:endParaRPr>
          </a:p>
        </p:txBody>
      </p:sp>
      <p:sp>
        <p:nvSpPr>
          <p:cNvPr id="11"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2"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IEEE </a:t>
            </a:r>
            <a:r>
              <a:rPr lang="en-US" sz="1400" b="1" dirty="0"/>
              <a:t>15-17-0276-00-0vat</a:t>
            </a:r>
            <a:endParaRPr kumimoji="0" lang="en-US" altLang="en-US" sz="1400" b="1"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1330516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63500" y="750889"/>
            <a:ext cx="8991600" cy="1012824"/>
          </a:xfrm>
        </p:spPr>
        <p:txBody>
          <a:bodyPr>
            <a:normAutofit fontScale="90000"/>
          </a:bodyPr>
          <a:lstStyle/>
          <a:p>
            <a:pPr algn="ctr"/>
            <a:r>
              <a:rPr lang="en-US" altLang="ja-JP" dirty="0">
                <a:latin typeface="Times New Roman" panose="02020603050405020304" pitchFamily="18" charset="0"/>
                <a:cs typeface="Times New Roman" panose="02020603050405020304" pitchFamily="18" charset="0"/>
              </a:rPr>
              <a:t>Interference Characterization of Artificial Light Sources</a:t>
            </a:r>
            <a:endParaRPr lang="en-US" altLang="ja-JP" dirty="0" smtClean="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8198" name="Rectangle 4"/>
          <p:cNvSpPr>
            <a:spLocks noGrp="1" noChangeArrowheads="1"/>
          </p:cNvSpPr>
          <p:nvPr>
            <p:ph idx="1"/>
          </p:nvPr>
        </p:nvSpPr>
        <p:spPr>
          <a:xfrm>
            <a:off x="254000" y="1905000"/>
            <a:ext cx="8737600" cy="4168776"/>
          </a:xfrm>
        </p:spPr>
        <p:txBody>
          <a:bodyPr>
            <a:noAutofit/>
          </a:bodyPr>
          <a:lstStyle/>
          <a:p>
            <a:pPr>
              <a:lnSpc>
                <a:spcPct val="110000"/>
              </a:lnSpc>
            </a:pPr>
            <a:r>
              <a:rPr lang="en-US" altLang="ja-JP" sz="2400" dirty="0" smtClean="0">
                <a:latin typeface="Times New Roman" panose="02020603050405020304" pitchFamily="18" charset="0"/>
                <a:cs typeface="Times New Roman" panose="02020603050405020304" pitchFamily="18" charset="0"/>
              </a:rPr>
              <a:t>Artificial light sources such as; street </a:t>
            </a:r>
            <a:r>
              <a:rPr lang="en-US" altLang="ja-JP" sz="2400" dirty="0">
                <a:latin typeface="Times New Roman" panose="02020603050405020304" pitchFamily="18" charset="0"/>
                <a:cs typeface="Times New Roman" panose="02020603050405020304" pitchFamily="18" charset="0"/>
              </a:rPr>
              <a:t>lights, traffic lights, and advertising boards </a:t>
            </a:r>
            <a:endParaRPr lang="en-US" altLang="ja-JP" sz="2400" dirty="0" smtClean="0">
              <a:latin typeface="Times New Roman" panose="02020603050405020304" pitchFamily="18" charset="0"/>
              <a:cs typeface="Times New Roman" panose="02020603050405020304" pitchFamily="18" charset="0"/>
            </a:endParaRPr>
          </a:p>
          <a:p>
            <a:pPr>
              <a:lnSpc>
                <a:spcPct val="110000"/>
              </a:lnSpc>
            </a:pPr>
            <a:r>
              <a:rPr lang="en-US" altLang="ja-JP" sz="2400" dirty="0">
                <a:latin typeface="Times New Roman" panose="02020603050405020304" pitchFamily="18" charset="0"/>
                <a:cs typeface="Times New Roman" panose="02020603050405020304" pitchFamily="18" charset="0"/>
              </a:rPr>
              <a:t>lighting purposes (e.g., decoration lights, street lights, supportive light for advertising billboards</a:t>
            </a:r>
            <a:r>
              <a:rPr lang="en-US" altLang="ja-JP" sz="2400" dirty="0" smtClean="0">
                <a:latin typeface="Times New Roman" panose="02020603050405020304" pitchFamily="18" charset="0"/>
                <a:cs typeface="Times New Roman" panose="02020603050405020304" pitchFamily="18" charset="0"/>
              </a:rPr>
              <a:t>)</a:t>
            </a:r>
          </a:p>
          <a:p>
            <a:pPr>
              <a:lnSpc>
                <a:spcPct val="110000"/>
              </a:lnSpc>
            </a:pPr>
            <a:r>
              <a:rPr lang="en-US" altLang="ja-JP" sz="2400" dirty="0">
                <a:latin typeface="Times New Roman" panose="02020603050405020304" pitchFamily="18" charset="0"/>
                <a:cs typeface="Times New Roman" panose="02020603050405020304" pitchFamily="18" charset="0"/>
              </a:rPr>
              <a:t>light sources for static advertising purposes generally neon sign board (i.e., neon light</a:t>
            </a:r>
            <a:r>
              <a:rPr lang="en-US" altLang="ja-JP" sz="2400" dirty="0" smtClean="0">
                <a:latin typeface="Times New Roman" panose="02020603050405020304" pitchFamily="18" charset="0"/>
                <a:cs typeface="Times New Roman" panose="02020603050405020304" pitchFamily="18" charset="0"/>
              </a:rPr>
              <a:t>)</a:t>
            </a:r>
          </a:p>
          <a:p>
            <a:pPr>
              <a:lnSpc>
                <a:spcPct val="110000"/>
              </a:lnSpc>
            </a:pPr>
            <a:r>
              <a:rPr lang="en-US" altLang="ja-JP" sz="2400" dirty="0">
                <a:latin typeface="Times New Roman" panose="02020603050405020304" pitchFamily="18" charset="0"/>
                <a:cs typeface="Times New Roman" panose="02020603050405020304" pitchFamily="18" charset="0"/>
              </a:rPr>
              <a:t> advertising and signaling, such as e.g. LED screens, are usually driven by sophisticated controlling circuits to display various information on the screen.</a:t>
            </a:r>
            <a:endParaRPr lang="en-US" altLang="ja-JP" sz="2400" dirty="0" smtClean="0">
              <a:latin typeface="Times New Roman" panose="02020603050405020304" pitchFamily="18" charset="0"/>
              <a:cs typeface="Times New Roman" panose="02020603050405020304" pitchFamily="18" charset="0"/>
            </a:endParaRPr>
          </a:p>
        </p:txBody>
      </p:sp>
      <p:sp>
        <p:nvSpPr>
          <p:cNvPr id="8194" name="Date Placeholder 3"/>
          <p:cNvSpPr>
            <a:spLocks noGrp="1"/>
          </p:cNvSpPr>
          <p:nvPr>
            <p:ph type="dt" sz="half" idx="10"/>
          </p:nvPr>
        </p:nvSpPr>
        <p:spPr>
          <a:xfrm>
            <a:off x="609600" y="377825"/>
            <a:ext cx="2286000" cy="2159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400" smtClean="0"/>
              <a:t>May 2017</a:t>
            </a:r>
            <a:endParaRPr lang="en-US" altLang="ja-JP" sz="1400"/>
          </a:p>
        </p:txBody>
      </p:sp>
      <p:sp>
        <p:nvSpPr>
          <p:cNvPr id="819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200" smtClean="0"/>
              <a:t>Slide </a:t>
            </a:r>
            <a:fld id="{8DB8EAEF-ADC5-41D4-ABC1-22A340A31365}" type="slidenum">
              <a:rPr lang="en-US" altLang="ja-JP" sz="1200" smtClean="0"/>
              <a:pPr>
                <a:spcBef>
                  <a:spcPct val="0"/>
                </a:spcBef>
                <a:buFontTx/>
                <a:buNone/>
              </a:pPr>
              <a:t>7</a:t>
            </a:fld>
            <a:endParaRPr lang="en-US" altLang="ja-JP" sz="1200" smtClean="0"/>
          </a:p>
        </p:txBody>
      </p:sp>
      <p:cxnSp>
        <p:nvCxnSpPr>
          <p:cNvPr id="6" name="Straight Connector 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ooter Placeholder 1"/>
          <p:cNvSpPr>
            <a:spLocks noGrp="1"/>
          </p:cNvSpPr>
          <p:nvPr>
            <p:ph type="ftr" sz="quarter" idx="11"/>
          </p:nvPr>
        </p:nvSpPr>
        <p:spPr/>
        <p:txBody>
          <a:bodyPr/>
          <a:lstStyle/>
          <a:p>
            <a:r>
              <a:rPr lang="en-US" altLang="ko-KR" dirty="0" smtClean="0"/>
              <a:t>Yeong Min Jang</a:t>
            </a:r>
            <a:endParaRPr lang="ko-KR" altLang="en-US" dirty="0"/>
          </a:p>
        </p:txBody>
      </p:sp>
      <p:sp>
        <p:nvSpPr>
          <p:cNvPr id="9"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0"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IEEE </a:t>
            </a:r>
            <a:r>
              <a:rPr lang="en-US" sz="1400" b="1" dirty="0"/>
              <a:t>15-17-0276-00-0vat</a:t>
            </a:r>
            <a:endParaRPr kumimoji="0" lang="en-US" altLang="en-US" sz="1400" b="1"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3478239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Date Placeholder 3"/>
          <p:cNvSpPr>
            <a:spLocks noGrp="1"/>
          </p:cNvSpPr>
          <p:nvPr>
            <p:ph type="dt" sz="quarter" idx="10"/>
          </p:nvPr>
        </p:nvSpPr>
        <p:spPr>
          <a:xfrm>
            <a:off x="609600" y="377825"/>
            <a:ext cx="2286000" cy="215900"/>
          </a:xfrm>
          <a:noFill/>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400" dirty="0" smtClean="0"/>
              <a:t>May 2017</a:t>
            </a:r>
            <a:endParaRPr lang="en-US" altLang="ja-JP" sz="1400" dirty="0"/>
          </a:p>
        </p:txBody>
      </p:sp>
      <p:sp>
        <p:nvSpPr>
          <p:cNvPr id="14341" name="Slide Number Placeholder 5"/>
          <p:cNvSpPr>
            <a:spLocks noGrp="1"/>
          </p:cNvSpPr>
          <p:nvPr>
            <p:ph type="sldNum" sz="quarter" idx="12"/>
          </p:nvPr>
        </p:nvSpPr>
        <p:spPr>
          <a:noFill/>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dirty="0" smtClean="0"/>
              <a:t>Slide </a:t>
            </a:r>
            <a:fld id="{DBD69A08-83D9-4428-B0C7-9DED3437CE41}" type="slidenum">
              <a:rPr lang="en-US" altLang="ja-JP" smtClean="0"/>
              <a:pPr/>
              <a:t>8</a:t>
            </a:fld>
            <a:endParaRPr lang="en-US" altLang="ja-JP" dirty="0" smtClean="0"/>
          </a:p>
        </p:txBody>
      </p:sp>
      <p:cxnSp>
        <p:nvCxnSpPr>
          <p:cNvPr id="8" name="Straight Connector 7"/>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Footer Placeholder 1"/>
          <p:cNvSpPr>
            <a:spLocks noGrp="1"/>
          </p:cNvSpPr>
          <p:nvPr>
            <p:ph type="ftr" sz="quarter" idx="11"/>
          </p:nvPr>
        </p:nvSpPr>
        <p:spPr>
          <a:xfrm>
            <a:off x="3028950" y="6356350"/>
            <a:ext cx="3086100" cy="365125"/>
          </a:xfrm>
        </p:spPr>
        <p:txBody>
          <a:bodyPr/>
          <a:lstStyle/>
          <a:p>
            <a:r>
              <a:rPr lang="en-US" altLang="ko-KR" dirty="0" smtClean="0"/>
              <a:t>Yeong Min Jang</a:t>
            </a:r>
            <a:endParaRPr lang="ko-KR" altLang="en-US" dirty="0"/>
          </a:p>
        </p:txBody>
      </p:sp>
      <p:pic>
        <p:nvPicPr>
          <p:cNvPr id="3" name="Content Placeholder 2"/>
          <p:cNvPicPr>
            <a:picLocks noGrp="1" noChangeAspect="1"/>
          </p:cNvPicPr>
          <p:nvPr>
            <p:ph idx="1"/>
          </p:nvPr>
        </p:nvPicPr>
        <p:blipFill rotWithShape="1">
          <a:blip r:embed="rId2"/>
          <a:srcRect l="1329" t="3575" r="2899" b="3612"/>
          <a:stretch/>
        </p:blipFill>
        <p:spPr>
          <a:xfrm>
            <a:off x="3028951" y="772929"/>
            <a:ext cx="6038850" cy="5246871"/>
          </a:xfrm>
          <a:prstGeom prst="rect">
            <a:avLst/>
          </a:prstGeom>
        </p:spPr>
      </p:pic>
      <p:sp>
        <p:nvSpPr>
          <p:cNvPr id="4" name="Rectangle 3"/>
          <p:cNvSpPr/>
          <p:nvPr/>
        </p:nvSpPr>
        <p:spPr>
          <a:xfrm>
            <a:off x="184150" y="2667000"/>
            <a:ext cx="2844800" cy="1200329"/>
          </a:xfrm>
          <a:prstGeom prst="rect">
            <a:avLst/>
          </a:prstGeom>
        </p:spPr>
        <p:txBody>
          <a:bodyPr wrap="square">
            <a:spAutoFit/>
          </a:bodyPr>
          <a:lstStyle/>
          <a:p>
            <a:r>
              <a:rPr lang="en-US" sz="2400" dirty="0">
                <a:cs typeface="Times New Roman" panose="02020603050405020304" pitchFamily="18" charset="0"/>
              </a:rPr>
              <a:t>Providing different device connectivity and new services </a:t>
            </a:r>
          </a:p>
        </p:txBody>
      </p:sp>
      <p:sp>
        <p:nvSpPr>
          <p:cNvPr id="14"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2"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IEEE </a:t>
            </a:r>
            <a:r>
              <a:rPr lang="en-US" sz="1400" b="1" dirty="0"/>
              <a:t>15-17-0276-00-0vat</a:t>
            </a:r>
            <a:endParaRPr kumimoji="0" lang="en-US" altLang="en-US" sz="1400" b="1"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122210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687884"/>
            <a:ext cx="9067800" cy="7620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Benefits of the </a:t>
            </a:r>
            <a:r>
              <a:rPr lang="en-US" dirty="0" smtClean="0">
                <a:latin typeface="Times New Roman" panose="02020603050405020304" pitchFamily="18" charset="0"/>
                <a:cs typeface="Times New Roman" panose="02020603050405020304" pitchFamily="18" charset="0"/>
              </a:rPr>
              <a:t>long range OCC </a:t>
            </a:r>
            <a:r>
              <a:rPr lang="en-US" dirty="0">
                <a:latin typeface="Times New Roman" panose="02020603050405020304" pitchFamily="18" charset="0"/>
                <a:cs typeface="Times New Roman" panose="02020603050405020304" pitchFamily="18" charset="0"/>
              </a:rPr>
              <a:t>technology</a:t>
            </a:r>
            <a:endParaRPr lang="en-US" dirty="0" smtClean="0">
              <a:latin typeface="Times New Roman" panose="02020603050405020304" pitchFamily="18" charset="0"/>
              <a:cs typeface="Times New Roman" panose="02020603050405020304" pitchFamily="18" charset="0"/>
            </a:endParaRPr>
          </a:p>
        </p:txBody>
      </p:sp>
      <p:sp>
        <p:nvSpPr>
          <p:cNvPr id="15363" name="Date Placeholder 3"/>
          <p:cNvSpPr>
            <a:spLocks noGrp="1"/>
          </p:cNvSpPr>
          <p:nvPr>
            <p:ph type="dt" sz="quarter" idx="10"/>
          </p:nvPr>
        </p:nvSpPr>
        <p:spPr>
          <a:xfrm>
            <a:off x="609600" y="377825"/>
            <a:ext cx="2286000" cy="215900"/>
          </a:xfrm>
          <a:noFill/>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sz="1400" smtClean="0"/>
              <a:t>May 2017</a:t>
            </a:r>
            <a:endParaRPr lang="en-US" altLang="ja-JP" sz="1400"/>
          </a:p>
        </p:txBody>
      </p:sp>
      <p:sp>
        <p:nvSpPr>
          <p:cNvPr id="15368" name="TextBox 47"/>
          <p:cNvSpPr txBox="1">
            <a:spLocks noChangeArrowheads="1"/>
          </p:cNvSpPr>
          <p:nvPr/>
        </p:nvSpPr>
        <p:spPr bwMode="auto">
          <a:xfrm>
            <a:off x="381000" y="1676400"/>
            <a:ext cx="839435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en-US" sz="2400" dirty="0" smtClean="0"/>
              <a:t>Cost-effective</a:t>
            </a:r>
            <a:r>
              <a:rPr lang="en-US" sz="2400" dirty="0"/>
              <a:t>, fixed-beam optical detection with no moving parts</a:t>
            </a:r>
          </a:p>
          <a:p>
            <a:pPr marL="342900" indent="-342900">
              <a:buFont typeface="Arial" panose="020B0604020202020204" pitchFamily="34" charset="0"/>
              <a:buChar char="•"/>
            </a:pPr>
            <a:r>
              <a:rPr lang="en-US" sz="2400" dirty="0" smtClean="0"/>
              <a:t>Narrow </a:t>
            </a:r>
            <a:r>
              <a:rPr lang="en-US" sz="2400" dirty="0"/>
              <a:t>to wide field-of-view</a:t>
            </a:r>
          </a:p>
          <a:p>
            <a:pPr marL="342900" indent="-342900">
              <a:buFont typeface="Arial" panose="020B0604020202020204" pitchFamily="34" charset="0"/>
              <a:buChar char="•"/>
            </a:pPr>
            <a:r>
              <a:rPr lang="en-US" sz="2400" dirty="0" smtClean="0"/>
              <a:t>Multi-segment </a:t>
            </a:r>
            <a:r>
              <a:rPr lang="en-US" sz="2400" dirty="0"/>
              <a:t>configurations for precise multi-object detection /localization /classification</a:t>
            </a:r>
          </a:p>
          <a:p>
            <a:pPr marL="342900" indent="-342900">
              <a:buFont typeface="Arial" panose="020B0604020202020204" pitchFamily="34" charset="0"/>
              <a:buChar char="•"/>
            </a:pPr>
            <a:r>
              <a:rPr lang="en-US" sz="2400" dirty="0" smtClean="0"/>
              <a:t>Short- </a:t>
            </a:r>
            <a:r>
              <a:rPr lang="en-US" sz="2400" dirty="0"/>
              <a:t>to long-range capability</a:t>
            </a:r>
          </a:p>
          <a:p>
            <a:pPr marL="342900" indent="-342900">
              <a:buFont typeface="Arial" panose="020B0604020202020204" pitchFamily="34" charset="0"/>
              <a:buChar char="•"/>
            </a:pPr>
            <a:r>
              <a:rPr lang="en-US" sz="2400" dirty="0" smtClean="0"/>
              <a:t>Reliable </a:t>
            </a:r>
            <a:r>
              <a:rPr lang="en-US" sz="2400" dirty="0"/>
              <a:t>operation in all lighting and environmental conditions</a:t>
            </a:r>
          </a:p>
          <a:p>
            <a:pPr marL="342900" indent="-342900">
              <a:buFont typeface="Arial" panose="020B0604020202020204" pitchFamily="34" charset="0"/>
              <a:buChar char="•"/>
            </a:pPr>
            <a:r>
              <a:rPr lang="en-US" sz="2400" dirty="0" smtClean="0"/>
              <a:t>Secure </a:t>
            </a:r>
            <a:r>
              <a:rPr lang="en-US" sz="2400" dirty="0"/>
              <a:t>communication</a:t>
            </a:r>
          </a:p>
          <a:p>
            <a:pPr marL="342900" indent="-342900">
              <a:buFont typeface="Arial" panose="020B0604020202020204" pitchFamily="34" charset="0"/>
              <a:buChar char="•"/>
            </a:pPr>
            <a:r>
              <a:rPr lang="en-US" sz="2400" dirty="0" smtClean="0"/>
              <a:t>Can </a:t>
            </a:r>
            <a:r>
              <a:rPr lang="en-US" sz="2400" dirty="0"/>
              <a:t>be implemented in existing infrastructures without changing them too much</a:t>
            </a:r>
          </a:p>
        </p:txBody>
      </p:sp>
      <p:cxnSp>
        <p:nvCxnSpPr>
          <p:cNvPr id="6" name="Straight Connector 5"/>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Slide Number Placeholder 5"/>
          <p:cNvSpPr>
            <a:spLocks noGrp="1"/>
          </p:cNvSpPr>
          <p:nvPr>
            <p:ph type="sldNum" sz="quarter" idx="12"/>
          </p:nvPr>
        </p:nvSpPr>
        <p:spPr>
          <a:xfrm>
            <a:off x="6457950" y="6356350"/>
            <a:ext cx="2057400" cy="365125"/>
          </a:xfrm>
          <a:noFill/>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ja-JP" dirty="0" smtClean="0"/>
              <a:t>Slide </a:t>
            </a:r>
            <a:fld id="{DBD69A08-83D9-4428-B0C7-9DED3437CE41}" type="slidenum">
              <a:rPr lang="en-US" altLang="ja-JP" smtClean="0"/>
              <a:pPr/>
              <a:t>9</a:t>
            </a:fld>
            <a:endParaRPr lang="en-US" altLang="ja-JP" dirty="0" smtClean="0"/>
          </a:p>
        </p:txBody>
      </p:sp>
      <p:sp>
        <p:nvSpPr>
          <p:cNvPr id="2" name="Footer Placeholder 1"/>
          <p:cNvSpPr>
            <a:spLocks noGrp="1"/>
          </p:cNvSpPr>
          <p:nvPr>
            <p:ph type="ftr" sz="quarter" idx="11"/>
          </p:nvPr>
        </p:nvSpPr>
        <p:spPr/>
        <p:txBody>
          <a:bodyPr/>
          <a:lstStyle/>
          <a:p>
            <a:r>
              <a:rPr lang="en-US" altLang="ko-KR" smtClean="0"/>
              <a:t>Yeong Min Jang</a:t>
            </a:r>
            <a:endParaRPr lang="ko-KR" altLang="en-US"/>
          </a:p>
        </p:txBody>
      </p:sp>
      <p:sp>
        <p:nvSpPr>
          <p:cNvPr id="9"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0" name="Date Placeholder 1"/>
          <p:cNvSpPr txBox="1">
            <a:spLocks/>
          </p:cNvSpPr>
          <p:nvPr/>
        </p:nvSpPr>
        <p:spPr bwMode="auto">
          <a:xfrm>
            <a:off x="56388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lgn="ctr">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IEEE </a:t>
            </a:r>
            <a:r>
              <a:rPr lang="en-US" sz="1400" b="1" dirty="0"/>
              <a:t>15-17-0276-00-0vat</a:t>
            </a:r>
            <a:endParaRPr kumimoji="0" lang="en-US" altLang="en-US" sz="1400" b="1"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98781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디자인 사용자 지정">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8486</TotalTime>
  <Words>570</Words>
  <Application>Microsoft Office PowerPoint</Application>
  <PresentationFormat>On-screen Show (4:3)</PresentationFormat>
  <Paragraphs>95</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디자인 사용자 지정</vt:lpstr>
      <vt:lpstr>PowerPoint Presentation</vt:lpstr>
      <vt:lpstr>Interference Characterization of Artificial Light Sources for long range OCC</vt:lpstr>
      <vt:lpstr>Introduction</vt:lpstr>
      <vt:lpstr>Introduction (2)</vt:lpstr>
      <vt:lpstr>Current and future impact of emerging technologies on ITS</vt:lpstr>
      <vt:lpstr>Long range OCC</vt:lpstr>
      <vt:lpstr>Interference Characterization of Artificial Light Sources</vt:lpstr>
      <vt:lpstr>PowerPoint Presentation</vt:lpstr>
      <vt:lpstr>Benefits of the long range OCC technology</vt:lpstr>
      <vt:lpstr>Motion to 802.15 Task Group</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Roberts, Richard D</dc:creator>
  <dc:description>&lt;doc#&gt;</dc:description>
  <cp:lastModifiedBy>TH</cp:lastModifiedBy>
  <cp:revision>662</cp:revision>
  <cp:lastPrinted>2015-12-29T06:55:16Z</cp:lastPrinted>
  <dcterms:created xsi:type="dcterms:W3CDTF">2015-01-04T22:39:23Z</dcterms:created>
  <dcterms:modified xsi:type="dcterms:W3CDTF">2017-05-07T13:25:30Z</dcterms:modified>
</cp:coreProperties>
</file>