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15"/>
  </p:notesMasterIdLst>
  <p:handoutMasterIdLst>
    <p:handoutMasterId r:id="rId16"/>
  </p:handoutMasterIdLst>
  <p:sldIdLst>
    <p:sldId id="259" r:id="rId2"/>
    <p:sldId id="260" r:id="rId3"/>
    <p:sldId id="263" r:id="rId4"/>
    <p:sldId id="261" r:id="rId5"/>
    <p:sldId id="262" r:id="rId6"/>
    <p:sldId id="268" r:id="rId7"/>
    <p:sldId id="269" r:id="rId8"/>
    <p:sldId id="270" r:id="rId9"/>
    <p:sldId id="264" r:id="rId10"/>
    <p:sldId id="265" r:id="rId11"/>
    <p:sldId id="266" r:id="rId12"/>
    <p:sldId id="267" r:id="rId13"/>
    <p:sldId id="272"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404" autoAdjust="0"/>
  </p:normalViewPr>
  <p:slideViewPr>
    <p:cSldViewPr showGuides="1">
      <p:cViewPr varScale="1">
        <p:scale>
          <a:sx n="67" d="100"/>
          <a:sy n="67" d="100"/>
        </p:scale>
        <p:origin x="-13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06" y="29"/>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5081"/>
            <a:ext cx="2693987"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a:t>
            </a:r>
            <a:r>
              <a:rPr lang="en-US" altLang="ja-JP" dirty="0" smtClean="0"/>
              <a:t>&lt;15-0265-007a&gt;</a:t>
            </a:r>
            <a:endParaRPr lang="en-US" altLang="ja-JP" dirty="0"/>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2015&gt;</a:t>
            </a:r>
            <a:endParaRPr lang="en-US" altLang="ja-JP"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C69A029B-24AC-4ADC-BC5A-0FCDC966BFCC}" type="slidenum">
              <a:rPr lang="en-US" altLang="ja-JP"/>
              <a:pPr/>
              <a:t>‹#›</a:t>
            </a:fld>
            <a:endParaRPr lang="en-US" altLang="ja-JP"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val="255550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126484"/>
            <a:ext cx="2814638"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200" b="1"/>
            </a:lvl1pPr>
          </a:lstStyle>
          <a:p>
            <a:r>
              <a:rPr lang="en-US" altLang="ja-JP" dirty="0" smtClean="0"/>
              <a:t>doc.: IEEE 802.15-&lt;16-0703-00-007a&gt;</a:t>
            </a:r>
            <a:endParaRPr lang="en-US" altLang="ja-JP" dirty="0"/>
          </a:p>
        </p:txBody>
      </p:sp>
      <p:sp>
        <p:nvSpPr>
          <p:cNvPr id="2051" name="Rectangle 3"/>
          <p:cNvSpPr>
            <a:spLocks noGrp="1" noChangeArrowheads="1"/>
          </p:cNvSpPr>
          <p:nvPr>
            <p:ph type="dt" idx="1"/>
          </p:nvPr>
        </p:nvSpPr>
        <p:spPr bwMode="auto">
          <a:xfrm>
            <a:off x="654050" y="126484"/>
            <a:ext cx="2736850" cy="184666"/>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200" b="1"/>
            </a:lvl1pPr>
          </a:lstStyle>
          <a:p>
            <a:r>
              <a:rPr lang="en-US" altLang="ja-JP" dirty="0" smtClean="0"/>
              <a:t>&lt;Sept. 2016 &gt;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AE58050A-21AB-46B7-904C-34A3071FC9BC}" type="slidenum">
              <a:rPr lang="en-US" altLang="ja-JP"/>
              <a:pPr/>
              <a:t>‹#›</a:t>
            </a:fld>
            <a:endParaRPr lang="en-US" altLang="ja-JP"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val="74524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ja-JP" smtClean="0"/>
              <a:t>doc.: IEEE 802.15-&lt;doc#&gt;</a:t>
            </a:r>
            <a:endParaRPr lang="en-US" altLang="ja-JP" dirty="0"/>
          </a:p>
        </p:txBody>
      </p:sp>
      <p:sp>
        <p:nvSpPr>
          <p:cNvPr id="5" name="날짜 개체 틀 4"/>
          <p:cNvSpPr>
            <a:spLocks noGrp="1"/>
          </p:cNvSpPr>
          <p:nvPr>
            <p:ph type="dt" idx="11"/>
          </p:nvPr>
        </p:nvSpPr>
        <p:spPr/>
        <p:txBody>
          <a:bodyPr/>
          <a:lstStyle/>
          <a:p>
            <a:r>
              <a:rPr lang="en-US" altLang="ja-JP" smtClean="0"/>
              <a:t>&lt;month year&gt;</a:t>
            </a:r>
            <a:endParaRPr lang="en-US" altLang="ja-JP" dirty="0"/>
          </a:p>
        </p:txBody>
      </p:sp>
      <p:sp>
        <p:nvSpPr>
          <p:cNvPr id="6" name="바닥글 개체 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슬라이드 번호 개체 틀 6"/>
          <p:cNvSpPr>
            <a:spLocks noGrp="1"/>
          </p:cNvSpPr>
          <p:nvPr>
            <p:ph type="sldNum" sz="quarter" idx="13"/>
          </p:nvPr>
        </p:nvSpPr>
        <p:spPr/>
        <p:txBody>
          <a:bodyPr/>
          <a:lstStyle/>
          <a:p>
            <a:r>
              <a:rPr lang="en-US" altLang="ja-JP" smtClean="0"/>
              <a:t>Page </a:t>
            </a:r>
            <a:fld id="{AE58050A-21AB-46B7-904C-34A3071FC9BC}" type="slidenum">
              <a:rPr lang="en-US" altLang="ja-JP" smtClean="0"/>
              <a:pPr/>
              <a:t>1</a:t>
            </a:fld>
            <a:endParaRPr lang="en-US" altLang="ja-JP" dirty="0"/>
          </a:p>
        </p:txBody>
      </p:sp>
    </p:spTree>
    <p:extLst>
      <p:ext uri="{BB962C8B-B14F-4D97-AF65-F5344CB8AC3E}">
        <p14:creationId xmlns:p14="http://schemas.microsoft.com/office/powerpoint/2010/main" val="118309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11</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326012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12</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10644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13</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308980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3</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205564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4</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244508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5</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394307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6</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1659401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7</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172682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8</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305578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9</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405198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smtClean="0"/>
              <a:t>April 2013</a:t>
            </a:r>
            <a:endParaRPr lang="en-US" altLang="ja-JP" dirty="0"/>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smtClean="0"/>
              <a:t>Shoichi Kitazawa (ATR)</a:t>
            </a:r>
            <a:endParaRPr lang="en-US" altLang="ja-JP" dirty="0"/>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10</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extLst>
      <p:ext uri="{BB962C8B-B14F-4D97-AF65-F5344CB8AC3E}">
        <p14:creationId xmlns:p14="http://schemas.microsoft.com/office/powerpoint/2010/main" val="871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en-US" altLang="ko-KR" smtClean="0"/>
              <a:t>Click to edit Master title style</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smtClean="0"/>
              <a:t>Click to edit Master subtitle style</a:t>
            </a:r>
            <a:endParaRPr lang="ko-KR" altLang="en-US"/>
          </a:p>
        </p:txBody>
      </p:sp>
      <p:sp>
        <p:nvSpPr>
          <p:cNvPr id="6"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7"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 name="Rectangle 11"/>
          <p:cNvSpPr/>
          <p:nvPr/>
        </p:nvSpPr>
        <p:spPr>
          <a:xfrm>
            <a:off x="6295875" y="6477906"/>
            <a:ext cx="2543325" cy="276999"/>
          </a:xfrm>
          <a:prstGeom prst="rect">
            <a:avLst/>
          </a:prstGeom>
        </p:spPr>
        <p:txBody>
          <a:bodyPr wrap="none">
            <a:spAutoFit/>
          </a:body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3" name="Rectangle 12"/>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dirty="0" smtClean="0">
                <a:ea typeface="굴림" charset="-127"/>
              </a:rPr>
              <a:t>January</a:t>
            </a:r>
            <a:r>
              <a:rPr lang="en-US" altLang="ko-KR" sz="1400" b="1" baseline="0" dirty="0" smtClean="0">
                <a:ea typeface="굴림" charset="-127"/>
              </a:rPr>
              <a:t> 2017					    </a:t>
            </a:r>
            <a:r>
              <a:rPr lang="en-US" altLang="ko-KR" sz="1400" b="1" dirty="0" smtClean="0">
                <a:ea typeface="굴림" charset="-127"/>
              </a:rPr>
              <a:t>doc</a:t>
            </a:r>
            <a:r>
              <a:rPr lang="en-US" altLang="ko-KR" sz="1400" b="1" dirty="0">
                <a:ea typeface="굴림" charset="-127"/>
              </a:rPr>
              <a:t>.: IEEE </a:t>
            </a:r>
            <a:r>
              <a:rPr lang="en-US" sz="1200" b="1" i="0" kern="1200" dirty="0" smtClean="0">
                <a:solidFill>
                  <a:schemeClr val="tx1"/>
                </a:solidFill>
                <a:effectLst/>
                <a:latin typeface="Times New Roman" pitchFamily="18" charset="0"/>
                <a:ea typeface="+mn-ea"/>
                <a:cs typeface="+mn-cs"/>
              </a:rPr>
              <a:t>15-17-0275-00-0vat</a:t>
            </a:r>
            <a:endParaRPr lang="en-US" altLang="ko-KR" dirty="0">
              <a:ea typeface="굴림" charset="-127"/>
            </a:endParaRP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제목 및 내용">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8" name="Rectangle 7"/>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dirty="0" smtClean="0">
                <a:ea typeface="굴림" charset="-127"/>
              </a:rPr>
              <a:t>January</a:t>
            </a:r>
            <a:r>
              <a:rPr lang="en-US" altLang="ko-KR" sz="1400" b="1" baseline="0" dirty="0" smtClean="0">
                <a:ea typeface="굴림" charset="-127"/>
              </a:rPr>
              <a:t> 2017					    </a:t>
            </a:r>
            <a:r>
              <a:rPr lang="en-US" altLang="ko-KR" sz="1400" b="1" dirty="0" smtClean="0">
                <a:ea typeface="굴림" charset="-127"/>
              </a:rPr>
              <a:t>doc</a:t>
            </a:r>
            <a:r>
              <a:rPr lang="en-US" altLang="ko-KR" sz="1400" b="1" dirty="0">
                <a:ea typeface="굴림" charset="-127"/>
              </a:rPr>
              <a:t>.: IEEE </a:t>
            </a:r>
            <a:r>
              <a:rPr lang="en-US" altLang="ko-KR" b="1" dirty="0" smtClean="0">
                <a:ea typeface="굴림" charset="-127"/>
              </a:rPr>
              <a:t>15-17-0085-00-0</a:t>
            </a:r>
            <a:endParaRPr lang="en-US" altLang="ko-KR" dirty="0">
              <a:ea typeface="굴림" charset="-127"/>
            </a:endParaRPr>
          </a:p>
        </p:txBody>
      </p:sp>
      <p:sp>
        <p:nvSpPr>
          <p:cNvPr id="9"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2"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t>Click to edit Master title style</a:t>
            </a:r>
            <a:endParaRPr lang="ko-KR" altLang="en-US"/>
          </a:p>
        </p:txBody>
      </p:sp>
      <p:sp>
        <p:nvSpPr>
          <p:cNvPr id="7"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9"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4" name="Rectangle 13"/>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dirty="0" smtClean="0">
                <a:ea typeface="굴림" charset="-127"/>
              </a:rPr>
              <a:t>January</a:t>
            </a:r>
            <a:r>
              <a:rPr lang="en-US" altLang="ko-KR" sz="1400" b="1" baseline="0" dirty="0" smtClean="0">
                <a:ea typeface="굴림" charset="-127"/>
              </a:rPr>
              <a:t> 2017					    </a:t>
            </a:r>
            <a:r>
              <a:rPr lang="en-US" altLang="ko-KR" sz="1400" b="1" dirty="0" smtClean="0">
                <a:ea typeface="굴림" charset="-127"/>
              </a:rPr>
              <a:t>doc</a:t>
            </a:r>
            <a:r>
              <a:rPr lang="en-US" altLang="ko-KR" sz="1400" b="1" dirty="0">
                <a:ea typeface="굴림" charset="-127"/>
              </a:rPr>
              <a:t>.: IEEE </a:t>
            </a:r>
            <a:r>
              <a:rPr lang="en-US" altLang="ko-KR" b="1" dirty="0" smtClean="0">
                <a:ea typeface="굴림" charset="-127"/>
              </a:rPr>
              <a:t>15-17-0085-00-0</a:t>
            </a:r>
            <a:endParaRPr lang="en-US" altLang="ko-KR" dirty="0">
              <a:ea typeface="굴림" charset="-127"/>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6"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8"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1" name="Rectangle 10"/>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IEEE </a:t>
            </a:r>
            <a:r>
              <a:rPr lang="en-US" sz="1200" b="1" i="0" kern="1200" dirty="0" smtClean="0">
                <a:solidFill>
                  <a:schemeClr val="tx1"/>
                </a:solidFill>
                <a:effectLst/>
                <a:latin typeface="Times New Roman" pitchFamily="18" charset="0"/>
                <a:ea typeface="+mn-ea"/>
                <a:cs typeface="+mn-cs"/>
              </a:rPr>
              <a:t>15-17-0275-00-0vat</a:t>
            </a:r>
            <a:endParaRPr lang="en-US" altLang="ko-KR" dirty="0">
              <a:ea typeface="굴림" charset="-127"/>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838200"/>
            <a:ext cx="3008313" cy="596900"/>
          </a:xfrm>
        </p:spPr>
        <p:txBody>
          <a:bodyPr anchor="b"/>
          <a:lstStyle>
            <a:lvl1pPr algn="l">
              <a:defRPr sz="2000" b="1"/>
            </a:lvl1pPr>
          </a:lstStyle>
          <a:p>
            <a:r>
              <a:rPr lang="en-US" altLang="ko-KR" smtClean="0"/>
              <a:t>Click to edit Master title style</a:t>
            </a:r>
            <a:endParaRPr lang="ko-KR" altLang="en-US"/>
          </a:p>
        </p:txBody>
      </p:sp>
      <p:sp>
        <p:nvSpPr>
          <p:cNvPr id="3" name="내용 개체 틀 2"/>
          <p:cNvSpPr>
            <a:spLocks noGrp="1"/>
          </p:cNvSpPr>
          <p:nvPr>
            <p:ph idx="1"/>
          </p:nvPr>
        </p:nvSpPr>
        <p:spPr>
          <a:xfrm>
            <a:off x="3575050" y="838200"/>
            <a:ext cx="5111750" cy="52879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7"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9"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4" name="Rectangle 13"/>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IEEE </a:t>
            </a:r>
            <a:r>
              <a:rPr lang="en-US" sz="1200" b="1" i="0" kern="1200" dirty="0" smtClean="0">
                <a:solidFill>
                  <a:schemeClr val="tx1"/>
                </a:solidFill>
                <a:effectLst/>
                <a:latin typeface="Times New Roman" pitchFamily="18" charset="0"/>
                <a:ea typeface="+mn-ea"/>
                <a:cs typeface="+mn-cs"/>
              </a:rPr>
              <a:t>15-17-0275-00-0vat</a:t>
            </a:r>
            <a:endParaRPr lang="en-US" altLang="ko-KR" dirty="0">
              <a:ea typeface="굴림" charset="-127"/>
            </a:endParaRP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smtClean="0"/>
              <a:t>Click icon to add picture</a:t>
            </a:r>
            <a:endParaRPr lang="ko-KR" altLang="en-US" noProof="0" smtClean="0"/>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7"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9"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1"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4" name="Rectangle 13"/>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a:t>
            </a:r>
            <a:r>
              <a:rPr lang="en-US" altLang="ko-KR" sz="1400" b="1" dirty="0" smtClean="0">
                <a:ea typeface="굴림" charset="-127"/>
              </a:rPr>
              <a:t>IEEE</a:t>
            </a:r>
            <a:r>
              <a:rPr lang="en-US" sz="1200" b="1" i="0" kern="1200" dirty="0" smtClean="0">
                <a:solidFill>
                  <a:schemeClr val="tx1"/>
                </a:solidFill>
                <a:effectLst/>
                <a:latin typeface="Times New Roman" pitchFamily="18" charset="0"/>
                <a:ea typeface="+mn-ea"/>
                <a:cs typeface="+mn-cs"/>
              </a:rPr>
              <a:t> 15-17-0275-00-0vat</a:t>
            </a:r>
            <a:endParaRPr lang="en-US" altLang="ko-KR" dirty="0">
              <a:ea typeface="굴림" charset="-127"/>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533400" y="685800"/>
            <a:ext cx="8001000" cy="762000"/>
          </a:xfrm>
        </p:spPr>
        <p:txBody>
          <a:bodyPr/>
          <a:lstStyle/>
          <a:p>
            <a:r>
              <a:rPr lang="en-US" altLang="ko-KR" smtClean="0"/>
              <a:t>Click to edit Master title style</a:t>
            </a:r>
            <a:endParaRPr lang="ko-KR" altLang="en-US"/>
          </a:p>
        </p:txBody>
      </p:sp>
      <p:sp>
        <p:nvSpPr>
          <p:cNvPr id="3" name="세로 텍스트 개체 틀 2"/>
          <p:cNvSpPr>
            <a:spLocks noGrp="1"/>
          </p:cNvSpPr>
          <p:nvPr>
            <p:ph type="body" orient="vert" idx="1"/>
          </p:nvPr>
        </p:nvSpPr>
        <p:spPr>
          <a:xfrm>
            <a:off x="533400" y="1524000"/>
            <a:ext cx="8001000" cy="4267200"/>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6"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8"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3" name="Rectangle 12"/>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a:t>
            </a:r>
            <a:r>
              <a:rPr lang="en-US" altLang="ko-KR" sz="1400" b="1" dirty="0" smtClean="0">
                <a:ea typeface="굴림" charset="-127"/>
              </a:rPr>
              <a:t>IEEE</a:t>
            </a:r>
            <a:r>
              <a:rPr lang="en-US" sz="1200" b="1" i="0" kern="1200" dirty="0" smtClean="0">
                <a:solidFill>
                  <a:schemeClr val="tx1"/>
                </a:solidFill>
                <a:effectLst/>
                <a:latin typeface="Times New Roman" pitchFamily="18" charset="0"/>
                <a:ea typeface="+mn-ea"/>
                <a:cs typeface="+mn-cs"/>
              </a:rPr>
              <a:t> 15-17-0275-00-0vat</a:t>
            </a:r>
            <a:endParaRPr lang="en-US" altLang="ko-KR" dirty="0">
              <a:ea typeface="굴림" charset="-127"/>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53200" y="1219200"/>
            <a:ext cx="2133600" cy="4876800"/>
          </a:xfrm>
        </p:spPr>
        <p:txBody>
          <a:bodyPr vert="eaVert"/>
          <a:lstStyle/>
          <a:p>
            <a:r>
              <a:rPr lang="en-US" altLang="ko-KR" smtClean="0"/>
              <a:t>Click to edit Master title style</a:t>
            </a:r>
            <a:endParaRPr lang="ko-KR" altLang="en-US"/>
          </a:p>
        </p:txBody>
      </p:sp>
      <p:sp>
        <p:nvSpPr>
          <p:cNvPr id="3" name="세로 텍스트 개체 틀 2"/>
          <p:cNvSpPr>
            <a:spLocks noGrp="1"/>
          </p:cNvSpPr>
          <p:nvPr>
            <p:ph type="body" orient="vert" idx="1"/>
          </p:nvPr>
        </p:nvSpPr>
        <p:spPr>
          <a:xfrm>
            <a:off x="304800" y="1219200"/>
            <a:ext cx="6248400" cy="4876800"/>
          </a:xfrm>
          <a:prstGeom prst="rect">
            <a:avLst/>
          </a:prstGeo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dirty="0"/>
          </a:p>
        </p:txBody>
      </p:sp>
      <p:sp>
        <p:nvSpPr>
          <p:cNvPr id="6" name="Rectangle 6"/>
          <p:cNvSpPr>
            <a:spLocks noGrp="1" noChangeArrowheads="1"/>
          </p:cNvSpPr>
          <p:nvPr>
            <p:ph type="sldNum" sz="quarter" idx="12"/>
          </p:nvPr>
        </p:nvSpPr>
        <p:spPr/>
        <p:txBody>
          <a:bodyPr/>
          <a:lstStyle>
            <a:lvl1pPr>
              <a:defRPr/>
            </a:lvl1pPr>
          </a:lstStyle>
          <a:p>
            <a:r>
              <a:rPr lang="en-US" altLang="ja-JP" smtClean="0"/>
              <a:t>Slide </a:t>
            </a:r>
            <a:fld id="{E8D8FCEF-815D-46A3-BED4-14D99570ADD6}" type="slidenum">
              <a:rPr lang="en-US" altLang="ja-JP" smtClean="0"/>
              <a:pPr/>
              <a:t>‹#›</a:t>
            </a:fld>
            <a:endParaRPr lang="en-US" altLang="ja-JP" dirty="0"/>
          </a:p>
        </p:txBody>
      </p:sp>
      <p:sp>
        <p:nvSpPr>
          <p:cNvPr id="8"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9" name="Line 8"/>
          <p:cNvSpPr>
            <a:spLocks noChangeShapeType="1"/>
          </p:cNvSpPr>
          <p:nvPr/>
        </p:nvSpPr>
        <p:spPr bwMode="auto">
          <a:xfrm>
            <a:off x="838200" y="64008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 name="Rectangle 5"/>
          <p:cNvSpPr txBox="1">
            <a:spLocks noChangeArrowheads="1"/>
          </p:cNvSpPr>
          <p:nvPr/>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3" name="Rectangle 12"/>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a:t>
            </a:r>
            <a:r>
              <a:rPr lang="en-US" altLang="ko-KR" sz="1400" b="1" dirty="0" smtClean="0">
                <a:ea typeface="굴림" charset="-127"/>
              </a:rPr>
              <a:t>IEEE</a:t>
            </a:r>
            <a:r>
              <a:rPr lang="en-US" sz="1200" b="1" i="0" kern="1200" dirty="0" smtClean="0">
                <a:solidFill>
                  <a:schemeClr val="tx1"/>
                </a:solidFill>
                <a:effectLst/>
                <a:latin typeface="Times New Roman" pitchFamily="18" charset="0"/>
                <a:ea typeface="+mn-ea"/>
                <a:cs typeface="+mn-cs"/>
              </a:rPr>
              <a:t> 15-17-0275-00-0vat</a:t>
            </a:r>
            <a:endParaRPr lang="en-US" altLang="ko-KR" dirty="0">
              <a:ea typeface="굴림" charset="-127"/>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10" name="Slide Number Placeholder 9"/>
          <p:cNvSpPr>
            <a:spLocks noGrp="1"/>
          </p:cNvSpPr>
          <p:nvPr>
            <p:ph type="sldNum" sz="quarter" idx="12"/>
          </p:nvPr>
        </p:nvSpPr>
        <p:spPr/>
        <p:txBody>
          <a:bodyPr/>
          <a:lstStyle/>
          <a:p>
            <a:r>
              <a:rPr lang="en-US" altLang="ja-JP" smtClean="0"/>
              <a:t>Slide </a:t>
            </a:r>
            <a:fld id="{E8D8FCEF-815D-46A3-BED4-14D99570ADD6}" type="slidenum">
              <a:rPr lang="en-US" altLang="ja-JP" smtClean="0"/>
              <a:pPr/>
              <a:t>‹#›</a:t>
            </a:fld>
            <a:endParaRPr lang="en-US" altLang="ja-JP" dirty="0"/>
          </a:p>
        </p:txBody>
      </p:sp>
      <p:sp>
        <p:nvSpPr>
          <p:cNvPr id="11" name="Rectangle 10"/>
          <p:cNvSpPr>
            <a:spLocks noChangeArrowheads="1"/>
          </p:cNvSpPr>
          <p:nvPr userDrawn="1"/>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baseline="0" dirty="0" smtClean="0">
                <a:ea typeface="굴림" charset="-127"/>
              </a:rPr>
              <a:t>May 2017					    </a:t>
            </a:r>
            <a:r>
              <a:rPr lang="en-US" altLang="ko-KR" sz="1400" b="1" dirty="0" smtClean="0">
                <a:ea typeface="굴림" charset="-127"/>
              </a:rPr>
              <a:t>doc</a:t>
            </a:r>
            <a:r>
              <a:rPr lang="en-US" altLang="ko-KR" sz="1400" b="1" dirty="0">
                <a:ea typeface="굴림" charset="-127"/>
              </a:rPr>
              <a:t>.: </a:t>
            </a:r>
            <a:r>
              <a:rPr lang="en-US" altLang="ko-KR" sz="1400" b="1" dirty="0" smtClean="0">
                <a:ea typeface="굴림" charset="-127"/>
              </a:rPr>
              <a:t>IEEE</a:t>
            </a:r>
            <a:r>
              <a:rPr lang="en-US" sz="1200" b="1" i="0" kern="1200" dirty="0" smtClean="0">
                <a:solidFill>
                  <a:schemeClr val="tx1"/>
                </a:solidFill>
                <a:effectLst/>
                <a:latin typeface="Times New Roman" pitchFamily="18" charset="0"/>
                <a:ea typeface="+mn-ea"/>
                <a:cs typeface="+mn-cs"/>
              </a:rPr>
              <a:t> 15-17-0275-00-0vat</a:t>
            </a:r>
            <a:endParaRPr lang="en-US" altLang="ko-KR" dirty="0">
              <a:ea typeface="굴림" charset="-127"/>
            </a:endParaRPr>
          </a:p>
        </p:txBody>
      </p:sp>
      <p:sp>
        <p:nvSpPr>
          <p:cNvPr id="13" name="Rectangle 5"/>
          <p:cNvSpPr txBox="1">
            <a:spLocks noChangeArrowheads="1"/>
          </p:cNvSpPr>
          <p:nvPr userDrawn="1"/>
        </p:nvSpPr>
        <p:spPr bwMode="auto">
          <a:xfrm>
            <a:off x="6324600" y="6521450"/>
            <a:ext cx="24384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4" name="Line 8"/>
          <p:cNvSpPr>
            <a:spLocks noChangeShapeType="1"/>
          </p:cNvSpPr>
          <p:nvPr userDrawn="1"/>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 name="Line 8"/>
          <p:cNvSpPr>
            <a:spLocks noChangeShapeType="1"/>
          </p:cNvSpPr>
          <p:nvPr userDrawn="1"/>
        </p:nvSpPr>
        <p:spPr bwMode="auto">
          <a:xfrm>
            <a:off x="685800" y="6381328"/>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16372269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85800"/>
            <a:ext cx="7772400" cy="762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endParaRPr lang="en-US" altLang="ko-KR" dirty="0"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ja-JP" smtClean="0"/>
              <a:t>Slide </a:t>
            </a:r>
            <a:fld id="{E8D8FCEF-815D-46A3-BED4-14D99570ADD6}" type="slidenum">
              <a:rPr lang="en-US" altLang="ja-JP" smtClean="0"/>
              <a:pPr/>
              <a:t>‹#›</a:t>
            </a:fld>
            <a:endParaRPr lang="en-US" altLang="ja-JP" dirty="0"/>
          </a:p>
        </p:txBody>
      </p:sp>
      <p:sp>
        <p:nvSpPr>
          <p:cNvPr id="1032" name="Line 8"/>
          <p:cNvSpPr>
            <a:spLocks noChangeShapeType="1"/>
          </p:cNvSpPr>
          <p:nvPr/>
        </p:nvSpPr>
        <p:spPr bwMode="auto">
          <a:xfrm>
            <a:off x="685800" y="609600"/>
            <a:ext cx="7848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34" name="Line 10"/>
          <p:cNvSpPr>
            <a:spLocks noChangeShapeType="1"/>
          </p:cNvSpPr>
          <p:nvPr/>
        </p:nvSpPr>
        <p:spPr bwMode="auto">
          <a:xfrm>
            <a:off x="706438" y="6477000"/>
            <a:ext cx="782796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 name="Rectangle 1"/>
          <p:cNvSpPr/>
          <p:nvPr/>
        </p:nvSpPr>
        <p:spPr>
          <a:xfrm>
            <a:off x="6019800" y="6534817"/>
            <a:ext cx="2543325" cy="276999"/>
          </a:xfrm>
          <a:prstGeom prst="rect">
            <a:avLst/>
          </a:prstGeom>
        </p:spPr>
        <p:txBody>
          <a:bodyPr wrap="none">
            <a:spAutoFit/>
          </a:bodyPr>
          <a:lstStyle/>
          <a:p>
            <a:r>
              <a:rPr lang="en-US" altLang="ko-KR" dirty="0" err="1" smtClean="0"/>
              <a:t>Yeong</a:t>
            </a:r>
            <a:r>
              <a:rPr lang="en-US" altLang="ko-KR" dirty="0" smtClean="0"/>
              <a:t> Min Jang, </a:t>
            </a:r>
            <a:r>
              <a:rPr lang="en-US" altLang="ko-KR" dirty="0" err="1" smtClean="0"/>
              <a:t>Kookmin</a:t>
            </a:r>
            <a:r>
              <a:rPr lang="en-US" altLang="ko-KR" dirty="0" smtClean="0"/>
              <a:t> University</a:t>
            </a:r>
          </a:p>
        </p:txBody>
      </p:sp>
      <p:sp>
        <p:nvSpPr>
          <p:cNvPr id="13" name="Rectangle 12"/>
          <p:cNvSpPr>
            <a:spLocks noChangeArrowheads="1"/>
          </p:cNvSpPr>
          <p:nvPr/>
        </p:nvSpPr>
        <p:spPr bwMode="auto">
          <a:xfrm>
            <a:off x="685800" y="381456"/>
            <a:ext cx="7848600" cy="215444"/>
          </a:xfrm>
          <a:prstGeom prst="rect">
            <a:avLst/>
          </a:prstGeom>
          <a:noFill/>
          <a:ln w="9525">
            <a:noFill/>
            <a:miter lim="800000"/>
            <a:headEnd/>
            <a:tailEnd/>
          </a:ln>
        </p:spPr>
        <p:txBody>
          <a:bodyPr wrap="square" lIns="0" tIns="0" rIns="0" bIns="0" anchor="b">
            <a:spAutoFit/>
          </a:bodyPr>
          <a:lstStyle/>
          <a:p>
            <a:pPr marL="0" lvl="4" indent="0" algn="l"/>
            <a:r>
              <a:rPr lang="en-US" altLang="ko-KR" sz="1400" b="1" dirty="0" smtClean="0">
                <a:ea typeface="굴림" charset="-127"/>
              </a:rPr>
              <a:t>January</a:t>
            </a:r>
            <a:r>
              <a:rPr lang="en-US" altLang="ko-KR" sz="1400" b="1" baseline="0" dirty="0" smtClean="0">
                <a:ea typeface="굴림" charset="-127"/>
              </a:rPr>
              <a:t> 2017					    </a:t>
            </a:r>
            <a:r>
              <a:rPr lang="en-US" altLang="ko-KR" sz="1400" b="1" dirty="0" smtClean="0">
                <a:ea typeface="굴림" charset="-127"/>
              </a:rPr>
              <a:t>doc</a:t>
            </a:r>
            <a:r>
              <a:rPr lang="en-US" altLang="ko-KR" sz="1400" b="1" dirty="0">
                <a:ea typeface="굴림" charset="-127"/>
              </a:rPr>
              <a:t>.: IEEE </a:t>
            </a:r>
            <a:r>
              <a:rPr lang="en-US" sz="1200" b="1" i="0" kern="1200" dirty="0" smtClean="0">
                <a:solidFill>
                  <a:schemeClr val="tx1"/>
                </a:solidFill>
                <a:effectLst/>
                <a:latin typeface="Times New Roman" pitchFamily="18" charset="0"/>
                <a:ea typeface="+mn-ea"/>
                <a:cs typeface="+mn-cs"/>
              </a:rPr>
              <a:t>15-17-0275-00-0vat</a:t>
            </a:r>
            <a:endParaRPr lang="en-US" altLang="ko-KR" dirty="0">
              <a:ea typeface="굴림" charset="-127"/>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imes New Roman" pitchFamily="18" charset="0"/>
        </a:defRPr>
      </a:lvl2pPr>
      <a:lvl3pPr algn="ctr" rtl="0" eaLnBrk="1" fontAlgn="base" hangingPunct="1">
        <a:spcBef>
          <a:spcPct val="0"/>
        </a:spcBef>
        <a:spcAft>
          <a:spcPct val="0"/>
        </a:spcAft>
        <a:defRPr sz="4000">
          <a:solidFill>
            <a:schemeClr val="tx2"/>
          </a:solidFill>
          <a:latin typeface="Times New Roman" pitchFamily="18" charset="0"/>
        </a:defRPr>
      </a:lvl3pPr>
      <a:lvl4pPr algn="ctr" rtl="0" eaLnBrk="1" fontAlgn="base" hangingPunct="1">
        <a:spcBef>
          <a:spcPct val="0"/>
        </a:spcBef>
        <a:spcAft>
          <a:spcPct val="0"/>
        </a:spcAft>
        <a:defRPr sz="4000">
          <a:solidFill>
            <a:schemeClr val="tx2"/>
          </a:solidFill>
          <a:latin typeface="Times New Roman" pitchFamily="18" charset="0"/>
        </a:defRPr>
      </a:lvl4pPr>
      <a:lvl5pPr algn="ctr" rtl="0" eaLnBrk="1" fontAlgn="base" hangingPunct="1">
        <a:spcBef>
          <a:spcPct val="0"/>
        </a:spcBef>
        <a:spcAft>
          <a:spcPct val="0"/>
        </a:spcAft>
        <a:defRPr sz="4000">
          <a:solidFill>
            <a:schemeClr val="tx2"/>
          </a:solidFill>
          <a:latin typeface="Times New Roman" pitchFamily="18" charset="0"/>
        </a:defRPr>
      </a:lvl5pPr>
      <a:lvl6pPr marL="457200" algn="ctr" rtl="0" eaLnBrk="1" fontAlgn="base" hangingPunct="1">
        <a:spcBef>
          <a:spcPct val="0"/>
        </a:spcBef>
        <a:spcAft>
          <a:spcPct val="0"/>
        </a:spcAft>
        <a:defRPr sz="4000">
          <a:solidFill>
            <a:schemeClr val="tx2"/>
          </a:solidFill>
          <a:latin typeface="Times New Roman" pitchFamily="18" charset="0"/>
        </a:defRPr>
      </a:lvl6pPr>
      <a:lvl7pPr marL="914400" algn="ctr" rtl="0" eaLnBrk="1" fontAlgn="base" hangingPunct="1">
        <a:spcBef>
          <a:spcPct val="0"/>
        </a:spcBef>
        <a:spcAft>
          <a:spcPct val="0"/>
        </a:spcAft>
        <a:defRPr sz="4000">
          <a:solidFill>
            <a:schemeClr val="tx2"/>
          </a:solidFill>
          <a:latin typeface="Times New Roman" pitchFamily="18" charset="0"/>
        </a:defRPr>
      </a:lvl7pPr>
      <a:lvl8pPr marL="1371600" algn="ctr" rtl="0" eaLnBrk="1" fontAlgn="base" hangingPunct="1">
        <a:spcBef>
          <a:spcPct val="0"/>
        </a:spcBef>
        <a:spcAft>
          <a:spcPct val="0"/>
        </a:spcAft>
        <a:defRPr sz="4000">
          <a:solidFill>
            <a:schemeClr val="tx2"/>
          </a:solidFill>
          <a:latin typeface="Times New Roman" pitchFamily="18" charset="0"/>
        </a:defRPr>
      </a:lvl8pPr>
      <a:lvl9pPr marL="1828800" algn="ctr" rtl="0" eaLnBrk="1" fontAlgn="base" hangingPunct="1">
        <a:spcBef>
          <a:spcPct val="0"/>
        </a:spcBef>
        <a:spcAft>
          <a:spcPct val="0"/>
        </a:spcAft>
        <a:defRPr sz="40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p:txBody>
          <a:bodyPr/>
          <a:lstStyle/>
          <a:p>
            <a:r>
              <a:rPr lang="en-US" altLang="ja-JP" dirty="0"/>
              <a:t>Slide </a:t>
            </a:r>
            <a:fld id="{8447DFC6-53E1-497A-AACF-DCAA15DC4A13}" type="slidenum">
              <a:rPr lang="en-US" altLang="ja-JP"/>
              <a:pPr/>
              <a:t>1</a:t>
            </a:fld>
            <a:endParaRPr lang="en-US" altLang="ja-JP" dirty="0"/>
          </a:p>
        </p:txBody>
      </p:sp>
      <p:sp>
        <p:nvSpPr>
          <p:cNvPr id="27651" name="Rectangle 3"/>
          <p:cNvSpPr>
            <a:spLocks noChangeArrowheads="1"/>
          </p:cNvSpPr>
          <p:nvPr/>
        </p:nvSpPr>
        <p:spPr bwMode="auto">
          <a:xfrm>
            <a:off x="323528" y="692696"/>
            <a:ext cx="8568952" cy="5473293"/>
          </a:xfrm>
          <a:prstGeom prst="rect">
            <a:avLst/>
          </a:prstGeom>
          <a:noFill/>
          <a:ln w="12700">
            <a:noFill/>
            <a:miter lim="800000"/>
            <a:headEnd type="none" w="sm" len="sm"/>
            <a:tailEnd type="none" w="sm" len="sm"/>
          </a:ln>
          <a:effec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a:t>
            </a:r>
            <a:r>
              <a:rPr lang="en-US" altLang="ja-JP" sz="1800" b="1" u="sng" dirty="0" smtClean="0">
                <a:solidFill>
                  <a:schemeClr val="tx2"/>
                </a:solidFill>
                <a:effectLst>
                  <a:outerShdw blurRad="38100" dist="38100" dir="2700000" algn="tl">
                    <a:srgbClr val="C0C0C0"/>
                  </a:outerShdw>
                </a:effectLst>
                <a:ea typeface="ＭＳ Ｐゴシック" charset="-128"/>
              </a:rPr>
              <a:t>Interest </a:t>
            </a:r>
            <a:r>
              <a:rPr lang="en-US" altLang="ja-JP" sz="1800" b="1" u="sng" dirty="0">
                <a:solidFill>
                  <a:schemeClr val="tx2"/>
                </a:solidFill>
                <a:effectLst>
                  <a:outerShdw blurRad="38100" dist="38100" dir="2700000" algn="tl">
                    <a:srgbClr val="C0C0C0"/>
                  </a:outerShdw>
                </a:effectLst>
                <a:ea typeface="ＭＳ Ｐゴシック" charset="-128"/>
              </a:rPr>
              <a:t>Group for Wireless Personal Area Networks (WPANs)</a:t>
            </a:r>
            <a:endParaRPr lang="en-US" altLang="ja-JP" sz="1600" b="1" dirty="0">
              <a:solidFill>
                <a:schemeClr val="tx2"/>
              </a:solidFill>
              <a:ea typeface="ＭＳ Ｐゴシック" charset="-128"/>
            </a:endParaRPr>
          </a:p>
          <a:p>
            <a:endParaRPr lang="en-US" altLang="ja-JP" sz="1600" dirty="0">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ea typeface="ＭＳ Ｐゴシック" charset="-128"/>
              </a:rPr>
              <a:t>[IEEE </a:t>
            </a:r>
            <a:r>
              <a:rPr lang="en-US" altLang="ja-JP" sz="1600" dirty="0" smtClean="0">
                <a:ea typeface="ＭＳ Ｐゴシック" charset="-128"/>
              </a:rPr>
              <a:t>802.15 IG </a:t>
            </a:r>
            <a:r>
              <a:rPr lang="en-US" altLang="ja-JP" sz="1600" dirty="0">
                <a:ea typeface="ＭＳ Ｐゴシック" charset="-128"/>
              </a:rPr>
              <a:t>VAT: Using rear light for long range OCC to ensure safety issues]	</a:t>
            </a:r>
          </a:p>
          <a:p>
            <a:r>
              <a:rPr lang="en-US" altLang="ja-JP" sz="1600" b="1" dirty="0">
                <a:ea typeface="ＭＳ Ｐゴシック" charset="-128"/>
              </a:rPr>
              <a:t>Date Submitted: </a:t>
            </a:r>
            <a:r>
              <a:rPr lang="en-US" altLang="ja-JP" sz="1600" dirty="0" smtClean="0">
                <a:ea typeface="ＭＳ Ｐゴシック" charset="-128"/>
              </a:rPr>
              <a:t>[May, 2017]</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a:t>
            </a:r>
            <a:r>
              <a:rPr lang="en-US" altLang="en-US" sz="1600" dirty="0"/>
              <a:t>Md. Tanvir Hossan</a:t>
            </a:r>
            <a:r>
              <a:rPr lang="en-US" altLang="en-US" sz="1600" dirty="0" smtClean="0"/>
              <a:t>, </a:t>
            </a:r>
            <a:r>
              <a:rPr lang="en-US" altLang="en-US" sz="1600" dirty="0" err="1" smtClean="0"/>
              <a:t>Amirul</a:t>
            </a:r>
            <a:r>
              <a:rPr lang="en-US" altLang="en-US" sz="1600" dirty="0" smtClean="0"/>
              <a:t> </a:t>
            </a:r>
            <a:r>
              <a:rPr lang="en-US" altLang="en-US" sz="1600" dirty="0"/>
              <a:t>Islam</a:t>
            </a:r>
            <a:r>
              <a:rPr lang="en-US" altLang="en-US" sz="1600" dirty="0" smtClean="0"/>
              <a:t>, and </a:t>
            </a:r>
            <a:r>
              <a:rPr lang="en-US" altLang="zh-CN" sz="1600" dirty="0" err="1" smtClean="0"/>
              <a:t>Yeong</a:t>
            </a:r>
            <a:r>
              <a:rPr lang="en-US" altLang="zh-CN" sz="1600" dirty="0" smtClean="0"/>
              <a:t> Min Jang</a:t>
            </a:r>
            <a:r>
              <a:rPr lang="en-US" altLang="ja-JP" sz="1600" dirty="0" smtClean="0">
                <a:ea typeface="ＭＳ Ｐゴシック" charset="-128"/>
              </a:rPr>
              <a:t>] </a:t>
            </a:r>
          </a:p>
          <a:p>
            <a:r>
              <a:rPr lang="en-US" altLang="ja-JP" sz="1600" dirty="0" smtClean="0">
                <a:ea typeface="ＭＳ Ｐゴシック" charset="-128"/>
              </a:rPr>
              <a:t>Company [</a:t>
            </a:r>
            <a:r>
              <a:rPr lang="en-US" altLang="ko-KR" sz="1600" dirty="0" err="1" smtClean="0">
                <a:ea typeface="굴림" charset="-127"/>
              </a:rPr>
              <a:t>Kookmin</a:t>
            </a:r>
            <a:r>
              <a:rPr lang="en-US" altLang="ko-KR" sz="1600" dirty="0" smtClean="0">
                <a:ea typeface="굴림" charset="-127"/>
              </a:rPr>
              <a:t> University</a:t>
            </a:r>
            <a:r>
              <a:rPr lang="en-US" altLang="ja-JP" sz="1600" dirty="0" smtClean="0">
                <a:ea typeface="ＭＳ Ｐゴシック" charset="-128"/>
              </a:rPr>
              <a:t>]</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[Seoul, Korea]</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:[+82-2-910-5068], </a:t>
            </a:r>
            <a:r>
              <a:rPr lang="en-US" altLang="ja-JP" sz="1600" dirty="0">
                <a:ea typeface="ＭＳ Ｐゴシック" charset="-128"/>
              </a:rPr>
              <a:t>FAX: </a:t>
            </a:r>
            <a:r>
              <a:rPr lang="en-US" altLang="ja-JP" sz="1600" dirty="0" smtClean="0">
                <a:ea typeface="ＭＳ Ｐゴシック" charset="-128"/>
              </a:rPr>
              <a:t>[+82-2-910-4449], </a:t>
            </a:r>
            <a:r>
              <a:rPr lang="en-US" altLang="ja-JP" sz="1600" dirty="0">
                <a:ea typeface="ＭＳ Ｐゴシック" charset="-128"/>
              </a:rPr>
              <a:t>E-Mail</a:t>
            </a:r>
            <a:r>
              <a:rPr lang="en-US" altLang="ja-JP" sz="1600" dirty="0" smtClean="0">
                <a:ea typeface="ＭＳ Ｐゴシック" charset="-128"/>
              </a:rPr>
              <a:t>: [</a:t>
            </a:r>
            <a:r>
              <a:rPr lang="en-US" altLang="ko-KR" sz="1600" dirty="0" smtClean="0">
                <a:ea typeface="굴림" charset="-127"/>
              </a:rPr>
              <a:t>yjang@kookmin.ac.kr</a:t>
            </a:r>
            <a:r>
              <a:rPr lang="en-US" altLang="ja-JP" sz="1600" dirty="0" smtClean="0">
                <a:ea typeface="ＭＳ Ｐゴシック" charset="-128"/>
              </a:rPr>
              <a:t>]</a:t>
            </a:r>
            <a:r>
              <a:rPr lang="en-US" altLang="ja-JP" sz="1600" dirty="0">
                <a:ea typeface="ＭＳ Ｐゴシック" charset="-128"/>
              </a:rPr>
              <a:t>	</a:t>
            </a:r>
          </a:p>
          <a:p>
            <a:pPr>
              <a:spcBef>
                <a:spcPts val="600"/>
              </a:spcBef>
              <a:spcAft>
                <a:spcPts val="600"/>
              </a:spcAft>
            </a:pPr>
            <a:r>
              <a:rPr lang="en-US" altLang="ja-JP" sz="1600" b="1" dirty="0">
                <a:ea typeface="ＭＳ Ｐゴシック" charset="-128"/>
              </a:rPr>
              <a:t>Re:</a:t>
            </a:r>
            <a:r>
              <a:rPr lang="en-US" altLang="ja-JP" sz="1600" dirty="0">
                <a:ea typeface="ＭＳ Ｐゴシック" charset="-128"/>
              </a:rPr>
              <a:t> </a:t>
            </a:r>
            <a:r>
              <a:rPr lang="en-US" altLang="ja-JP" sz="1600" dirty="0" smtClean="0">
                <a:ea typeface="ＭＳ Ｐゴシック" charset="-128"/>
              </a:rPr>
              <a:t>[]</a:t>
            </a:r>
            <a:endParaRPr lang="en-US" altLang="ja-JP" sz="1600" dirty="0">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[Implementation optical camera communication (OCC) in transportation system to ensure the road safety]</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[Report progress to WG]</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96400" y="722568"/>
            <a:ext cx="7627400" cy="1068632"/>
          </a:xfrm>
          <a:ln/>
        </p:spPr>
        <p:txBody>
          <a:bodyPr/>
          <a:lstStyle/>
          <a:p>
            <a:r>
              <a:rPr lang="en-US" altLang="ja-JP" dirty="0" smtClean="0"/>
              <a:t>OCC </a:t>
            </a:r>
            <a:r>
              <a:rPr lang="en-US" altLang="ja-JP" dirty="0"/>
              <a:t>based vehicle-to-infrastructure </a:t>
            </a:r>
            <a:r>
              <a:rPr lang="en-US" altLang="ja-JP" dirty="0" smtClean="0"/>
              <a:t>(V2X) (1/3)</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10</a:t>
            </a:fld>
            <a:endParaRPr lang="en-US" altLang="ja-JP" dirty="0"/>
          </a:p>
        </p:txBody>
      </p:sp>
      <p:sp>
        <p:nvSpPr>
          <p:cNvPr id="2" name="Rectangle 1"/>
          <p:cNvSpPr/>
          <p:nvPr/>
        </p:nvSpPr>
        <p:spPr>
          <a:xfrm>
            <a:off x="135734" y="2090720"/>
            <a:ext cx="9020980" cy="3785652"/>
          </a:xfrm>
          <a:prstGeom prst="rect">
            <a:avLst/>
          </a:prstGeom>
        </p:spPr>
        <p:txBody>
          <a:bodyPr wrap="square">
            <a:spAutoFit/>
          </a:bodyPr>
          <a:lstStyle/>
          <a:p>
            <a:pPr marL="342900" indent="-342900">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Negligible multipath fading and Doppler effects</a:t>
            </a:r>
          </a:p>
          <a:p>
            <a:pPr marL="800100" lvl="1" indent="-342900">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Static channel impulse response compared with optical signal frequency</a:t>
            </a:r>
          </a:p>
          <a:p>
            <a:pPr marL="342900" indent="-342900">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Minimum interference </a:t>
            </a:r>
          </a:p>
          <a:p>
            <a:pPr marL="800100" lvl="1" indent="-342900">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Spatial separation of multiple light source  in receiving plane</a:t>
            </a:r>
          </a:p>
          <a:p>
            <a:pPr marL="342900" indent="-342900">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Simpler OCC link design than Radio Frequency (RF) channel</a:t>
            </a:r>
          </a:p>
          <a:p>
            <a:pPr marL="800100" lvl="1" indent="-342900">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Due negligible multipath fading and Doppler effect</a:t>
            </a:r>
          </a:p>
          <a:p>
            <a:pPr marL="342900" indent="-342900">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Simultaneous data communication without complicated protocol</a:t>
            </a:r>
          </a:p>
          <a:p>
            <a:pPr marL="800100" lvl="1" indent="-342900">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 Spatial separation of multiple light source  in receiving plane</a:t>
            </a:r>
          </a:p>
          <a:p>
            <a:pPr marL="800100" lvl="1" indent="-342900">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 Each pixel acts as independent receiver</a:t>
            </a:r>
          </a:p>
        </p:txBody>
      </p:sp>
    </p:spTree>
    <p:extLst>
      <p:ext uri="{BB962C8B-B14F-4D97-AF65-F5344CB8AC3E}">
        <p14:creationId xmlns:p14="http://schemas.microsoft.com/office/powerpoint/2010/main" val="317284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76672"/>
            <a:ext cx="8060432" cy="870992"/>
          </a:xfrm>
          <a:ln/>
        </p:spPr>
        <p:txBody>
          <a:bodyPr/>
          <a:lstStyle/>
          <a:p>
            <a:r>
              <a:rPr lang="en-US" altLang="ja-JP" dirty="0"/>
              <a:t>OCC based V2X (2/3</a:t>
            </a:r>
            <a:r>
              <a:rPr lang="en-US" altLang="ja-JP" dirty="0" smtClean="0"/>
              <a:t>)</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11</a:t>
            </a:fld>
            <a:endParaRPr lang="en-US" altLang="ja-JP" dirty="0"/>
          </a:p>
        </p:txBody>
      </p:sp>
      <p:sp>
        <p:nvSpPr>
          <p:cNvPr id="5" name="TextBox 1"/>
          <p:cNvSpPr txBox="1">
            <a:spLocks noChangeArrowheads="1"/>
          </p:cNvSpPr>
          <p:nvPr/>
        </p:nvSpPr>
        <p:spPr bwMode="auto">
          <a:xfrm>
            <a:off x="145604" y="1124572"/>
            <a:ext cx="892899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342900" indent="-342900" fontAlgn="base">
              <a:spcBef>
                <a:spcPct val="0"/>
              </a:spcBef>
              <a:spcAft>
                <a:spcPct val="0"/>
              </a:spcAft>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Background noise from sun</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Pixel could saturate due to high back ground noise from sun</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smtClean="0">
                <a:solidFill>
                  <a:srgbClr val="000000"/>
                </a:solidFill>
                <a:ea typeface="Gulim" panose="020B0600000101010101" pitchFamily="34" charset="-127"/>
              </a:rPr>
              <a:t>Hence </a:t>
            </a:r>
            <a:r>
              <a:rPr lang="en-US" altLang="ko-KR" sz="2400" dirty="0">
                <a:solidFill>
                  <a:srgbClr val="000000"/>
                </a:solidFill>
                <a:ea typeface="Gulim" panose="020B0600000101010101" pitchFamily="34" charset="-127"/>
              </a:rPr>
              <a:t>unable to receive signal</a:t>
            </a:r>
          </a:p>
          <a:p>
            <a:pPr marL="342900" indent="-342900" fontAlgn="base">
              <a:spcBef>
                <a:spcPct val="0"/>
              </a:spcBef>
              <a:spcAft>
                <a:spcPct val="0"/>
              </a:spcAft>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Only </a:t>
            </a:r>
            <a:r>
              <a:rPr lang="en-US" altLang="ko-KR" sz="2400" b="1" dirty="0" smtClean="0">
                <a:solidFill>
                  <a:srgbClr val="000000"/>
                </a:solidFill>
                <a:ea typeface="Gulim" panose="020B0600000101010101" pitchFamily="34" charset="-127"/>
              </a:rPr>
              <a:t>Line of Sight (</a:t>
            </a:r>
            <a:r>
              <a:rPr lang="en-US" altLang="ko-KR" sz="2400" b="1" dirty="0" err="1" smtClean="0">
                <a:solidFill>
                  <a:srgbClr val="000000"/>
                </a:solidFill>
                <a:ea typeface="Gulim" panose="020B0600000101010101" pitchFamily="34" charset="-127"/>
              </a:rPr>
              <a:t>LoS</a:t>
            </a:r>
            <a:r>
              <a:rPr lang="en-US" altLang="ko-KR" sz="2400" b="1" dirty="0" smtClean="0">
                <a:solidFill>
                  <a:srgbClr val="000000"/>
                </a:solidFill>
                <a:ea typeface="Gulim" panose="020B0600000101010101" pitchFamily="34" charset="-127"/>
              </a:rPr>
              <a:t>) </a:t>
            </a:r>
            <a:r>
              <a:rPr lang="en-US" altLang="ko-KR" sz="2400" b="1" dirty="0">
                <a:solidFill>
                  <a:srgbClr val="000000"/>
                </a:solidFill>
                <a:ea typeface="Gulim" panose="020B0600000101010101" pitchFamily="34" charset="-127"/>
              </a:rPr>
              <a:t>communication is possible for V2V communication</a:t>
            </a:r>
          </a:p>
          <a:p>
            <a:pPr marL="342900" indent="-342900" fontAlgn="base">
              <a:spcBef>
                <a:spcPct val="0"/>
              </a:spcBef>
              <a:spcAft>
                <a:spcPct val="0"/>
              </a:spcAft>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Camera frame rates vs. vehicle speed</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Unable to receive data at time interval between two frames </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For low frame rate camera, vehicle will travel more distance at that interval</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Hence increase tracking complexity</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Also increase collision probability </a:t>
            </a:r>
          </a:p>
          <a:p>
            <a:pPr marL="342900" indent="-342900" fontAlgn="base">
              <a:spcBef>
                <a:spcPct val="0"/>
              </a:spcBef>
              <a:spcAft>
                <a:spcPct val="0"/>
              </a:spcAft>
              <a:buClr>
                <a:srgbClr val="7030A0"/>
              </a:buClr>
              <a:buFont typeface="Arial" panose="020B0604020202020204" pitchFamily="34" charset="0"/>
              <a:buChar char="•"/>
            </a:pPr>
            <a:r>
              <a:rPr lang="en-US" altLang="ko-KR" sz="2400" b="1" dirty="0">
                <a:solidFill>
                  <a:srgbClr val="000000"/>
                </a:solidFill>
                <a:ea typeface="Gulim" panose="020B0600000101010101" pitchFamily="34" charset="-127"/>
              </a:rPr>
              <a:t>Perspective distortion</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Due to viewing angle and distance</a:t>
            </a:r>
          </a:p>
          <a:p>
            <a:pPr marL="800100" lvl="1" indent="-342900" fontAlgn="base">
              <a:spcBef>
                <a:spcPct val="0"/>
              </a:spcBef>
              <a:spcAft>
                <a:spcPct val="0"/>
              </a:spcAft>
              <a:buClr>
                <a:srgbClr val="FF0000"/>
              </a:buClr>
              <a:buFont typeface="Wingdings" panose="05000000000000000000" pitchFamily="2" charset="2"/>
              <a:buChar char="§"/>
            </a:pPr>
            <a:r>
              <a:rPr lang="en-US" altLang="ko-KR" sz="2400" dirty="0">
                <a:solidFill>
                  <a:srgbClr val="000000"/>
                </a:solidFill>
                <a:ea typeface="Gulim" panose="020B0600000101010101" pitchFamily="34" charset="-127"/>
              </a:rPr>
              <a:t>Data from multiple LED may not be resolved</a:t>
            </a:r>
          </a:p>
          <a:p>
            <a:pPr marL="342900" indent="-342900" fontAlgn="base">
              <a:spcBef>
                <a:spcPct val="0"/>
              </a:spcBef>
              <a:spcAft>
                <a:spcPct val="0"/>
              </a:spcAft>
              <a:buClr>
                <a:srgbClr val="7030A0"/>
              </a:buClr>
              <a:buFont typeface="Wingdings" panose="05000000000000000000" pitchFamily="2" charset="2"/>
              <a:buChar char="ü"/>
            </a:pPr>
            <a:endParaRPr lang="en-US" altLang="ko-KR" sz="2400" dirty="0">
              <a:solidFill>
                <a:srgbClr val="000000"/>
              </a:solidFill>
              <a:ea typeface="Gulim" panose="020B0600000101010101" pitchFamily="34" charset="-127"/>
            </a:endParaRPr>
          </a:p>
        </p:txBody>
      </p:sp>
    </p:spTree>
    <p:extLst>
      <p:ext uri="{BB962C8B-B14F-4D97-AF65-F5344CB8AC3E}">
        <p14:creationId xmlns:p14="http://schemas.microsoft.com/office/powerpoint/2010/main" val="3555469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76672"/>
            <a:ext cx="8060432" cy="870992"/>
          </a:xfrm>
          <a:ln/>
        </p:spPr>
        <p:txBody>
          <a:bodyPr/>
          <a:lstStyle/>
          <a:p>
            <a:r>
              <a:rPr lang="en-US" altLang="ja-JP" dirty="0"/>
              <a:t>OCC based V2X </a:t>
            </a:r>
            <a:r>
              <a:rPr lang="en-US" altLang="ja-JP" dirty="0" smtClean="0"/>
              <a:t>(3/3)</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12</a:t>
            </a:fld>
            <a:endParaRPr lang="en-US" altLang="ja-JP" dirty="0"/>
          </a:p>
        </p:txBody>
      </p:sp>
      <p:sp>
        <p:nvSpPr>
          <p:cNvPr id="7" name="TextBox 6"/>
          <p:cNvSpPr txBox="1"/>
          <p:nvPr/>
        </p:nvSpPr>
        <p:spPr>
          <a:xfrm>
            <a:off x="323528" y="2060848"/>
            <a:ext cx="8712968"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Each </a:t>
            </a:r>
            <a:r>
              <a:rPr lang="en-US" sz="2400" dirty="0">
                <a:latin typeface="Times New Roman" panose="02020603050405020304" pitchFamily="18" charset="0"/>
                <a:cs typeface="Times New Roman" panose="02020603050405020304" pitchFamily="18" charset="0"/>
              </a:rPr>
              <a:t>pixel is </a:t>
            </a:r>
            <a:r>
              <a:rPr lang="en-US" sz="2400" dirty="0" smtClean="0">
                <a:latin typeface="Times New Roman" panose="02020603050405020304" pitchFamily="18" charset="0"/>
                <a:cs typeface="Times New Roman" panose="02020603050405020304" pitchFamily="18" charset="0"/>
              </a:rPr>
              <a:t>an independent </a:t>
            </a:r>
            <a:r>
              <a:rPr lang="en-US" sz="2400" dirty="0">
                <a:latin typeface="Times New Roman" panose="02020603050405020304" pitchFamily="18" charset="0"/>
                <a:cs typeface="Times New Roman" panose="02020603050405020304" pitchFamily="18" charset="0"/>
              </a:rPr>
              <a:t>PD, and the sampling frequency (i.e.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camera</a:t>
            </a:r>
            <a:r>
              <a:rPr lang="en-US" sz="2400" dirty="0">
                <a:latin typeface="Times New Roman" panose="02020603050405020304" pitchFamily="18" charset="0"/>
                <a:cs typeface="Times New Roman" panose="02020603050405020304" pitchFamily="18" charset="0"/>
              </a:rPr>
              <a:t>) is limited to &lt;100 Hz </a:t>
            </a:r>
            <a:r>
              <a:rPr lang="en-US" sz="2400" dirty="0" smtClean="0">
                <a:latin typeface="Times New Roman" panose="02020603050405020304" pitchFamily="18" charset="0"/>
                <a:cs typeface="Times New Roman" panose="02020603050405020304" pitchFamily="18" charset="0"/>
              </a:rPr>
              <a:t>for standard cameras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PD-based </a:t>
            </a:r>
            <a:r>
              <a:rPr lang="en-US" sz="2400" dirty="0">
                <a:latin typeface="Times New Roman" panose="02020603050405020304" pitchFamily="18" charset="0"/>
                <a:cs typeface="Times New Roman" panose="02020603050405020304" pitchFamily="18" charset="0"/>
              </a:rPr>
              <a:t>receiver cannot be used to separate </a:t>
            </a:r>
            <a:r>
              <a:rPr lang="en-US" sz="2400" dirty="0" smtClean="0">
                <a:latin typeface="Times New Roman" panose="02020603050405020304" pitchFamily="18" charset="0"/>
                <a:cs typeface="Times New Roman" panose="02020603050405020304" pitchFamily="18" charset="0"/>
              </a:rPr>
              <a:t>the mixed </a:t>
            </a:r>
            <a:r>
              <a:rPr lang="en-US" sz="2400" dirty="0">
                <a:latin typeface="Times New Roman" panose="02020603050405020304" pitchFamily="18" charset="0"/>
                <a:cs typeface="Times New Roman" panose="02020603050405020304" pitchFamily="18" charset="0"/>
              </a:rPr>
              <a:t>signal. This is because a PD capture the sum of all light (i.e. intensity) and </a:t>
            </a:r>
            <a:r>
              <a:rPr lang="en-US" sz="2400" dirty="0" smtClean="0">
                <a:latin typeface="Times New Roman" panose="02020603050405020304" pitchFamily="18" charset="0"/>
                <a:cs typeface="Times New Roman" panose="02020603050405020304" pitchFamily="18" charset="0"/>
              </a:rPr>
              <a:t>it cannot </a:t>
            </a:r>
            <a:r>
              <a:rPr lang="en-US" sz="2400" dirty="0">
                <a:latin typeface="Times New Roman" panose="02020603050405020304" pitchFamily="18" charset="0"/>
                <a:cs typeface="Times New Roman" panose="02020603050405020304" pitchFamily="18" charset="0"/>
              </a:rPr>
              <a:t>distinguish lights coming from different </a:t>
            </a:r>
            <a:r>
              <a:rPr lang="en-US" sz="2400" dirty="0" smtClean="0">
                <a:latin typeface="Times New Roman" panose="02020603050405020304" pitchFamily="18" charset="0"/>
                <a:cs typeface="Times New Roman" panose="02020603050405020304" pitchFamily="18" charset="0"/>
              </a:rPr>
              <a:t>directions.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Imaging MIMO can be used to increase </a:t>
            </a:r>
            <a:r>
              <a:rPr lang="en-US" sz="2400" dirty="0" smtClean="0">
                <a:latin typeface="Times New Roman" panose="02020603050405020304" pitchFamily="18" charset="0"/>
                <a:cs typeface="Times New Roman" panose="02020603050405020304" pitchFamily="18" charset="0"/>
              </a:rPr>
              <a:t>data rates, </a:t>
            </a:r>
            <a:r>
              <a:rPr lang="en-US" sz="2400" dirty="0">
                <a:latin typeface="Times New Roman" panose="02020603050405020304" pitchFamily="18" charset="0"/>
                <a:cs typeface="Times New Roman" panose="02020603050405020304" pitchFamily="18" charset="0"/>
              </a:rPr>
              <a:t>and to offer multiple access, as </a:t>
            </a:r>
            <a:r>
              <a:rPr lang="en-US" sz="2400" dirty="0" smtClean="0">
                <a:latin typeface="Times New Roman" panose="02020603050405020304" pitchFamily="18" charset="0"/>
                <a:cs typeface="Times New Roman" panose="02020603050405020304" pitchFamily="18" charset="0"/>
              </a:rPr>
              <a:t>well as </a:t>
            </a:r>
            <a:r>
              <a:rPr lang="en-US" sz="2400" dirty="0">
                <a:latin typeface="Times New Roman" panose="02020603050405020304" pitchFamily="18" charset="0"/>
                <a:cs typeface="Times New Roman" panose="02020603050405020304" pitchFamily="18" charset="0"/>
              </a:rPr>
              <a:t>reducing the bit error rate (BER</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MIMO can improve </a:t>
            </a:r>
            <a:r>
              <a:rPr lang="en-US" sz="2400" dirty="0">
                <a:latin typeface="Times New Roman" panose="02020603050405020304" pitchFamily="18" charset="0"/>
                <a:cs typeface="Times New Roman" panose="02020603050405020304" pitchFamily="18" charset="0"/>
              </a:rPr>
              <a:t>received signal-to-noise ratio (SNR</a:t>
            </a:r>
            <a:r>
              <a:rPr lang="en-US" sz="2400" dirty="0" smtClean="0">
                <a:latin typeface="Times New Roman" panose="02020603050405020304" pitchFamily="18" charset="0"/>
                <a:cs typeface="Times New Roman" panose="02020603050405020304" pitchFamily="18" charset="0"/>
              </a:rPr>
              <a:t>).</a:t>
            </a:r>
          </a:p>
        </p:txBody>
      </p:sp>
      <p:sp>
        <p:nvSpPr>
          <p:cNvPr id="8" name="Title 1"/>
          <p:cNvSpPr txBox="1">
            <a:spLocks/>
          </p:cNvSpPr>
          <p:nvPr/>
        </p:nvSpPr>
        <p:spPr>
          <a:xfrm>
            <a:off x="323528" y="1457041"/>
            <a:ext cx="3683244" cy="494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chemeClr val="tx1"/>
                </a:solidFill>
                <a:latin typeface="Times New Roman" panose="02020603050405020304" pitchFamily="18" charset="0"/>
                <a:cs typeface="Times New Roman" panose="02020603050405020304" pitchFamily="18" charset="0"/>
              </a:rPr>
              <a:t>Advantages MIMO OCC</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11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76672"/>
            <a:ext cx="8060432" cy="870992"/>
          </a:xfrm>
          <a:ln/>
        </p:spPr>
        <p:txBody>
          <a:bodyPr/>
          <a:lstStyle/>
          <a:p>
            <a:r>
              <a:rPr lang="en-US" altLang="ja-JP" dirty="0" smtClean="0"/>
              <a:t>Conclusion </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13</a:t>
            </a:fld>
            <a:endParaRPr lang="en-US" altLang="ja-JP" dirty="0"/>
          </a:p>
        </p:txBody>
      </p:sp>
      <p:sp>
        <p:nvSpPr>
          <p:cNvPr id="7" name="TextBox 6"/>
          <p:cNvSpPr txBox="1"/>
          <p:nvPr/>
        </p:nvSpPr>
        <p:spPr>
          <a:xfrm>
            <a:off x="0" y="1628800"/>
            <a:ext cx="8928992"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Times New Roman" panose="02020603050405020304" pitchFamily="18" charset="0"/>
              </a:rPr>
              <a:t>Automation should provide users with safe, comfortable, convenient and efficient </a:t>
            </a:r>
            <a:r>
              <a:rPr lang="en-US" sz="2400" dirty="0" smtClean="0">
                <a:cs typeface="Times New Roman" panose="02020603050405020304" pitchFamily="18" charset="0"/>
              </a:rPr>
              <a:t>mobility</a:t>
            </a:r>
          </a:p>
          <a:p>
            <a:pPr marL="342900" indent="-342900">
              <a:buFont typeface="Arial" panose="020B0604020202020204" pitchFamily="34" charset="0"/>
              <a:buChar char="•"/>
            </a:pPr>
            <a:r>
              <a:rPr lang="en-US" sz="2400" dirty="0" smtClean="0">
                <a:cs typeface="Times New Roman" panose="02020603050405020304" pitchFamily="18" charset="0"/>
              </a:rPr>
              <a:t>On that platform ADAS is coming in front us</a:t>
            </a:r>
          </a:p>
          <a:p>
            <a:pPr marL="342900" indent="-342900">
              <a:buFont typeface="Arial" panose="020B0604020202020204" pitchFamily="34" charset="0"/>
              <a:buChar char="•"/>
            </a:pPr>
            <a:r>
              <a:rPr lang="en-US" sz="2400" dirty="0" smtClean="0">
                <a:cs typeface="Times New Roman" panose="02020603050405020304" pitchFamily="18" charset="0"/>
              </a:rPr>
              <a:t>Long </a:t>
            </a:r>
            <a:r>
              <a:rPr lang="en-US" sz="2400" dirty="0">
                <a:cs typeface="Times New Roman" panose="02020603050405020304" pitchFamily="18" charset="0"/>
              </a:rPr>
              <a:t>range OCC </a:t>
            </a:r>
            <a:r>
              <a:rPr lang="en-US" sz="2400" dirty="0" smtClean="0">
                <a:cs typeface="Times New Roman" panose="02020603050405020304" pitchFamily="18" charset="0"/>
              </a:rPr>
              <a:t>may provide proper solution for the ADAS system to make more safe and reliable </a:t>
            </a:r>
          </a:p>
          <a:p>
            <a:pPr marL="342900" indent="-342900">
              <a:buFont typeface="Arial" panose="020B0604020202020204" pitchFamily="34" charset="0"/>
              <a:buChar char="•"/>
            </a:pPr>
            <a:r>
              <a:rPr lang="en-US" sz="2400" dirty="0" smtClean="0">
                <a:cs typeface="Times New Roman" panose="02020603050405020304" pitchFamily="18" charset="0"/>
              </a:rPr>
              <a:t>When </a:t>
            </a:r>
            <a:r>
              <a:rPr lang="en-US" sz="2400" dirty="0">
                <a:cs typeface="Times New Roman" panose="02020603050405020304" pitchFamily="18" charset="0"/>
              </a:rPr>
              <a:t>the advanced driver assistance systems control or support elements of the driving task, drivers should be fully aware of the performance and limitations of those </a:t>
            </a:r>
            <a:r>
              <a:rPr lang="en-US" sz="2400" dirty="0" smtClean="0">
                <a:cs typeface="Times New Roman" panose="02020603050405020304" pitchFamily="18" charset="0"/>
              </a:rPr>
              <a:t>functions</a:t>
            </a:r>
          </a:p>
        </p:txBody>
      </p:sp>
    </p:spTree>
    <p:extLst>
      <p:ext uri="{BB962C8B-B14F-4D97-AF65-F5344CB8AC3E}">
        <p14:creationId xmlns:p14="http://schemas.microsoft.com/office/powerpoint/2010/main" val="49346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791444" y="1484784"/>
            <a:ext cx="7632848" cy="3456384"/>
          </a:xfrm>
        </p:spPr>
        <p:txBody>
          <a:bodyPr/>
          <a:lstStyle/>
          <a:p>
            <a:r>
              <a:rPr lang="en-US" altLang="ja-JP" b="1" dirty="0">
                <a:ea typeface="ＭＳ Ｐゴシック" pitchFamily="50" charset="-128"/>
              </a:rPr>
              <a:t>IEEE </a:t>
            </a:r>
            <a:r>
              <a:rPr lang="en-US" altLang="ja-JP" b="1" dirty="0" smtClean="0">
                <a:ea typeface="ＭＳ Ｐゴシック" pitchFamily="50" charset="-128"/>
              </a:rPr>
              <a:t>802.15 </a:t>
            </a:r>
            <a:r>
              <a:rPr lang="en-US" altLang="ja-JP" b="1" dirty="0" smtClean="0">
                <a:ea typeface="ＭＳ Ｐゴシック" pitchFamily="50" charset="-128"/>
              </a:rPr>
              <a:t>IG VAT</a:t>
            </a:r>
            <a:br>
              <a:rPr lang="en-US" altLang="ja-JP" b="1" dirty="0" smtClean="0">
                <a:ea typeface="ＭＳ Ｐゴシック" pitchFamily="50" charset="-128"/>
              </a:rPr>
            </a:br>
            <a:r>
              <a:rPr lang="en-US" altLang="ja-JP" b="1" dirty="0">
                <a:ea typeface="ＭＳ Ｐゴシック" pitchFamily="50" charset="-128"/>
              </a:rPr>
              <a:t/>
            </a:r>
            <a:br>
              <a:rPr lang="en-US" altLang="ja-JP" b="1" dirty="0">
                <a:ea typeface="ＭＳ Ｐゴシック" pitchFamily="50" charset="-128"/>
              </a:rPr>
            </a:br>
            <a:r>
              <a:rPr lang="en-US" altLang="ja-JP" dirty="0" smtClean="0">
                <a:ea typeface="ＭＳ Ｐゴシック" pitchFamily="50" charset="-128"/>
              </a:rPr>
              <a:t>Using rear light for long range OCC to ensure safety </a:t>
            </a:r>
            <a:r>
              <a:rPr lang="en-US" altLang="ja-JP" dirty="0">
                <a:ea typeface="ＭＳ Ｐゴシック" pitchFamily="50" charset="-128"/>
              </a:rPr>
              <a:t>issues</a:t>
            </a:r>
            <a:r>
              <a:rPr lang="en-US" altLang="ja-JP" dirty="0" smtClean="0">
                <a:ea typeface="ＭＳ Ｐゴシック" pitchFamily="50" charset="-128"/>
              </a:rPr>
              <a:t> </a:t>
            </a:r>
            <a:endParaRPr lang="ja-JP" altLang="ja-JP" dirty="0"/>
          </a:p>
        </p:txBody>
      </p: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654968"/>
            <a:ext cx="8856984" cy="870992"/>
          </a:xfrm>
          <a:ln/>
        </p:spPr>
        <p:txBody>
          <a:bodyPr/>
          <a:lstStyle/>
          <a:p>
            <a:r>
              <a:rPr lang="en-US" altLang="ja-JP" dirty="0" smtClean="0"/>
              <a:t>Introduction</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3</a:t>
            </a:fld>
            <a:endParaRPr lang="en-US" altLang="ja-JP" dirty="0"/>
          </a:p>
        </p:txBody>
      </p:sp>
      <p:sp>
        <p:nvSpPr>
          <p:cNvPr id="12" name="TextBox 11"/>
          <p:cNvSpPr txBox="1"/>
          <p:nvPr/>
        </p:nvSpPr>
        <p:spPr>
          <a:xfrm>
            <a:off x="416682" y="1700808"/>
            <a:ext cx="8386836" cy="1938992"/>
          </a:xfrm>
          <a:prstGeom prst="rect">
            <a:avLst/>
          </a:prstGeom>
          <a:noFill/>
        </p:spPr>
        <p:txBody>
          <a:bodyPr wrap="square" rtlCol="0">
            <a:spAutoFit/>
          </a:bodyPr>
          <a:lstStyle/>
          <a:p>
            <a:r>
              <a:rPr lang="en-US" sz="2400" dirty="0">
                <a:cs typeface="Times New Roman" panose="02020603050405020304" pitchFamily="18" charset="0"/>
              </a:rPr>
              <a:t>Road safety is primarily meant about the protection and security of all those who travel on </a:t>
            </a:r>
            <a:r>
              <a:rPr lang="en-US" sz="2400" dirty="0" smtClean="0">
                <a:cs typeface="Times New Roman" panose="02020603050405020304" pitchFamily="18" charset="0"/>
              </a:rPr>
              <a:t>roads by foot or using vehicle. Currently advanced driver assistance system (ADAS) helps the driver in the diving process and enables safe, relaxed driving. It is designed to increase vehicle safety more generally road safety</a:t>
            </a:r>
            <a:endParaRPr lang="en-US" sz="2400" dirty="0">
              <a:cs typeface="Times New Roman" panose="02020603050405020304" pitchFamily="18" charset="0"/>
            </a:endParaRPr>
          </a:p>
        </p:txBody>
      </p:sp>
    </p:spTree>
    <p:extLst>
      <p:ext uri="{BB962C8B-B14F-4D97-AF65-F5344CB8AC3E}">
        <p14:creationId xmlns:p14="http://schemas.microsoft.com/office/powerpoint/2010/main" val="2509029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76672"/>
            <a:ext cx="8060432" cy="870992"/>
          </a:xfrm>
          <a:ln/>
        </p:spPr>
        <p:txBody>
          <a:bodyPr/>
          <a:lstStyle/>
          <a:p>
            <a:r>
              <a:rPr lang="en-US" altLang="ja-JP" dirty="0"/>
              <a:t>Advanced Driver Assistance Systems</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4</a:t>
            </a:fld>
            <a:endParaRPr lang="en-US" altLang="ja-JP" dirty="0"/>
          </a:p>
        </p:txBody>
      </p:sp>
      <p:pic>
        <p:nvPicPr>
          <p:cNvPr id="7" name="Picture 1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59145" y="1556792"/>
            <a:ext cx="8583168" cy="4919599"/>
          </a:xfrm>
          <a:prstGeom prst="rect">
            <a:avLst/>
          </a:prstGeom>
        </p:spPr>
      </p:pic>
      <p:sp>
        <p:nvSpPr>
          <p:cNvPr id="8" name="TextBox 7"/>
          <p:cNvSpPr txBox="1"/>
          <p:nvPr/>
        </p:nvSpPr>
        <p:spPr>
          <a:xfrm>
            <a:off x="539552" y="1268760"/>
            <a:ext cx="820891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Systems &amp; subsystems on the way to fully automated highway </a:t>
            </a:r>
            <a:r>
              <a:rPr lang="en-US" sz="2400" dirty="0" smtClean="0">
                <a:latin typeface="Times New Roman" panose="02020603050405020304" pitchFamily="18" charset="0"/>
                <a:cs typeface="Times New Roman" panose="02020603050405020304" pitchFamily="18" charset="0"/>
              </a:rPr>
              <a:t>system</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Automated Vehicle Guidance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0040" y="685800"/>
            <a:ext cx="7772400" cy="870992"/>
          </a:xfrm>
          <a:ln/>
        </p:spPr>
        <p:txBody>
          <a:bodyPr/>
          <a:lstStyle/>
          <a:p>
            <a:r>
              <a:rPr lang="en-US" altLang="ja-JP" dirty="0" smtClean="0"/>
              <a:t>Sub-sections of ADAS</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5</a:t>
            </a:fld>
            <a:endParaRPr lang="en-US" altLang="ja-JP"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1700808"/>
            <a:ext cx="9063021" cy="3740180"/>
          </a:xfrm>
          <a:prstGeom prst="rect">
            <a:avLst/>
          </a:prstGeom>
        </p:spPr>
      </p:pic>
    </p:spTree>
    <p:extLst>
      <p:ext uri="{BB962C8B-B14F-4D97-AF65-F5344CB8AC3E}">
        <p14:creationId xmlns:p14="http://schemas.microsoft.com/office/powerpoint/2010/main" val="48125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536" y="504216"/>
            <a:ext cx="9505056" cy="870992"/>
          </a:xfrm>
          <a:ln/>
        </p:spPr>
        <p:txBody>
          <a:bodyPr/>
          <a:lstStyle/>
          <a:p>
            <a:r>
              <a:rPr lang="en-US" altLang="ja-JP" dirty="0"/>
              <a:t> Key Technologies for Autonomous Vehicles</a:t>
            </a: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6</a:t>
            </a:fld>
            <a:endParaRPr lang="en-US" altLang="ja-JP"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76" r="1176"/>
          <a:stretch/>
        </p:blipFill>
        <p:spPr>
          <a:xfrm>
            <a:off x="35497" y="2177134"/>
            <a:ext cx="9073008" cy="3844154"/>
          </a:xfrm>
          <a:prstGeom prst="rect">
            <a:avLst/>
          </a:prstGeom>
        </p:spPr>
      </p:pic>
      <p:sp>
        <p:nvSpPr>
          <p:cNvPr id="12" name="TextBox 11"/>
          <p:cNvSpPr txBox="1"/>
          <p:nvPr/>
        </p:nvSpPr>
        <p:spPr>
          <a:xfrm>
            <a:off x="35496" y="1377876"/>
            <a:ext cx="7776864" cy="461665"/>
          </a:xfrm>
          <a:prstGeom prst="rect">
            <a:avLst/>
          </a:prstGeom>
          <a:noFill/>
        </p:spPr>
        <p:txBody>
          <a:bodyPr wrap="square" rtlCol="0">
            <a:spAutoFit/>
          </a:bodyPr>
          <a:lstStyle/>
          <a:p>
            <a:r>
              <a:rPr lang="en-US" sz="2400" dirty="0" smtClean="0">
                <a:cs typeface="Times New Roman" panose="02020603050405020304" pitchFamily="18" charset="0"/>
              </a:rPr>
              <a:t>There are existing key </a:t>
            </a:r>
            <a:r>
              <a:rPr lang="en-US" sz="2400" dirty="0">
                <a:cs typeface="Times New Roman" panose="02020603050405020304" pitchFamily="18" charset="0"/>
              </a:rPr>
              <a:t>technologies enabling autonomous cars</a:t>
            </a:r>
          </a:p>
        </p:txBody>
      </p:sp>
    </p:spTree>
    <p:extLst>
      <p:ext uri="{BB962C8B-B14F-4D97-AF65-F5344CB8AC3E}">
        <p14:creationId xmlns:p14="http://schemas.microsoft.com/office/powerpoint/2010/main" val="59750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504216"/>
            <a:ext cx="8856984" cy="870992"/>
          </a:xfrm>
          <a:ln/>
        </p:spPr>
        <p:txBody>
          <a:bodyPr/>
          <a:lstStyle/>
          <a:p>
            <a:r>
              <a:rPr lang="en-US" altLang="ja-JP" dirty="0"/>
              <a:t>Principles: Control Elements</a:t>
            </a: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7</a:t>
            </a:fld>
            <a:endParaRPr lang="en-US" altLang="ja-JP" dirty="0"/>
          </a:p>
        </p:txBody>
      </p:sp>
      <p:sp>
        <p:nvSpPr>
          <p:cNvPr id="7" name="TextBox 6"/>
          <p:cNvSpPr txBox="1"/>
          <p:nvPr/>
        </p:nvSpPr>
        <p:spPr>
          <a:xfrm>
            <a:off x="0" y="1268760"/>
            <a:ext cx="914400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Times New Roman" panose="02020603050405020304" pitchFamily="18" charset="0"/>
              </a:rPr>
              <a:t>Normal Driving </a:t>
            </a:r>
            <a:r>
              <a:rPr lang="en-US" sz="2400" dirty="0" smtClean="0">
                <a:cs typeface="Times New Roman" panose="02020603050405020304" pitchFamily="18" charset="0"/>
              </a:rPr>
              <a:t>Situations</a:t>
            </a:r>
          </a:p>
          <a:p>
            <a:pPr marL="800100" lvl="1" indent="-342900">
              <a:buFont typeface="Arial" panose="020B0604020202020204" pitchFamily="34" charset="0"/>
              <a:buChar char="•"/>
            </a:pPr>
            <a:r>
              <a:rPr lang="en-US" sz="2400" dirty="0">
                <a:cs typeface="Times New Roman" panose="02020603050405020304" pitchFamily="18" charset="0"/>
              </a:rPr>
              <a:t>The driver should be able to easily and quickly override system actions at any time under normal driving situations and when crashes are </a:t>
            </a:r>
            <a:r>
              <a:rPr lang="en-US" sz="2400" dirty="0" smtClean="0">
                <a:cs typeface="Times New Roman" panose="02020603050405020304" pitchFamily="18" charset="0"/>
              </a:rPr>
              <a:t>avoidable</a:t>
            </a:r>
          </a:p>
          <a:p>
            <a:pPr marL="342900" indent="-342900">
              <a:buFont typeface="Arial" panose="020B0604020202020204" pitchFamily="34" charset="0"/>
              <a:buChar char="•"/>
            </a:pPr>
            <a:r>
              <a:rPr lang="en-US" sz="2400" dirty="0" smtClean="0">
                <a:cs typeface="Times New Roman" panose="02020603050405020304" pitchFamily="18" charset="0"/>
              </a:rPr>
              <a:t>Critical </a:t>
            </a:r>
            <a:r>
              <a:rPr lang="en-US" sz="2400" dirty="0">
                <a:cs typeface="Times New Roman" panose="02020603050405020304" pitchFamily="18" charset="0"/>
              </a:rPr>
              <a:t>Driving </a:t>
            </a:r>
            <a:r>
              <a:rPr lang="en-US" sz="2400" dirty="0" smtClean="0">
                <a:cs typeface="Times New Roman" panose="02020603050405020304" pitchFamily="18" charset="0"/>
              </a:rPr>
              <a:t>Situations</a:t>
            </a:r>
          </a:p>
          <a:p>
            <a:pPr marL="800100" lvl="1" indent="-342900">
              <a:buFont typeface="Arial" panose="020B0604020202020204" pitchFamily="34" charset="0"/>
              <a:buChar char="•"/>
            </a:pPr>
            <a:r>
              <a:rPr lang="en-US" sz="2400" dirty="0">
                <a:cs typeface="Times New Roman" panose="02020603050405020304" pitchFamily="18" charset="0"/>
              </a:rPr>
              <a:t>When the crash is determined to be unavoidable, the system can take actions to try to mitigate the crash </a:t>
            </a:r>
            <a:r>
              <a:rPr lang="en-US" sz="2400" dirty="0" smtClean="0">
                <a:cs typeface="Times New Roman" panose="02020603050405020304" pitchFamily="18" charset="0"/>
              </a:rPr>
              <a:t>severity</a:t>
            </a:r>
          </a:p>
          <a:p>
            <a:pPr marL="800100" lvl="1" indent="-342900">
              <a:buFont typeface="Arial" panose="020B0604020202020204" pitchFamily="34" charset="0"/>
              <a:buChar char="•"/>
            </a:pPr>
            <a:r>
              <a:rPr lang="en-US" sz="2400" dirty="0">
                <a:cs typeface="Times New Roman" panose="02020603050405020304" pitchFamily="18" charset="0"/>
              </a:rPr>
              <a:t>When a loss of control is determined to be unavoidable, the system can take actions to try to regain stability and </a:t>
            </a:r>
            <a:r>
              <a:rPr lang="en-US" sz="2400" dirty="0" smtClean="0">
                <a:cs typeface="Times New Roman" panose="02020603050405020304" pitchFamily="18" charset="0"/>
              </a:rPr>
              <a:t>control</a:t>
            </a:r>
          </a:p>
          <a:p>
            <a:pPr marL="800100" lvl="1" indent="-342900">
              <a:buFont typeface="Arial" panose="020B0604020202020204" pitchFamily="34" charset="0"/>
              <a:buChar char="•"/>
            </a:pPr>
            <a:r>
              <a:rPr lang="en-US" sz="2400" dirty="0">
                <a:cs typeface="Times New Roman" panose="02020603050405020304" pitchFamily="18" charset="0"/>
              </a:rPr>
              <a:t>When it determines that driver performance is impaired, the system can take actions to avoid or mitigate collisions</a:t>
            </a:r>
            <a:endParaRPr lang="en-US" sz="2400" dirty="0" smtClean="0">
              <a:cs typeface="Times New Roman" panose="02020603050405020304" pitchFamily="18" charset="0"/>
            </a:endParaRPr>
          </a:p>
          <a:p>
            <a:pPr lvl="1"/>
            <a:r>
              <a:rPr lang="en-US" sz="2400" dirty="0" smtClean="0">
                <a:cs typeface="Times New Roman" panose="02020603050405020304" pitchFamily="18" charset="0"/>
              </a:rPr>
              <a:t>	</a:t>
            </a:r>
          </a:p>
          <a:p>
            <a:endParaRPr lang="en-US" sz="2400" dirty="0">
              <a:cs typeface="Times New Roman" panose="02020603050405020304" pitchFamily="18" charset="0"/>
            </a:endParaRPr>
          </a:p>
        </p:txBody>
      </p:sp>
    </p:spTree>
    <p:extLst>
      <p:ext uri="{BB962C8B-B14F-4D97-AF65-F5344CB8AC3E}">
        <p14:creationId xmlns:p14="http://schemas.microsoft.com/office/powerpoint/2010/main" val="308750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504216"/>
            <a:ext cx="8856984" cy="870992"/>
          </a:xfrm>
          <a:ln/>
        </p:spPr>
        <p:txBody>
          <a:bodyPr/>
          <a:lstStyle/>
          <a:p>
            <a:r>
              <a:rPr lang="en-US" altLang="ja-JP" dirty="0"/>
              <a:t>Principles: Operation </a:t>
            </a:r>
            <a:r>
              <a:rPr lang="en-US" altLang="ja-JP" dirty="0" smtClean="0"/>
              <a:t>Elements</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8</a:t>
            </a:fld>
            <a:endParaRPr lang="en-US" altLang="ja-JP" dirty="0"/>
          </a:p>
        </p:txBody>
      </p:sp>
      <p:sp>
        <p:nvSpPr>
          <p:cNvPr id="7" name="TextBox 6"/>
          <p:cNvSpPr txBox="1"/>
          <p:nvPr/>
        </p:nvSpPr>
        <p:spPr>
          <a:xfrm>
            <a:off x="179512" y="1484784"/>
            <a:ext cx="91440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Times New Roman" panose="02020603050405020304" pitchFamily="18" charset="0"/>
              </a:rPr>
              <a:t>For systems that control the vehicle under normal driving situations, the driver should have a means to turn it OFF manually and to keep the system in the OFF </a:t>
            </a:r>
            <a:r>
              <a:rPr lang="en-US" sz="2400" dirty="0" smtClean="0">
                <a:cs typeface="Times New Roman" panose="02020603050405020304" pitchFamily="18" charset="0"/>
              </a:rPr>
              <a:t>state</a:t>
            </a:r>
          </a:p>
          <a:p>
            <a:pPr marL="342900" indent="-342900">
              <a:buFont typeface="Arial" panose="020B0604020202020204" pitchFamily="34" charset="0"/>
              <a:buChar char="•"/>
            </a:pPr>
            <a:r>
              <a:rPr lang="en-US" sz="2400" dirty="0">
                <a:cs typeface="Times New Roman" panose="02020603050405020304" pitchFamily="18" charset="0"/>
              </a:rPr>
              <a:t>Drivers should be informed of the conditions that result in system activation and </a:t>
            </a:r>
            <a:r>
              <a:rPr lang="en-US" sz="2400" dirty="0" smtClean="0">
                <a:cs typeface="Times New Roman" panose="02020603050405020304" pitchFamily="18" charset="0"/>
              </a:rPr>
              <a:t>deactivation</a:t>
            </a:r>
          </a:p>
          <a:p>
            <a:pPr marL="342900" indent="-342900">
              <a:buFont typeface="Arial" panose="020B0604020202020204" pitchFamily="34" charset="0"/>
              <a:buChar char="•"/>
            </a:pPr>
            <a:r>
              <a:rPr lang="en-US" sz="2400" dirty="0">
                <a:cs typeface="Times New Roman" panose="02020603050405020304" pitchFamily="18" charset="0"/>
              </a:rPr>
              <a:t>Drivers should be informed of the conditions when system operation is different or is not guaranteed</a:t>
            </a:r>
            <a:endParaRPr lang="en-US" sz="2400" dirty="0" smtClean="0">
              <a:cs typeface="Times New Roman" panose="02020603050405020304" pitchFamily="18" charset="0"/>
            </a:endParaRPr>
          </a:p>
        </p:txBody>
      </p:sp>
    </p:spTree>
    <p:extLst>
      <p:ext uri="{BB962C8B-B14F-4D97-AF65-F5344CB8AC3E}">
        <p14:creationId xmlns:p14="http://schemas.microsoft.com/office/powerpoint/2010/main" val="3951719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1871" y="476672"/>
            <a:ext cx="8276456" cy="870992"/>
          </a:xfrm>
          <a:ln/>
        </p:spPr>
        <p:txBody>
          <a:bodyPr/>
          <a:lstStyle/>
          <a:p>
            <a:r>
              <a:rPr lang="en-US" altLang="ja-JP" dirty="0" smtClean="0"/>
              <a:t>Difference between RADAR &amp; LiDAR</a:t>
            </a:r>
            <a:endParaRPr lang="ja-JP"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9</a:t>
            </a:fld>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1943177101"/>
              </p:ext>
            </p:extLst>
          </p:nvPr>
        </p:nvGraphicFramePr>
        <p:xfrm>
          <a:off x="687826" y="1268760"/>
          <a:ext cx="7844546" cy="4947920"/>
        </p:xfrm>
        <a:graphic>
          <a:graphicData uri="http://schemas.openxmlformats.org/drawingml/2006/table">
            <a:tbl>
              <a:tblPr firstRow="1" bandRow="1">
                <a:tableStyleId>{5940675A-B579-460E-94D1-54222C63F5DA}</a:tableStyleId>
              </a:tblPr>
              <a:tblGrid>
                <a:gridCol w="1810974">
                  <a:extLst>
                    <a:ext uri="{9D8B030D-6E8A-4147-A177-3AD203B41FA5}">
                      <a16:colId xmlns="" xmlns:a16="http://schemas.microsoft.com/office/drawing/2014/main" val="1312118814"/>
                    </a:ext>
                  </a:extLst>
                </a:gridCol>
                <a:gridCol w="3182221">
                  <a:extLst>
                    <a:ext uri="{9D8B030D-6E8A-4147-A177-3AD203B41FA5}">
                      <a16:colId xmlns="" xmlns:a16="http://schemas.microsoft.com/office/drawing/2014/main" val="3074377801"/>
                    </a:ext>
                  </a:extLst>
                </a:gridCol>
                <a:gridCol w="2851351">
                  <a:extLst>
                    <a:ext uri="{9D8B030D-6E8A-4147-A177-3AD203B41FA5}">
                      <a16:colId xmlns="" xmlns:a16="http://schemas.microsoft.com/office/drawing/2014/main" val="413634648"/>
                    </a:ext>
                  </a:extLst>
                </a:gridCol>
              </a:tblGrid>
              <a:tr h="370840">
                <a:tc>
                  <a:txBody>
                    <a:bodyPr/>
                    <a:lstStyle/>
                    <a:p>
                      <a:endParaRPr lang="en-US" sz="1400" dirty="0"/>
                    </a:p>
                  </a:txBody>
                  <a:tcPr/>
                </a:tc>
                <a:tc>
                  <a:txBody>
                    <a:bodyPr/>
                    <a:lstStyle/>
                    <a:p>
                      <a:pPr algn="ctr"/>
                      <a:r>
                        <a:rPr lang="en-US" sz="1400" b="1" dirty="0" smtClean="0"/>
                        <a:t>RADAR</a:t>
                      </a:r>
                      <a:endParaRPr lang="en-US" sz="1400" b="1" dirty="0"/>
                    </a:p>
                  </a:txBody>
                  <a:tcPr anchor="ctr"/>
                </a:tc>
                <a:tc>
                  <a:txBody>
                    <a:bodyPr/>
                    <a:lstStyle/>
                    <a:p>
                      <a:pPr algn="ctr"/>
                      <a:r>
                        <a:rPr lang="en-US" sz="1400" b="1" dirty="0" smtClean="0"/>
                        <a:t>LiDAR</a:t>
                      </a:r>
                      <a:endParaRPr lang="en-US" sz="1400" b="1" dirty="0"/>
                    </a:p>
                  </a:txBody>
                  <a:tcPr anchor="ctr"/>
                </a:tc>
                <a:extLst>
                  <a:ext uri="{0D108BD9-81ED-4DB2-BD59-A6C34878D82A}">
                    <a16:rowId xmlns="" xmlns:a16="http://schemas.microsoft.com/office/drawing/2014/main" val="2812606080"/>
                  </a:ext>
                </a:extLst>
              </a:tr>
              <a:tr h="370840">
                <a:tc>
                  <a:txBody>
                    <a:bodyPr/>
                    <a:lstStyle/>
                    <a:p>
                      <a:r>
                        <a:rPr lang="en-US" sz="1400" dirty="0" smtClean="0"/>
                        <a:t>Abbreviation</a:t>
                      </a:r>
                      <a:endParaRPr lang="en-US" sz="1400" dirty="0"/>
                    </a:p>
                  </a:txBody>
                  <a:tcPr anchor="ctr"/>
                </a:tc>
                <a:tc>
                  <a:txBody>
                    <a:bodyPr/>
                    <a:lstStyle/>
                    <a:p>
                      <a:r>
                        <a:rPr lang="en-US" sz="1400" dirty="0" smtClean="0"/>
                        <a:t>Radio detection and ranging</a:t>
                      </a:r>
                      <a:endParaRPr lang="en-US" sz="1400" dirty="0"/>
                    </a:p>
                  </a:txBody>
                  <a:tcPr anchor="ctr"/>
                </a:tc>
                <a:tc>
                  <a:txBody>
                    <a:bodyPr/>
                    <a:lstStyle/>
                    <a:p>
                      <a:r>
                        <a:rPr lang="en-US" sz="1400" dirty="0" smtClean="0"/>
                        <a:t>Light detection and ranging</a:t>
                      </a:r>
                      <a:endParaRPr lang="en-US" sz="1400" dirty="0"/>
                    </a:p>
                  </a:txBody>
                  <a:tcPr anchor="ctr"/>
                </a:tc>
                <a:extLst>
                  <a:ext uri="{0D108BD9-81ED-4DB2-BD59-A6C34878D82A}">
                    <a16:rowId xmlns="" xmlns:a16="http://schemas.microsoft.com/office/drawing/2014/main" val="2354661199"/>
                  </a:ext>
                </a:extLst>
              </a:tr>
              <a:tr h="370840">
                <a:tc>
                  <a:txBody>
                    <a:bodyPr/>
                    <a:lstStyle/>
                    <a:p>
                      <a:r>
                        <a:rPr lang="en-US" sz="1400" dirty="0" smtClean="0"/>
                        <a:t>System</a:t>
                      </a:r>
                      <a:endParaRPr lang="en-US" sz="1400" dirty="0"/>
                    </a:p>
                  </a:txBody>
                  <a:tcPr anchor="ctr"/>
                </a:tc>
                <a:tc>
                  <a:txBody>
                    <a:bodyPr/>
                    <a:lstStyle/>
                    <a:p>
                      <a:r>
                        <a:rPr lang="en-US" sz="1400" dirty="0" smtClean="0"/>
                        <a:t>The Transmitter of a radar system sends a radio (or microwave) pulse into the air, and part of this pulse is reflected by the objects.</a:t>
                      </a:r>
                      <a:endParaRPr lang="en-US" sz="1400" dirty="0"/>
                    </a:p>
                  </a:txBody>
                  <a:tcPr anchor="ctr"/>
                </a:tc>
                <a:tc>
                  <a:txBody>
                    <a:bodyPr/>
                    <a:lstStyle/>
                    <a:p>
                      <a:r>
                        <a:rPr lang="en-US" sz="1400" dirty="0" smtClean="0"/>
                        <a:t>Transmission and reception of a laser signal to determine the time duration</a:t>
                      </a:r>
                      <a:endParaRPr lang="en-US" sz="1400" dirty="0"/>
                    </a:p>
                  </a:txBody>
                  <a:tcPr anchor="ctr"/>
                </a:tc>
                <a:extLst>
                  <a:ext uri="{0D108BD9-81ED-4DB2-BD59-A6C34878D82A}">
                    <a16:rowId xmlns="" xmlns:a16="http://schemas.microsoft.com/office/drawing/2014/main" val="478901296"/>
                  </a:ext>
                </a:extLst>
              </a:tr>
              <a:tr h="370840">
                <a:tc>
                  <a:txBody>
                    <a:bodyPr/>
                    <a:lstStyle/>
                    <a:p>
                      <a:r>
                        <a:rPr lang="en-US" sz="1400" dirty="0" smtClean="0"/>
                        <a:t>Operational principal</a:t>
                      </a:r>
                      <a:endParaRPr lang="en-US" sz="1400" dirty="0"/>
                    </a:p>
                  </a:txBody>
                  <a:tcPr anchor="ctr"/>
                </a:tc>
                <a:tc>
                  <a:txBody>
                    <a:bodyPr/>
                    <a:lstStyle/>
                    <a:p>
                      <a:r>
                        <a:rPr lang="en-US" sz="1400" dirty="0" smtClean="0"/>
                        <a:t>The time duration from transmission to reception of the signal is used to calculate the range (or distance), and the angle of reflected waves gives the altitude of the object. Additionally the speed of the object is calculated using the Doppler Effect.</a:t>
                      </a:r>
                      <a:endParaRPr lang="en-US" sz="1400" dirty="0"/>
                    </a:p>
                  </a:txBody>
                  <a:tcPr anchor="ctr"/>
                </a:tc>
                <a:tc>
                  <a:txBody>
                    <a:bodyPr/>
                    <a:lstStyle/>
                    <a:p>
                      <a:r>
                        <a:rPr lang="en-US" sz="1400" dirty="0" smtClean="0"/>
                        <a:t>With the time duration and the speed of light in the medium, an accurate distance to the point of observation can be taken.</a:t>
                      </a:r>
                      <a:endParaRPr lang="en-US" sz="1400" dirty="0"/>
                    </a:p>
                  </a:txBody>
                  <a:tcPr anchor="ctr"/>
                </a:tc>
                <a:extLst>
                  <a:ext uri="{0D108BD9-81ED-4DB2-BD59-A6C34878D82A}">
                    <a16:rowId xmlns="" xmlns:a16="http://schemas.microsoft.com/office/drawing/2014/main" val="774932164"/>
                  </a:ext>
                </a:extLst>
              </a:tr>
              <a:tr h="370840">
                <a:tc>
                  <a:txBody>
                    <a:bodyPr/>
                    <a:lstStyle/>
                    <a:p>
                      <a:r>
                        <a:rPr lang="en-US" sz="1400" dirty="0" smtClean="0"/>
                        <a:t>Component </a:t>
                      </a:r>
                      <a:endParaRPr lang="en-US" sz="1400" dirty="0"/>
                    </a:p>
                  </a:txBody>
                  <a:tcPr anchor="ctr"/>
                </a:tc>
                <a:tc>
                  <a:txBody>
                    <a:bodyPr/>
                    <a:lstStyle/>
                    <a:p>
                      <a:r>
                        <a:rPr lang="en-US" sz="1400" dirty="0" smtClean="0"/>
                        <a:t>transmitter, wave guide, receiver, duplexer</a:t>
                      </a:r>
                      <a:endParaRPr lang="en-US" sz="1400" dirty="0"/>
                    </a:p>
                  </a:txBody>
                  <a:tcPr anchor="ctr"/>
                </a:tc>
                <a:tc>
                  <a:txBody>
                    <a:bodyPr/>
                    <a:lstStyle/>
                    <a:p>
                      <a:r>
                        <a:rPr lang="en-US" sz="1400" dirty="0" smtClean="0"/>
                        <a:t> LASER, Scanner and Optics, Photodetector and Receiver electronics, and Position and Navigation systems</a:t>
                      </a:r>
                      <a:endParaRPr lang="en-US" sz="1400" dirty="0"/>
                    </a:p>
                  </a:txBody>
                  <a:tcPr anchor="ctr"/>
                </a:tc>
                <a:extLst>
                  <a:ext uri="{0D108BD9-81ED-4DB2-BD59-A6C34878D82A}">
                    <a16:rowId xmlns="" xmlns:a16="http://schemas.microsoft.com/office/drawing/2014/main" val="2711341913"/>
                  </a:ext>
                </a:extLst>
              </a:tr>
              <a:tr h="370840">
                <a:tc>
                  <a:txBody>
                    <a:bodyPr/>
                    <a:lstStyle/>
                    <a:p>
                      <a:r>
                        <a:rPr lang="en-US" sz="1400" dirty="0" smtClean="0"/>
                        <a:t>Application </a:t>
                      </a:r>
                      <a:endParaRPr lang="en-US" sz="1400" dirty="0"/>
                    </a:p>
                  </a:txBody>
                  <a:tcPr anchor="ctr"/>
                </a:tc>
                <a:tc>
                  <a:txBody>
                    <a:bodyPr/>
                    <a:lstStyle/>
                    <a:p>
                      <a:r>
                        <a:rPr lang="en-US" sz="1400" dirty="0" smtClean="0"/>
                        <a:t>Military, marine, meteorologists, geologists, </a:t>
                      </a:r>
                      <a:endParaRPr lang="en-US" sz="1400" dirty="0"/>
                    </a:p>
                  </a:txBody>
                  <a:tcPr anchor="ctr"/>
                </a:tc>
                <a:tc>
                  <a:txBody>
                    <a:bodyPr/>
                    <a:lstStyle/>
                    <a:p>
                      <a:r>
                        <a:rPr lang="en-US" sz="1400" dirty="0" smtClean="0"/>
                        <a:t>3d scanning (agriculture, biology, archaeology, geomatics, geography, geology, geomorphology, seismology, forestry, remote sensing, and atmospheric physics.)</a:t>
                      </a:r>
                      <a:endParaRPr lang="en-US" sz="1400" dirty="0"/>
                    </a:p>
                  </a:txBody>
                  <a:tcPr anchor="ctr"/>
                </a:tc>
                <a:extLst>
                  <a:ext uri="{0D108BD9-81ED-4DB2-BD59-A6C34878D82A}">
                    <a16:rowId xmlns="" xmlns:a16="http://schemas.microsoft.com/office/drawing/2014/main" val="2140502918"/>
                  </a:ext>
                </a:extLst>
              </a:tr>
            </a:tbl>
          </a:graphicData>
        </a:graphic>
      </p:graphicFrame>
    </p:spTree>
    <p:extLst>
      <p:ext uri="{BB962C8B-B14F-4D97-AF65-F5344CB8AC3E}">
        <p14:creationId xmlns:p14="http://schemas.microsoft.com/office/powerpoint/2010/main" val="3463009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ua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2266</TotalTime>
  <Words>1053</Words>
  <Application>Microsoft Office PowerPoint</Application>
  <PresentationFormat>On-screen Show (4:3)</PresentationFormat>
  <Paragraphs>148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tuan</vt:lpstr>
      <vt:lpstr>PowerPoint Presentation</vt:lpstr>
      <vt:lpstr>IEEE 802.15 IG VAT  Using rear light for long range OCC to ensure safety issues </vt:lpstr>
      <vt:lpstr>Introduction</vt:lpstr>
      <vt:lpstr>Advanced Driver Assistance Systems</vt:lpstr>
      <vt:lpstr>Sub-sections of ADAS</vt:lpstr>
      <vt:lpstr> Key Technologies for Autonomous Vehicles</vt:lpstr>
      <vt:lpstr>Principles: Control Elements</vt:lpstr>
      <vt:lpstr>Principles: Operation Elements</vt:lpstr>
      <vt:lpstr>Difference between RADAR &amp; LiDAR</vt:lpstr>
      <vt:lpstr>OCC based vehicle-to-infrastructure (V2X) (1/3)</vt:lpstr>
      <vt:lpstr>OCC based V2X (2/3)</vt:lpstr>
      <vt:lpstr>OCC based V2X (3/3)</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Closing report for May 2014</dc:title>
  <dc:subject>IEEE 802.15 &lt;subject&gt;</dc:subject>
  <dc:creator>kitazawa</dc:creator>
  <dc:description>15-14-0316-00-0sru</dc:description>
  <cp:lastModifiedBy>TH</cp:lastModifiedBy>
  <cp:revision>172</cp:revision>
  <cp:lastPrinted>1998-02-10T13:28:06Z</cp:lastPrinted>
  <dcterms:created xsi:type="dcterms:W3CDTF">2013-09-18T06:18:22Z</dcterms:created>
  <dcterms:modified xsi:type="dcterms:W3CDTF">2017-05-07T13:22:02Z</dcterms:modified>
</cp:coreProperties>
</file>