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9"/>
  </p:notesMasterIdLst>
  <p:handoutMasterIdLst>
    <p:handoutMasterId r:id="rId10"/>
  </p:handoutMasterIdLst>
  <p:sldIdLst>
    <p:sldId id="259" r:id="rId2"/>
    <p:sldId id="393" r:id="rId3"/>
    <p:sldId id="406" r:id="rId4"/>
    <p:sldId id="405" r:id="rId5"/>
    <p:sldId id="400" r:id="rId6"/>
    <p:sldId id="414" r:id="rId7"/>
    <p:sldId id="407" r:id="rId8"/>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p:cViewPr varScale="1">
        <p:scale>
          <a:sx n="70" d="100"/>
          <a:sy n="70" d="100"/>
        </p:scale>
        <p:origin x="-1320" y="-9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287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January 2017</a:t>
            </a:r>
            <a:endParaRPr lang="en-US" altLang="en-US" dirty="0"/>
          </a:p>
        </p:txBody>
      </p:sp>
    </p:spTree>
    <p:extLst>
      <p:ext uri="{BB962C8B-B14F-4D97-AF65-F5344CB8AC3E}">
        <p14:creationId xmlns:p14="http://schemas.microsoft.com/office/powerpoint/2010/main" val="145428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January 2017</a:t>
            </a:r>
            <a:endParaRPr lang="en-US" altLang="en-US" dirty="0"/>
          </a:p>
        </p:txBody>
      </p:sp>
    </p:spTree>
    <p:extLst>
      <p:ext uri="{BB962C8B-B14F-4D97-AF65-F5344CB8AC3E}">
        <p14:creationId xmlns:p14="http://schemas.microsoft.com/office/powerpoint/2010/main" val="2467266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r>
              <a:rPr lang="en-US" altLang="ko-KR" smtClean="0"/>
              <a:t>January 2017</a:t>
            </a:r>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r>
              <a:rPr lang="en-US" altLang="ko-KR" smtClean="0"/>
              <a:t>January 2017</a:t>
            </a:r>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January 2017</a:t>
            </a:r>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January 2017</a:t>
            </a:r>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January 2017</a:t>
            </a:r>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smtClean="0"/>
              <a:t>January 2017</a:t>
            </a:r>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6" r:id="rId13"/>
    <p:sldLayoutId id="2147483657" r:id="rId14"/>
  </p:sldLayoutIdLst>
  <p:hf hdr="0" ftr="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0" y="377825"/>
            <a:ext cx="1600200" cy="215900"/>
          </a:xfrm>
        </p:spPr>
        <p:txBody>
          <a:bodyPr/>
          <a:lstStyle/>
          <a:p>
            <a:pPr algn="ctr"/>
            <a:r>
              <a:rPr lang="en-US" altLang="en-US" b="1" dirty="0" smtClean="0">
                <a:solidFill>
                  <a:schemeClr val="tx1"/>
                </a:solidFill>
              </a:rPr>
              <a:t>May 2017</a:t>
            </a:r>
            <a:endParaRPr lang="en-US" altLang="en-US" b="1" dirty="0">
              <a:solidFill>
                <a:schemeClr val="tx1"/>
              </a:solidFill>
            </a:endParaRPr>
          </a:p>
        </p:txBody>
      </p:sp>
      <p:sp>
        <p:nvSpPr>
          <p:cNvPr id="6" name="Slide Number Placeholder 3"/>
          <p:cNvSpPr>
            <a:spLocks noGrp="1"/>
          </p:cNvSpPr>
          <p:nvPr>
            <p:ph type="sldNum" sz="quarter" idx="4294967295"/>
          </p:nvPr>
        </p:nvSpPr>
        <p:spPr>
          <a:xfrm>
            <a:off x="7848601" y="6476999"/>
            <a:ext cx="1295400" cy="180975"/>
          </a:xfrm>
        </p:spPr>
        <p:txBody>
          <a:bodyPr/>
          <a:lstStyle/>
          <a:p>
            <a:r>
              <a:rPr lang="en-US" altLang="en-US" dirty="0">
                <a:solidFill>
                  <a:schemeClr val="tx1"/>
                </a:solidFill>
              </a:rPr>
              <a:t>Slide </a:t>
            </a:r>
            <a:fld id="{3CA57235-9295-4494-BA5D-3D862F91E8D2}" type="slidenum">
              <a:rPr lang="en-US" altLang="en-US">
                <a:solidFill>
                  <a:schemeClr val="tx1"/>
                </a:solidFill>
              </a:rPr>
              <a:pPr/>
              <a:t>1</a:t>
            </a:fld>
            <a:endParaRPr lang="en-US" altLang="en-US" dirty="0">
              <a:solidFill>
                <a:schemeClr val="tx1"/>
              </a:solidFill>
            </a:endParaRPr>
          </a:p>
        </p:txBody>
      </p:sp>
      <p:sp>
        <p:nvSpPr>
          <p:cNvPr id="27651" name="Rectangle 3"/>
          <p:cNvSpPr>
            <a:spLocks noChangeArrowheads="1"/>
          </p:cNvSpPr>
          <p:nvPr/>
        </p:nvSpPr>
        <p:spPr bwMode="auto">
          <a:xfrm>
            <a:off x="762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effectLst>
                  <a:outerShdw blurRad="38100" dist="38100" dir="2700000" algn="tl">
                    <a:srgbClr val="C0C0C0"/>
                  </a:outerShdw>
                </a:effectLst>
              </a:rPr>
              <a:t>Project: IEEE P802.15 Working Group for Wireless Personal Area Networks (WPANs)</a:t>
            </a:r>
            <a:endParaRPr lang="en-US" altLang="en-US" sz="1600" b="1" dirty="0"/>
          </a:p>
          <a:p>
            <a:endParaRPr lang="en-US" altLang="en-US" sz="1600" dirty="0" smtClean="0"/>
          </a:p>
          <a:p>
            <a:r>
              <a:rPr lang="en-US" altLang="en-US" sz="1600" b="1" dirty="0" smtClean="0"/>
              <a:t>Submission Title:</a:t>
            </a:r>
            <a:r>
              <a:rPr lang="en-US" altLang="en-US" sz="1600" dirty="0" smtClean="0"/>
              <a:t> </a:t>
            </a:r>
            <a:r>
              <a:rPr lang="en-US" altLang="ko-KR" sz="1600" dirty="0">
                <a:cs typeface="Times New Roman" panose="02020603050405020304" pitchFamily="18" charset="0"/>
              </a:rPr>
              <a:t>Performance enhancement of OCC </a:t>
            </a:r>
            <a:r>
              <a:rPr lang="en-US" altLang="ko-KR" sz="1600" dirty="0" smtClean="0">
                <a:cs typeface="Times New Roman" panose="02020603050405020304" pitchFamily="18" charset="0"/>
              </a:rPr>
              <a:t>using </a:t>
            </a:r>
            <a:r>
              <a:rPr lang="en-US" altLang="ko-KR" sz="1600" dirty="0">
                <a:cs typeface="Times New Roman" panose="02020603050405020304" pitchFamily="18" charset="0"/>
              </a:rPr>
              <a:t>image sensor receiver of Camera</a:t>
            </a:r>
            <a:r>
              <a:rPr lang="en-US" altLang="ko-KR" sz="1600" dirty="0"/>
              <a:t> for V2X</a:t>
            </a:r>
          </a:p>
          <a:p>
            <a:endParaRPr lang="en-US" altLang="ko-KR" sz="1600" b="1" dirty="0"/>
          </a:p>
          <a:p>
            <a:r>
              <a:rPr lang="en-US" altLang="ko-KR" sz="1600" dirty="0" smtClean="0"/>
              <a:t>                      	     </a:t>
            </a:r>
          </a:p>
          <a:p>
            <a:pPr algn="just"/>
            <a:r>
              <a:rPr lang="en-US" altLang="en-US" sz="1600" b="1" dirty="0" smtClean="0"/>
              <a:t>Date </a:t>
            </a:r>
            <a:r>
              <a:rPr lang="en-US" altLang="en-US" sz="1600" b="1" dirty="0"/>
              <a:t>Submitted: </a:t>
            </a:r>
            <a:r>
              <a:rPr lang="en-US" altLang="ko-KR" sz="1600" dirty="0"/>
              <a:t>May, 2017 </a:t>
            </a:r>
            <a:r>
              <a:rPr lang="en-US" altLang="en-US" sz="1600" dirty="0"/>
              <a:t>	</a:t>
            </a:r>
            <a:endParaRPr lang="en-US" altLang="en-US" sz="1600" dirty="0" smtClean="0"/>
          </a:p>
          <a:p>
            <a:pPr algn="just"/>
            <a:r>
              <a:rPr lang="en-US" altLang="en-US" sz="1600" b="1" dirty="0" smtClean="0"/>
              <a:t>Source:</a:t>
            </a:r>
            <a:r>
              <a:rPr lang="en-US" altLang="en-US" sz="1600" dirty="0" smtClean="0"/>
              <a:t> Chun </a:t>
            </a:r>
            <a:r>
              <a:rPr lang="en-US" altLang="en-US" sz="1600" dirty="0" err="1" smtClean="0"/>
              <a:t>Soo</a:t>
            </a:r>
            <a:r>
              <a:rPr lang="en-US" altLang="en-US" sz="1600" dirty="0" smtClean="0"/>
              <a:t> </a:t>
            </a:r>
            <a:r>
              <a:rPr lang="en-US" altLang="en-US" sz="1600" dirty="0"/>
              <a:t>Kim [Light Telecom], </a:t>
            </a:r>
            <a:r>
              <a:rPr lang="en-US" altLang="en-US" sz="1600" dirty="0" err="1"/>
              <a:t>Eunbi</a:t>
            </a:r>
            <a:r>
              <a:rPr lang="en-US" altLang="en-US" sz="1600" dirty="0"/>
              <a:t> Shin [Light Telecom</a:t>
            </a:r>
            <a:r>
              <a:rPr lang="en-US" altLang="en-US" sz="1600" dirty="0" smtClean="0"/>
              <a:t>], </a:t>
            </a:r>
            <a:r>
              <a:rPr lang="en-US" altLang="ko-KR" sz="1600" dirty="0" smtClean="0"/>
              <a:t>Nguyen </a:t>
            </a:r>
            <a:r>
              <a:rPr lang="en-US" altLang="ko-KR" sz="1600" dirty="0"/>
              <a:t>Van </a:t>
            </a:r>
            <a:r>
              <a:rPr lang="en-US" altLang="ko-KR" sz="1600" dirty="0" err="1" smtClean="0"/>
              <a:t>Phuoc</a:t>
            </a:r>
            <a:r>
              <a:rPr lang="en-US" altLang="ko-KR" sz="1600" dirty="0" smtClean="0"/>
              <a:t> </a:t>
            </a:r>
            <a:r>
              <a:rPr lang="en-US" altLang="en-US" sz="1600" dirty="0"/>
              <a:t>[</a:t>
            </a:r>
            <a:r>
              <a:rPr lang="en-US" altLang="en-US" sz="1600" dirty="0" err="1"/>
              <a:t>Kookmin</a:t>
            </a:r>
            <a:r>
              <a:rPr lang="en-US" altLang="en-US" sz="1600" dirty="0"/>
              <a:t> University], </a:t>
            </a:r>
            <a:r>
              <a:rPr lang="en-US" altLang="en-US" sz="1600" dirty="0" smtClean="0"/>
              <a:t>Yeong </a:t>
            </a:r>
            <a:r>
              <a:rPr lang="en-US" altLang="en-US" sz="1600" dirty="0"/>
              <a:t>Min </a:t>
            </a:r>
            <a:r>
              <a:rPr lang="en-US" altLang="en-US" sz="1600" dirty="0" smtClean="0"/>
              <a:t>Jang.</a:t>
            </a:r>
          </a:p>
          <a:p>
            <a:pPr algn="just"/>
            <a:endParaRPr lang="en-US" altLang="en-US" sz="1600" dirty="0" smtClean="0"/>
          </a:p>
          <a:p>
            <a:pPr algn="just"/>
            <a:r>
              <a:rPr lang="en-US" altLang="en-US" sz="1600" dirty="0" smtClean="0"/>
              <a:t>Contact: +82-2-910-5068	E-Mail: yjang@kookmin.ac.kr</a:t>
            </a:r>
            <a:r>
              <a:rPr lang="en-US" altLang="en-US" sz="1600" dirty="0"/>
              <a:t>	</a:t>
            </a:r>
          </a:p>
          <a:p>
            <a:pPr algn="just">
              <a:spcBef>
                <a:spcPts val="600"/>
              </a:spcBef>
              <a:spcAft>
                <a:spcPts val="600"/>
              </a:spcAft>
            </a:pPr>
            <a:r>
              <a:rPr lang="en-US" altLang="en-US" sz="1600" b="1" dirty="0"/>
              <a:t>Re</a:t>
            </a:r>
            <a:r>
              <a:rPr lang="en-US" altLang="en-US" sz="1600" b="1" dirty="0" smtClean="0"/>
              <a:t>:</a:t>
            </a:r>
            <a:endParaRPr lang="en-US" altLang="en-US" sz="1600" dirty="0"/>
          </a:p>
          <a:p>
            <a:pPr marL="739775" indent="-739775" algn="just">
              <a:spcBef>
                <a:spcPts val="600"/>
              </a:spcBef>
              <a:spcAft>
                <a:spcPts val="600"/>
              </a:spcAft>
              <a:defRPr/>
            </a:pPr>
            <a:r>
              <a:rPr lang="en-US" altLang="en-US" sz="1600" b="1" dirty="0" smtClean="0"/>
              <a:t>Abstract</a:t>
            </a:r>
            <a:r>
              <a:rPr lang="en-US" altLang="en-US" sz="1600" b="1" dirty="0"/>
              <a:t>:</a:t>
            </a:r>
            <a:r>
              <a:rPr lang="en-US" altLang="en-US" sz="1600" dirty="0"/>
              <a:t>	</a:t>
            </a:r>
            <a:r>
              <a:rPr lang="en-US" altLang="ko-KR" sz="1600" kern="0" dirty="0"/>
              <a:t>This document introduces a method to increase the communication distance for V2X</a:t>
            </a:r>
          </a:p>
          <a:p>
            <a:pPr marL="739775" indent="-739775" algn="just">
              <a:spcBef>
                <a:spcPts val="600"/>
              </a:spcBef>
              <a:spcAft>
                <a:spcPts val="600"/>
              </a:spcAft>
              <a:defRPr/>
            </a:pPr>
            <a:r>
              <a:rPr lang="en-US" altLang="en-US" sz="1600" b="1" dirty="0" smtClean="0"/>
              <a:t>Purpose: </a:t>
            </a:r>
            <a:r>
              <a:rPr lang="en-US" altLang="ko-KR" sz="1600" dirty="0"/>
              <a:t>To introduce an enhancement method of vehicular OCC to VAT group </a:t>
            </a:r>
          </a:p>
          <a:p>
            <a:pPr algn="just"/>
            <a:r>
              <a:rPr lang="en-US" altLang="en-US" sz="1600" b="1" dirty="0" smtClean="0"/>
              <a:t>Notice:</a:t>
            </a:r>
            <a:r>
              <a:rPr lang="en-US" altLang="en-US" sz="1600" dirty="0" smtClean="0"/>
              <a:t>	This </a:t>
            </a:r>
            <a:r>
              <a:rPr lang="en-US" altLang="en-US" sz="1600" dirty="0"/>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US" altLang="en-US" sz="1600" b="1" dirty="0"/>
              <a:t>Release:</a:t>
            </a:r>
            <a:r>
              <a:rPr lang="en-US" altLang="en-US" sz="1600" dirty="0"/>
              <a:t>	The contributor acknowledges and accepts that this contribution becomes the property of IEEE and may be made publicly available by </a:t>
            </a:r>
            <a:r>
              <a:rPr lang="en-US" altLang="en-US" sz="1600" dirty="0" smtClean="0"/>
              <a:t>P802.15</a:t>
            </a:r>
            <a:r>
              <a:rPr lang="en-US" altLang="en-US" sz="1600" dirty="0"/>
              <a:t>.	</a:t>
            </a:r>
          </a:p>
        </p:txBody>
      </p:sp>
      <p:sp>
        <p:nvSpPr>
          <p:cNvPr id="8"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a:t>
            </a:r>
            <a:r>
              <a:rPr lang="en-US" sz="1400" b="1" dirty="0"/>
              <a:t>15-17-0274-00-0vat</a:t>
            </a:r>
            <a:endParaRPr kumimoji="0" lang="en-US" altLang="en-US" sz="1400" b="1" i="0" u="none" strike="noStrike" kern="1200" cap="none" spc="0" normalizeH="0" baseline="0" noProof="0" dirty="0">
              <a:ln>
                <a:noFill/>
              </a:ln>
              <a:effectLst/>
              <a:uLnTx/>
              <a:uFillTx/>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rmAutofit/>
          </a:bodyPr>
          <a:lstStyle/>
          <a:p>
            <a:pPr algn="ctr"/>
            <a:r>
              <a:rPr lang="en-US" altLang="ja-JP" sz="2800" b="1" dirty="0" smtClean="0">
                <a:latin typeface="Times New Roman" panose="02020603050405020304" pitchFamily="18" charset="0"/>
                <a:ea typeface="ＭＳ Ｐゴシック" panose="020B0600070205080204" pitchFamily="34" charset="-128"/>
                <a:cs typeface="Times New Roman" panose="02020603050405020304" pitchFamily="18" charset="0"/>
              </a:rPr>
              <a:t>Contents</a:t>
            </a:r>
          </a:p>
        </p:txBody>
      </p:sp>
      <p:sp>
        <p:nvSpPr>
          <p:cNvPr id="8198" name="Rectangle 4"/>
          <p:cNvSpPr>
            <a:spLocks noGrp="1" noChangeArrowheads="1"/>
          </p:cNvSpPr>
          <p:nvPr>
            <p:ph idx="1"/>
          </p:nvPr>
        </p:nvSpPr>
        <p:spPr>
          <a:xfrm>
            <a:off x="533400" y="1600200"/>
            <a:ext cx="8458200" cy="3886200"/>
          </a:xfrm>
        </p:spPr>
        <p:txBody>
          <a:bodyPr>
            <a:noAutofit/>
          </a:bodyPr>
          <a:lstStyle/>
          <a:p>
            <a:r>
              <a:rPr lang="en-US" altLang="ko-KR" sz="2400" dirty="0">
                <a:latin typeface="Times New Roman" pitchFamily="18" charset="0"/>
                <a:ea typeface="굴림" panose="020B0600000101010101" pitchFamily="50" charset="-127"/>
                <a:cs typeface="Times New Roman" pitchFamily="18" charset="0"/>
              </a:rPr>
              <a:t>Problems with OCC based rolling shutter image sensor for vehicular</a:t>
            </a:r>
          </a:p>
          <a:p>
            <a:r>
              <a:rPr lang="en-US" altLang="ko-KR" sz="2400" dirty="0">
                <a:latin typeface="Times New Roman" pitchFamily="18" charset="0"/>
                <a:ea typeface="굴림" panose="020B0600000101010101" pitchFamily="50" charset="-127"/>
                <a:cs typeface="Times New Roman" pitchFamily="18" charset="0"/>
              </a:rPr>
              <a:t>How to solve above problems by configuring parameters of image sensor</a:t>
            </a:r>
          </a:p>
          <a:p>
            <a:r>
              <a:rPr lang="en-US" altLang="ko-KR" sz="2400" dirty="0">
                <a:latin typeface="Times New Roman" pitchFamily="18" charset="0"/>
                <a:ea typeface="굴림" panose="020B0600000101010101" pitchFamily="50" charset="-127"/>
                <a:cs typeface="Times New Roman" pitchFamily="18" charset="0"/>
              </a:rPr>
              <a:t>Conclusion</a:t>
            </a: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dirty="0" smtClean="0"/>
              <a:t>May 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2</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Tree>
    <p:extLst>
      <p:ext uri="{BB962C8B-B14F-4D97-AF65-F5344CB8AC3E}">
        <p14:creationId xmlns:p14="http://schemas.microsoft.com/office/powerpoint/2010/main" val="1347823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266700" y="789315"/>
            <a:ext cx="8610600" cy="762000"/>
          </a:xfrm>
        </p:spPr>
        <p:txBody>
          <a:bodyPr>
            <a:noAutofit/>
          </a:bodyPr>
          <a:lstStyle/>
          <a:p>
            <a:pPr algn="ctr"/>
            <a:r>
              <a:rPr lang="en-US" altLang="ko-KR" sz="2800" b="1" dirty="0">
                <a:latin typeface="Times New Roman" panose="02020603050405020304" pitchFamily="18" charset="0"/>
                <a:cs typeface="Times New Roman" panose="02020603050405020304" pitchFamily="18" charset="0"/>
              </a:rPr>
              <a:t>Problems with OCC based rolling shutter image sensor for vehicular</a:t>
            </a: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dirty="0" smtClean="0"/>
              <a:t>May 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3</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Date Placeholder 1"/>
          <p:cNvSpPr txBox="1">
            <a:spLocks/>
          </p:cNvSpPr>
          <p:nvPr/>
        </p:nvSpPr>
        <p:spPr bwMode="auto">
          <a:xfrm>
            <a:off x="5638800" y="377825"/>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
        <p:nvSpPr>
          <p:cNvPr id="2" name="Content Placeholder 1"/>
          <p:cNvSpPr>
            <a:spLocks noGrp="1"/>
          </p:cNvSpPr>
          <p:nvPr>
            <p:ph idx="1"/>
          </p:nvPr>
        </p:nvSpPr>
        <p:spPr/>
        <p:txBody>
          <a:bodyPr/>
          <a:lstStyle/>
          <a:p>
            <a:endParaRPr lang="en-US"/>
          </a:p>
        </p:txBody>
      </p:sp>
      <p:sp>
        <p:nvSpPr>
          <p:cNvPr id="10" name="TextBox 53"/>
          <p:cNvSpPr txBox="1">
            <a:spLocks noChangeArrowheads="1"/>
          </p:cNvSpPr>
          <p:nvPr/>
        </p:nvSpPr>
        <p:spPr bwMode="auto">
          <a:xfrm>
            <a:off x="597243" y="4721087"/>
            <a:ext cx="792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sz="2000" dirty="0"/>
              <a:t>Vehicle has to detect everything (X) as fast as possible</a:t>
            </a:r>
            <a:r>
              <a:rPr lang="en-US" sz="2000" dirty="0" smtClean="0"/>
              <a:t>.</a:t>
            </a:r>
          </a:p>
          <a:p>
            <a:r>
              <a:rPr lang="en-US" sz="2000" dirty="0"/>
              <a:t>Fog, rain, snow, sunny reflection affect to the camera communication efficient so much. </a:t>
            </a: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84227"/>
            <a:ext cx="4648200" cy="2887773"/>
          </a:xfrm>
          <a:prstGeom prst="rect">
            <a:avLst/>
          </a:prstGeom>
        </p:spPr>
      </p:pic>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199" y="2039005"/>
            <a:ext cx="2730844" cy="2286000"/>
          </a:xfrm>
          <a:prstGeom prst="rect">
            <a:avLst/>
          </a:prstGeom>
        </p:spPr>
      </p:pic>
    </p:spTree>
    <p:extLst>
      <p:ext uri="{BB962C8B-B14F-4D97-AF65-F5344CB8AC3E}">
        <p14:creationId xmlns:p14="http://schemas.microsoft.com/office/powerpoint/2010/main" val="196472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33400" y="838200"/>
            <a:ext cx="8077200" cy="762000"/>
          </a:xfrm>
        </p:spPr>
        <p:txBody>
          <a:bodyPr>
            <a:noAutofit/>
          </a:bodyPr>
          <a:lstStyle/>
          <a:p>
            <a:pPr algn="ctr"/>
            <a:r>
              <a:rPr lang="en-US" altLang="ko-KR" sz="2800" b="1" dirty="0">
                <a:latin typeface="Times New Roman" panose="02020603050405020304" pitchFamily="18" charset="0"/>
                <a:cs typeface="Times New Roman" panose="02020603050405020304" pitchFamily="18" charset="0"/>
              </a:rPr>
              <a:t>How to solve above problems </a:t>
            </a:r>
            <a:br>
              <a:rPr lang="en-US" altLang="ko-KR" sz="2800" b="1" dirty="0">
                <a:latin typeface="Times New Roman" panose="02020603050405020304" pitchFamily="18" charset="0"/>
                <a:cs typeface="Times New Roman" panose="02020603050405020304" pitchFamily="18" charset="0"/>
              </a:rPr>
            </a:br>
            <a:r>
              <a:rPr lang="en-US" altLang="ko-KR" sz="2800" b="1" dirty="0">
                <a:latin typeface="Times New Roman" panose="02020603050405020304" pitchFamily="18" charset="0"/>
                <a:cs typeface="Times New Roman" panose="02020603050405020304" pitchFamily="18" charset="0"/>
              </a:rPr>
              <a:t>by configuring parameters of image sensor</a:t>
            </a: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dirty="0" smtClean="0"/>
              <a:t>May 2017</a:t>
            </a:r>
            <a:endParaRPr lang="en-US" altLang="ja-JP" sz="1400" dirty="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4</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
        <p:nvSpPr>
          <p:cNvPr id="10" name="Rectangle 9"/>
          <p:cNvSpPr/>
          <p:nvPr/>
        </p:nvSpPr>
        <p:spPr>
          <a:xfrm>
            <a:off x="1142999" y="5321956"/>
            <a:ext cx="7239001" cy="830997"/>
          </a:xfrm>
          <a:prstGeom prst="rect">
            <a:avLst/>
          </a:prstGeom>
        </p:spPr>
        <p:txBody>
          <a:bodyPr wrap="square">
            <a:spAutoFit/>
          </a:bodyPr>
          <a:lstStyle/>
          <a:p>
            <a:pPr marL="0" indent="0" algn="just">
              <a:buNone/>
            </a:pPr>
            <a:r>
              <a:rPr lang="en-US" altLang="ko-KR" sz="1600" dirty="0" smtClean="0"/>
              <a:t>By configuring </a:t>
            </a:r>
            <a:r>
              <a:rPr lang="en-US" altLang="ko-KR" sz="1600" dirty="0"/>
              <a:t>shutter speed of image </a:t>
            </a:r>
            <a:r>
              <a:rPr lang="en-US" altLang="ko-KR" sz="1600" dirty="0" smtClean="0"/>
              <a:t>sensor, all of the noise will be neglected because with enough small exposure time, background of the image is absolutely black except LED brightness </a:t>
            </a:r>
            <a:endParaRPr lang="en-US" altLang="ko-KR" sz="1600" dirty="0"/>
          </a:p>
        </p:txBody>
      </p:sp>
      <p:pic>
        <p:nvPicPr>
          <p:cNvPr id="11" name="Picture 10"/>
          <p:cNvPicPr>
            <a:picLocks noChangeAspect="1"/>
          </p:cNvPicPr>
          <p:nvPr/>
        </p:nvPicPr>
        <p:blipFill>
          <a:blip r:embed="rId3"/>
          <a:stretch>
            <a:fillRect/>
          </a:stretch>
        </p:blipFill>
        <p:spPr>
          <a:xfrm>
            <a:off x="1143000" y="2127933"/>
            <a:ext cx="5711845" cy="3022107"/>
          </a:xfrm>
          <a:prstGeom prst="rect">
            <a:avLst/>
          </a:prstGeom>
        </p:spPr>
      </p:pic>
      <p:sp>
        <p:nvSpPr>
          <p:cNvPr id="12" name="TextBox 11"/>
          <p:cNvSpPr txBox="1"/>
          <p:nvPr/>
        </p:nvSpPr>
        <p:spPr>
          <a:xfrm>
            <a:off x="1115703" y="1725304"/>
            <a:ext cx="2971801" cy="369332"/>
          </a:xfrm>
          <a:prstGeom prst="rect">
            <a:avLst/>
          </a:prstGeom>
          <a:noFill/>
        </p:spPr>
        <p:txBody>
          <a:bodyPr wrap="square" rtlCol="0">
            <a:spAutoFit/>
          </a:bodyPr>
          <a:lstStyle/>
          <a:p>
            <a:r>
              <a:rPr lang="en-US" sz="1800" b="1" dirty="0" smtClean="0"/>
              <a:t>1. Fixed shutter speed</a:t>
            </a:r>
            <a:endParaRPr lang="en-US" sz="1800" b="1" dirty="0"/>
          </a:p>
        </p:txBody>
      </p:sp>
    </p:spTree>
    <p:extLst>
      <p:ext uri="{BB962C8B-B14F-4D97-AF65-F5344CB8AC3E}">
        <p14:creationId xmlns:p14="http://schemas.microsoft.com/office/powerpoint/2010/main" val="2212844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5</a:t>
            </a:fld>
            <a:endParaRPr lang="en-US" altLang="ja-JP" dirty="0" smtClean="0"/>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
        <p:nvSpPr>
          <p:cNvPr id="9" name="Rectangle 2"/>
          <p:cNvSpPr>
            <a:spLocks noGrp="1" noChangeArrowheads="1"/>
          </p:cNvSpPr>
          <p:nvPr>
            <p:ph type="title"/>
          </p:nvPr>
        </p:nvSpPr>
        <p:spPr>
          <a:xfrm>
            <a:off x="533400" y="838200"/>
            <a:ext cx="8077200" cy="762000"/>
          </a:xfrm>
        </p:spPr>
        <p:txBody>
          <a:bodyPr>
            <a:noAutofit/>
          </a:bodyPr>
          <a:lstStyle/>
          <a:p>
            <a:pPr algn="ctr"/>
            <a:r>
              <a:rPr lang="en-US" altLang="ko-KR" sz="2800" b="1" dirty="0">
                <a:latin typeface="Times New Roman" panose="02020603050405020304" pitchFamily="18" charset="0"/>
                <a:cs typeface="Times New Roman" panose="02020603050405020304" pitchFamily="18" charset="0"/>
              </a:rPr>
              <a:t>How to solve above problems </a:t>
            </a:r>
            <a:br>
              <a:rPr lang="en-US" altLang="ko-KR" sz="2800" b="1" dirty="0">
                <a:latin typeface="Times New Roman" panose="02020603050405020304" pitchFamily="18" charset="0"/>
                <a:cs typeface="Times New Roman" panose="02020603050405020304" pitchFamily="18" charset="0"/>
              </a:rPr>
            </a:br>
            <a:r>
              <a:rPr lang="en-US" altLang="ko-KR" sz="2800" b="1" dirty="0">
                <a:latin typeface="Times New Roman" panose="02020603050405020304" pitchFamily="18" charset="0"/>
                <a:cs typeface="Times New Roman" panose="02020603050405020304" pitchFamily="18" charset="0"/>
              </a:rPr>
              <a:t>by configuring parameters of image sensor</a:t>
            </a:r>
          </a:p>
        </p:txBody>
      </p:sp>
      <p:sp>
        <p:nvSpPr>
          <p:cNvPr id="11" name="Rectangle 10"/>
          <p:cNvSpPr/>
          <p:nvPr/>
        </p:nvSpPr>
        <p:spPr>
          <a:xfrm>
            <a:off x="457200" y="2362200"/>
            <a:ext cx="8305800" cy="1015663"/>
          </a:xfrm>
          <a:prstGeom prst="rect">
            <a:avLst/>
          </a:prstGeom>
        </p:spPr>
        <p:txBody>
          <a:bodyPr wrap="square">
            <a:spAutoFit/>
          </a:bodyPr>
          <a:lstStyle/>
          <a:p>
            <a:pPr marL="0" indent="0" algn="just">
              <a:buNone/>
            </a:pPr>
            <a:r>
              <a:rPr lang="en-US" altLang="ko-KR" sz="2000" dirty="0" smtClean="0"/>
              <a:t>In V2X, with the low resolution, we can not get the high accuracy data from X. To guarantee safety for vehicle, it will be better if we capture the image with high resolution level. </a:t>
            </a:r>
            <a:endParaRPr lang="en-US" altLang="ko-KR" sz="2000" dirty="0"/>
          </a:p>
        </p:txBody>
      </p:sp>
      <p:sp>
        <p:nvSpPr>
          <p:cNvPr id="12" name="TextBox 11"/>
          <p:cNvSpPr txBox="1"/>
          <p:nvPr/>
        </p:nvSpPr>
        <p:spPr>
          <a:xfrm>
            <a:off x="506104" y="1752600"/>
            <a:ext cx="3962400" cy="369332"/>
          </a:xfrm>
          <a:prstGeom prst="rect">
            <a:avLst/>
          </a:prstGeom>
          <a:noFill/>
        </p:spPr>
        <p:txBody>
          <a:bodyPr wrap="square" rtlCol="0">
            <a:spAutoFit/>
          </a:bodyPr>
          <a:lstStyle/>
          <a:p>
            <a:r>
              <a:rPr lang="en-US" sz="1800" b="1" dirty="0" smtClean="0"/>
              <a:t>2. Set up image’s high resolution</a:t>
            </a:r>
            <a:endParaRPr lang="en-US" sz="1800" b="1" dirty="0"/>
          </a:p>
        </p:txBody>
      </p:sp>
      <p:sp>
        <p:nvSpPr>
          <p:cNvPr id="13" name="TextBox 12"/>
          <p:cNvSpPr txBox="1"/>
          <p:nvPr/>
        </p:nvSpPr>
        <p:spPr>
          <a:xfrm>
            <a:off x="609600" y="3831516"/>
            <a:ext cx="2526895" cy="369332"/>
          </a:xfrm>
          <a:prstGeom prst="rect">
            <a:avLst/>
          </a:prstGeom>
          <a:noFill/>
        </p:spPr>
        <p:txBody>
          <a:bodyPr wrap="square" rtlCol="0">
            <a:spAutoFit/>
          </a:bodyPr>
          <a:lstStyle/>
          <a:p>
            <a:r>
              <a:rPr lang="en-US" sz="1800" b="1" dirty="0"/>
              <a:t>3</a:t>
            </a:r>
            <a:r>
              <a:rPr lang="en-US" sz="1800" b="1" dirty="0" smtClean="0"/>
              <a:t>. High frame rate </a:t>
            </a:r>
            <a:endParaRPr lang="en-US" sz="1800" b="1" dirty="0"/>
          </a:p>
        </p:txBody>
      </p:sp>
      <p:sp>
        <p:nvSpPr>
          <p:cNvPr id="14" name="Rectangle 13"/>
          <p:cNvSpPr/>
          <p:nvPr/>
        </p:nvSpPr>
        <p:spPr>
          <a:xfrm>
            <a:off x="609600" y="4434194"/>
            <a:ext cx="8001000" cy="1015663"/>
          </a:xfrm>
          <a:prstGeom prst="rect">
            <a:avLst/>
          </a:prstGeom>
        </p:spPr>
        <p:txBody>
          <a:bodyPr wrap="square">
            <a:spAutoFit/>
          </a:bodyPr>
          <a:lstStyle/>
          <a:p>
            <a:pPr marL="0" indent="0" algn="just">
              <a:buNone/>
            </a:pPr>
            <a:r>
              <a:rPr lang="en-US" altLang="ko-KR" sz="2000" dirty="0" smtClean="0"/>
              <a:t>When we use high frame rate for vehicle communication, it will be so useful because with the powerful processor is embedded inside the car, we can easily get the image data without any delaying or data loss. </a:t>
            </a:r>
            <a:endParaRPr lang="en-US" altLang="ko-KR" sz="2000" dirty="0"/>
          </a:p>
        </p:txBody>
      </p:sp>
      <p:sp>
        <p:nvSpPr>
          <p:cNvPr id="15"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dirty="0" smtClean="0"/>
              <a:t>May 2017</a:t>
            </a:r>
            <a:endParaRPr lang="en-US" altLang="ja-JP" sz="1400" dirty="0"/>
          </a:p>
        </p:txBody>
      </p:sp>
    </p:spTree>
    <p:extLst>
      <p:ext uri="{BB962C8B-B14F-4D97-AF65-F5344CB8AC3E}">
        <p14:creationId xmlns:p14="http://schemas.microsoft.com/office/powerpoint/2010/main" val="63304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dirty="0" smtClean="0"/>
              <a:t>May 2017</a:t>
            </a:r>
            <a:endParaRPr lang="en-US" altLang="ja-JP" sz="1400" dirty="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6</a:t>
            </a:fld>
            <a:endParaRPr lang="en-US" altLang="ja-JP" dirty="0" smtClean="0"/>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
        <p:nvSpPr>
          <p:cNvPr id="11" name="Rectangle 2"/>
          <p:cNvSpPr>
            <a:spLocks noGrp="1" noChangeArrowheads="1"/>
          </p:cNvSpPr>
          <p:nvPr>
            <p:ph type="title"/>
          </p:nvPr>
        </p:nvSpPr>
        <p:spPr>
          <a:xfrm>
            <a:off x="533400" y="838200"/>
            <a:ext cx="8077200" cy="762000"/>
          </a:xfrm>
        </p:spPr>
        <p:txBody>
          <a:bodyPr>
            <a:noAutofit/>
          </a:bodyPr>
          <a:lstStyle/>
          <a:p>
            <a:pPr algn="ctr"/>
            <a:r>
              <a:rPr lang="en-US" altLang="ko-KR" sz="2800" b="1" dirty="0">
                <a:latin typeface="Times New Roman" panose="02020603050405020304" pitchFamily="18" charset="0"/>
                <a:cs typeface="Times New Roman" panose="02020603050405020304" pitchFamily="18" charset="0"/>
              </a:rPr>
              <a:t>How to solve above problems </a:t>
            </a:r>
            <a:br>
              <a:rPr lang="en-US" altLang="ko-KR" sz="2800" b="1" dirty="0">
                <a:latin typeface="Times New Roman" panose="02020603050405020304" pitchFamily="18" charset="0"/>
                <a:cs typeface="Times New Roman" panose="02020603050405020304" pitchFamily="18" charset="0"/>
              </a:rPr>
            </a:br>
            <a:r>
              <a:rPr lang="en-US" altLang="ko-KR" sz="2800" b="1" dirty="0">
                <a:latin typeface="Times New Roman" panose="02020603050405020304" pitchFamily="18" charset="0"/>
                <a:cs typeface="Times New Roman" panose="02020603050405020304" pitchFamily="18" charset="0"/>
              </a:rPr>
              <a:t>by configuring parameters of image sensor</a:t>
            </a:r>
          </a:p>
        </p:txBody>
      </p:sp>
      <p:sp>
        <p:nvSpPr>
          <p:cNvPr id="12" name="Rectangle 11"/>
          <p:cNvSpPr/>
          <p:nvPr/>
        </p:nvSpPr>
        <p:spPr>
          <a:xfrm>
            <a:off x="1142999" y="5321956"/>
            <a:ext cx="5711845" cy="461665"/>
          </a:xfrm>
          <a:prstGeom prst="rect">
            <a:avLst/>
          </a:prstGeom>
        </p:spPr>
        <p:txBody>
          <a:bodyPr wrap="square">
            <a:spAutoFit/>
          </a:bodyPr>
          <a:lstStyle/>
          <a:p>
            <a:r>
              <a:rPr lang="en-US" dirty="0"/>
              <a:t>To increase data rate, solve the obstacle of OCC and handover link </a:t>
            </a:r>
            <a:r>
              <a:rPr lang="en-US" dirty="0" smtClean="0"/>
              <a:t>recovery, </a:t>
            </a:r>
            <a:r>
              <a:rPr lang="en-US" dirty="0"/>
              <a:t>we should use MIMO.</a:t>
            </a:r>
          </a:p>
        </p:txBody>
      </p:sp>
      <p:sp>
        <p:nvSpPr>
          <p:cNvPr id="13" name="TextBox 12"/>
          <p:cNvSpPr txBox="1"/>
          <p:nvPr/>
        </p:nvSpPr>
        <p:spPr>
          <a:xfrm>
            <a:off x="1295400" y="1752600"/>
            <a:ext cx="2347117" cy="338554"/>
          </a:xfrm>
          <a:prstGeom prst="rect">
            <a:avLst/>
          </a:prstGeom>
          <a:noFill/>
        </p:spPr>
        <p:txBody>
          <a:bodyPr wrap="none" rtlCol="0">
            <a:spAutoFit/>
          </a:bodyPr>
          <a:lstStyle/>
          <a:p>
            <a:r>
              <a:rPr lang="en-US" sz="1600" b="1" dirty="0" smtClean="0"/>
              <a:t>1. Using MIMO concept </a:t>
            </a:r>
            <a:endParaRPr lang="en-US" sz="1600" b="1" dirty="0"/>
          </a:p>
        </p:txBody>
      </p:sp>
      <p:pic>
        <p:nvPicPr>
          <p:cNvPr id="1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2210903"/>
            <a:ext cx="6029114" cy="2854411"/>
          </a:xfrm>
          <a:prstGeom prst="rect">
            <a:avLst/>
          </a:prstGeom>
        </p:spPr>
      </p:pic>
    </p:spTree>
    <p:extLst>
      <p:ext uri="{BB962C8B-B14F-4D97-AF65-F5344CB8AC3E}">
        <p14:creationId xmlns:p14="http://schemas.microsoft.com/office/powerpoint/2010/main" val="19878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dirty="0" smtClean="0"/>
              <a:t>May 2017</a:t>
            </a:r>
            <a:endParaRPr lang="en-US" altLang="ja-JP" sz="1400" dirty="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7</a:t>
            </a:fld>
            <a:endParaRPr lang="en-US" altLang="ja-JP" dirty="0" smtClean="0"/>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a:t>doc.: IEEE </a:t>
            </a:r>
            <a:r>
              <a:rPr lang="en-US" sz="1400" b="1" dirty="0"/>
              <a:t>15-17-0274-00-0vat</a:t>
            </a:r>
            <a:endParaRPr lang="en-US" altLang="en-US" sz="1400" b="1" dirty="0"/>
          </a:p>
        </p:txBody>
      </p:sp>
      <p:sp>
        <p:nvSpPr>
          <p:cNvPr id="11" name="Rectangle 4"/>
          <p:cNvSpPr>
            <a:spLocks noChangeArrowheads="1"/>
          </p:cNvSpPr>
          <p:nvPr/>
        </p:nvSpPr>
        <p:spPr bwMode="auto">
          <a:xfrm>
            <a:off x="3048000" y="701615"/>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ko-KR" sz="2800" b="1" dirty="0">
                <a:solidFill>
                  <a:srgbClr val="000000"/>
                </a:solidFill>
              </a:rPr>
              <a:t>Conclusion</a:t>
            </a:r>
          </a:p>
        </p:txBody>
      </p:sp>
      <p:sp>
        <p:nvSpPr>
          <p:cNvPr id="12" name="Rectangle 3"/>
          <p:cNvSpPr txBox="1">
            <a:spLocks noChangeArrowheads="1"/>
          </p:cNvSpPr>
          <p:nvPr/>
        </p:nvSpPr>
        <p:spPr>
          <a:xfrm>
            <a:off x="533400" y="1524000"/>
            <a:ext cx="8305800" cy="32766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ko-KR" sz="2000" dirty="0" smtClean="0">
                <a:latin typeface="Times New Roman" pitchFamily="18" charset="0"/>
                <a:ea typeface="굴림" panose="020B0600000101010101" pitchFamily="50" charset="-127"/>
                <a:cs typeface="Times New Roman" pitchFamily="18" charset="0"/>
              </a:rPr>
              <a:t>With rolling shutter image sensor, we can easily get the data from everything.</a:t>
            </a:r>
          </a:p>
          <a:p>
            <a:pPr fontAlgn="auto">
              <a:spcAft>
                <a:spcPts val="0"/>
              </a:spcAft>
            </a:pPr>
            <a:r>
              <a:rPr lang="en-US" altLang="ko-KR" sz="2000" dirty="0" smtClean="0">
                <a:latin typeface="Times New Roman" pitchFamily="18" charset="0"/>
                <a:ea typeface="굴림" panose="020B0600000101010101" pitchFamily="50" charset="-127"/>
                <a:cs typeface="Times New Roman" pitchFamily="18" charset="0"/>
              </a:rPr>
              <a:t>It will be so helpful if we set up manually parameters of image sensor because we can increase the data rate, communication distance. </a:t>
            </a:r>
          </a:p>
          <a:p>
            <a:pPr marL="0" indent="0" fontAlgn="auto">
              <a:spcAft>
                <a:spcPts val="0"/>
              </a:spcAft>
              <a:buFont typeface="Arial" panose="020B0604020202020204" pitchFamily="34" charset="0"/>
              <a:buNone/>
            </a:pPr>
            <a:endParaRPr lang="en-US" altLang="ko-KR" sz="2000" dirty="0" smtClean="0">
              <a:latin typeface="Times New Roman" pitchFamily="18" charset="0"/>
              <a:ea typeface="굴림" panose="020B0600000101010101" pitchFamily="50" charset="-127"/>
              <a:cs typeface="Times New Roman" pitchFamily="18" charset="0"/>
            </a:endParaRPr>
          </a:p>
          <a:p>
            <a:pPr fontAlgn="auto">
              <a:spcAft>
                <a:spcPts val="0"/>
              </a:spcAft>
            </a:pPr>
            <a:endParaRPr lang="en-US" altLang="ko-KR" sz="2000" dirty="0" smtClean="0">
              <a:latin typeface="Times New Roman" pitchFamily="18" charset="0"/>
              <a:ea typeface="굴림" panose="020B0600000101010101" pitchFamily="50" charset="-127"/>
              <a:cs typeface="Times New Roman" pitchFamily="18" charset="0"/>
            </a:endParaRPr>
          </a:p>
          <a:p>
            <a:pPr fontAlgn="auto">
              <a:spcAft>
                <a:spcPts val="0"/>
              </a:spcAft>
            </a:pPr>
            <a:endParaRPr lang="en-US" altLang="ko-KR" sz="2000" dirty="0" smtClean="0">
              <a:latin typeface="Times New Roman" pitchFamily="18" charset="0"/>
              <a:ea typeface="굴림" panose="020B0600000101010101" pitchFamily="50" charset="-127"/>
              <a:cs typeface="Times New Roman" pitchFamily="18" charset="0"/>
            </a:endParaRPr>
          </a:p>
          <a:p>
            <a:pPr fontAlgn="auto">
              <a:spcAft>
                <a:spcPts val="0"/>
              </a:spcAft>
            </a:pPr>
            <a:endParaRPr lang="en-US" altLang="ko-KR" sz="2000" dirty="0" smtClean="0">
              <a:latin typeface="Times New Roman" pitchFamily="18" charset="0"/>
              <a:ea typeface="굴림" panose="020B0600000101010101" pitchFamily="50" charset="-127"/>
              <a:cs typeface="Times New Roman" pitchFamily="18" charset="0"/>
            </a:endParaRPr>
          </a:p>
          <a:p>
            <a:pPr fontAlgn="auto">
              <a:spcAft>
                <a:spcPts val="0"/>
              </a:spcAft>
            </a:pPr>
            <a:endParaRPr lang="en-US" altLang="ko-KR" sz="2000" dirty="0" smtClean="0">
              <a:latin typeface="Times New Roman" pitchFamily="18" charset="0"/>
              <a:ea typeface="굴림" panose="020B0600000101010101" pitchFamily="50" charset="-127"/>
              <a:cs typeface="Times New Roman" pitchFamily="18" charset="0"/>
            </a:endParaRPr>
          </a:p>
          <a:p>
            <a:pPr fontAlgn="auto">
              <a:spcAft>
                <a:spcPts val="0"/>
              </a:spcAft>
            </a:pPr>
            <a:endParaRPr lang="en-US" altLang="ko-KR" sz="2000" dirty="0" smtClean="0">
              <a:latin typeface="Times New Roman" pitchFamily="18" charset="0"/>
              <a:ea typeface="굴림" panose="020B0600000101010101" pitchFamily="50" charset="-127"/>
              <a:cs typeface="Times New Roman" pitchFamily="18" charset="0"/>
            </a:endParaRPr>
          </a:p>
        </p:txBody>
      </p:sp>
    </p:spTree>
    <p:extLst>
      <p:ext uri="{BB962C8B-B14F-4D97-AF65-F5344CB8AC3E}">
        <p14:creationId xmlns:p14="http://schemas.microsoft.com/office/powerpoint/2010/main" val="158504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9077</TotalTime>
  <Words>378</Words>
  <Application>Microsoft Office PowerPoint</Application>
  <PresentationFormat>On-screen Show (4:3)</PresentationFormat>
  <Paragraphs>65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디자인 사용자 지정</vt:lpstr>
      <vt:lpstr>PowerPoint Presentation</vt:lpstr>
      <vt:lpstr>Contents</vt:lpstr>
      <vt:lpstr>Problems with OCC based rolling shutter image sensor for vehicular</vt:lpstr>
      <vt:lpstr>How to solve above problems  by configuring parameters of image sensor</vt:lpstr>
      <vt:lpstr>How to solve above problems  by configuring parameters of image sensor</vt:lpstr>
      <vt:lpstr>How to solve above problems  by configuring parameters of image sensor</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TH</cp:lastModifiedBy>
  <cp:revision>661</cp:revision>
  <cp:lastPrinted>2015-12-29T06:55:16Z</cp:lastPrinted>
  <dcterms:created xsi:type="dcterms:W3CDTF">2015-01-04T22:39:23Z</dcterms:created>
  <dcterms:modified xsi:type="dcterms:W3CDTF">2017-05-07T13:15:50Z</dcterms:modified>
</cp:coreProperties>
</file>