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2"/>
  </p:notesMasterIdLst>
  <p:handoutMasterIdLst>
    <p:handoutMasterId r:id="rId13"/>
  </p:handoutMasterIdLst>
  <p:sldIdLst>
    <p:sldId id="259" r:id="rId2"/>
    <p:sldId id="393" r:id="rId3"/>
    <p:sldId id="406" r:id="rId4"/>
    <p:sldId id="409" r:id="rId5"/>
    <p:sldId id="405" r:id="rId6"/>
    <p:sldId id="408" r:id="rId7"/>
    <p:sldId id="407" r:id="rId8"/>
    <p:sldId id="410" r:id="rId9"/>
    <p:sldId id="411" r:id="rId10"/>
    <p:sldId id="403" r:id="rId11"/>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p:cViewPr>
        <p:scale>
          <a:sx n="66" d="100"/>
          <a:sy n="66" d="100"/>
        </p:scale>
        <p:origin x="-1452" y="-18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287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January 2017</a:t>
            </a:r>
            <a:endParaRPr lang="en-US" altLang="en-US" dirty="0"/>
          </a:p>
        </p:txBody>
      </p:sp>
    </p:spTree>
    <p:extLst>
      <p:ext uri="{BB962C8B-B14F-4D97-AF65-F5344CB8AC3E}">
        <p14:creationId xmlns:p14="http://schemas.microsoft.com/office/powerpoint/2010/main" val="145428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January 2017</a:t>
            </a:r>
            <a:endParaRPr lang="en-US" altLang="en-US" dirty="0"/>
          </a:p>
        </p:txBody>
      </p:sp>
    </p:spTree>
    <p:extLst>
      <p:ext uri="{BB962C8B-B14F-4D97-AF65-F5344CB8AC3E}">
        <p14:creationId xmlns:p14="http://schemas.microsoft.com/office/powerpoint/2010/main" val="2467266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r>
              <a:rPr lang="en-US" altLang="ko-KR" smtClean="0"/>
              <a:t>January 2017</a:t>
            </a:r>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January 2017</a:t>
            </a:r>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January 2017</a:t>
            </a:r>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smtClean="0"/>
              <a:t>January 2017</a:t>
            </a:r>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6" r:id="rId13"/>
    <p:sldLayoutId id="2147483657" r:id="rId14"/>
  </p:sldLayoutIdLst>
  <p:hf hdr="0" ftr="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0" y="377825"/>
            <a:ext cx="1600200" cy="215900"/>
          </a:xfrm>
        </p:spPr>
        <p:txBody>
          <a:bodyPr/>
          <a:lstStyle/>
          <a:p>
            <a:pPr algn="ctr"/>
            <a:r>
              <a:rPr lang="en-US" altLang="en-US" dirty="0" smtClean="0">
                <a:solidFill>
                  <a:schemeClr val="tx1"/>
                </a:solidFill>
              </a:rPr>
              <a:t>May 2017</a:t>
            </a:r>
            <a:endParaRPr lang="en-US" altLang="en-US" dirty="0">
              <a:solidFill>
                <a:schemeClr val="tx1"/>
              </a:solidFill>
            </a:endParaRPr>
          </a:p>
        </p:txBody>
      </p:sp>
      <p:sp>
        <p:nvSpPr>
          <p:cNvPr id="6" name="Slide Number Placeholder 3"/>
          <p:cNvSpPr>
            <a:spLocks noGrp="1"/>
          </p:cNvSpPr>
          <p:nvPr>
            <p:ph type="sldNum" sz="quarter" idx="4294967295"/>
          </p:nvPr>
        </p:nvSpPr>
        <p:spPr>
          <a:xfrm>
            <a:off x="7848601" y="6476999"/>
            <a:ext cx="1295400" cy="180975"/>
          </a:xfrm>
        </p:spPr>
        <p:txBody>
          <a:bodyPr/>
          <a:lstStyle/>
          <a:p>
            <a:r>
              <a:rPr lang="en-US" altLang="en-US" dirty="0">
                <a:solidFill>
                  <a:schemeClr val="tx1"/>
                </a:solidFill>
              </a:rPr>
              <a:t>Slide </a:t>
            </a:r>
            <a:fld id="{3CA57235-9295-4494-BA5D-3D862F91E8D2}" type="slidenum">
              <a:rPr lang="en-US" altLang="en-US">
                <a:solidFill>
                  <a:schemeClr val="tx1"/>
                </a:solidFill>
              </a:rPr>
              <a:pPr/>
              <a:t>1</a:t>
            </a:fld>
            <a:endParaRPr lang="en-US" altLang="en-US" dirty="0">
              <a:solidFill>
                <a:schemeClr val="tx1"/>
              </a:solidFill>
            </a:endParaRPr>
          </a:p>
        </p:txBody>
      </p:sp>
      <p:sp>
        <p:nvSpPr>
          <p:cNvPr id="27651" name="Rectangle 3"/>
          <p:cNvSpPr>
            <a:spLocks noChangeArrowheads="1"/>
          </p:cNvSpPr>
          <p:nvPr/>
        </p:nvSpPr>
        <p:spPr bwMode="auto">
          <a:xfrm>
            <a:off x="762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effectLst>
                  <a:outerShdw blurRad="38100" dist="38100" dir="2700000" algn="tl">
                    <a:srgbClr val="C0C0C0"/>
                  </a:outerShdw>
                </a:effectLst>
              </a:rPr>
              <a:t>Project: IEEE P802.15 Working Group for Wireless Personal Area Networks (WPANs)</a:t>
            </a:r>
            <a:endParaRPr lang="en-US" altLang="en-US" sz="1600" b="1" dirty="0"/>
          </a:p>
          <a:p>
            <a:endParaRPr lang="en-US" altLang="en-US" sz="1600" dirty="0" smtClean="0"/>
          </a:p>
          <a:p>
            <a:r>
              <a:rPr lang="en-US" altLang="en-US" sz="1600" b="1" dirty="0" smtClean="0"/>
              <a:t>Submission Title:</a:t>
            </a:r>
            <a:r>
              <a:rPr lang="en-US" altLang="en-US" sz="1600" dirty="0" smtClean="0"/>
              <a:t> </a:t>
            </a:r>
            <a:r>
              <a:rPr lang="en-US" altLang="ko-KR" sz="1600" b="1" dirty="0"/>
              <a:t>Cloud based OCC for long range </a:t>
            </a:r>
            <a:r>
              <a:rPr lang="en-US" altLang="ko-KR" sz="1600" b="1" dirty="0" smtClean="0"/>
              <a:t>V2X</a:t>
            </a:r>
          </a:p>
          <a:p>
            <a:r>
              <a:rPr lang="en-US" altLang="ko-KR" sz="1600" dirty="0" smtClean="0"/>
              <a:t>                      	     </a:t>
            </a:r>
          </a:p>
          <a:p>
            <a:pPr algn="just"/>
            <a:r>
              <a:rPr lang="en-US" altLang="en-US" sz="1600" b="1" dirty="0" smtClean="0"/>
              <a:t>Date </a:t>
            </a:r>
            <a:r>
              <a:rPr lang="en-US" altLang="en-US" sz="1600" b="1" dirty="0"/>
              <a:t>Submitted: </a:t>
            </a:r>
            <a:r>
              <a:rPr lang="en-US" altLang="en-US" sz="1600" dirty="0" smtClean="0"/>
              <a:t>May 2017</a:t>
            </a:r>
            <a:r>
              <a:rPr lang="en-US" altLang="en-US" sz="1600" dirty="0"/>
              <a:t>	</a:t>
            </a:r>
            <a:endParaRPr lang="en-US" altLang="en-US" sz="1600" dirty="0" smtClean="0"/>
          </a:p>
          <a:p>
            <a:pPr algn="just"/>
            <a:r>
              <a:rPr lang="en-US" altLang="en-US" sz="1600" b="1" dirty="0" smtClean="0"/>
              <a:t>Source:</a:t>
            </a:r>
            <a:r>
              <a:rPr lang="en-US" altLang="en-US" sz="1600" dirty="0"/>
              <a:t> Chun </a:t>
            </a:r>
            <a:r>
              <a:rPr lang="en-US" altLang="en-US" sz="1600" dirty="0" err="1"/>
              <a:t>Soo</a:t>
            </a:r>
            <a:r>
              <a:rPr lang="en-US" altLang="en-US" sz="1600" dirty="0"/>
              <a:t> Kim [</a:t>
            </a:r>
            <a:r>
              <a:rPr lang="en-US" altLang="en-US" sz="1600" dirty="0" smtClean="0"/>
              <a:t>Light Telecom], </a:t>
            </a:r>
            <a:r>
              <a:rPr lang="en-US" altLang="en-US" sz="1600" dirty="0" err="1" smtClean="0"/>
              <a:t>Eunbi</a:t>
            </a:r>
            <a:r>
              <a:rPr lang="en-US" altLang="en-US" sz="1600" dirty="0" smtClean="0"/>
              <a:t> Shin </a:t>
            </a:r>
            <a:r>
              <a:rPr lang="en-US" altLang="en-US" sz="1600" dirty="0"/>
              <a:t>[Light Telecom]</a:t>
            </a:r>
            <a:r>
              <a:rPr lang="en-US" altLang="en-US" sz="1600" dirty="0" smtClean="0"/>
              <a:t>, </a:t>
            </a:r>
            <a:r>
              <a:rPr lang="en-US" altLang="en-US" sz="1600" dirty="0" err="1" smtClean="0"/>
              <a:t>ThanhLuan</a:t>
            </a:r>
            <a:r>
              <a:rPr lang="en-US" altLang="en-US" sz="1600" dirty="0" smtClean="0"/>
              <a:t> </a:t>
            </a:r>
            <a:r>
              <a:rPr lang="en-US" altLang="en-US" sz="1600" dirty="0"/>
              <a:t>Vu [</a:t>
            </a:r>
            <a:r>
              <a:rPr lang="en-US" altLang="en-US" sz="1600" dirty="0" err="1"/>
              <a:t>Kookmin</a:t>
            </a:r>
            <a:r>
              <a:rPr lang="en-US" altLang="en-US" sz="1600" dirty="0"/>
              <a:t> University], </a:t>
            </a:r>
            <a:r>
              <a:rPr lang="en-US" altLang="en-US" sz="1600" dirty="0" err="1" smtClean="0"/>
              <a:t>Yeong</a:t>
            </a:r>
            <a:r>
              <a:rPr lang="en-US" altLang="en-US" sz="1600" dirty="0" smtClean="0"/>
              <a:t> </a:t>
            </a:r>
            <a:r>
              <a:rPr lang="en-US" altLang="en-US" sz="1600" dirty="0"/>
              <a:t>Min </a:t>
            </a:r>
            <a:r>
              <a:rPr lang="en-US" altLang="en-US" sz="1600" dirty="0" smtClean="0"/>
              <a:t>Jang.</a:t>
            </a:r>
          </a:p>
          <a:p>
            <a:pPr algn="just"/>
            <a:endParaRPr lang="en-US" altLang="en-US" sz="1600" dirty="0" smtClean="0"/>
          </a:p>
          <a:p>
            <a:pPr algn="just"/>
            <a:r>
              <a:rPr lang="en-US" altLang="en-US" sz="1600" dirty="0" smtClean="0"/>
              <a:t>Contact: +82-2-910-5068	E-Mail: yjang@kookmin.ac.kr</a:t>
            </a:r>
            <a:r>
              <a:rPr lang="en-US" altLang="en-US" sz="1600" dirty="0"/>
              <a:t>	</a:t>
            </a:r>
          </a:p>
          <a:p>
            <a:pPr algn="just">
              <a:spcBef>
                <a:spcPts val="600"/>
              </a:spcBef>
              <a:spcAft>
                <a:spcPts val="600"/>
              </a:spcAft>
            </a:pPr>
            <a:r>
              <a:rPr lang="en-US" altLang="en-US" sz="1600" b="1" dirty="0"/>
              <a:t>Re</a:t>
            </a:r>
            <a:r>
              <a:rPr lang="en-US" altLang="en-US" sz="1600" b="1" dirty="0" smtClean="0"/>
              <a:t>:</a:t>
            </a:r>
            <a:endParaRPr lang="en-US" altLang="en-US" sz="1600" dirty="0"/>
          </a:p>
          <a:p>
            <a:pPr algn="just">
              <a:spcBef>
                <a:spcPts val="600"/>
              </a:spcBef>
              <a:spcAft>
                <a:spcPts val="600"/>
              </a:spcAft>
            </a:pPr>
            <a:r>
              <a:rPr lang="en-US" altLang="en-US" sz="1600" b="1" dirty="0" smtClean="0"/>
              <a:t>Abstract</a:t>
            </a:r>
            <a:r>
              <a:rPr lang="en-US" altLang="en-US" sz="1600" b="1" dirty="0"/>
              <a:t>:</a:t>
            </a:r>
            <a:r>
              <a:rPr lang="en-US" altLang="en-US" sz="1600" dirty="0"/>
              <a:t>	This document contains the output of the Vehicular Assistant Technology (VAT) Interest Group, intended to describe the use cases, requirements, and technical feasibility of Optical Wireless Communications in 802.15. </a:t>
            </a:r>
            <a:endParaRPr lang="en-US" altLang="en-US" sz="1600" dirty="0" smtClean="0"/>
          </a:p>
          <a:p>
            <a:pPr algn="just">
              <a:spcBef>
                <a:spcPts val="600"/>
              </a:spcBef>
              <a:spcAft>
                <a:spcPts val="600"/>
              </a:spcAft>
            </a:pPr>
            <a:r>
              <a:rPr lang="en-US" altLang="en-US" sz="1600" b="1" dirty="0" smtClean="0"/>
              <a:t>Purpose: </a:t>
            </a:r>
            <a:r>
              <a:rPr lang="en-US" sz="1600" dirty="0"/>
              <a:t>Press release announcing confirmation </a:t>
            </a:r>
            <a:r>
              <a:rPr lang="en-US" sz="1600" dirty="0" smtClean="0"/>
              <a:t>of VAT IG</a:t>
            </a:r>
            <a:r>
              <a:rPr lang="en-US" altLang="en-US" sz="1600" dirty="0"/>
              <a:t>	</a:t>
            </a:r>
          </a:p>
          <a:p>
            <a:pPr algn="just"/>
            <a:r>
              <a:rPr lang="en-US" altLang="en-US" sz="1600" b="1" dirty="0" smtClean="0"/>
              <a:t>Notice:</a:t>
            </a:r>
            <a:r>
              <a:rPr lang="en-US" altLang="en-US" sz="1600" dirty="0" smtClean="0"/>
              <a:t>	This </a:t>
            </a:r>
            <a:r>
              <a:rPr lang="en-US" altLang="en-US" sz="1600" dirty="0"/>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US" altLang="en-US" sz="1600" b="1" dirty="0"/>
              <a:t>Release:</a:t>
            </a:r>
            <a:r>
              <a:rPr lang="en-US" altLang="en-US" sz="1600" dirty="0"/>
              <a:t>	The contributor acknowledges and accepts that this contribution becomes the property of IEEE and may be made publicly available by </a:t>
            </a:r>
            <a:r>
              <a:rPr lang="en-US" altLang="en-US" sz="1600" dirty="0" smtClean="0"/>
              <a:t>P802.15</a:t>
            </a:r>
            <a:r>
              <a:rPr lang="en-US" altLang="en-US" sz="1600" dirty="0"/>
              <a:t>.	</a:t>
            </a:r>
          </a:p>
        </p:txBody>
      </p:sp>
      <p:sp>
        <p:nvSpPr>
          <p:cNvPr id="8"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a:t>
            </a:r>
            <a:r>
              <a:rPr kumimoji="0" lang="en-US" altLang="en-US" sz="1400" b="1" i="0" u="none" strike="noStrike" kern="1200" cap="none" spc="0" normalizeH="0" noProof="0" dirty="0" smtClean="0">
                <a:ln>
                  <a:noFill/>
                </a:ln>
                <a:effectLst/>
                <a:uLnTx/>
                <a:uFillTx/>
                <a:latin typeface="Times New Roman" panose="02020603050405020304" pitchFamily="18" charset="0"/>
                <a:ea typeface="+mn-ea"/>
                <a:cs typeface="+mn-cs"/>
              </a:rPr>
              <a:t> </a:t>
            </a:r>
            <a:r>
              <a:rPr lang="en-US" sz="1400" b="1" dirty="0"/>
              <a:t>15-17-0273-00-0vat</a:t>
            </a:r>
            <a:endParaRPr kumimoji="0" lang="en-US" altLang="en-US" sz="1400" b="1" i="0" u="none" strike="noStrike" kern="1200" cap="none" spc="0" normalizeH="0" baseline="0" noProof="0" dirty="0">
              <a:ln>
                <a:noFill/>
              </a:ln>
              <a:effectLst/>
              <a:uLnTx/>
              <a:uFillTx/>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3"/>
          <p:cNvSpPr>
            <a:spLocks noGrp="1"/>
          </p:cNvSpPr>
          <p:nvPr>
            <p:ph type="dt" sz="quarter" idx="10"/>
          </p:nvPr>
        </p:nvSpPr>
        <p:spPr>
          <a:xfrm>
            <a:off x="0" y="402771"/>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r>
              <a:rPr lang="en-US" altLang="en-US" sz="1400" dirty="0"/>
              <a:t>May </a:t>
            </a:r>
            <a:r>
              <a:rPr lang="en-US" altLang="en-US" sz="1400" dirty="0" smtClean="0"/>
              <a:t> </a:t>
            </a:r>
            <a:r>
              <a:rPr lang="en-US" altLang="ja-JP" sz="1400" dirty="0" smtClean="0"/>
              <a:t>2017</a:t>
            </a:r>
            <a:endParaRPr lang="en-US" altLang="ja-JP" sz="1400" dirty="0"/>
          </a:p>
        </p:txBody>
      </p:sp>
      <p:pic>
        <p:nvPicPr>
          <p:cNvPr id="2" name="Picture 1"/>
          <p:cNvPicPr>
            <a:picLocks noChangeAspect="1"/>
          </p:cNvPicPr>
          <p:nvPr/>
        </p:nvPicPr>
        <p:blipFill>
          <a:blip r:embed="rId2" cstate="print"/>
          <a:stretch>
            <a:fillRect/>
          </a:stretch>
        </p:blipFill>
        <p:spPr>
          <a:xfrm>
            <a:off x="2743200" y="1325970"/>
            <a:ext cx="3372130" cy="1599335"/>
          </a:xfrm>
          <a:prstGeom prst="rect">
            <a:avLst/>
          </a:prstGeom>
        </p:spPr>
      </p:pic>
      <p:sp>
        <p:nvSpPr>
          <p:cNvPr id="4" name="Rectangle 3"/>
          <p:cNvSpPr/>
          <p:nvPr/>
        </p:nvSpPr>
        <p:spPr>
          <a:xfrm>
            <a:off x="2895600" y="3568711"/>
            <a:ext cx="3581400" cy="1077218"/>
          </a:xfrm>
          <a:prstGeom prst="rect">
            <a:avLst/>
          </a:prstGeom>
        </p:spPr>
        <p:txBody>
          <a:bodyPr wrap="square">
            <a:spAutoFit/>
          </a:bodyPr>
          <a:lstStyle/>
          <a:p>
            <a:pPr algn="just"/>
            <a:r>
              <a:rPr lang="en-US" sz="3200" dirty="0" smtClean="0"/>
              <a:t>Recommendations</a:t>
            </a:r>
          </a:p>
          <a:p>
            <a:pPr marL="457200" indent="-457200" algn="just">
              <a:buFont typeface="Arial" panose="020B0604020202020204" pitchFamily="34" charset="0"/>
              <a:buChar char="•"/>
            </a:pPr>
            <a:endParaRPr lang="en-US" sz="3200" dirty="0"/>
          </a:p>
        </p:txBody>
      </p:sp>
      <p:sp>
        <p:nvSpPr>
          <p:cNvPr id="10" name="Title 1"/>
          <p:cNvSpPr>
            <a:spLocks noGrp="1"/>
          </p:cNvSpPr>
          <p:nvPr>
            <p:ph type="title"/>
          </p:nvPr>
        </p:nvSpPr>
        <p:spPr>
          <a:xfrm>
            <a:off x="762000" y="584200"/>
            <a:ext cx="7772400" cy="762000"/>
          </a:xfrm>
        </p:spPr>
        <p:txBody>
          <a:bodyPr>
            <a:normAutofit/>
          </a:bodyPr>
          <a:lstStyle/>
          <a:p>
            <a:pPr algn="ctr"/>
            <a:r>
              <a:rPr lang="en-US" dirty="0">
                <a:latin typeface="Times New Roman" panose="02020603050405020304" pitchFamily="18" charset="0"/>
                <a:cs typeface="Times New Roman" panose="02020603050405020304" pitchFamily="18" charset="0"/>
              </a:rPr>
              <a:t>Motion to 802.15 </a:t>
            </a:r>
            <a:r>
              <a:rPr lang="en-US" dirty="0" smtClean="0">
                <a:latin typeface="Times New Roman" panose="02020603050405020304" pitchFamily="18" charset="0"/>
                <a:cs typeface="Times New Roman" panose="02020603050405020304" pitchFamily="18" charset="0"/>
              </a:rPr>
              <a:t>Task Group</a:t>
            </a:r>
          </a:p>
        </p:txBody>
      </p:sp>
      <p:cxnSp>
        <p:nvCxnSpPr>
          <p:cNvPr id="7" name="Straight Connector 6"/>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10</a:t>
            </a:fld>
            <a:endParaRPr lang="en-US" altLang="ja-JP" dirty="0" smtClean="0"/>
          </a:p>
        </p:txBody>
      </p:sp>
      <p:sp>
        <p:nvSpPr>
          <p:cNvPr id="12"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Tree>
    <p:extLst>
      <p:ext uri="{BB962C8B-B14F-4D97-AF65-F5344CB8AC3E}">
        <p14:creationId xmlns:p14="http://schemas.microsoft.com/office/powerpoint/2010/main" val="155496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Introduction</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8" name="Rectangle 4"/>
          <p:cNvSpPr>
            <a:spLocks noGrp="1" noChangeArrowheads="1"/>
          </p:cNvSpPr>
          <p:nvPr>
            <p:ph idx="1"/>
          </p:nvPr>
        </p:nvSpPr>
        <p:spPr>
          <a:xfrm>
            <a:off x="254000" y="1529556"/>
            <a:ext cx="8737600" cy="3956844"/>
          </a:xfrm>
        </p:spPr>
        <p:txBody>
          <a:bodyPr>
            <a:noAutofit/>
          </a:bodyPr>
          <a:lstStyle/>
          <a:p>
            <a:pPr algn="just">
              <a:lnSpc>
                <a:spcPct val="110000"/>
              </a:lnSpc>
            </a:pPr>
            <a:r>
              <a:rPr lang="en-US" altLang="ja-JP" sz="2400">
                <a:latin typeface="Times New Roman" panose="02020603050405020304" pitchFamily="18" charset="0"/>
                <a:cs typeface="Times New Roman" panose="02020603050405020304" pitchFamily="18" charset="0"/>
              </a:rPr>
              <a:t>Cloud based OCC for long range </a:t>
            </a:r>
            <a:r>
              <a:rPr lang="en-US" altLang="ja-JP" sz="2400" smtClean="0">
                <a:latin typeface="Times New Roman" panose="02020603050405020304" pitchFamily="18" charset="0"/>
                <a:cs typeface="Times New Roman" panose="02020603050405020304" pitchFamily="18" charset="0"/>
              </a:rPr>
              <a:t>V2X offers application developers and providers </a:t>
            </a:r>
            <a:r>
              <a:rPr lang="en-US" altLang="ja-JP" sz="2400" b="1" smtClean="0">
                <a:latin typeface="Times New Roman" panose="02020603050405020304" pitchFamily="18" charset="0"/>
                <a:cs typeface="Times New Roman" panose="02020603050405020304" pitchFamily="18" charset="0"/>
              </a:rPr>
              <a:t>cloud-computing capabilities</a:t>
            </a:r>
            <a:r>
              <a:rPr lang="en-US" altLang="ja-JP" sz="2400" smtClean="0">
                <a:latin typeface="Times New Roman" panose="02020603050405020304" pitchFamily="18" charset="0"/>
                <a:cs typeface="Times New Roman" panose="02020603050405020304" pitchFamily="18" charset="0"/>
              </a:rPr>
              <a:t> and an </a:t>
            </a:r>
            <a:r>
              <a:rPr lang="en-US" altLang="ja-JP" sz="2400" b="1" smtClean="0">
                <a:latin typeface="Times New Roman" panose="02020603050405020304" pitchFamily="18" charset="0"/>
                <a:cs typeface="Times New Roman" panose="02020603050405020304" pitchFamily="18" charset="0"/>
              </a:rPr>
              <a:t>IT service environments</a:t>
            </a:r>
            <a:r>
              <a:rPr lang="en-US" altLang="ja-JP" sz="2400" smtClean="0">
                <a:latin typeface="Times New Roman" panose="02020603050405020304" pitchFamily="18" charset="0"/>
                <a:cs typeface="Times New Roman" panose="02020603050405020304" pitchFamily="18" charset="0"/>
              </a:rPr>
              <a:t> at the </a:t>
            </a:r>
            <a:r>
              <a:rPr lang="en-US" altLang="ja-JP" sz="2400" b="1" smtClean="0">
                <a:latin typeface="Times New Roman" panose="02020603050405020304" pitchFamily="18" charset="0"/>
                <a:cs typeface="Times New Roman" panose="02020603050405020304" pitchFamily="18" charset="0"/>
              </a:rPr>
              <a:t>edge of the mobile network </a:t>
            </a:r>
            <a:r>
              <a:rPr lang="en-US" altLang="ja-JP" sz="2400" smtClean="0">
                <a:latin typeface="Times New Roman" panose="02020603050405020304" pitchFamily="18" charset="0"/>
                <a:cs typeface="Times New Roman" panose="02020603050405020304" pitchFamily="18" charset="0"/>
              </a:rPr>
              <a:t>and </a:t>
            </a:r>
            <a:r>
              <a:rPr lang="en-US" altLang="ja-JP" sz="2400" b="1" smtClean="0">
                <a:latin typeface="Times New Roman" panose="02020603050405020304" pitchFamily="18" charset="0"/>
                <a:cs typeface="Times New Roman" panose="02020603050405020304" pitchFamily="18" charset="0"/>
              </a:rPr>
              <a:t>OCC</a:t>
            </a:r>
            <a:r>
              <a:rPr lang="en-US" altLang="ja-JP" sz="2400" smtClean="0">
                <a:latin typeface="Times New Roman" panose="02020603050405020304" pitchFamily="18" charset="0"/>
                <a:cs typeface="Times New Roman" panose="02020603050405020304" pitchFamily="18" charset="0"/>
              </a:rPr>
              <a:t>.</a:t>
            </a:r>
            <a:endParaRPr lang="en-US" altLang="ja-JP" sz="2400">
              <a:latin typeface="Times New Roman" panose="02020603050405020304" pitchFamily="18" charset="0"/>
              <a:cs typeface="Times New Roman" panose="02020603050405020304" pitchFamily="18" charset="0"/>
            </a:endParaRPr>
          </a:p>
          <a:p>
            <a:pPr algn="just">
              <a:lnSpc>
                <a:spcPct val="110000"/>
              </a:lnSpc>
            </a:pPr>
            <a:r>
              <a:rPr lang="en-US" altLang="ja-JP" sz="2400" smtClean="0">
                <a:latin typeface="Times New Roman" panose="02020603050405020304" pitchFamily="18" charset="0"/>
                <a:cs typeface="Times New Roman" panose="02020603050405020304" pitchFamily="18" charset="0"/>
              </a:rPr>
              <a:t> This environment is characterized by:</a:t>
            </a:r>
          </a:p>
          <a:p>
            <a:pPr marL="46196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Proximity</a:t>
            </a:r>
          </a:p>
          <a:p>
            <a:pPr marL="46196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Ultra-low latency</a:t>
            </a:r>
          </a:p>
          <a:p>
            <a:pPr marL="46196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High bandwidth</a:t>
            </a:r>
          </a:p>
          <a:p>
            <a:pPr marL="46196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Real-time access to radio network information</a:t>
            </a:r>
          </a:p>
          <a:p>
            <a:pPr marL="46196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Location awareness</a:t>
            </a:r>
            <a:endParaRPr lang="en-US" altLang="ja-JP" sz="2400" dirty="0" smtClean="0">
              <a:latin typeface="Times New Roman" panose="02020603050405020304" pitchFamily="18" charset="0"/>
              <a:cs typeface="Times New Roman" panose="02020603050405020304" pitchFamily="18" charset="0"/>
            </a:endParaRPr>
          </a:p>
        </p:txBody>
      </p:sp>
      <p:sp>
        <p:nvSpPr>
          <p:cNvPr id="8194" name="Date Placeholder 3"/>
          <p:cNvSpPr>
            <a:spLocks noGrp="1"/>
          </p:cNvSpPr>
          <p:nvPr>
            <p:ph type="dt" sz="half" idx="10"/>
          </p:nvPr>
        </p:nvSpPr>
        <p:spPr>
          <a:xfrm>
            <a:off x="-18143" y="393700"/>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2</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Tree>
    <p:extLst>
      <p:ext uri="{BB962C8B-B14F-4D97-AF65-F5344CB8AC3E}">
        <p14:creationId xmlns:p14="http://schemas.microsoft.com/office/powerpoint/2010/main" val="1347823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38150" y="856456"/>
            <a:ext cx="8077200" cy="762000"/>
          </a:xfrm>
        </p:spPr>
        <p:txBody>
          <a:bodyPr>
            <a:normAutofit/>
          </a:bodyPr>
          <a:lstStyle/>
          <a:p>
            <a:pPr algn="ct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Architecture (1)</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21771" y="377369"/>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3</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ate Placeholder 1"/>
          <p:cNvSpPr txBox="1">
            <a:spLocks/>
          </p:cNvSpPr>
          <p:nvPr/>
        </p:nvSpPr>
        <p:spPr bwMode="auto">
          <a:xfrm>
            <a:off x="5638800" y="377825"/>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pic>
        <p:nvPicPr>
          <p:cNvPr id="3" name="Picture 2"/>
          <p:cNvPicPr>
            <a:picLocks noChangeAspect="1"/>
          </p:cNvPicPr>
          <p:nvPr/>
        </p:nvPicPr>
        <p:blipFill>
          <a:blip r:embed="rId3"/>
          <a:stretch>
            <a:fillRect/>
          </a:stretch>
        </p:blipFill>
        <p:spPr>
          <a:xfrm>
            <a:off x="895663" y="1865312"/>
            <a:ext cx="7625384" cy="4032741"/>
          </a:xfrm>
          <a:prstGeom prst="rect">
            <a:avLst/>
          </a:prstGeom>
        </p:spPr>
      </p:pic>
      <p:sp>
        <p:nvSpPr>
          <p:cNvPr id="4" name="TextBox 3"/>
          <p:cNvSpPr txBox="1"/>
          <p:nvPr/>
        </p:nvSpPr>
        <p:spPr>
          <a:xfrm>
            <a:off x="1986939" y="6003875"/>
            <a:ext cx="5499711" cy="338554"/>
          </a:xfrm>
          <a:prstGeom prst="rect">
            <a:avLst/>
          </a:prstGeom>
          <a:noFill/>
        </p:spPr>
        <p:txBody>
          <a:bodyPr wrap="none" rtlCol="0">
            <a:spAutoFit/>
          </a:bodyPr>
          <a:lstStyle/>
          <a:p>
            <a:r>
              <a:rPr lang="en-US" sz="1600" smtClean="0"/>
              <a:t>High level architecture of Cloud </a:t>
            </a:r>
            <a:r>
              <a:rPr lang="en-US" sz="1600"/>
              <a:t>based OCC for long range V2X</a:t>
            </a:r>
          </a:p>
        </p:txBody>
      </p:sp>
    </p:spTree>
    <p:extLst>
      <p:ext uri="{BB962C8B-B14F-4D97-AF65-F5344CB8AC3E}">
        <p14:creationId xmlns:p14="http://schemas.microsoft.com/office/powerpoint/2010/main" val="196472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78265" y="816528"/>
            <a:ext cx="8077200" cy="762000"/>
          </a:xfrm>
        </p:spPr>
        <p:txBody>
          <a:bodyPr>
            <a:normAutofit/>
          </a:bodyPr>
          <a:lstStyle/>
          <a:p>
            <a:pPr algn="ct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Architecture (1)</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0" y="394154"/>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4</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ate Placeholder 1"/>
          <p:cNvSpPr txBox="1">
            <a:spLocks/>
          </p:cNvSpPr>
          <p:nvPr/>
        </p:nvSpPr>
        <p:spPr bwMode="auto">
          <a:xfrm>
            <a:off x="5638800" y="377825"/>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
        <p:nvSpPr>
          <p:cNvPr id="10" name="Rectangle 4"/>
          <p:cNvSpPr>
            <a:spLocks noGrp="1" noChangeArrowheads="1"/>
          </p:cNvSpPr>
          <p:nvPr>
            <p:ph idx="1"/>
          </p:nvPr>
        </p:nvSpPr>
        <p:spPr>
          <a:xfrm>
            <a:off x="254000" y="1529556"/>
            <a:ext cx="8737600" cy="3956844"/>
          </a:xfrm>
        </p:spPr>
        <p:txBody>
          <a:bodyPr>
            <a:noAutofit/>
          </a:bodyPr>
          <a:lstStyle/>
          <a:p>
            <a:pPr algn="just">
              <a:lnSpc>
                <a:spcPct val="110000"/>
              </a:lnSpc>
            </a:pPr>
            <a:r>
              <a:rPr lang="en-US" altLang="ja-JP" sz="2200">
                <a:latin typeface="Times New Roman" panose="02020603050405020304" pitchFamily="18" charset="0"/>
                <a:cs typeface="Times New Roman" panose="02020603050405020304" pitchFamily="18" charset="0"/>
              </a:rPr>
              <a:t>V2V is about proximity, path </a:t>
            </a:r>
            <a:r>
              <a:rPr lang="en-US" altLang="ja-JP" sz="2200" smtClean="0">
                <a:latin typeface="Times New Roman" panose="02020603050405020304" pitchFamily="18" charset="0"/>
                <a:cs typeface="Times New Roman" panose="02020603050405020304" pitchFamily="18" charset="0"/>
              </a:rPr>
              <a:t>predictionand </a:t>
            </a:r>
            <a:r>
              <a:rPr lang="en-US" altLang="ja-JP" sz="2200">
                <a:latin typeface="Times New Roman" panose="02020603050405020304" pitchFamily="18" charset="0"/>
                <a:cs typeface="Times New Roman" panose="02020603050405020304" pitchFamily="18" charset="0"/>
              </a:rPr>
              <a:t>collision </a:t>
            </a:r>
            <a:r>
              <a:rPr lang="en-US" altLang="ja-JP" sz="2200" smtClean="0">
                <a:latin typeface="Times New Roman" panose="02020603050405020304" pitchFamily="18" charset="0"/>
                <a:cs typeface="Times New Roman" panose="02020603050405020304" pitchFamily="18" charset="0"/>
              </a:rPr>
              <a:t>anticipation/warning:</a:t>
            </a: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Intersection </a:t>
            </a:r>
            <a:r>
              <a:rPr lang="en-US" altLang="ja-JP" sz="2000">
                <a:latin typeface="Times New Roman" panose="02020603050405020304" pitchFamily="18" charset="0"/>
                <a:cs typeface="Times New Roman" panose="02020603050405020304" pitchFamily="18" charset="0"/>
              </a:rPr>
              <a:t>&amp; Lane </a:t>
            </a:r>
            <a:r>
              <a:rPr lang="en-US" altLang="ja-JP" sz="2000" smtClean="0">
                <a:latin typeface="Times New Roman" panose="02020603050405020304" pitchFamily="18" charset="0"/>
                <a:cs typeface="Times New Roman" panose="02020603050405020304" pitchFamily="18" charset="0"/>
              </a:rPr>
              <a:t>Change </a:t>
            </a: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Rear end</a:t>
            </a:r>
          </a:p>
          <a:p>
            <a:pPr algn="just">
              <a:lnSpc>
                <a:spcPct val="110000"/>
              </a:lnSpc>
            </a:pPr>
            <a:r>
              <a:rPr lang="en-US" altLang="ja-JP" sz="2200">
                <a:latin typeface="Times New Roman" panose="02020603050405020304" pitchFamily="18" charset="0"/>
                <a:cs typeface="Times New Roman" panose="02020603050405020304" pitchFamily="18" charset="0"/>
              </a:rPr>
              <a:t>V2I is about broader </a:t>
            </a:r>
            <a:r>
              <a:rPr lang="en-US" altLang="ja-JP" sz="2200" smtClean="0">
                <a:latin typeface="Times New Roman" panose="02020603050405020304" pitchFamily="18" charset="0"/>
                <a:cs typeface="Times New Roman" panose="02020603050405020304" pitchFamily="18" charset="0"/>
              </a:rPr>
              <a:t>road conditions</a:t>
            </a:r>
            <a:r>
              <a:rPr lang="en-US" altLang="ja-JP" sz="2200">
                <a:latin typeface="Times New Roman" panose="02020603050405020304" pitchFamily="18" charset="0"/>
                <a:cs typeface="Times New Roman" panose="02020603050405020304" pitchFamily="18" charset="0"/>
              </a:rPr>
              <a:t>:</a:t>
            </a: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Incidents</a:t>
            </a:r>
            <a:endParaRPr lang="en-US" altLang="ja-JP" sz="2000">
              <a:latin typeface="Times New Roman" panose="02020603050405020304" pitchFamily="18" charset="0"/>
              <a:cs typeface="Times New Roman" panose="02020603050405020304" pitchFamily="18" charset="0"/>
            </a:endParaRP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Alerts</a:t>
            </a:r>
          </a:p>
          <a:p>
            <a:pPr algn="just">
              <a:lnSpc>
                <a:spcPct val="110000"/>
              </a:lnSpc>
            </a:pPr>
            <a:r>
              <a:rPr lang="en-US" altLang="ja-JP" sz="2200">
                <a:latin typeface="Times New Roman" panose="02020603050405020304" pitchFamily="18" charset="0"/>
                <a:cs typeface="Times New Roman" panose="02020603050405020304" pitchFamily="18" charset="0"/>
              </a:rPr>
              <a:t>V2X via location-cast is </a:t>
            </a:r>
            <a:r>
              <a:rPr lang="en-US" altLang="ja-JP" sz="2200" smtClean="0">
                <a:latin typeface="Times New Roman" panose="02020603050405020304" pitchFamily="18" charset="0"/>
                <a:cs typeface="Times New Roman" panose="02020603050405020304" pitchFamily="18" charset="0"/>
              </a:rPr>
              <a:t>about Electronic </a:t>
            </a:r>
            <a:r>
              <a:rPr lang="en-US" altLang="ja-JP" sz="2200">
                <a:latin typeface="Times New Roman" panose="02020603050405020304" pitchFamily="18" charset="0"/>
                <a:cs typeface="Times New Roman" panose="02020603050405020304" pitchFamily="18" charset="0"/>
              </a:rPr>
              <a:t>Horizon far ahead of </a:t>
            </a:r>
            <a:r>
              <a:rPr lang="en-US" altLang="ja-JP" sz="2200" smtClean="0">
                <a:latin typeface="Times New Roman" panose="02020603050405020304" pitchFamily="18" charset="0"/>
                <a:cs typeface="Times New Roman" panose="02020603050405020304" pitchFamily="18" charset="0"/>
              </a:rPr>
              <a:t>the vehicle</a:t>
            </a:r>
            <a:r>
              <a:rPr lang="en-US" altLang="ja-JP" sz="2200">
                <a:latin typeface="Times New Roman" panose="02020603050405020304" pitchFamily="18" charset="0"/>
                <a:cs typeface="Times New Roman" panose="02020603050405020304" pitchFamily="18" charset="0"/>
              </a:rPr>
              <a:t>:</a:t>
            </a: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Weather/road/traffic </a:t>
            </a:r>
            <a:r>
              <a:rPr lang="en-US" altLang="ja-JP" sz="2000">
                <a:latin typeface="Times New Roman" panose="02020603050405020304" pitchFamily="18" charset="0"/>
                <a:cs typeface="Times New Roman" panose="02020603050405020304" pitchFamily="18" charset="0"/>
              </a:rPr>
              <a:t>conditions</a:t>
            </a:r>
          </a:p>
          <a:p>
            <a:pPr marL="684213" algn="just">
              <a:lnSpc>
                <a:spcPct val="110000"/>
              </a:lnSpc>
              <a:buFont typeface="Wingdings" panose="05000000000000000000" pitchFamily="2" charset="2"/>
              <a:buChar char="§"/>
            </a:pPr>
            <a:r>
              <a:rPr lang="en-US" altLang="ja-JP" sz="2000" smtClean="0">
                <a:latin typeface="Times New Roman" panose="02020603050405020304" pitchFamily="18" charset="0"/>
                <a:cs typeface="Times New Roman" panose="02020603050405020304" pitchFamily="18" charset="0"/>
              </a:rPr>
              <a:t>Incidents</a:t>
            </a:r>
            <a:endParaRPr lang="en-US" altLang="ja-JP" sz="2000">
              <a:latin typeface="Times New Roman" panose="02020603050405020304" pitchFamily="18" charset="0"/>
              <a:cs typeface="Times New Roman" panose="02020603050405020304" pitchFamily="18" charset="0"/>
            </a:endParaRPr>
          </a:p>
          <a:p>
            <a:pPr marL="0" indent="0" algn="just">
              <a:lnSpc>
                <a:spcPct val="110000"/>
              </a:lnSpc>
              <a:buNone/>
            </a:pPr>
            <a:endParaRPr lang="en-US" altLang="ja-JP"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Local Server/ Base Station (1)</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0" y="37011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5</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pic>
        <p:nvPicPr>
          <p:cNvPr id="3" name="Picture 2"/>
          <p:cNvPicPr>
            <a:picLocks noChangeAspect="1"/>
          </p:cNvPicPr>
          <p:nvPr/>
        </p:nvPicPr>
        <p:blipFill>
          <a:blip r:embed="rId3"/>
          <a:stretch>
            <a:fillRect/>
          </a:stretch>
        </p:blipFill>
        <p:spPr>
          <a:xfrm>
            <a:off x="914400" y="1600200"/>
            <a:ext cx="7453326" cy="4165025"/>
          </a:xfrm>
          <a:prstGeom prst="rect">
            <a:avLst/>
          </a:prstGeom>
        </p:spPr>
      </p:pic>
      <p:sp>
        <p:nvSpPr>
          <p:cNvPr id="11" name="TextBox 10"/>
          <p:cNvSpPr txBox="1"/>
          <p:nvPr/>
        </p:nvSpPr>
        <p:spPr>
          <a:xfrm>
            <a:off x="638086" y="5809675"/>
            <a:ext cx="7950418" cy="584775"/>
          </a:xfrm>
          <a:prstGeom prst="rect">
            <a:avLst/>
          </a:prstGeom>
          <a:noFill/>
        </p:spPr>
        <p:txBody>
          <a:bodyPr wrap="square" rtlCol="0">
            <a:spAutoFit/>
          </a:bodyPr>
          <a:lstStyle/>
          <a:p>
            <a:pPr algn="ctr"/>
            <a:r>
              <a:rPr lang="en-US" sz="1600" smtClean="0"/>
              <a:t>Direct communication between vehicles and as well as between vehicles and Local server over WiFi/ LTE/ Cellular</a:t>
            </a:r>
            <a:endParaRPr lang="en-US" sz="1600"/>
          </a:p>
        </p:txBody>
      </p:sp>
    </p:spTree>
    <p:extLst>
      <p:ext uri="{BB962C8B-B14F-4D97-AF65-F5344CB8AC3E}">
        <p14:creationId xmlns:p14="http://schemas.microsoft.com/office/powerpoint/2010/main" val="2212844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Local Server/ Base Station (</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0" y="393700"/>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6</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
        <p:nvSpPr>
          <p:cNvPr id="10" name="Rectangle 4"/>
          <p:cNvSpPr>
            <a:spLocks noGrp="1" noChangeArrowheads="1"/>
          </p:cNvSpPr>
          <p:nvPr>
            <p:ph idx="1"/>
          </p:nvPr>
        </p:nvSpPr>
        <p:spPr>
          <a:xfrm>
            <a:off x="254000" y="1529556"/>
            <a:ext cx="8737600" cy="3956844"/>
          </a:xfrm>
        </p:spPr>
        <p:txBody>
          <a:bodyPr>
            <a:noAutofit/>
          </a:bodyPr>
          <a:lstStyle/>
          <a:p>
            <a:pPr algn="just">
              <a:lnSpc>
                <a:spcPct val="110000"/>
              </a:lnSpc>
            </a:pPr>
            <a:r>
              <a:rPr lang="en-US" altLang="ja-JP" sz="2400">
                <a:latin typeface="Times New Roman" panose="02020603050405020304" pitchFamily="18" charset="0"/>
                <a:cs typeface="Times New Roman" panose="02020603050405020304" pitchFamily="18" charset="0"/>
              </a:rPr>
              <a:t>Mobile Edge Server to </a:t>
            </a:r>
            <a:r>
              <a:rPr lang="en-US" altLang="ja-JP" sz="2400" smtClean="0">
                <a:latin typeface="Times New Roman" panose="02020603050405020304" pitchFamily="18" charset="0"/>
                <a:cs typeface="Times New Roman" panose="02020603050405020304" pitchFamily="18" charset="0"/>
              </a:rPr>
              <a:t>support communications between vehicles </a:t>
            </a:r>
            <a:r>
              <a:rPr lang="en-US" altLang="ja-JP" sz="2400">
                <a:latin typeface="Times New Roman" panose="02020603050405020304" pitchFamily="18" charset="0"/>
                <a:cs typeface="Times New Roman" panose="02020603050405020304" pitchFamily="18" charset="0"/>
              </a:rPr>
              <a:t>and vehicles &amp; clouds</a:t>
            </a:r>
          </a:p>
          <a:p>
            <a:pPr algn="just">
              <a:lnSpc>
                <a:spcPct val="110000"/>
              </a:lnSpc>
            </a:pPr>
            <a:r>
              <a:rPr lang="en-US" altLang="ja-JP" sz="2400" smtClean="0">
                <a:latin typeface="Times New Roman" panose="02020603050405020304" pitchFamily="18" charset="0"/>
                <a:cs typeface="Times New Roman" panose="02020603050405020304" pitchFamily="18" charset="0"/>
              </a:rPr>
              <a:t>Vehicles </a:t>
            </a:r>
            <a:r>
              <a:rPr lang="en-US" altLang="ja-JP" sz="2400">
                <a:latin typeface="Times New Roman" panose="02020603050405020304" pitchFamily="18" charset="0"/>
                <a:cs typeface="Times New Roman" panose="02020603050405020304" pitchFamily="18" charset="0"/>
              </a:rPr>
              <a:t>can communicate with very low </a:t>
            </a:r>
            <a:r>
              <a:rPr lang="en-US" altLang="ja-JP" sz="2400" smtClean="0">
                <a:latin typeface="Times New Roman" panose="02020603050405020304" pitchFamily="18" charset="0"/>
                <a:cs typeface="Times New Roman" panose="02020603050405020304" pitchFamily="18" charset="0"/>
              </a:rPr>
              <a:t>latency over long range distance (e.g</a:t>
            </a:r>
            <a:r>
              <a:rPr lang="en-US" altLang="ja-JP" sz="2400">
                <a:latin typeface="Times New Roman" panose="02020603050405020304" pitchFamily="18" charset="0"/>
                <a:cs typeface="Times New Roman" panose="02020603050405020304" pitchFamily="18" charset="0"/>
              </a:rPr>
              <a:t>. used for hazard </a:t>
            </a:r>
            <a:r>
              <a:rPr lang="en-US" altLang="ja-JP" sz="2400" smtClean="0">
                <a:latin typeface="Times New Roman" panose="02020603050405020304" pitchFamily="18" charset="0"/>
                <a:cs typeface="Times New Roman" panose="02020603050405020304" pitchFamily="18" charset="0"/>
              </a:rPr>
              <a:t>warnings).</a:t>
            </a:r>
          </a:p>
        </p:txBody>
      </p:sp>
    </p:spTree>
    <p:extLst>
      <p:ext uri="{BB962C8B-B14F-4D97-AF65-F5344CB8AC3E}">
        <p14:creationId xmlns:p14="http://schemas.microsoft.com/office/powerpoint/2010/main" val="2507526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smtClean="0">
                <a:latin typeface="Times New Roman" panose="02020603050405020304" pitchFamily="18" charset="0"/>
                <a:cs typeface="Times New Roman" panose="02020603050405020304" pitchFamily="18" charset="0"/>
              </a:rPr>
              <a:t>High </a:t>
            </a:r>
            <a:r>
              <a:rPr lang="en-US" altLang="ja-JP">
                <a:latin typeface="Times New Roman" panose="02020603050405020304" pitchFamily="18" charset="0"/>
                <a:cs typeface="Times New Roman" panose="02020603050405020304" pitchFamily="18" charset="0"/>
              </a:rPr>
              <a:t>level use </a:t>
            </a:r>
            <a:r>
              <a:rPr lang="en-US" altLang="ja-JP" smtClean="0">
                <a:latin typeface="Times New Roman" panose="02020603050405020304" pitchFamily="18" charset="0"/>
                <a:cs typeface="Times New Roman" panose="02020603050405020304" pitchFamily="18" charset="0"/>
              </a:rPr>
              <a:t>cases</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0" y="377370"/>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7</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
        <p:nvSpPr>
          <p:cNvPr id="11" name="TextBox 10"/>
          <p:cNvSpPr txBox="1"/>
          <p:nvPr/>
        </p:nvSpPr>
        <p:spPr>
          <a:xfrm>
            <a:off x="812582" y="5829391"/>
            <a:ext cx="7950418" cy="338554"/>
          </a:xfrm>
          <a:prstGeom prst="rect">
            <a:avLst/>
          </a:prstGeom>
          <a:noFill/>
        </p:spPr>
        <p:txBody>
          <a:bodyPr wrap="square" rtlCol="0">
            <a:spAutoFit/>
          </a:bodyPr>
          <a:lstStyle/>
          <a:p>
            <a:pPr algn="ctr"/>
            <a:r>
              <a:rPr lang="en-US" sz="1600"/>
              <a:t>High level use cases</a:t>
            </a:r>
          </a:p>
        </p:txBody>
      </p:sp>
      <p:pic>
        <p:nvPicPr>
          <p:cNvPr id="4" name="Picture 3"/>
          <p:cNvPicPr>
            <a:picLocks noChangeAspect="1"/>
          </p:cNvPicPr>
          <p:nvPr/>
        </p:nvPicPr>
        <p:blipFill>
          <a:blip r:embed="rId2"/>
          <a:stretch>
            <a:fillRect/>
          </a:stretch>
        </p:blipFill>
        <p:spPr>
          <a:xfrm>
            <a:off x="780596" y="1600199"/>
            <a:ext cx="7830004" cy="4243679"/>
          </a:xfrm>
          <a:prstGeom prst="rect">
            <a:avLst/>
          </a:prstGeom>
        </p:spPr>
      </p:pic>
    </p:spTree>
    <p:extLst>
      <p:ext uri="{BB962C8B-B14F-4D97-AF65-F5344CB8AC3E}">
        <p14:creationId xmlns:p14="http://schemas.microsoft.com/office/powerpoint/2010/main" val="413820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a:latin typeface="Times New Roman" panose="02020603050405020304" pitchFamily="18" charset="0"/>
                <a:cs typeface="Times New Roman" panose="02020603050405020304" pitchFamily="18" charset="0"/>
              </a:rPr>
              <a:t>Notification use </a:t>
            </a:r>
            <a:r>
              <a:rPr lang="en-US" altLang="ja-JP" smtClean="0">
                <a:latin typeface="Times New Roman" panose="02020603050405020304" pitchFamily="18" charset="0"/>
                <a:cs typeface="Times New Roman" panose="02020603050405020304" pitchFamily="18" charset="0"/>
              </a:rPr>
              <a:t>cases (1)</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3629" y="350158"/>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8</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
        <p:nvSpPr>
          <p:cNvPr id="10" name="Rectangle 4"/>
          <p:cNvSpPr>
            <a:spLocks noGrp="1" noChangeArrowheads="1"/>
          </p:cNvSpPr>
          <p:nvPr>
            <p:ph idx="1"/>
          </p:nvPr>
        </p:nvSpPr>
        <p:spPr>
          <a:xfrm>
            <a:off x="254000" y="1529556"/>
            <a:ext cx="8737600" cy="3956844"/>
          </a:xfrm>
        </p:spPr>
        <p:txBody>
          <a:bodyPr>
            <a:noAutofit/>
          </a:bodyPr>
          <a:lstStyle/>
          <a:p>
            <a:pPr marL="682625" indent="-217488" algn="just">
              <a:lnSpc>
                <a:spcPct val="110000"/>
              </a:lnSpc>
              <a:buFont typeface="Wingdings" pitchFamily="2" charset="2"/>
              <a:buChar char="§"/>
            </a:pPr>
            <a:r>
              <a:rPr lang="en-US" altLang="ja-JP" sz="2400" dirty="0">
                <a:latin typeface="Times New Roman" panose="02020603050405020304" pitchFamily="18" charset="0"/>
                <a:cs typeface="Times New Roman" panose="02020603050405020304" pitchFamily="18" charset="0"/>
              </a:rPr>
              <a:t>Warning of dangers </a:t>
            </a:r>
            <a:r>
              <a:rPr lang="en-US" altLang="ja-JP" sz="2400" dirty="0" smtClean="0">
                <a:latin typeface="Times New Roman" panose="02020603050405020304" pitchFamily="18" charset="0"/>
                <a:cs typeface="Times New Roman" panose="02020603050405020304" pitchFamily="18" charset="0"/>
              </a:rPr>
              <a:t>ahead</a:t>
            </a:r>
          </a:p>
          <a:p>
            <a:pPr marL="684213" algn="just">
              <a:lnSpc>
                <a:spcPct val="110000"/>
              </a:lnSpc>
              <a:buFont typeface="Wingdings" panose="05000000000000000000" pitchFamily="2" charset="2"/>
              <a:buChar char="§"/>
            </a:pPr>
            <a:r>
              <a:rPr lang="en-US" altLang="ja-JP" sz="2400" dirty="0" smtClean="0">
                <a:latin typeface="Times New Roman" panose="02020603050405020304" pitchFamily="18" charset="0"/>
                <a:cs typeface="Times New Roman" panose="02020603050405020304" pitchFamily="18" charset="0"/>
              </a:rPr>
              <a:t>Slow </a:t>
            </a:r>
            <a:r>
              <a:rPr lang="en-US" altLang="ja-JP" sz="2400" dirty="0">
                <a:latin typeface="Times New Roman" panose="02020603050405020304" pitchFamily="18" charset="0"/>
                <a:cs typeface="Times New Roman" panose="02020603050405020304" pitchFamily="18" charset="0"/>
              </a:rPr>
              <a:t>or stationary vehicle</a:t>
            </a:r>
          </a:p>
          <a:p>
            <a:pPr marL="684213" algn="just">
              <a:lnSpc>
                <a:spcPct val="110000"/>
              </a:lnSpc>
              <a:buFont typeface="Wingdings" panose="05000000000000000000" pitchFamily="2" charset="2"/>
              <a:buChar char="§"/>
            </a:pPr>
            <a:r>
              <a:rPr lang="en-US" altLang="ja-JP" sz="2400" dirty="0" smtClean="0">
                <a:latin typeface="Times New Roman" panose="02020603050405020304" pitchFamily="18" charset="0"/>
                <a:cs typeface="Times New Roman" panose="02020603050405020304" pitchFamily="18" charset="0"/>
              </a:rPr>
              <a:t>Obstacle </a:t>
            </a:r>
            <a:r>
              <a:rPr lang="en-US" altLang="ja-JP" sz="2400" dirty="0">
                <a:latin typeface="Times New Roman" panose="02020603050405020304" pitchFamily="18" charset="0"/>
                <a:cs typeface="Times New Roman" panose="02020603050405020304" pitchFamily="18" charset="0"/>
              </a:rPr>
              <a:t>on the road</a:t>
            </a:r>
          </a:p>
          <a:p>
            <a:pPr marL="684213" algn="just">
              <a:lnSpc>
                <a:spcPct val="110000"/>
              </a:lnSpc>
              <a:buFont typeface="Wingdings" panose="05000000000000000000" pitchFamily="2" charset="2"/>
              <a:buChar char="§"/>
            </a:pPr>
            <a:r>
              <a:rPr lang="en-US" altLang="ja-JP" sz="2400" dirty="0" smtClean="0">
                <a:latin typeface="Times New Roman" panose="02020603050405020304" pitchFamily="18" charset="0"/>
                <a:cs typeface="Times New Roman" panose="02020603050405020304" pitchFamily="18" charset="0"/>
              </a:rPr>
              <a:t>Wrong-way </a:t>
            </a:r>
            <a:r>
              <a:rPr lang="en-US" altLang="ja-JP" sz="2400" dirty="0">
                <a:latin typeface="Times New Roman" panose="02020603050405020304" pitchFamily="18" charset="0"/>
                <a:cs typeface="Times New Roman" panose="02020603050405020304" pitchFamily="18" charset="0"/>
              </a:rPr>
              <a:t>driver</a:t>
            </a:r>
          </a:p>
          <a:p>
            <a:pPr marL="684213" algn="just">
              <a:lnSpc>
                <a:spcPct val="110000"/>
              </a:lnSpc>
              <a:buFont typeface="Wingdings" panose="05000000000000000000" pitchFamily="2" charset="2"/>
              <a:buChar char="§"/>
            </a:pPr>
            <a:r>
              <a:rPr lang="en-US" altLang="ja-JP" sz="2400" dirty="0" smtClean="0">
                <a:latin typeface="Times New Roman" panose="02020603050405020304" pitchFamily="18" charset="0"/>
                <a:cs typeface="Times New Roman" panose="02020603050405020304" pitchFamily="18" charset="0"/>
              </a:rPr>
              <a:t>Emergency </a:t>
            </a:r>
            <a:r>
              <a:rPr lang="en-US" altLang="ja-JP" sz="2400" dirty="0">
                <a:latin typeface="Times New Roman" panose="02020603050405020304" pitchFamily="18" charset="0"/>
                <a:cs typeface="Times New Roman" panose="02020603050405020304" pitchFamily="18" charset="0"/>
              </a:rPr>
              <a:t>electronic brake lights (EEBL)</a:t>
            </a:r>
          </a:p>
          <a:p>
            <a:pPr marL="684213" algn="just">
              <a:lnSpc>
                <a:spcPct val="110000"/>
              </a:lnSpc>
              <a:buFont typeface="Wingdings" panose="05000000000000000000" pitchFamily="2" charset="2"/>
              <a:buChar char="§"/>
            </a:pPr>
            <a:r>
              <a:rPr lang="en-US" altLang="ja-JP" sz="2400" dirty="0" smtClean="0">
                <a:latin typeface="Times New Roman" panose="02020603050405020304" pitchFamily="18" charset="0"/>
                <a:cs typeface="Times New Roman" panose="02020603050405020304" pitchFamily="18" charset="0"/>
              </a:rPr>
              <a:t>Adverse </a:t>
            </a:r>
            <a:r>
              <a:rPr lang="en-US" altLang="ja-JP" sz="2400" dirty="0">
                <a:latin typeface="Times New Roman" panose="02020603050405020304" pitchFamily="18" charset="0"/>
                <a:cs typeface="Times New Roman" panose="02020603050405020304" pitchFamily="18" charset="0"/>
              </a:rPr>
              <a:t>weather </a:t>
            </a:r>
            <a:r>
              <a:rPr lang="en-US" altLang="ja-JP" sz="2400" dirty="0" smtClean="0">
                <a:latin typeface="Times New Roman" panose="02020603050405020304" pitchFamily="18" charset="0"/>
                <a:cs typeface="Times New Roman" panose="02020603050405020304" pitchFamily="18" charset="0"/>
              </a:rPr>
              <a:t>condition</a:t>
            </a:r>
            <a:endParaRPr lang="en-US" altLang="ja-JP"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342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a:latin typeface="Times New Roman" panose="02020603050405020304" pitchFamily="18" charset="0"/>
                <a:cs typeface="Times New Roman" panose="02020603050405020304" pitchFamily="18" charset="0"/>
              </a:rPr>
              <a:t>Notification use </a:t>
            </a:r>
            <a:r>
              <a:rPr lang="en-US" altLang="ja-JP" smtClean="0">
                <a:latin typeface="Times New Roman" panose="02020603050405020304" pitchFamily="18" charset="0"/>
                <a:cs typeface="Times New Roman" panose="02020603050405020304" pitchFamily="18" charset="0"/>
              </a:rPr>
              <a:t>cases (2)</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0" y="368300"/>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dirty="0"/>
              <a:t>May </a:t>
            </a:r>
            <a:r>
              <a:rPr lang="en-US" altLang="en-US" sz="1400" dirty="0" smtClean="0"/>
              <a:t> </a:t>
            </a:r>
            <a:r>
              <a:rPr lang="en-US" altLang="ja-JP" sz="1400" dirty="0" smtClean="0"/>
              <a:t>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9</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15-17-0273-00-0vat</a:t>
            </a:r>
            <a:endParaRPr lang="en-US" altLang="en-US" sz="1400" b="1" dirty="0"/>
          </a:p>
        </p:txBody>
      </p:sp>
      <p:sp>
        <p:nvSpPr>
          <p:cNvPr id="10" name="Rectangle 4"/>
          <p:cNvSpPr>
            <a:spLocks noGrp="1" noChangeArrowheads="1"/>
          </p:cNvSpPr>
          <p:nvPr>
            <p:ph idx="1"/>
          </p:nvPr>
        </p:nvSpPr>
        <p:spPr>
          <a:xfrm>
            <a:off x="254000" y="1529556"/>
            <a:ext cx="8737600" cy="3956844"/>
          </a:xfrm>
        </p:spPr>
        <p:txBody>
          <a:bodyPr>
            <a:noAutofit/>
          </a:bodyPr>
          <a:lstStyle/>
          <a:p>
            <a:pPr algn="just">
              <a:lnSpc>
                <a:spcPct val="110000"/>
              </a:lnSpc>
            </a:pPr>
            <a:r>
              <a:rPr lang="en-US" altLang="ja-JP" sz="2400">
                <a:latin typeface="Times New Roman" panose="02020603050405020304" pitchFamily="18" charset="0"/>
                <a:cs typeface="Times New Roman" panose="02020603050405020304" pitchFamily="18" charset="0"/>
              </a:rPr>
              <a:t>Monitoring of surrounding </a:t>
            </a:r>
            <a:r>
              <a:rPr lang="en-US" altLang="ja-JP" sz="2400" smtClean="0">
                <a:latin typeface="Times New Roman" panose="02020603050405020304" pitchFamily="18" charset="0"/>
                <a:cs typeface="Times New Roman" panose="02020603050405020304" pitchFamily="18" charset="0"/>
              </a:rPr>
              <a:t>vehicles</a:t>
            </a:r>
          </a:p>
          <a:p>
            <a:pPr marL="68421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Intersection </a:t>
            </a:r>
            <a:r>
              <a:rPr lang="en-US" altLang="ja-JP" sz="2400">
                <a:latin typeface="Times New Roman" panose="02020603050405020304" pitchFamily="18" charset="0"/>
                <a:cs typeface="Times New Roman" panose="02020603050405020304" pitchFamily="18" charset="0"/>
              </a:rPr>
              <a:t>collision warning</a:t>
            </a:r>
          </a:p>
          <a:p>
            <a:pPr marL="68421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Longitudinal </a:t>
            </a:r>
            <a:r>
              <a:rPr lang="en-US" altLang="ja-JP" sz="2400">
                <a:latin typeface="Times New Roman" panose="02020603050405020304" pitchFamily="18" charset="0"/>
                <a:cs typeface="Times New Roman" panose="02020603050405020304" pitchFamily="18" charset="0"/>
              </a:rPr>
              <a:t>collision risk </a:t>
            </a:r>
            <a:r>
              <a:rPr lang="en-US" altLang="ja-JP" sz="2400" smtClean="0">
                <a:latin typeface="Times New Roman" panose="02020603050405020304" pitchFamily="18" charset="0"/>
                <a:cs typeface="Times New Roman" panose="02020603050405020304" pitchFamily="18" charset="0"/>
              </a:rPr>
              <a:t>warning</a:t>
            </a:r>
          </a:p>
          <a:p>
            <a:pPr marL="684213" algn="just">
              <a:lnSpc>
                <a:spcPct val="110000"/>
              </a:lnSpc>
              <a:buFont typeface="Wingdings" panose="05000000000000000000" pitchFamily="2" charset="2"/>
              <a:buChar char="§"/>
            </a:pPr>
            <a:r>
              <a:rPr lang="en-US" altLang="ja-JP" sz="2400" smtClean="0">
                <a:latin typeface="Times New Roman" panose="02020603050405020304" pitchFamily="18" charset="0"/>
                <a:cs typeface="Times New Roman" panose="02020603050405020304" pitchFamily="18" charset="0"/>
              </a:rPr>
              <a:t>Blind </a:t>
            </a:r>
            <a:r>
              <a:rPr lang="en-US" altLang="ja-JP" sz="2400">
                <a:latin typeface="Times New Roman" panose="02020603050405020304" pitchFamily="18" charset="0"/>
                <a:cs typeface="Times New Roman" panose="02020603050405020304" pitchFamily="18" charset="0"/>
              </a:rPr>
              <a:t>spot </a:t>
            </a:r>
            <a:r>
              <a:rPr lang="en-US" altLang="ja-JP" sz="2400" smtClean="0">
                <a:latin typeface="Times New Roman" panose="02020603050405020304" pitchFamily="18" charset="0"/>
                <a:cs typeface="Times New Roman" panose="02020603050405020304" pitchFamily="18" charset="0"/>
              </a:rPr>
              <a:t>assistance</a:t>
            </a:r>
            <a:endParaRPr lang="en-US" altLang="ja-JP"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96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9007</TotalTime>
  <Words>365</Words>
  <Application>Microsoft Office PowerPoint</Application>
  <PresentationFormat>On-screen Show (4:3)</PresentationFormat>
  <Paragraphs>89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디자인 사용자 지정</vt:lpstr>
      <vt:lpstr>PowerPoint Presentation</vt:lpstr>
      <vt:lpstr>Introduction</vt:lpstr>
      <vt:lpstr>Architecture (1)</vt:lpstr>
      <vt:lpstr>Architecture (1)</vt:lpstr>
      <vt:lpstr>Local Server/ Base Station (1)</vt:lpstr>
      <vt:lpstr>Local Server/ Base Station (2)</vt:lpstr>
      <vt:lpstr>High level use cases</vt:lpstr>
      <vt:lpstr>Notification use cases (1)</vt:lpstr>
      <vt:lpstr>Notification use cases (2)</vt:lpstr>
      <vt:lpstr>Motion to 802.15 Task Group</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TH</cp:lastModifiedBy>
  <cp:revision>691</cp:revision>
  <cp:lastPrinted>2015-12-29T06:55:16Z</cp:lastPrinted>
  <dcterms:created xsi:type="dcterms:W3CDTF">2015-01-04T22:39:23Z</dcterms:created>
  <dcterms:modified xsi:type="dcterms:W3CDTF">2017-05-07T13:10:38Z</dcterms:modified>
</cp:coreProperties>
</file>