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B5B2C4-7B03-4DE0-8629-494290C0EA17}" type="datetimeFigureOut">
              <a:rPr lang="en-US" smtClean="0"/>
              <a:t>5/4/2017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E1638-CB5F-4197-8B77-4F74CED8BDD4}" type="slidenum">
              <a:rPr lang="en-US" smtClean="0"/>
              <a:t>‹#›</a:t>
            </a:fld>
            <a:endParaRPr lang="en-US"/>
          </a:p>
        </p:txBody>
      </p:sp>
    </p:spTree>
    <p:extLst>
      <p:ext uri="{BB962C8B-B14F-4D97-AF65-F5344CB8AC3E}">
        <p14:creationId xmlns:p14="http://schemas.microsoft.com/office/powerpoint/2010/main" val="278191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29258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01129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11313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70433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372531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89739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367245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77610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3793701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189800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742945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r>
              <a:rPr lang="en-US" smtClean="0"/>
              <a:t>&lt;Januar 2017&gt;</a:t>
            </a:r>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smtClean="0"/>
              <a:t>&lt;Ben Rolfe&gt;, &lt;Blind Creek Associates&gt;</a:t>
            </a: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952817-FD78-46BE-9C7F-944ADC7FEEDC}" type="slidenum">
              <a:rPr lang="en-US" smtClean="0"/>
              <a:t>‹#›</a:t>
            </a:fld>
            <a:endParaRPr lang="en-US"/>
          </a:p>
        </p:txBody>
      </p:sp>
    </p:spTree>
    <p:extLst>
      <p:ext uri="{BB962C8B-B14F-4D97-AF65-F5344CB8AC3E}">
        <p14:creationId xmlns:p14="http://schemas.microsoft.com/office/powerpoint/2010/main" val="294757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792162"/>
            <a:ext cx="10515600" cy="898526"/>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txBox="1">
            <a:spLocks noChangeArrowheads="1"/>
          </p:cNvSpPr>
          <p:nvPr userDrawn="1"/>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marL="0" algn="l" defTabSz="914400" rtl="0" eaLnBrk="0" latinLnBrk="0" hangingPunct="0">
              <a:defRPr sz="1400" b="1" kern="1200">
                <a:solidFill>
                  <a:schemeClr val="tx1"/>
                </a:solidFill>
                <a:latin typeface="Times New Roman" pitchFamily="18" charset="0"/>
                <a:ea typeface="ＭＳ Ｐゴシック" pitchFamily="-65"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t>May 2017</a:t>
            </a:r>
            <a:endParaRPr lang="en-US" dirty="0"/>
          </a:p>
        </p:txBody>
      </p:sp>
      <p:sp>
        <p:nvSpPr>
          <p:cNvPr id="8" name="Rectangle 7"/>
          <p:cNvSpPr>
            <a:spLocks noChangeArrowheads="1"/>
          </p:cNvSpPr>
          <p:nvPr userDrawn="1"/>
        </p:nvSpPr>
        <p:spPr bwMode="auto">
          <a:xfrm>
            <a:off x="7289800" y="273506"/>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sz="1200" b="1" i="0" kern="1200" dirty="0" smtClean="0">
                <a:solidFill>
                  <a:schemeClr val="tx1"/>
                </a:solidFill>
                <a:effectLst/>
                <a:latin typeface="Times New Roman" charset="0"/>
                <a:ea typeface="ＭＳ Ｐゴシック" charset="0"/>
                <a:cs typeface="ＭＳ Ｐゴシック" charset="0"/>
              </a:rPr>
              <a:t>15-17-0266-00-003f.</a:t>
            </a:r>
            <a:r>
              <a:rPr lang="en-US" sz="1400" b="1" dirty="0" smtClean="0"/>
              <a:t>&gt;</a:t>
            </a:r>
            <a:endParaRPr lang="en-US" sz="1400" b="1" dirty="0"/>
          </a:p>
        </p:txBody>
      </p:sp>
      <p:pic>
        <p:nvPicPr>
          <p:cNvPr id="13" name="Picture 12"/>
          <p:cNvPicPr>
            <a:picLocks noChangeAspect="1"/>
          </p:cNvPicPr>
          <p:nvPr userDrawn="1"/>
        </p:nvPicPr>
        <p:blipFill>
          <a:blip r:embed="rId13"/>
          <a:stretch>
            <a:fillRect/>
          </a:stretch>
        </p:blipFill>
        <p:spPr>
          <a:xfrm>
            <a:off x="685800" y="6311900"/>
            <a:ext cx="10905067" cy="329213"/>
          </a:xfrm>
          <a:prstGeom prst="rect">
            <a:avLst/>
          </a:prstGeom>
        </p:spPr>
      </p:pic>
    </p:spTree>
    <p:extLst>
      <p:ext uri="{BB962C8B-B14F-4D97-AF65-F5344CB8AC3E}">
        <p14:creationId xmlns:p14="http://schemas.microsoft.com/office/powerpoint/2010/main" val="373037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676400" y="609601"/>
            <a:ext cx="8839200" cy="4801314"/>
          </a:xfrm>
          <a:prstGeom prst="rect">
            <a:avLst/>
          </a:prstGeom>
          <a:noFill/>
          <a:ln w="12700">
            <a:noFill/>
            <a:miter lim="800000"/>
            <a:headEnd type="none" w="sm" len="sm"/>
            <a:tailEnd type="none" w="sm" len="sm"/>
          </a:ln>
          <a:effectLst/>
        </p:spPr>
        <p:txBody>
          <a:bodyPr>
            <a:spAutoFit/>
          </a:bodyPr>
          <a:lstStyle/>
          <a:p>
            <a:pPr algn="ctr" eaLnBrk="0" hangingPunct="0">
              <a:defRPr/>
            </a:pPr>
            <a:r>
              <a:rPr lang="en-US" b="1" u="sng" dirty="0">
                <a:solidFill>
                  <a:schemeClr val="tx2"/>
                </a:solidFill>
                <a:effectLst>
                  <a:outerShdw blurRad="38100" dist="38100" dir="2700000" algn="tl">
                    <a:srgbClr val="C0C0C0"/>
                  </a:outerShdw>
                </a:effectLst>
                <a:latin typeface="Times New Roman" pitchFamily="18" charset="0"/>
                <a:ea typeface="ＭＳ Ｐゴシック" pitchFamily="-65" charset="-128"/>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endParaRPr>
          </a:p>
          <a:p>
            <a:pPr eaLnBrk="0" hangingPunct="0">
              <a:defRPr/>
            </a:pPr>
            <a:endParaRPr lang="en-US" sz="1600" dirty="0">
              <a:solidFill>
                <a:schemeClr val="tx2"/>
              </a:solidFill>
              <a:latin typeface="Times New Roman" pitchFamily="18" charset="0"/>
              <a:ea typeface="ＭＳ Ｐゴシック" pitchFamily="-65" charset="-128"/>
            </a:endParaRPr>
          </a:p>
          <a:p>
            <a:pPr eaLnBrk="0" hangingPunct="0">
              <a:defRPr/>
            </a:pPr>
            <a:r>
              <a:rPr lang="en-US" sz="1600" b="1" dirty="0">
                <a:solidFill>
                  <a:schemeClr val="tx2"/>
                </a:solidFill>
                <a:latin typeface="Times New Roman" pitchFamily="18" charset="0"/>
                <a:ea typeface="ＭＳ Ｐゴシック" pitchFamily="-65" charset="-128"/>
              </a:rPr>
              <a:t>Submission Title: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Summary of changes to the base standard to support extended </a:t>
            </a:r>
            <a:r>
              <a:rPr lang="en-US" sz="1600" dirty="0" err="1" smtClean="0">
                <a:solidFill>
                  <a:srgbClr val="FF0000"/>
                </a:solidFill>
                <a:latin typeface="Times New Roman" pitchFamily="18" charset="0"/>
                <a:ea typeface="ＭＳ Ｐゴシック" pitchFamily="-65" charset="-128"/>
              </a:rPr>
              <a:t>mmWave</a:t>
            </a:r>
            <a:r>
              <a:rPr lang="en-US" sz="1600" dirty="0" smtClean="0">
                <a:solidFill>
                  <a:srgbClr val="FF0000"/>
                </a:solidFill>
                <a:latin typeface="Times New Roman" pitchFamily="18" charset="0"/>
                <a:ea typeface="ＭＳ Ｐゴシック" pitchFamily="-65" charset="-128"/>
              </a:rPr>
              <a:t> band</a:t>
            </a:r>
            <a:r>
              <a:rPr lang="en-US" sz="1600" dirty="0" smtClean="0">
                <a:solidFill>
                  <a:schemeClr val="tx2"/>
                </a:solidFill>
                <a:latin typeface="Times New Roman" pitchFamily="18" charset="0"/>
                <a:ea typeface="ＭＳ Ｐゴシック" pitchFamily="-65" charset="-128"/>
              </a:rPr>
              <a:t>]</a:t>
            </a:r>
            <a:r>
              <a:rPr lang="en-US" sz="1600" dirty="0">
                <a:solidFill>
                  <a:schemeClr val="tx2"/>
                </a:solidFill>
                <a:latin typeface="Times New Roman" pitchFamily="18" charset="0"/>
                <a:ea typeface="ＭＳ Ｐゴシック" pitchFamily="-65" charset="-128"/>
              </a:rPr>
              <a:t>	</a:t>
            </a:r>
          </a:p>
          <a:p>
            <a:pPr eaLnBrk="0" hangingPunct="0">
              <a:defRPr/>
            </a:pPr>
            <a:r>
              <a:rPr lang="en-US" sz="1600" b="1" dirty="0">
                <a:solidFill>
                  <a:schemeClr val="tx2"/>
                </a:solidFill>
                <a:latin typeface="Times New Roman" pitchFamily="18" charset="0"/>
                <a:ea typeface="ＭＳ Ｐゴシック" pitchFamily="-65" charset="-128"/>
              </a:rPr>
              <a:t>Date Submitted: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4 May 2017</a:t>
            </a:r>
            <a:r>
              <a:rPr lang="en-US" sz="1600" dirty="0" smtClean="0">
                <a:solidFill>
                  <a:schemeClr val="tx2"/>
                </a:solidFill>
                <a:latin typeface="Times New Roman" pitchFamily="18" charset="0"/>
                <a:ea typeface="ＭＳ Ｐゴシック" pitchFamily="-65" charset="-128"/>
              </a:rPr>
              <a:t>]</a:t>
            </a:r>
            <a:r>
              <a:rPr lang="en-US" sz="1600" dirty="0">
                <a:solidFill>
                  <a:schemeClr val="tx2"/>
                </a:solidFill>
                <a:latin typeface="Times New Roman" pitchFamily="18" charset="0"/>
                <a:ea typeface="ＭＳ Ｐゴシック" pitchFamily="-65" charset="-128"/>
              </a:rPr>
              <a:t>	</a:t>
            </a:r>
          </a:p>
          <a:p>
            <a:pPr eaLnBrk="0" hangingPunct="0">
              <a:defRPr/>
            </a:pPr>
            <a:r>
              <a:rPr lang="en-US" sz="1600" b="1" dirty="0">
                <a:solidFill>
                  <a:schemeClr val="tx2"/>
                </a:solidFill>
                <a:latin typeface="Times New Roman" pitchFamily="18" charset="0"/>
                <a:ea typeface="ＭＳ Ｐゴシック" pitchFamily="-65" charset="-128"/>
              </a:rPr>
              <a:t>Source:</a:t>
            </a:r>
            <a:r>
              <a:rPr lang="en-US" sz="1600" dirty="0">
                <a:solidFill>
                  <a:schemeClr val="tx2"/>
                </a:solidFill>
                <a:latin typeface="Times New Roman" pitchFamily="18" charset="0"/>
                <a:ea typeface="ＭＳ Ｐゴシック" pitchFamily="-65" charset="-128"/>
              </a:rPr>
              <a:t> [</a:t>
            </a:r>
            <a:r>
              <a:rPr lang="en-US" sz="1600" dirty="0">
                <a:solidFill>
                  <a:srgbClr val="FF0000"/>
                </a:solidFill>
                <a:latin typeface="Times New Roman" pitchFamily="18" charset="0"/>
                <a:ea typeface="ＭＳ Ｐゴシック" pitchFamily="-65" charset="-128"/>
              </a:rPr>
              <a:t>Benjamin Rolfe</a:t>
            </a:r>
            <a:r>
              <a:rPr lang="en-US" sz="1600" dirty="0">
                <a:solidFill>
                  <a:schemeClr val="tx2"/>
                </a:solidFill>
                <a:latin typeface="Times New Roman" pitchFamily="18" charset="0"/>
                <a:ea typeface="ＭＳ Ｐゴシック" pitchFamily="-65" charset="-128"/>
              </a:rPr>
              <a:t>] Company [</a:t>
            </a:r>
            <a:r>
              <a:rPr lang="en-US" sz="1600" dirty="0">
                <a:solidFill>
                  <a:srgbClr val="FF0000"/>
                </a:solidFill>
                <a:latin typeface="Times New Roman" pitchFamily="18" charset="0"/>
                <a:ea typeface="ＭＳ Ｐゴシック" pitchFamily="-65" charset="-128"/>
              </a:rPr>
              <a:t>Blind Creek Associates</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Address [</a:t>
            </a:r>
            <a:r>
              <a:rPr lang="en-US" sz="1600" dirty="0">
                <a:solidFill>
                  <a:srgbClr val="FF0000"/>
                </a:solidFill>
                <a:latin typeface="Times New Roman" pitchFamily="18" charset="0"/>
                <a:ea typeface="ＭＳ Ｐゴシック" pitchFamily="-65" charset="-128"/>
              </a:rPr>
              <a:t>Los Gatos, CA, USA</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Voice:[</a:t>
            </a:r>
            <a:r>
              <a:rPr lang="en-US" sz="1600" dirty="0">
                <a:solidFill>
                  <a:srgbClr val="FF0000"/>
                </a:solidFill>
                <a:latin typeface="Times New Roman" pitchFamily="18" charset="0"/>
                <a:ea typeface="ＭＳ Ｐゴシック" pitchFamily="-65" charset="-128"/>
              </a:rPr>
              <a:t>+1. 408 . 395 . 7207</a:t>
            </a:r>
            <a:r>
              <a:rPr lang="en-US" sz="1600" dirty="0">
                <a:solidFill>
                  <a:schemeClr val="tx2"/>
                </a:solidFill>
                <a:latin typeface="Times New Roman" pitchFamily="18" charset="0"/>
                <a:ea typeface="ＭＳ Ｐゴシック" pitchFamily="-65" charset="-128"/>
              </a:rPr>
              <a:t>], E-Mail:[</a:t>
            </a:r>
            <a:r>
              <a:rPr lang="en-US" sz="1600" dirty="0">
                <a:solidFill>
                  <a:srgbClr val="FF0000"/>
                </a:solidFill>
                <a:latin typeface="Times New Roman" pitchFamily="18" charset="0"/>
                <a:ea typeface="ＭＳ Ｐゴシック" pitchFamily="-65" charset="-128"/>
              </a:rPr>
              <a:t>ben.rolfe@ieee.org</a:t>
            </a:r>
            <a:r>
              <a:rPr lang="en-US" sz="1600" dirty="0">
                <a:solidFill>
                  <a:schemeClr val="tx2"/>
                </a:solidFill>
                <a:latin typeface="Times New Roman" pitchFamily="18" charset="0"/>
                <a:ea typeface="ＭＳ Ｐゴシック" pitchFamily="-65" charset="-128"/>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rPr>
              <a:t>Re: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latin typeface="Times New Roman" pitchFamily="18" charset="0"/>
                <a:ea typeface="ＭＳ Ｐゴシック" pitchFamily="-65" charset="-128"/>
              </a:rPr>
              <a:t>Allocation of usable spectrum between </a:t>
            </a:r>
            <a:r>
              <a:rPr lang="en-US" sz="1600" dirty="0" smtClean="0">
                <a:latin typeface="Times New Roman" pitchFamily="18" charset="0"/>
                <a:ea typeface="ＭＳ Ｐゴシック" pitchFamily="-65" charset="-128"/>
              </a:rPr>
              <a:t>64GHz </a:t>
            </a:r>
            <a:r>
              <a:rPr lang="en-US" sz="1600" dirty="0" smtClean="0">
                <a:latin typeface="Times New Roman" pitchFamily="18" charset="0"/>
                <a:ea typeface="ＭＳ Ｐゴシック" pitchFamily="-65" charset="-128"/>
              </a:rPr>
              <a:t>to 71 GHz</a:t>
            </a:r>
            <a:r>
              <a:rPr lang="en-US" sz="1600" dirty="0" smtClean="0">
                <a:solidFill>
                  <a:srgbClr val="FF0000"/>
                </a:solidFill>
                <a:latin typeface="Times New Roman" pitchFamily="18" charset="0"/>
                <a:ea typeface="ＭＳ Ｐゴシック" pitchFamily="-65" charset="-128"/>
              </a:rPr>
              <a:t>.</a:t>
            </a:r>
            <a:r>
              <a:rPr lang="en-US" sz="1600" dirty="0" smtClean="0">
                <a:solidFill>
                  <a:schemeClr val="tx2"/>
                </a:solidFill>
                <a:latin typeface="Times New Roman" pitchFamily="18" charset="0"/>
                <a:ea typeface="ＭＳ Ｐゴシック" pitchFamily="-65" charset="-128"/>
              </a:rPr>
              <a:t>]</a:t>
            </a:r>
            <a:r>
              <a:rPr lang="en-US" dirty="0">
                <a:solidFill>
                  <a:schemeClr val="accent2"/>
                </a:solidFill>
                <a:latin typeface="Times New Roman" pitchFamily="18" charset="0"/>
                <a:ea typeface="ＭＳ Ｐゴシック" pitchFamily="-65" charset="-128"/>
              </a:rPr>
              <a:t>	</a:t>
            </a:r>
            <a:endParaRPr lang="en-US" dirty="0">
              <a:solidFill>
                <a:schemeClr val="tx2"/>
              </a:solidFill>
              <a:latin typeface="Times New Roman" pitchFamily="18" charset="0"/>
              <a:ea typeface="ＭＳ Ｐゴシック" pitchFamily="-65" charset="-128"/>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rPr>
              <a:t>Abstract:</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latin typeface="Times New Roman" pitchFamily="18" charset="0"/>
                <a:ea typeface="ＭＳ Ｐゴシック" pitchFamily="-65" charset="-128"/>
              </a:rPr>
              <a:t>Summarizes the proposed changes needed to the base 802.15.3 standard (802.15.3-2016 + 802.15.3e-2017) to extend the </a:t>
            </a:r>
            <a:r>
              <a:rPr lang="en-US" sz="1600" dirty="0" err="1" smtClean="0">
                <a:latin typeface="Times New Roman" pitchFamily="18" charset="0"/>
                <a:ea typeface="ＭＳ Ｐゴシック" pitchFamily="-65" charset="-128"/>
              </a:rPr>
              <a:t>mmWave</a:t>
            </a:r>
            <a:r>
              <a:rPr lang="en-US" sz="1600" dirty="0" smtClean="0">
                <a:latin typeface="Times New Roman" pitchFamily="18" charset="0"/>
                <a:ea typeface="ＭＳ Ｐゴシック" pitchFamily="-65" charset="-128"/>
              </a:rPr>
              <a:t> channelization.  </a:t>
            </a:r>
            <a:r>
              <a:rPr lang="en-US" sz="1600" dirty="0" smtClean="0">
                <a:solidFill>
                  <a:schemeClr val="tx2"/>
                </a:solidFill>
                <a:latin typeface="Times New Roman" pitchFamily="18" charset="0"/>
                <a:ea typeface="ＭＳ Ｐゴシック" pitchFamily="-65" charset="-128"/>
              </a:rPr>
              <a:t>]</a:t>
            </a:r>
            <a:endParaRPr lang="en-US" sz="1600" dirty="0">
              <a:solidFill>
                <a:schemeClr val="tx2"/>
              </a:solidFill>
              <a:latin typeface="Times New Roman" pitchFamily="18" charset="0"/>
              <a:ea typeface="ＭＳ Ｐゴシック" pitchFamily="-65" charset="-128"/>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rPr>
              <a:t>Purpose: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[Use as all the available license exempt spectrum to send gigabits </a:t>
            </a:r>
            <a:r>
              <a:rPr lang="en-US" sz="1600" dirty="0" smtClean="0">
                <a:solidFill>
                  <a:schemeClr val="tx2"/>
                </a:solidFill>
                <a:latin typeface="Times New Roman" pitchFamily="18" charset="0"/>
                <a:ea typeface="ＭＳ Ｐゴシック" pitchFamily="-65" charset="-128"/>
              </a:rPr>
              <a:t>from point A to point </a:t>
            </a:r>
            <a:r>
              <a:rPr lang="en-US" sz="1600" dirty="0" smtClean="0">
                <a:solidFill>
                  <a:schemeClr val="tx2"/>
                </a:solidFill>
                <a:latin typeface="Times New Roman" pitchFamily="18" charset="0"/>
                <a:ea typeface="ＭＳ Ｐゴシック" pitchFamily="-65" charset="-128"/>
              </a:rPr>
              <a:t>B]</a:t>
            </a:r>
            <a:endParaRPr lang="en-US" sz="1600" dirty="0">
              <a:solidFill>
                <a:schemeClr val="tx2"/>
              </a:solidFill>
              <a:latin typeface="Times New Roman" pitchFamily="18" charset="0"/>
              <a:ea typeface="ＭＳ Ｐゴシック" pitchFamily="-65" charset="-128"/>
            </a:endParaRPr>
          </a:p>
          <a:p>
            <a:pPr eaLnBrk="0" hangingPunct="0">
              <a:defRPr/>
            </a:pPr>
            <a:r>
              <a:rPr lang="en-US" sz="1600" b="1" dirty="0">
                <a:solidFill>
                  <a:schemeClr val="tx2"/>
                </a:solidFill>
                <a:latin typeface="Times New Roman" pitchFamily="18" charset="0"/>
                <a:ea typeface="ＭＳ Ｐゴシック" pitchFamily="-65" charset="-128"/>
              </a:rPr>
              <a:t>Notice:</a:t>
            </a:r>
            <a:r>
              <a:rPr lang="en-US" sz="1600" dirty="0">
                <a:solidFill>
                  <a:schemeClr val="tx2"/>
                </a:solidFill>
                <a:latin typeface="Times New Roman" pitchFamily="18" charset="0"/>
                <a:ea typeface="ＭＳ Ｐゴシック" pitchFamily="-65"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rPr>
              <a:t>Release:</a:t>
            </a:r>
            <a:r>
              <a:rPr lang="en-US" sz="1600" dirty="0">
                <a:solidFill>
                  <a:schemeClr val="tx2"/>
                </a:solidFill>
                <a:latin typeface="Times New Roman" pitchFamily="18" charset="0"/>
                <a:ea typeface="ＭＳ Ｐゴシック" pitchFamily="-65"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27651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the project:</a:t>
            </a:r>
            <a:endParaRPr lang="en-US" dirty="0"/>
          </a:p>
        </p:txBody>
      </p:sp>
      <p:sp>
        <p:nvSpPr>
          <p:cNvPr id="3" name="Content Placeholder 2"/>
          <p:cNvSpPr>
            <a:spLocks noGrp="1"/>
          </p:cNvSpPr>
          <p:nvPr>
            <p:ph idx="1"/>
          </p:nvPr>
        </p:nvSpPr>
        <p:spPr/>
        <p:txBody>
          <a:bodyPr>
            <a:normAutofit/>
          </a:bodyPr>
          <a:lstStyle/>
          <a:p>
            <a:r>
              <a:rPr lang="en-US" dirty="0" smtClean="0"/>
              <a:t>Extend </a:t>
            </a:r>
            <a:r>
              <a:rPr lang="en-US" dirty="0"/>
              <a:t>the RF channelization of the millimeter wave PHY to allow for use of the spectrum up to 71 </a:t>
            </a:r>
            <a:r>
              <a:rPr lang="en-US" dirty="0" smtClean="0"/>
              <a:t>GHz.</a:t>
            </a:r>
            <a:endParaRPr lang="en-US" dirty="0" smtClean="0"/>
          </a:p>
        </p:txBody>
      </p:sp>
    </p:spTree>
    <p:extLst>
      <p:ext uri="{BB962C8B-B14F-4D97-AF65-F5344CB8AC3E}">
        <p14:creationId xmlns:p14="http://schemas.microsoft.com/office/powerpoint/2010/main" val="340406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lstStyle/>
          <a:p>
            <a:r>
              <a:rPr lang="en-US" dirty="0" smtClean="0"/>
              <a:t>Change only what needs to be changed to define use of the existing </a:t>
            </a:r>
            <a:r>
              <a:rPr lang="en-US" dirty="0" err="1" smtClean="0"/>
              <a:t>mmWave</a:t>
            </a:r>
            <a:r>
              <a:rPr lang="en-US" dirty="0" smtClean="0"/>
              <a:t> PHYs to use the spectrum recently added in the US (up  to 71GHz).</a:t>
            </a:r>
          </a:p>
          <a:p>
            <a:r>
              <a:rPr lang="en-US" dirty="0" smtClean="0"/>
              <a:t>Using the same channel spacing as the existing channel plan</a:t>
            </a:r>
          </a:p>
          <a:p>
            <a:r>
              <a:rPr lang="en-US" dirty="0" smtClean="0"/>
              <a:t>Adds 2 additional channels to clause 11</a:t>
            </a:r>
          </a:p>
          <a:p>
            <a:r>
              <a:rPr lang="en-US" dirty="0" smtClean="0"/>
              <a:t>Note: amendment 15.3e adds new clause, 11a, and a new channel plan for the HRCP PHY, which already includes channelization up to 71 GHz so no changes are needed in clause 11a.</a:t>
            </a:r>
          </a:p>
          <a:p>
            <a:endParaRPr lang="en-US" dirty="0"/>
          </a:p>
        </p:txBody>
      </p:sp>
    </p:spTree>
    <p:extLst>
      <p:ext uri="{BB962C8B-B14F-4D97-AF65-F5344CB8AC3E}">
        <p14:creationId xmlns:p14="http://schemas.microsoft.com/office/powerpoint/2010/main" val="180691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Specifics changes:</a:t>
            </a:r>
            <a:endParaRPr lang="en-US" dirty="0"/>
          </a:p>
        </p:txBody>
      </p:sp>
      <p:sp>
        <p:nvSpPr>
          <p:cNvPr id="3" name="Content Placeholder 2"/>
          <p:cNvSpPr>
            <a:spLocks noGrp="1"/>
          </p:cNvSpPr>
          <p:nvPr>
            <p:ph idx="1"/>
          </p:nvPr>
        </p:nvSpPr>
        <p:spPr/>
        <p:txBody>
          <a:bodyPr/>
          <a:lstStyle/>
          <a:p>
            <a:r>
              <a:rPr lang="en-US" dirty="0" smtClean="0"/>
              <a:t>Clause 4:  Change 57.0-66.0 to 57.0-71.0 (4.5.1)</a:t>
            </a:r>
          </a:p>
          <a:p>
            <a:r>
              <a:rPr lang="en-US" dirty="0"/>
              <a:t>Clause 11, PHY specification for millimeter </a:t>
            </a:r>
            <a:r>
              <a:rPr lang="en-US" dirty="0" smtClean="0"/>
              <a:t>wave</a:t>
            </a:r>
          </a:p>
          <a:p>
            <a:pPr lvl="1"/>
            <a:r>
              <a:rPr lang="en-US" dirty="0"/>
              <a:t>Change 57.0-66.0 to 57.0-71.0 </a:t>
            </a:r>
            <a:r>
              <a:rPr lang="en-US" dirty="0" smtClean="0"/>
              <a:t>(11.1.1)</a:t>
            </a:r>
          </a:p>
          <a:p>
            <a:pPr lvl="1"/>
            <a:r>
              <a:rPr lang="en-US" dirty="0" smtClean="0"/>
              <a:t>Add 2 more channels at the end of Table 11-3 (11.1.5)</a:t>
            </a:r>
          </a:p>
          <a:p>
            <a:pPr lvl="1"/>
            <a:r>
              <a:rPr lang="en-US" dirty="0" smtClean="0"/>
              <a:t>Change </a:t>
            </a:r>
            <a:r>
              <a:rPr lang="en-US" dirty="0" err="1" smtClean="0"/>
              <a:t>phyNumChannelsSupported</a:t>
            </a:r>
            <a:r>
              <a:rPr lang="en-US" dirty="0" smtClean="0"/>
              <a:t> to remove “Value = 0x04”; already includes reference to 11.1.5 </a:t>
            </a:r>
          </a:p>
          <a:p>
            <a:pPr lvl="1"/>
            <a:r>
              <a:rPr lang="en-US" dirty="0"/>
              <a:t>Correct reference in </a:t>
            </a:r>
            <a:r>
              <a:rPr lang="en-US" dirty="0" smtClean="0"/>
              <a:t>11.3.1.1 to Table 11-3</a:t>
            </a:r>
          </a:p>
          <a:p>
            <a:pPr lvl="1"/>
            <a:r>
              <a:rPr lang="en-US" dirty="0" smtClean="0"/>
              <a:t>Add additional channelization to Table 11-44</a:t>
            </a:r>
          </a:p>
          <a:p>
            <a:pPr lvl="1"/>
            <a:endParaRPr lang="en-US" dirty="0" smtClean="0"/>
          </a:p>
          <a:p>
            <a:pPr marL="457200" lvl="1" indent="0" algn="ctr">
              <a:buNone/>
            </a:pPr>
            <a:r>
              <a:rPr lang="en-US" dirty="0" smtClean="0"/>
              <a:t>And that’s all, folks!</a:t>
            </a:r>
            <a:endParaRPr lang="en-US" dirty="0"/>
          </a:p>
        </p:txBody>
      </p:sp>
    </p:spTree>
    <p:extLst>
      <p:ext uri="{BB962C8B-B14F-4D97-AF65-F5344CB8AC3E}">
        <p14:creationId xmlns:p14="http://schemas.microsoft.com/office/powerpoint/2010/main" val="79919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229</Words>
  <Application>Microsoft Office PowerPoint</Application>
  <PresentationFormat>Widescreen</PresentationFormat>
  <Paragraphs>32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ＭＳ Ｐゴシック</vt:lpstr>
      <vt:lpstr>Arial</vt:lpstr>
      <vt:lpstr>Calibri</vt:lpstr>
      <vt:lpstr>Calibri Light</vt:lpstr>
      <vt:lpstr>Times New Roman</vt:lpstr>
      <vt:lpstr>Office Theme</vt:lpstr>
      <vt:lpstr>PowerPoint Presentation</vt:lpstr>
      <vt:lpstr>Scope of the project:</vt:lpstr>
      <vt:lpstr>Approach:</vt:lpstr>
      <vt:lpstr>Specifics changes: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10</cp:revision>
  <dcterms:created xsi:type="dcterms:W3CDTF">2017-01-18T12:23:44Z</dcterms:created>
  <dcterms:modified xsi:type="dcterms:W3CDTF">2017-05-05T04:08:15Z</dcterms:modified>
</cp:coreProperties>
</file>