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0"/>
  </p:notesMasterIdLst>
  <p:handoutMasterIdLst>
    <p:handoutMasterId r:id="rId41"/>
  </p:handoutMasterIdLst>
  <p:sldIdLst>
    <p:sldId id="287" r:id="rId2"/>
    <p:sldId id="311" r:id="rId3"/>
    <p:sldId id="312" r:id="rId4"/>
    <p:sldId id="313" r:id="rId5"/>
    <p:sldId id="314" r:id="rId6"/>
    <p:sldId id="376" r:id="rId7"/>
    <p:sldId id="323" r:id="rId8"/>
    <p:sldId id="342" r:id="rId9"/>
    <p:sldId id="368" r:id="rId10"/>
    <p:sldId id="369" r:id="rId11"/>
    <p:sldId id="375" r:id="rId12"/>
    <p:sldId id="341" r:id="rId13"/>
    <p:sldId id="370" r:id="rId14"/>
    <p:sldId id="371" r:id="rId15"/>
    <p:sldId id="372" r:id="rId16"/>
    <p:sldId id="373" r:id="rId17"/>
    <p:sldId id="374" r:id="rId18"/>
    <p:sldId id="354" r:id="rId19"/>
    <p:sldId id="325" r:id="rId20"/>
    <p:sldId id="327" r:id="rId21"/>
    <p:sldId id="335" r:id="rId22"/>
    <p:sldId id="336" r:id="rId23"/>
    <p:sldId id="340" r:id="rId24"/>
    <p:sldId id="320" r:id="rId25"/>
    <p:sldId id="321" r:id="rId26"/>
    <p:sldId id="324" r:id="rId27"/>
    <p:sldId id="334" r:id="rId28"/>
    <p:sldId id="352" r:id="rId29"/>
    <p:sldId id="351" r:id="rId30"/>
    <p:sldId id="349" r:id="rId31"/>
    <p:sldId id="350" r:id="rId32"/>
    <p:sldId id="346" r:id="rId33"/>
    <p:sldId id="347" r:id="rId34"/>
    <p:sldId id="348" r:id="rId35"/>
    <p:sldId id="322" r:id="rId36"/>
    <p:sldId id="315" r:id="rId37"/>
    <p:sldId id="359" r:id="rId38"/>
    <p:sldId id="319" r:id="rId3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76"/>
            <p14:sldId id="323"/>
          </p14:sldIdLst>
        </p14:section>
        <p14:section name="Meeting Section" id="{423C3B5B-A901-8240-AD93-EF2BDAB31CDF}">
          <p14:sldIdLst>
            <p14:sldId id="342"/>
            <p14:sldId id="368"/>
            <p14:sldId id="369"/>
            <p14:sldId id="375"/>
            <p14:sldId id="341"/>
            <p14:sldId id="370"/>
            <p14:sldId id="371"/>
            <p14:sldId id="372"/>
            <p14:sldId id="373"/>
            <p14:sldId id="374"/>
          </p14:sldIdLst>
        </p14:section>
        <p14:section name="Joint Meeting w/4s" id="{A4FA45F8-2BA0-A549-9741-6314C8DEA3CE}">
          <p14:sldIdLst/>
        </p14:section>
        <p14:section name="Back up slides" id="{745B0C6E-9DCA-A44A-B310-3606DBDE587C}">
          <p14:sldIdLst>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59"/>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4" autoAdjust="0"/>
    <p:restoredTop sz="96140" autoAdjust="0"/>
  </p:normalViewPr>
  <p:slideViewPr>
    <p:cSldViewPr>
      <p:cViewPr>
        <p:scale>
          <a:sx n="70" d="100"/>
          <a:sy n="70" d="100"/>
        </p:scale>
        <p:origin x="-4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802.15-&lt;15-17-00263-00-0012&gt;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802.15-&lt;15-17-00263-00-0012&gt;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802.15-&lt;15-17-00263-00-0012&gt;</a:t>
            </a:r>
            <a:endParaRPr lang="en-US" sz="1400"/>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&lt;May 2017&gt;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25619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&lt;May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15-17-0263-01-0012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58" r:id="rId11"/>
    <p:sldLayoutId id="2147483659"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84775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9 May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rPr>
              <a:t>Source:</a:t>
            </a:r>
            <a:r>
              <a:rPr lang="en-US" sz="1600" dirty="0">
                <a:solidFill>
                  <a:schemeClr val="tx2"/>
                </a:solidFill>
                <a:latin typeface="Times New Roman" pitchFamily="18" charset="0"/>
                <a:ea typeface="ＭＳ Ｐゴシック" pitchFamily="-65" charset="-128"/>
              </a:rPr>
              <a:t> </a:t>
            </a:r>
            <a:r>
              <a:rPr lang="en-US" sz="1600" dirty="0" smtClean="0">
                <a:solidFill>
                  <a:schemeClr val="tx2"/>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Charles Perkins</a:t>
            </a:r>
            <a:r>
              <a:rPr lang="en-US" sz="1600" dirty="0" smtClean="0">
                <a:solidFill>
                  <a:schemeClr val="tx2"/>
                </a:solidFill>
                <a:latin typeface="Times New Roman" pitchFamily="18" charset="0"/>
                <a:ea typeface="ＭＳ Ｐゴシック" pitchFamily="-65" charset="-128"/>
              </a:rPr>
              <a:t>] </a:t>
            </a:r>
            <a:r>
              <a:rPr lang="en-US" sz="1600" dirty="0">
                <a:solidFill>
                  <a:schemeClr val="tx2"/>
                </a:solidFill>
                <a:latin typeface="Times New Roman" pitchFamily="18" charset="0"/>
                <a:ea typeface="ＭＳ Ｐゴシック" pitchFamily="-65" charset="-128"/>
              </a:rPr>
              <a:t>Company </a:t>
            </a:r>
            <a:r>
              <a:rPr lang="en-US" sz="1600" dirty="0" smtClean="0">
                <a:solidFill>
                  <a:schemeClr val="tx2"/>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Futurewei</a:t>
            </a:r>
            <a:r>
              <a:rPr lang="en-US" sz="1600" dirty="0" smtClean="0">
                <a:solidFill>
                  <a:schemeClr val="tx2"/>
                </a:solidFill>
                <a:latin typeface="Times New Roman" pitchFamily="18" charset="0"/>
                <a:ea typeface="ＭＳ Ｐゴシック" pitchFamily="-65" charset="-128"/>
              </a:rPr>
              <a:t>]</a:t>
            </a:r>
            <a:endParaRPr lang="en-US" sz="1600" dirty="0">
              <a:solidFill>
                <a:schemeClr val="tx2"/>
              </a:solidFill>
              <a:latin typeface="Times New Roman" pitchFamily="18" charset="0"/>
              <a:ea typeface="ＭＳ Ｐゴシック" pitchFamily="-65" charset="-128"/>
            </a:endParaRPr>
          </a:p>
          <a:p>
            <a:pPr eaLnBrk="0" hangingPunct="0">
              <a:defRPr/>
            </a:pPr>
            <a:r>
              <a:rPr lang="en-US" sz="1600" dirty="0">
                <a:solidFill>
                  <a:schemeClr val="tx2"/>
                </a:solidFill>
                <a:latin typeface="Times New Roman" pitchFamily="18" charset="0"/>
                <a:ea typeface="ＭＳ Ｐゴシック" pitchFamily="-65" charset="-128"/>
              </a:rPr>
              <a:t>Address </a:t>
            </a:r>
            <a:r>
              <a:rPr lang="en-US" sz="1600" dirty="0" smtClean="0">
                <a:solidFill>
                  <a:schemeClr val="tx2"/>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Santa Clara, CA, USA</a:t>
            </a:r>
            <a:r>
              <a:rPr lang="en-US" sz="1600" dirty="0">
                <a:solidFill>
                  <a:schemeClr val="tx2"/>
                </a:solidFill>
                <a:latin typeface="Times New Roman" pitchFamily="18" charset="0"/>
                <a:ea typeface="ＭＳ Ｐゴシック" pitchFamily="-65" charset="-128"/>
              </a:rPr>
              <a:t>]</a:t>
            </a:r>
          </a:p>
          <a:p>
            <a:pPr eaLnBrk="0" hangingPunct="0">
              <a:defRPr/>
            </a:pPr>
            <a:r>
              <a:rPr lang="en-US" sz="1600" dirty="0">
                <a:solidFill>
                  <a:schemeClr val="tx2"/>
                </a:solidFill>
                <a:latin typeface="Times New Roman" pitchFamily="18" charset="0"/>
                <a:ea typeface="ＭＳ Ｐゴシック" pitchFamily="-65" charset="-128"/>
              </a:rPr>
              <a:t>Voice:[</a:t>
            </a:r>
            <a:r>
              <a:rPr lang="en-US" sz="1600" dirty="0">
                <a:solidFill>
                  <a:srgbClr val="FF0000"/>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1.408-330-4586</a:t>
            </a:r>
            <a:r>
              <a:rPr lang="en-US" sz="1600" dirty="0" smtClean="0">
                <a:solidFill>
                  <a:schemeClr val="tx2"/>
                </a:solidFill>
                <a:latin typeface="Times New Roman" pitchFamily="18" charset="0"/>
                <a:ea typeface="ＭＳ Ｐゴシック" pitchFamily="-65" charset="-128"/>
              </a:rPr>
              <a:t>], </a:t>
            </a:r>
            <a:r>
              <a:rPr lang="en-US" sz="1600" dirty="0">
                <a:solidFill>
                  <a:schemeClr val="tx2"/>
                </a:solidFill>
                <a:latin typeface="Times New Roman" pitchFamily="18" charset="0"/>
                <a:ea typeface="ＭＳ Ｐゴシック" pitchFamily="-65" charset="-128"/>
              </a:rPr>
              <a:t>E-Mail</a:t>
            </a:r>
            <a:r>
              <a:rPr lang="en-US" sz="1600" dirty="0" smtClean="0">
                <a:solidFill>
                  <a:schemeClr val="tx2"/>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charlie.perkins@huawei.com</a:t>
            </a:r>
            <a:r>
              <a:rPr lang="en-US" sz="1600" dirty="0" smtClean="0">
                <a:solidFill>
                  <a:schemeClr val="tx2"/>
                </a:solidFill>
                <a:latin typeface="Times New Roman" pitchFamily="18" charset="0"/>
                <a:ea typeface="ＭＳ Ｐゴシック" pitchFamily="-65" charset="-128"/>
              </a:rPr>
              <a:t>]</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[Planning and status updates for TG </a:t>
            </a:r>
            <a:r>
              <a:rPr lang="en-US" sz="1600" dirty="0">
                <a:solidFill>
                  <a:schemeClr val="tx2"/>
                </a:solidFill>
                <a:latin typeface="Times New Roman" pitchFamily="18" charset="0"/>
                <a:ea typeface="ＭＳ Ｐゴシック" pitchFamily="-65" charset="-128"/>
                <a:cs typeface="+mn-cs"/>
              </a:rPr>
              <a:t>802.15.12 Interim meeting during May, </a:t>
            </a:r>
            <a:r>
              <a:rPr lang="en-US" sz="1600" dirty="0" smtClean="0">
                <a:solidFill>
                  <a:schemeClr val="tx2"/>
                </a:solidFill>
                <a:latin typeface="Times New Roman" pitchFamily="18" charset="0"/>
                <a:ea typeface="ＭＳ Ｐゴシック" pitchFamily="-65" charset="-128"/>
                <a:cs typeface="+mn-cs"/>
              </a:rPr>
              <a:t>2017]</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7200" y="685800"/>
            <a:ext cx="8305800" cy="762000"/>
          </a:xfrm>
        </p:spPr>
        <p:txBody>
          <a:bodyPr/>
          <a:lstStyle/>
          <a:p>
            <a:r>
              <a:rPr lang="en-US" b="1" dirty="0" smtClean="0">
                <a:latin typeface="Times New Roman" charset="0"/>
                <a:ea typeface="ＭＳ Ｐゴシック" charset="0"/>
                <a:cs typeface="ＭＳ Ｐゴシック" charset="0"/>
              </a:rPr>
              <a:t>TG12 </a:t>
            </a:r>
            <a:r>
              <a:rPr lang="en-US" b="1" dirty="0"/>
              <a:t>Session Focus </a:t>
            </a:r>
            <a:r>
              <a:rPr lang="en-US" sz="2400" b="1" dirty="0" smtClean="0">
                <a:latin typeface="Times New Roman" charset="0"/>
                <a:ea typeface="ＭＳ Ｐゴシック" charset="0"/>
                <a:cs typeface="ＭＳ Ｐゴシック" charset="0"/>
              </a:rPr>
              <a:t>(agenda: 15-17-0262-00)</a:t>
            </a:r>
            <a:r>
              <a:rPr lang="en-US" sz="3200"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7526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a:buClr>
                <a:srgbClr val="FF0000"/>
              </a:buClr>
              <a:buFont typeface="+mj-lt"/>
              <a:buAutoNum type="arabicPeriod"/>
            </a:pPr>
            <a:r>
              <a:rPr lang="en-US" sz="2800" b="1" dirty="0" smtClean="0"/>
              <a:t>Define </a:t>
            </a:r>
            <a:r>
              <a:rPr lang="en-US" sz="2800" b="1" dirty="0"/>
              <a:t>all steps required for a higher layer entity to pass a message to the 802.15.12 SAP, have that message transmitted and received and then submitted to the higher layer </a:t>
            </a:r>
            <a:r>
              <a:rPr lang="en-US" sz="2800" b="1" dirty="0" smtClean="0"/>
              <a:t>entity</a:t>
            </a:r>
            <a:endParaRPr lang="en-US" sz="2800" b="1" dirty="0"/>
          </a:p>
          <a:p>
            <a:pPr marL="457200" indent="-457200">
              <a:spcBef>
                <a:spcPts val="1800"/>
              </a:spcBef>
              <a:buClr>
                <a:srgbClr val="FF0000"/>
              </a:buClr>
              <a:buFont typeface="+mj-lt"/>
              <a:buAutoNum type="arabicPeriod"/>
            </a:pPr>
            <a:r>
              <a:rPr lang="en-US" sz="2800" b="1" dirty="0" smtClean="0"/>
              <a:t>Define </a:t>
            </a:r>
            <a:r>
              <a:rPr lang="en-US" sz="2800" b="1" dirty="0"/>
              <a:t>the process and steps for a higher layer entity to configure the 802.15.4 device</a:t>
            </a:r>
            <a:r>
              <a:rPr lang="en-US" sz="2800" dirty="0"/>
              <a:t> </a:t>
            </a:r>
            <a:endParaRPr lang="en-US" sz="28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09600"/>
            <a:ext cx="8229600" cy="762000"/>
          </a:xfrm>
        </p:spPr>
        <p:txBody>
          <a:bodyPr/>
          <a:lstStyle/>
          <a:p>
            <a:r>
              <a:rPr lang="en-US" b="1" dirty="0" smtClean="0">
                <a:latin typeface="Times New Roman" charset="0"/>
                <a:ea typeface="ＭＳ Ｐゴシック" charset="0"/>
                <a:cs typeface="ＭＳ Ｐゴシック" charset="0"/>
              </a:rPr>
              <a:t>TG12 Meeting Goals </a:t>
            </a:r>
            <a:r>
              <a:rPr lang="en-US" sz="2000" b="1" dirty="0" smtClean="0">
                <a:latin typeface="Times New Roman" charset="0"/>
                <a:ea typeface="ＭＳ Ｐゴシック" charset="0"/>
                <a:cs typeface="ＭＳ Ｐゴシック" charset="0"/>
              </a:rPr>
              <a:t>(agenda: 15-17-0262-00)</a:t>
            </a:r>
            <a:r>
              <a:rPr lang="en-US" sz="2800"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763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spcAft>
                <a:spcPts val="1800"/>
              </a:spcAft>
              <a:buClr>
                <a:srgbClr val="FF0000"/>
              </a:buClr>
            </a:pPr>
            <a:r>
              <a:rPr lang="en-US" sz="2800" b="1" dirty="0"/>
              <a:t>Meeting Objectives </a:t>
            </a:r>
            <a:endParaRPr lang="en-US" sz="2800" b="1" dirty="0" smtClean="0"/>
          </a:p>
          <a:p>
            <a:pPr marL="342900" indent="-342900">
              <a:buClr>
                <a:srgbClr val="FF0000"/>
              </a:buClr>
              <a:buFont typeface="Wingdings" charset="2"/>
              <a:buChar char="q"/>
            </a:pPr>
            <a:r>
              <a:rPr lang="en-US" sz="2400" b="1" dirty="0" smtClean="0"/>
              <a:t>Monday 8 May, PM1: Opening report, Discuss Meeting Goals, Agenda, Status and Functional decomposition review</a:t>
            </a:r>
            <a:r>
              <a:rPr lang="en-US" sz="2400" dirty="0" smtClean="0"/>
              <a:t> </a:t>
            </a:r>
          </a:p>
          <a:p>
            <a:pPr marL="342900" indent="-342900">
              <a:buClr>
                <a:srgbClr val="FF0000"/>
              </a:buClr>
              <a:buFont typeface="Wingdings" charset="2"/>
              <a:buChar char="q"/>
            </a:pPr>
            <a:r>
              <a:rPr lang="en-US" sz="2400" b="1" dirty="0" smtClean="0"/>
              <a:t>Monday 8 May, PM2: Part 1 of </a:t>
            </a:r>
            <a:r>
              <a:rPr lang="en-US" sz="2400" b="1" dirty="0"/>
              <a:t>Session </a:t>
            </a:r>
            <a:r>
              <a:rPr lang="en-US" sz="2400" b="1" dirty="0" smtClean="0"/>
              <a:t>Focus</a:t>
            </a:r>
            <a:r>
              <a:rPr lang="en-US" sz="2400" b="1" dirty="0"/>
              <a:t> </a:t>
            </a:r>
            <a:r>
              <a:rPr lang="en-US" sz="2400" b="1" dirty="0" smtClean="0"/>
              <a:t>#1</a:t>
            </a:r>
            <a:endParaRPr lang="en-US" sz="2400" dirty="0" smtClean="0"/>
          </a:p>
          <a:p>
            <a:pPr marL="342900" indent="-342900">
              <a:buClr>
                <a:srgbClr val="FF0000"/>
              </a:buClr>
              <a:buFont typeface="Wingdings" charset="2"/>
              <a:buChar char="q"/>
            </a:pPr>
            <a:r>
              <a:rPr lang="en-US" sz="2400" b="1" dirty="0" smtClean="0"/>
              <a:t>Tuesday 9 May, AM1</a:t>
            </a:r>
            <a:r>
              <a:rPr lang="en-US" sz="2400" b="1" dirty="0"/>
              <a:t>: </a:t>
            </a:r>
            <a:r>
              <a:rPr lang="en-US" sz="2400" b="1" dirty="0" smtClean="0"/>
              <a:t>Part 2 </a:t>
            </a:r>
            <a:r>
              <a:rPr lang="en-US" sz="2400" b="1" dirty="0"/>
              <a:t>of Session </a:t>
            </a:r>
            <a:r>
              <a:rPr lang="en-US" sz="2400" b="1" dirty="0" smtClean="0"/>
              <a:t>Focus</a:t>
            </a:r>
            <a:r>
              <a:rPr lang="en-US" sz="2400" b="1" dirty="0"/>
              <a:t> </a:t>
            </a:r>
            <a:r>
              <a:rPr lang="en-US" sz="2400" b="1" dirty="0" smtClean="0"/>
              <a:t>#1</a:t>
            </a:r>
            <a:r>
              <a:rPr lang="en-US" sz="2400" dirty="0" smtClean="0"/>
              <a:t> </a:t>
            </a:r>
          </a:p>
          <a:p>
            <a:pPr marL="342900" indent="-342900">
              <a:buClr>
                <a:srgbClr val="FF0000"/>
              </a:buClr>
              <a:buFont typeface="Wingdings" charset="2"/>
              <a:buChar char="q"/>
            </a:pPr>
            <a:r>
              <a:rPr lang="en-US" sz="2400" b="1" dirty="0" smtClean="0"/>
              <a:t>Tuesday 9 May, AM2: Presentations: Management protocol module, Ranging and Location Support (RLS) module</a:t>
            </a:r>
            <a:endParaRPr lang="en-US" sz="2400" dirty="0" smtClean="0"/>
          </a:p>
          <a:p>
            <a:pPr marL="342900" indent="-342900">
              <a:buClr>
                <a:srgbClr val="FF0000"/>
              </a:buClr>
              <a:buFont typeface="Wingdings" charset="2"/>
              <a:buChar char="q"/>
            </a:pPr>
            <a:r>
              <a:rPr lang="en-US" sz="2400" b="1" dirty="0"/>
              <a:t>Thursday </a:t>
            </a:r>
            <a:r>
              <a:rPr lang="en-US" sz="2400" b="1" dirty="0" smtClean="0"/>
              <a:t>11 May, PM1</a:t>
            </a:r>
            <a:r>
              <a:rPr lang="en-US" sz="2400" b="1" dirty="0"/>
              <a:t>: Part </a:t>
            </a:r>
            <a:r>
              <a:rPr lang="en-US" sz="2400" b="1" dirty="0" smtClean="0"/>
              <a:t>1 </a:t>
            </a:r>
            <a:r>
              <a:rPr lang="en-US" sz="2400" b="1" dirty="0"/>
              <a:t>of Session </a:t>
            </a:r>
            <a:r>
              <a:rPr lang="en-US" sz="2400" b="1" dirty="0" smtClean="0"/>
              <a:t>Focus</a:t>
            </a:r>
            <a:r>
              <a:rPr lang="en-US" sz="2400" b="1" dirty="0"/>
              <a:t> #2</a:t>
            </a:r>
            <a:r>
              <a:rPr lang="en-US" sz="2400" dirty="0" smtClean="0"/>
              <a:t> </a:t>
            </a:r>
          </a:p>
          <a:p>
            <a:pPr marL="342900" indent="-342900">
              <a:buClr>
                <a:srgbClr val="FF0000"/>
              </a:buClr>
              <a:buFont typeface="Wingdings" charset="2"/>
              <a:buChar char="q"/>
            </a:pPr>
            <a:r>
              <a:rPr lang="en-US" sz="2400" b="1" dirty="0" smtClean="0"/>
              <a:t>Thursday 11 May, PM2: </a:t>
            </a:r>
            <a:r>
              <a:rPr lang="en-US" sz="2400" b="1" dirty="0"/>
              <a:t>Part 2 of Session </a:t>
            </a:r>
            <a:r>
              <a:rPr lang="en-US" sz="2400" b="1" dirty="0" smtClean="0"/>
              <a:t>Focus #2</a:t>
            </a:r>
            <a:r>
              <a:rPr lang="en-US" sz="2400" dirty="0" smtClean="0"/>
              <a:t>, </a:t>
            </a:r>
            <a:r>
              <a:rPr lang="en-US" sz="2400" b="1" dirty="0" smtClean="0"/>
              <a:t>closing report, adjourn</a:t>
            </a:r>
          </a:p>
        </p:txBody>
      </p:sp>
    </p:spTree>
    <p:extLst>
      <p:ext uri="{BB962C8B-B14F-4D97-AF65-F5344CB8AC3E}">
        <p14:creationId xmlns:p14="http://schemas.microsoft.com/office/powerpoint/2010/main" val="2864559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95288" y="893928"/>
            <a:ext cx="8001000" cy="762000"/>
          </a:xfrm>
        </p:spPr>
        <p:txBody>
          <a:bodyPr/>
          <a:lstStyle/>
          <a:p>
            <a:r>
              <a:rPr lang="en-US" b="1" dirty="0" smtClean="0">
                <a:latin typeface="Times New Roman" charset="0"/>
                <a:ea typeface="ＭＳ Ｐゴシック" charset="0"/>
                <a:cs typeface="ＭＳ Ｐゴシック" charset="0"/>
              </a:rPr>
              <a:t>TG12 First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76400"/>
            <a:ext cx="8763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a:t>8</a:t>
            </a:r>
            <a:r>
              <a:rPr lang="en-US" sz="2400" b="1" dirty="0" smtClean="0"/>
              <a:t> May, PM1</a:t>
            </a:r>
            <a:r>
              <a:rPr lang="en-US" sz="2400" b="1" dirty="0"/>
              <a:t>: Opening report, Agenda, Status and Functional decomposition review</a:t>
            </a:r>
            <a:r>
              <a:rPr lang="en-US" sz="2400" dirty="0"/>
              <a:t> </a:t>
            </a:r>
          </a:p>
          <a:p>
            <a:pPr marL="800100" lvl="1" indent="-342900">
              <a:buClr>
                <a:srgbClr val="FF0000"/>
              </a:buClr>
              <a:buFont typeface="Wingdings" charset="2"/>
              <a:buChar char="q"/>
            </a:pPr>
            <a:r>
              <a:rPr lang="en-US" sz="2400" b="1" dirty="0" smtClean="0"/>
              <a:t>Approve Agenda 15-17-0262-00</a:t>
            </a:r>
          </a:p>
          <a:p>
            <a:pPr marL="800100" lvl="1" indent="-342900">
              <a:buClr>
                <a:srgbClr val="FF0000"/>
              </a:buClr>
              <a:buFont typeface="Wingdings" charset="2"/>
              <a:buChar char="q"/>
            </a:pPr>
            <a:r>
              <a:rPr lang="en-US" sz="2400" b="1" dirty="0" smtClean="0"/>
              <a:t>Approve Minutes from previous session, 15-17-0222-00</a:t>
            </a:r>
          </a:p>
          <a:p>
            <a:pPr marL="800100" lvl="1" indent="-342900">
              <a:buClr>
                <a:srgbClr val="FF0000"/>
              </a:buClr>
              <a:buFont typeface="Wingdings" charset="2"/>
              <a:buChar char="q"/>
            </a:pPr>
            <a:r>
              <a:rPr lang="en-US" sz="2400" b="1" dirty="0" smtClean="0"/>
              <a:t>Status Update (slides 7-8)</a:t>
            </a:r>
          </a:p>
          <a:p>
            <a:pPr marL="800100" lvl="1" indent="-342900">
              <a:buClr>
                <a:srgbClr val="FF0000"/>
              </a:buClr>
              <a:buFont typeface="Wingdings" charset="2"/>
              <a:buChar char="q"/>
            </a:pPr>
            <a:r>
              <a:rPr lang="en-US" sz="2400" b="1" dirty="0" smtClean="0"/>
              <a:t>Functional Decomposition Review (15-17-0113-02-0012)</a:t>
            </a:r>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838200"/>
            <a:ext cx="8001000" cy="762000"/>
          </a:xfrm>
        </p:spPr>
        <p:txBody>
          <a:bodyPr/>
          <a:lstStyle/>
          <a:p>
            <a:r>
              <a:rPr lang="en-US" b="1" dirty="0" smtClean="0">
                <a:latin typeface="Times New Roman" charset="0"/>
                <a:ea typeface="ＭＳ Ｐゴシック" charset="0"/>
                <a:cs typeface="ＭＳ Ｐゴシック" charset="0"/>
              </a:rPr>
              <a:t>TG12 Second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a:t>8</a:t>
            </a:r>
            <a:r>
              <a:rPr lang="en-US" sz="2400" b="1" dirty="0" smtClean="0"/>
              <a:t> May, PM2</a:t>
            </a:r>
            <a:r>
              <a:rPr lang="en-US" sz="2400" b="1" dirty="0"/>
              <a:t>: </a:t>
            </a:r>
            <a:r>
              <a:rPr lang="en-US" sz="2400" b="1" dirty="0" smtClean="0"/>
              <a:t>Part </a:t>
            </a:r>
            <a:r>
              <a:rPr lang="en-US" sz="2400" b="1" dirty="0"/>
              <a:t>1 of session focus</a:t>
            </a:r>
            <a:r>
              <a:rPr lang="en-US" sz="2400" dirty="0" smtClean="0"/>
              <a:t> </a:t>
            </a:r>
            <a:endParaRPr lang="en-US" sz="2400" dirty="0"/>
          </a:p>
          <a:p>
            <a:pPr marL="800100" lvl="1" indent="-342900">
              <a:buClr>
                <a:srgbClr val="FF0000"/>
              </a:buClr>
              <a:buFont typeface="Wingdings" charset="2"/>
              <a:buChar char="q"/>
            </a:pPr>
            <a:r>
              <a:rPr lang="en-US" sz="2400" b="1" dirty="0" smtClean="0"/>
              <a:t>Call </a:t>
            </a:r>
            <a:r>
              <a:rPr lang="en-US" sz="2400" b="1" dirty="0"/>
              <a:t>meeting to order</a:t>
            </a:r>
          </a:p>
          <a:p>
            <a:pPr marL="800100" lvl="1" indent="-342900">
              <a:buClr>
                <a:srgbClr val="FF0000"/>
              </a:buClr>
              <a:buFont typeface="Wingdings" charset="2"/>
              <a:buChar char="q"/>
            </a:pPr>
            <a:r>
              <a:rPr lang="en-US" sz="2400" b="1" dirty="0" smtClean="0"/>
              <a:t>Define </a:t>
            </a:r>
            <a:r>
              <a:rPr lang="en-US" sz="2400" b="1" dirty="0"/>
              <a:t>and describe part 1 of session focus</a:t>
            </a:r>
          </a:p>
          <a:p>
            <a:pPr marL="800100" lvl="1" indent="-342900">
              <a:buClr>
                <a:srgbClr val="FF0000"/>
              </a:buClr>
              <a:buFont typeface="Wingdings" charset="2"/>
              <a:buChar char="q"/>
            </a:pPr>
            <a:r>
              <a:rPr lang="en-US" sz="2400" b="1" dirty="0" smtClean="0"/>
              <a:t>Recess</a:t>
            </a:r>
            <a:endParaRPr lang="en-US" sz="2400" b="1" dirty="0"/>
          </a:p>
        </p:txBody>
      </p:sp>
    </p:spTree>
    <p:extLst>
      <p:ext uri="{BB962C8B-B14F-4D97-AF65-F5344CB8AC3E}">
        <p14:creationId xmlns:p14="http://schemas.microsoft.com/office/powerpoint/2010/main" val="24019658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Third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9 May, AM1: Part </a:t>
            </a:r>
            <a:r>
              <a:rPr lang="en-US" sz="2400" b="1" dirty="0"/>
              <a:t>1 of session focus</a:t>
            </a:r>
            <a:r>
              <a:rPr lang="en-US" sz="2400" dirty="0" smtClean="0"/>
              <a:t> </a:t>
            </a:r>
            <a:endParaRPr lang="en-US" sz="2400" dirty="0"/>
          </a:p>
          <a:p>
            <a:pPr marL="800100" lvl="1" indent="-342900">
              <a:buClr>
                <a:srgbClr val="FF0000"/>
              </a:buClr>
              <a:buFont typeface="Wingdings" charset="2"/>
              <a:buChar char="q"/>
            </a:pPr>
            <a:r>
              <a:rPr lang="en-US" sz="2400" b="1" dirty="0" smtClean="0"/>
              <a:t>Call </a:t>
            </a:r>
            <a:r>
              <a:rPr lang="en-US" sz="2400" b="1" dirty="0"/>
              <a:t>meeting to order</a:t>
            </a:r>
          </a:p>
          <a:p>
            <a:pPr marL="800100" lvl="1" indent="-342900">
              <a:buClr>
                <a:srgbClr val="FF0000"/>
              </a:buClr>
              <a:buFont typeface="Wingdings" charset="2"/>
              <a:buChar char="q"/>
            </a:pPr>
            <a:r>
              <a:rPr lang="en-US" sz="2400" b="1" dirty="0" smtClean="0"/>
              <a:t>Define </a:t>
            </a:r>
            <a:r>
              <a:rPr lang="en-US" sz="2400" b="1" dirty="0"/>
              <a:t>and describe part 1 of session focus</a:t>
            </a:r>
          </a:p>
          <a:p>
            <a:pPr marL="800100" lvl="1" indent="-342900">
              <a:buClr>
                <a:srgbClr val="FF0000"/>
              </a:buClr>
              <a:buFont typeface="Wingdings" charset="2"/>
              <a:buChar char="q"/>
            </a:pPr>
            <a:r>
              <a:rPr lang="en-US" sz="2400" b="1" dirty="0" smtClean="0"/>
              <a:t>Recess</a:t>
            </a:r>
            <a:endParaRPr lang="en-US" sz="2400" b="1" dirty="0"/>
          </a:p>
        </p:txBody>
      </p:sp>
    </p:spTree>
    <p:extLst>
      <p:ext uri="{BB962C8B-B14F-4D97-AF65-F5344CB8AC3E}">
        <p14:creationId xmlns:p14="http://schemas.microsoft.com/office/powerpoint/2010/main" val="1467662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Fourth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9 May, AM2</a:t>
            </a:r>
            <a:r>
              <a:rPr lang="en-US" sz="2400" b="1" dirty="0"/>
              <a:t>:  Presentations: </a:t>
            </a:r>
            <a:r>
              <a:rPr lang="en-US" sz="2400" b="1" dirty="0" err="1"/>
              <a:t>Mgmt</a:t>
            </a:r>
            <a:r>
              <a:rPr lang="en-US" sz="2400" b="1" dirty="0"/>
              <a:t> Protocol module, Ranging and </a:t>
            </a:r>
            <a:r>
              <a:rPr lang="en-US" sz="2400" b="1" dirty="0" smtClean="0"/>
              <a:t>Location Support </a:t>
            </a:r>
            <a:r>
              <a:rPr lang="en-US" sz="2400" b="1" dirty="0"/>
              <a:t>(RLS) module</a:t>
            </a:r>
            <a:r>
              <a:rPr lang="en-US" sz="2400" dirty="0" smtClean="0"/>
              <a:t> </a:t>
            </a:r>
            <a:endParaRPr lang="en-US" sz="2400" dirty="0"/>
          </a:p>
          <a:p>
            <a:pPr marL="800100" lvl="1" indent="-342900">
              <a:buClr>
                <a:srgbClr val="FF0000"/>
              </a:buClr>
              <a:buFont typeface="Wingdings" charset="2"/>
              <a:buChar char="q"/>
            </a:pPr>
            <a:r>
              <a:rPr lang="en-US" sz="2400" b="1" dirty="0" smtClean="0"/>
              <a:t>Call </a:t>
            </a:r>
            <a:r>
              <a:rPr lang="en-US" sz="2400" b="1" dirty="0"/>
              <a:t>meeting to order</a:t>
            </a:r>
          </a:p>
          <a:p>
            <a:pPr marL="800100" lvl="1" indent="-342900">
              <a:buClr>
                <a:srgbClr val="FF0000"/>
              </a:buClr>
              <a:buFont typeface="Wingdings" charset="2"/>
              <a:buChar char="q"/>
            </a:pPr>
            <a:r>
              <a:rPr lang="en-US" sz="2400" b="1" dirty="0" smtClean="0"/>
              <a:t>Presentation</a:t>
            </a:r>
            <a:r>
              <a:rPr lang="en-US" sz="2400" b="1" dirty="0"/>
              <a:t>: Management Protocol Module</a:t>
            </a:r>
          </a:p>
          <a:p>
            <a:pPr marL="800100" lvl="1" indent="-342900">
              <a:buClr>
                <a:srgbClr val="FF0000"/>
              </a:buClr>
              <a:buFont typeface="Wingdings" charset="2"/>
              <a:buChar char="q"/>
            </a:pPr>
            <a:r>
              <a:rPr lang="en-US" sz="2400" b="1" dirty="0" smtClean="0"/>
              <a:t>Presentation</a:t>
            </a:r>
            <a:r>
              <a:rPr lang="en-US" sz="2400" b="1" dirty="0"/>
              <a:t>: RLS module</a:t>
            </a:r>
          </a:p>
          <a:p>
            <a:pPr marL="800100" lvl="1" indent="-342900">
              <a:buClr>
                <a:srgbClr val="FF0000"/>
              </a:buClr>
              <a:buFont typeface="Wingdings" charset="2"/>
              <a:buChar char="q"/>
            </a:pPr>
            <a:r>
              <a:rPr lang="en-US" sz="2400" b="1" dirty="0" smtClean="0"/>
              <a:t>Assignments </a:t>
            </a:r>
            <a:r>
              <a:rPr lang="en-US" sz="2400" b="1" dirty="0"/>
              <a:t>of unassigned </a:t>
            </a:r>
            <a:r>
              <a:rPr lang="en-US" sz="2400" b="1" dirty="0" smtClean="0"/>
              <a:t>modules</a:t>
            </a:r>
            <a:endParaRPr lang="en-US" sz="2400" b="1" dirty="0"/>
          </a:p>
          <a:p>
            <a:pPr marL="800100" lvl="1" indent="-342900">
              <a:buClr>
                <a:srgbClr val="FF0000"/>
              </a:buClr>
              <a:buFont typeface="Wingdings" charset="2"/>
              <a:buChar char="q"/>
            </a:pPr>
            <a:r>
              <a:rPr lang="en-US" sz="2400" b="1" dirty="0" smtClean="0"/>
              <a:t>Recess</a:t>
            </a:r>
            <a:endParaRPr lang="en-US" sz="2400" b="1" dirty="0"/>
          </a:p>
        </p:txBody>
      </p:sp>
    </p:spTree>
    <p:extLst>
      <p:ext uri="{BB962C8B-B14F-4D97-AF65-F5344CB8AC3E}">
        <p14:creationId xmlns:p14="http://schemas.microsoft.com/office/powerpoint/2010/main" val="1144041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Fifth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Thursday 11 May, AM1: Part 2 </a:t>
            </a:r>
            <a:r>
              <a:rPr lang="en-US" sz="2400" b="1" dirty="0"/>
              <a:t>of session focus</a:t>
            </a:r>
            <a:r>
              <a:rPr lang="en-US" sz="2400" dirty="0" smtClean="0"/>
              <a:t> </a:t>
            </a:r>
            <a:endParaRPr lang="en-US" sz="2400" dirty="0"/>
          </a:p>
          <a:p>
            <a:pPr marL="800100" lvl="1" indent="-342900">
              <a:buClr>
                <a:srgbClr val="FF0000"/>
              </a:buClr>
              <a:buFont typeface="Wingdings" charset="2"/>
              <a:buChar char="q"/>
            </a:pPr>
            <a:r>
              <a:rPr lang="en-US" sz="2400" b="1" dirty="0" smtClean="0"/>
              <a:t>Call </a:t>
            </a:r>
            <a:r>
              <a:rPr lang="en-US" sz="2400" b="1" dirty="0"/>
              <a:t>meeting to order</a:t>
            </a:r>
          </a:p>
          <a:p>
            <a:pPr marL="800100" lvl="1" indent="-342900">
              <a:buClr>
                <a:srgbClr val="FF0000"/>
              </a:buClr>
              <a:buFont typeface="Wingdings" charset="2"/>
              <a:buChar char="q"/>
            </a:pPr>
            <a:r>
              <a:rPr lang="en-US" sz="2400" b="1" dirty="0" smtClean="0"/>
              <a:t>Define </a:t>
            </a:r>
            <a:r>
              <a:rPr lang="en-US" sz="2400" b="1" dirty="0"/>
              <a:t>and describe part </a:t>
            </a:r>
            <a:r>
              <a:rPr lang="en-US" sz="2400" b="1" dirty="0" smtClean="0"/>
              <a:t>2 </a:t>
            </a:r>
            <a:r>
              <a:rPr lang="en-US" sz="2400" b="1" dirty="0"/>
              <a:t>of session focus</a:t>
            </a:r>
          </a:p>
          <a:p>
            <a:pPr marL="800100" lvl="1" indent="-342900">
              <a:buClr>
                <a:srgbClr val="FF0000"/>
              </a:buClr>
              <a:buFont typeface="Wingdings" charset="2"/>
              <a:buChar char="q"/>
            </a:pPr>
            <a:r>
              <a:rPr lang="en-US" sz="2400" b="1" dirty="0" smtClean="0"/>
              <a:t>Recess</a:t>
            </a:r>
            <a:endParaRPr lang="en-US" sz="2400" b="1" dirty="0"/>
          </a:p>
        </p:txBody>
      </p:sp>
    </p:spTree>
    <p:extLst>
      <p:ext uri="{BB962C8B-B14F-4D97-AF65-F5344CB8AC3E}">
        <p14:creationId xmlns:p14="http://schemas.microsoft.com/office/powerpoint/2010/main" val="1313255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Sixth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Thursday 11 May, AM2</a:t>
            </a:r>
            <a:r>
              <a:rPr lang="en-US" sz="2400" b="1" dirty="0"/>
              <a:t>: part 2 of session </a:t>
            </a:r>
            <a:r>
              <a:rPr lang="en-US" sz="2400" b="1" dirty="0" smtClean="0"/>
              <a:t>focus, </a:t>
            </a:r>
            <a:r>
              <a:rPr lang="en-US" sz="2400" b="1" dirty="0"/>
              <a:t>draft closing report, adjourn</a:t>
            </a:r>
            <a:r>
              <a:rPr lang="en-US" sz="2400" dirty="0" smtClean="0"/>
              <a:t> </a:t>
            </a:r>
            <a:endParaRPr lang="en-US" sz="2400" dirty="0"/>
          </a:p>
          <a:p>
            <a:pPr marL="800100" lvl="1" indent="-342900">
              <a:buClr>
                <a:srgbClr val="FF0000"/>
              </a:buClr>
              <a:buFont typeface="Wingdings" charset="2"/>
              <a:buChar char="q"/>
            </a:pPr>
            <a:r>
              <a:rPr lang="en-US" sz="2400" b="1" dirty="0" smtClean="0"/>
              <a:t>Call </a:t>
            </a:r>
            <a:r>
              <a:rPr lang="en-US" sz="2400" b="1" dirty="0"/>
              <a:t>meeting to order</a:t>
            </a:r>
          </a:p>
          <a:p>
            <a:pPr marL="800100" lvl="1" indent="-342900">
              <a:buClr>
                <a:srgbClr val="FF0000"/>
              </a:buClr>
              <a:buFont typeface="Wingdings" charset="2"/>
              <a:buChar char="q"/>
            </a:pPr>
            <a:r>
              <a:rPr lang="en-US" sz="2400" b="1" dirty="0" smtClean="0"/>
              <a:t>Define </a:t>
            </a:r>
            <a:r>
              <a:rPr lang="en-US" sz="2400" b="1" dirty="0"/>
              <a:t>and describe part </a:t>
            </a:r>
            <a:r>
              <a:rPr lang="en-US" sz="2400" b="1" dirty="0" smtClean="0"/>
              <a:t>2 </a:t>
            </a:r>
            <a:r>
              <a:rPr lang="en-US" sz="2400" b="1" dirty="0"/>
              <a:t>of session focus</a:t>
            </a:r>
          </a:p>
          <a:p>
            <a:pPr marL="800100" lvl="1" indent="-342900">
              <a:buClr>
                <a:srgbClr val="FF0000"/>
              </a:buClr>
              <a:buFont typeface="Wingdings" charset="2"/>
              <a:buChar char="q"/>
            </a:pPr>
            <a:r>
              <a:rPr lang="en-US" sz="2400" b="1" dirty="0"/>
              <a:t>Draft closing report</a:t>
            </a:r>
          </a:p>
          <a:p>
            <a:pPr marL="800100" lvl="1" indent="-342900">
              <a:buClr>
                <a:srgbClr val="FF0000"/>
              </a:buClr>
              <a:buFont typeface="Wingdings" charset="2"/>
              <a:buChar char="q"/>
            </a:pPr>
            <a:r>
              <a:rPr lang="en-US" sz="2400" b="1" dirty="0"/>
              <a:t>Next steps, phone calls</a:t>
            </a:r>
          </a:p>
          <a:p>
            <a:pPr marL="800100" lvl="1" indent="-342900">
              <a:buClr>
                <a:srgbClr val="FF0000"/>
              </a:buClr>
              <a:buFont typeface="Wingdings" charset="2"/>
              <a:buChar char="q"/>
            </a:pPr>
            <a:r>
              <a:rPr lang="en-US" sz="2400" b="1" dirty="0" smtClean="0"/>
              <a:t>Adjourn</a:t>
            </a:r>
            <a:endParaRPr lang="en-US" sz="2400" b="1" dirty="0"/>
          </a:p>
        </p:txBody>
      </p:sp>
    </p:spTree>
    <p:extLst>
      <p:ext uri="{BB962C8B-B14F-4D97-AF65-F5344CB8AC3E}">
        <p14:creationId xmlns:p14="http://schemas.microsoft.com/office/powerpoint/2010/main" val="22119846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18</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01221" y="6477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67818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21</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22</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800"/>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8"/>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76200" y="1295400"/>
            <a:ext cx="89154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090916" y="608649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sp>
        <p:nvSpPr>
          <p:cNvPr id="21509" name="Rectangle 2"/>
          <p:cNvSpPr>
            <a:spLocks noGrp="1" noChangeArrowheads="1"/>
          </p:cNvSpPr>
          <p:nvPr>
            <p:ph type="title" idx="4294967295"/>
          </p:nvPr>
        </p:nvSpPr>
        <p:spPr>
          <a:xfrm>
            <a:off x="228600" y="4572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990600"/>
            <a:ext cx="898536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mandatory elements of 802.15.12</a:t>
            </a:r>
          </a:p>
          <a:p>
            <a:pPr marL="800100" lvl="1" indent="-342900">
              <a:buClr>
                <a:srgbClr val="FF0000"/>
              </a:buClr>
              <a:buFont typeface="Wingdings" charset="2"/>
              <a:buChar char="q"/>
            </a:pPr>
            <a:r>
              <a:rPr lang="en-US" sz="1700" b="1" dirty="0" smtClean="0"/>
              <a:t>Management Protocol Module</a:t>
            </a:r>
          </a:p>
          <a:p>
            <a:pPr marL="1257300" lvl="2" indent="-342900">
              <a:buClr>
                <a:srgbClr val="FF0000"/>
              </a:buClr>
              <a:buFont typeface="Wingdings" charset="2"/>
              <a:buChar char="q"/>
            </a:pPr>
            <a:r>
              <a:rPr lang="en-US" sz="1700" b="1" dirty="0" smtClean="0"/>
              <a:t>Configuration: adopted the concept of a profile methodology where each identified profile consists of the configuration parameters for a specific, identified implementation for either the 15.4 device or another protocol module</a:t>
            </a:r>
          </a:p>
          <a:p>
            <a:pPr marL="1257300" lvl="2" indent="-342900">
              <a:buClr>
                <a:srgbClr val="FF0000"/>
              </a:buClr>
              <a:buFont typeface="Wingdings" charset="2"/>
              <a:buChar char="q"/>
            </a:pPr>
            <a:r>
              <a:rPr lang="en-US" sz="1700" b="1" dirty="0" smtClean="0"/>
              <a:t>Management/Monitor: adopts and extends the OMA LWM2M object definitions for 802.15.4</a:t>
            </a:r>
          </a:p>
          <a:p>
            <a:pPr marL="1257300" lvl="2" indent="-342900">
              <a:buClr>
                <a:srgbClr val="FF0000"/>
              </a:buClr>
              <a:buFont typeface="Wingdings" charset="2"/>
              <a:buChar char="q"/>
            </a:pPr>
            <a:r>
              <a:rPr lang="en-US" sz="1700" b="1" dirty="0" smtClean="0"/>
              <a:t>Discovery: function will determine if an end device is ULI capable or not</a:t>
            </a:r>
          </a:p>
          <a:p>
            <a:pPr marL="800100" lvl="1" indent="-342900">
              <a:buClr>
                <a:srgbClr val="FF0000"/>
              </a:buClr>
              <a:buFont typeface="Wingdings" charset="2"/>
              <a:buChar char="q"/>
            </a:pPr>
            <a:r>
              <a:rPr lang="en-US" sz="1700" b="1" dirty="0" smtClean="0"/>
              <a:t>PDE</a:t>
            </a:r>
          </a:p>
          <a:p>
            <a:pPr marL="1257300" lvl="2" indent="-342900">
              <a:buClr>
                <a:srgbClr val="FF0000"/>
              </a:buClr>
              <a:buFont typeface="Wingdings" charset="2"/>
              <a:buChar char="q"/>
            </a:pPr>
            <a:r>
              <a:rPr lang="en-US" sz="1700" b="1" dirty="0"/>
              <a:t>Will leverage the MMI concepts</a:t>
            </a:r>
          </a:p>
          <a:p>
            <a:pPr marL="1257300" lvl="2" indent="-342900">
              <a:buClr>
                <a:srgbClr val="FF0000"/>
              </a:buClr>
              <a:buFont typeface="Wingdings" charset="2"/>
              <a:buChar char="q"/>
            </a:pPr>
            <a:r>
              <a:rPr lang="en-US" sz="1700" b="1" dirty="0" smtClean="0"/>
              <a:t>Fragmentation block is eliminated, it is inherent in the 6LoWPAN protocol module</a:t>
            </a:r>
          </a:p>
          <a:p>
            <a:pPr marL="800100" lvl="1" indent="-342900">
              <a:buClr>
                <a:srgbClr val="FF0000"/>
              </a:buClr>
              <a:buFont typeface="Wingdings" charset="2"/>
              <a:buChar char="q"/>
            </a:pPr>
            <a:r>
              <a:rPr lang="en-US" sz="1700" b="1" dirty="0" smtClean="0"/>
              <a:t>MMI</a:t>
            </a:r>
          </a:p>
          <a:p>
            <a:pPr marL="1257300" lvl="2" indent="-342900">
              <a:buClr>
                <a:srgbClr val="FF0000"/>
              </a:buClr>
              <a:buFont typeface="Wingdings" charset="2"/>
              <a:buChar char="q"/>
            </a:pPr>
            <a:r>
              <a:rPr lang="en-US" sz="1700" b="1" dirty="0" smtClean="0"/>
              <a:t>Will leverage the 802.15.9 multiplex concepts, using MPX IE or ULI IE</a:t>
            </a:r>
          </a:p>
          <a:p>
            <a:pPr marL="1257300" lvl="2" indent="-342900">
              <a:buClr>
                <a:srgbClr val="FF0000"/>
              </a:buClr>
              <a:buFont typeface="Wingdings" charset="2"/>
              <a:buChar char="q"/>
            </a:pPr>
            <a:r>
              <a:rPr lang="en-US" sz="1700" b="1" dirty="0"/>
              <a:t>Fragmentation block is </a:t>
            </a:r>
            <a:r>
              <a:rPr lang="en-US" sz="1700" b="1" dirty="0" smtClean="0"/>
              <a:t>eliminated, </a:t>
            </a:r>
            <a:r>
              <a:rPr lang="en-US" sz="1700" b="1" dirty="0"/>
              <a:t>it is inherent in the MMI header </a:t>
            </a:r>
            <a:r>
              <a:rPr lang="en-US" sz="1700" b="1" dirty="0" smtClean="0"/>
              <a:t>structure</a:t>
            </a:r>
          </a:p>
          <a:p>
            <a:pPr marL="1257300" lvl="2" indent="-342900">
              <a:buClr>
                <a:srgbClr val="FF0000"/>
              </a:buClr>
              <a:buFont typeface="Wingdings" charset="2"/>
              <a:buChar char="q"/>
            </a:pPr>
            <a:r>
              <a:rPr lang="en-US" sz="1700" b="1" dirty="0" smtClean="0"/>
              <a:t>Use of lower 32 dispatch addresses allow 2-octet Protocol ID to be elided</a:t>
            </a:r>
          </a:p>
          <a:p>
            <a:pPr marL="800100" lvl="1" indent="-342900">
              <a:buClr>
                <a:srgbClr val="FF0000"/>
              </a:buClr>
              <a:buFont typeface="Wingdings" charset="2"/>
              <a:buChar char="q"/>
            </a:pPr>
            <a:r>
              <a:rPr lang="en-US" sz="1700" b="1" dirty="0" err="1" smtClean="0"/>
              <a:t>PassThru</a:t>
            </a:r>
            <a:endParaRPr lang="en-US" sz="1700" b="1" dirty="0" smtClean="0"/>
          </a:p>
          <a:p>
            <a:pPr marL="1257300" lvl="2" indent="-342900">
              <a:buClr>
                <a:srgbClr val="FF0000"/>
              </a:buClr>
              <a:buFont typeface="Wingdings" charset="2"/>
              <a:buChar char="q"/>
            </a:pPr>
            <a:r>
              <a:rPr lang="en-US" sz="1700" b="1" dirty="0" smtClean="0"/>
              <a:t>Required to allow 6LoWPAN communications to pass through PDE and MMI to 802.15.4 device</a:t>
            </a:r>
          </a:p>
          <a:p>
            <a:pPr marL="1257300" lvl="2" indent="-342900">
              <a:buClr>
                <a:srgbClr val="FF0000"/>
              </a:buClr>
              <a:buFont typeface="Wingdings" charset="2"/>
              <a:buChar char="q"/>
            </a:pPr>
            <a:r>
              <a:rPr lang="en-US" sz="1700" b="1" dirty="0" smtClean="0"/>
              <a:t>Required to allow application to directly configure 802.15.4 device </a:t>
            </a:r>
          </a:p>
        </p:txBody>
      </p:sp>
    </p:spTree>
    <p:extLst>
      <p:ext uri="{BB962C8B-B14F-4D97-AF65-F5344CB8AC3E}">
        <p14:creationId xmlns:p14="http://schemas.microsoft.com/office/powerpoint/2010/main" val="1030703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228600" y="6858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8392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optional elements of 802.15.12</a:t>
            </a:r>
          </a:p>
          <a:p>
            <a:pPr marL="800100" lvl="1" indent="-342900">
              <a:buClr>
                <a:srgbClr val="FF0000"/>
              </a:buClr>
              <a:buFont typeface="Wingdings" charset="2"/>
              <a:buChar char="q"/>
            </a:pPr>
            <a:r>
              <a:rPr lang="en-US" sz="1700" b="1" dirty="0" smtClean="0"/>
              <a:t>6LoWPAN</a:t>
            </a:r>
          </a:p>
          <a:p>
            <a:pPr marL="1257300" lvl="2" indent="-342900">
              <a:buClr>
                <a:srgbClr val="FF0000"/>
              </a:buClr>
              <a:buFont typeface="Wingdings" charset="2"/>
              <a:buChar char="q"/>
            </a:pPr>
            <a:r>
              <a:rPr lang="en-US" sz="1700" b="1" dirty="0" smtClean="0"/>
              <a:t>Moved fragmentation function back into protocol module</a:t>
            </a:r>
          </a:p>
          <a:p>
            <a:pPr marL="800100" lvl="1" indent="-342900">
              <a:buClr>
                <a:srgbClr val="FF0000"/>
              </a:buClr>
              <a:buFont typeface="Wingdings" charset="2"/>
              <a:buChar char="q"/>
            </a:pPr>
            <a:r>
              <a:rPr lang="en-US" sz="1700" b="1" dirty="0" smtClean="0"/>
              <a:t>Ranging </a:t>
            </a:r>
            <a:r>
              <a:rPr lang="en-US" sz="1700" b="1" dirty="0"/>
              <a:t>and Location Support --  RLS Protocol Module</a:t>
            </a:r>
            <a:r>
              <a:rPr lang="en-US" sz="1700" b="1" dirty="0" smtClean="0"/>
              <a:t>:</a:t>
            </a:r>
          </a:p>
          <a:p>
            <a:pPr marL="1257300" lvl="2" indent="-342900">
              <a:buClr>
                <a:srgbClr val="FF0000"/>
              </a:buClr>
              <a:buFont typeface="Wingdings" charset="2"/>
              <a:buChar char="q"/>
            </a:pPr>
            <a:r>
              <a:rPr lang="en-US" sz="1700" b="1" dirty="0" smtClean="0"/>
              <a:t>Document </a:t>
            </a:r>
            <a:r>
              <a:rPr lang="en-US" sz="1700" b="1" dirty="0"/>
              <a:t>15-17-0082-00-0012 presented, advancing the operating concepts for the RLS module, including active two-way ranging and passive gathering of location enabling information, and beginning the definition of the SAP operations necessary to support this functionality. </a:t>
            </a:r>
            <a:endParaRPr lang="en-US" sz="1700" b="1" dirty="0" smtClean="0"/>
          </a:p>
          <a:p>
            <a:pPr marL="800100" lvl="1" indent="-342900">
              <a:buClr>
                <a:srgbClr val="FF0000"/>
              </a:buClr>
              <a:buFont typeface="Wingdings" charset="2"/>
              <a:buChar char="q"/>
            </a:pPr>
            <a:r>
              <a:rPr lang="en-US" sz="1600" b="1" dirty="0" smtClean="0"/>
              <a:t>L2R</a:t>
            </a:r>
            <a:endParaRPr lang="en-US" sz="16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KMP</a:t>
            </a:r>
            <a:endParaRPr lang="en-US" sz="17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6top</a:t>
            </a:r>
            <a:endParaRPr lang="en-US" sz="1700" b="1" dirty="0"/>
          </a:p>
          <a:p>
            <a:pPr marL="1257300" lvl="2" indent="-342900">
              <a:buClr>
                <a:srgbClr val="FF0000"/>
              </a:buClr>
              <a:buFont typeface="Wingdings" charset="2"/>
              <a:buChar char="q"/>
            </a:pPr>
            <a:r>
              <a:rPr lang="en-US" sz="1700" b="1" dirty="0"/>
              <a:t>No progress this session</a:t>
            </a:r>
          </a:p>
        </p:txBody>
      </p:sp>
    </p:spTree>
    <p:extLst>
      <p:ext uri="{BB962C8B-B14F-4D97-AF65-F5344CB8AC3E}">
        <p14:creationId xmlns:p14="http://schemas.microsoft.com/office/powerpoint/2010/main" val="695155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777248593"/>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July,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Jan,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Mar,</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6934200" cy="838200"/>
          </a:xfrm>
        </p:spPr>
        <p:txBody>
          <a:bodyPr/>
          <a:lstStyle/>
          <a:p>
            <a:r>
              <a:rPr lang="en-GB" u="sng" dirty="0">
                <a:latin typeface="Arial" charset="0"/>
              </a:rPr>
              <a:t>Patent Related Links</a:t>
            </a:r>
            <a:endParaRPr lang="en-US" u="sng" dirty="0">
              <a:latin typeface="Arial" charset="0"/>
            </a:endParaRPr>
          </a:p>
        </p:txBody>
      </p:sp>
      <p:sp>
        <p:nvSpPr>
          <p:cNvPr id="9219" name="Rectangle 3"/>
          <p:cNvSpPr>
            <a:spLocks noGrp="1" noChangeArrowheads="1"/>
          </p:cNvSpPr>
          <p:nvPr>
            <p:ph type="body" idx="1"/>
          </p:nvPr>
        </p:nvSpPr>
        <p:spPr>
          <a:xfrm>
            <a:off x="0" y="914400"/>
            <a:ext cx="8991600" cy="3886200"/>
          </a:xfrm>
        </p:spPr>
        <p:txBody>
          <a:bodyPr/>
          <a:lstStyle/>
          <a:p>
            <a:pPr lvl="1">
              <a:lnSpc>
                <a:spcPct val="90000"/>
              </a:lnSpc>
              <a:buFont typeface="Monotype Sorts" charset="0"/>
              <a:buNone/>
            </a:pPr>
            <a:r>
              <a:rPr lang="en-US" sz="2400" dirty="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http://standards.ieee.org/develop/policies/bylaws/sect6-7.html#6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http://standards.ieee.org/develop/policies/opman/sect6.html#6.3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http://standards.ieee.org/about/sasb/patcom/materials.html</a:t>
            </a:r>
          </a:p>
        </p:txBody>
      </p:sp>
      <p:sp>
        <p:nvSpPr>
          <p:cNvPr id="9220" name="Text Box 6"/>
          <p:cNvSpPr txBox="1">
            <a:spLocks noChangeArrowheads="1"/>
          </p:cNvSpPr>
          <p:nvPr/>
        </p:nvSpPr>
        <p:spPr bwMode="auto">
          <a:xfrm>
            <a:off x="4114800" y="5896638"/>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47244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dirty="0">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dirty="0">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59436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5</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&lt;May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762000"/>
            <a:ext cx="7162799"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5159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1447800" y="25400"/>
            <a:ext cx="50292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539979"/>
          </a:xfrm>
          <a:prstGeom prst="rect">
            <a:avLst/>
          </a:prstGeom>
          <a:noFill/>
        </p:spPr>
        <p:txBody>
          <a:bodyPr wrap="square" rtlCol="0">
            <a:spAutoFit/>
          </a:bodyPr>
          <a:lstStyle/>
          <a:p>
            <a:pPr marL="342900" indent="-342900">
              <a:buClr>
                <a:srgbClr val="FF0000"/>
              </a:buClr>
              <a:buFont typeface="Wingdings" charset="2"/>
              <a:buChar char="q"/>
            </a:pPr>
            <a:r>
              <a:rPr lang="en-US" sz="1800" b="1" dirty="0"/>
              <a:t>Discussion on mandatory elements of 802.15.12</a:t>
            </a:r>
          </a:p>
          <a:p>
            <a:pPr marL="800100" lvl="1" indent="-342900">
              <a:buClr>
                <a:srgbClr val="FF0000"/>
              </a:buClr>
              <a:buFont typeface="Wingdings" charset="2"/>
              <a:buChar char="q"/>
            </a:pPr>
            <a:r>
              <a:rPr lang="en-US" sz="1600" b="1" dirty="0"/>
              <a:t>Management Protocol Module</a:t>
            </a:r>
          </a:p>
          <a:p>
            <a:pPr marL="1257300" lvl="2" indent="-342900">
              <a:buClr>
                <a:srgbClr val="FF0000"/>
              </a:buClr>
              <a:buFont typeface="Wingdings" charset="2"/>
              <a:buChar char="q"/>
            </a:pPr>
            <a:r>
              <a:rPr lang="en-US" sz="1600" b="1" dirty="0"/>
              <a:t>Presentation: 15-17-0215-00 primitives for handling profiles</a:t>
            </a:r>
          </a:p>
          <a:p>
            <a:pPr marL="1714500" lvl="3" indent="-342900">
              <a:buClr>
                <a:srgbClr val="FF0000"/>
              </a:buClr>
              <a:buFont typeface="Wingdings" charset="2"/>
              <a:buChar char="q"/>
            </a:pPr>
            <a:r>
              <a:rPr lang="en-US" sz="1600" b="1" dirty="0"/>
              <a:t>Profile concept is a significant advancement in 802.15.4 configuration, which allows the group to leverage many techniques from IETF’s Netconf protocol</a:t>
            </a:r>
          </a:p>
          <a:p>
            <a:pPr marL="1714500" lvl="3" indent="-342900">
              <a:buClr>
                <a:srgbClr val="FF0000"/>
              </a:buClr>
              <a:buFont typeface="Wingdings" charset="2"/>
              <a:buChar char="q"/>
            </a:pPr>
            <a:r>
              <a:rPr lang="en-US" sz="1600" b="1" dirty="0"/>
              <a:t>Commenter asked for inclusion of the ability of a profile to contain wildcard parameters to allow parameter changes to the Profile</a:t>
            </a:r>
          </a:p>
          <a:p>
            <a:pPr marL="1714500" lvl="3" indent="-342900">
              <a:buClr>
                <a:srgbClr val="FF0000"/>
              </a:buClr>
              <a:buFont typeface="Wingdings" charset="2"/>
              <a:buChar char="q"/>
            </a:pPr>
            <a:r>
              <a:rPr lang="en-US" sz="1600" b="1" dirty="0"/>
              <a:t>Using GET primitive, profiles could be sent to a device’s Netconf or to other devices, i.e. remote configuration</a:t>
            </a:r>
          </a:p>
          <a:p>
            <a:pPr marL="1257300" lvl="2" indent="-342900">
              <a:buClr>
                <a:srgbClr val="FF0000"/>
              </a:buClr>
              <a:buFont typeface="Wingdings" charset="2"/>
              <a:buChar char="q"/>
            </a:pPr>
            <a:r>
              <a:rPr lang="en-US" sz="1600" b="1" dirty="0"/>
              <a:t>Management/Monitor: adopts and extends the OMA LWM2M object definitions for 802.15.4</a:t>
            </a:r>
          </a:p>
          <a:p>
            <a:pPr marL="800100" lvl="1" indent="-342900">
              <a:buClr>
                <a:srgbClr val="FF0000"/>
              </a:buClr>
              <a:buFont typeface="Wingdings" charset="2"/>
              <a:buChar char="q"/>
            </a:pPr>
            <a:r>
              <a:rPr lang="en-US" sz="1600" b="1" dirty="0"/>
              <a:t>PDE</a:t>
            </a:r>
          </a:p>
          <a:p>
            <a:pPr marL="1257300" lvl="2" indent="-342900">
              <a:buClr>
                <a:srgbClr val="FF0000"/>
              </a:buClr>
              <a:buFont typeface="Wingdings" charset="2"/>
              <a:buChar char="q"/>
            </a:pPr>
            <a:r>
              <a:rPr lang="en-US" sz="1600" b="1" dirty="0"/>
              <a:t>Will leverage the MMI concepts; accordingly, development will lag the MMI </a:t>
            </a:r>
          </a:p>
          <a:p>
            <a:pPr marL="800100" lvl="1" indent="-342900">
              <a:buClr>
                <a:srgbClr val="FF0000"/>
              </a:buClr>
              <a:buFont typeface="Wingdings" charset="2"/>
              <a:buChar char="q"/>
            </a:pPr>
            <a:r>
              <a:rPr lang="en-US" sz="1600" b="1" dirty="0"/>
              <a:t>MMI</a:t>
            </a:r>
          </a:p>
          <a:p>
            <a:pPr marL="1257300" lvl="2" indent="-342900">
              <a:buClr>
                <a:srgbClr val="FF0000"/>
              </a:buClr>
              <a:buFont typeface="Wingdings" charset="2"/>
              <a:buChar char="q"/>
            </a:pPr>
            <a:r>
              <a:rPr lang="en-US" sz="1600" b="1" dirty="0"/>
              <a:t>Will leverage the 802.15.9 multiplex concepts, using MPX IE or ULI-6lo IE</a:t>
            </a:r>
          </a:p>
          <a:p>
            <a:pPr marL="1257300" lvl="2" indent="-342900">
              <a:buClr>
                <a:srgbClr val="FF0000"/>
              </a:buClr>
              <a:buFont typeface="Wingdings" charset="2"/>
              <a:buChar char="q"/>
            </a:pPr>
            <a:r>
              <a:rPr lang="en-US" sz="1600" b="1" dirty="0"/>
              <a:t>An additional primitive, management, and access to the MLME-SAP are notable differences</a:t>
            </a:r>
          </a:p>
          <a:p>
            <a:pPr marL="800100" lvl="1" indent="-342900">
              <a:buClr>
                <a:srgbClr val="FF0000"/>
              </a:buClr>
              <a:buFont typeface="Wingdings" charset="2"/>
              <a:buChar char="q"/>
            </a:pPr>
            <a:r>
              <a:rPr lang="en-US" sz="1600" b="1" dirty="0" err="1"/>
              <a:t>PassThru</a:t>
            </a:r>
            <a:endParaRPr lang="en-US" sz="1600" b="1" dirty="0"/>
          </a:p>
          <a:p>
            <a:pPr marL="1257300" lvl="2" indent="-342900">
              <a:buClr>
                <a:srgbClr val="FF0000"/>
              </a:buClr>
              <a:buFont typeface="Wingdings" charset="2"/>
              <a:buChar char="q"/>
            </a:pPr>
            <a:r>
              <a:rPr lang="en-US" sz="1600" b="1" dirty="0"/>
              <a:t>Discussion on need for </a:t>
            </a:r>
            <a:r>
              <a:rPr lang="en-US" sz="1600" b="1" dirty="0" err="1"/>
              <a:t>PassThru</a:t>
            </a:r>
            <a:endParaRPr lang="en-US" sz="1600" b="1" dirty="0"/>
          </a:p>
          <a:p>
            <a:pPr marL="1257300" lvl="2" indent="-342900">
              <a:buClr>
                <a:srgbClr val="FF0000"/>
              </a:buClr>
              <a:buFont typeface="Wingdings" charset="2"/>
              <a:buChar char="q"/>
            </a:pPr>
            <a:r>
              <a:rPr lang="en-US" sz="1600" b="1" dirty="0"/>
              <a:t>Discussion on the use of profiles to allow specific configurations per application call</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609600"/>
            <a:ext cx="8001000" cy="685800"/>
          </a:xfrm>
        </p:spPr>
        <p:txBody>
          <a:bodyPr/>
          <a:lstStyle/>
          <a:p>
            <a:r>
              <a:rPr lang="en-US" b="1" dirty="0" smtClean="0">
                <a:solidFill>
                  <a:srgbClr val="000000"/>
                </a:solidFill>
                <a:ea typeface="Lucida Grande"/>
                <a:cs typeface="Lucida Grande"/>
              </a:rPr>
              <a:t>TG 12 Status Update  </a:t>
            </a:r>
            <a:r>
              <a:rPr lang="en-US" sz="2800" b="1" dirty="0" smtClean="0">
                <a:solidFill>
                  <a:srgbClr val="000000"/>
                </a:solidFill>
                <a:ea typeface="Lucida Grande"/>
                <a:cs typeface="Lucida Grande"/>
              </a:rPr>
              <a:t>(continued)</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524000"/>
            <a:ext cx="8382000" cy="4955203"/>
          </a:xfrm>
          <a:prstGeom prst="rect">
            <a:avLst/>
          </a:prstGeom>
          <a:noFill/>
        </p:spPr>
        <p:txBody>
          <a:bodyPr wrap="square" rtlCol="0">
            <a:spAutoFit/>
          </a:bodyPr>
          <a:lstStyle/>
          <a:p>
            <a:pPr marL="342900" indent="-342900">
              <a:buClr>
                <a:srgbClr val="FF0000"/>
              </a:buClr>
              <a:buFont typeface="Wingdings" charset="2"/>
              <a:buChar char="q"/>
            </a:pPr>
            <a:r>
              <a:rPr lang="en-US" sz="2000" b="1" dirty="0"/>
              <a:t>Discussion on optional elements of 802.15.12</a:t>
            </a:r>
          </a:p>
          <a:p>
            <a:pPr marL="800100" lvl="1" indent="-342900">
              <a:buClr>
                <a:srgbClr val="FF0000"/>
              </a:buClr>
              <a:buFont typeface="Wingdings" charset="2"/>
              <a:buChar char="q"/>
            </a:pPr>
            <a:r>
              <a:rPr lang="en-US" sz="1700" b="1" dirty="0"/>
              <a:t>6LoWPAN</a:t>
            </a:r>
          </a:p>
          <a:p>
            <a:pPr marL="1257300" lvl="2" indent="-342900">
              <a:buClr>
                <a:srgbClr val="FF0000"/>
              </a:buClr>
              <a:buFont typeface="Wingdings" charset="2"/>
              <a:buChar char="q"/>
            </a:pPr>
            <a:r>
              <a:rPr lang="en-US" sz="1700" b="1" dirty="0"/>
              <a:t>No progress in Vancouver</a:t>
            </a:r>
          </a:p>
          <a:p>
            <a:pPr marL="800100" lvl="1" indent="-342900">
              <a:buClr>
                <a:srgbClr val="FF0000"/>
              </a:buClr>
              <a:buFont typeface="Wingdings" charset="2"/>
              <a:buChar char="q"/>
            </a:pPr>
            <a:r>
              <a:rPr lang="en-US" sz="1700" b="1" dirty="0"/>
              <a:t>RLS Protocol Module (Ranging and Location Support)  </a:t>
            </a:r>
          </a:p>
          <a:p>
            <a:pPr marL="1257300" lvl="2" indent="-342900">
              <a:buClr>
                <a:srgbClr val="FF0000"/>
              </a:buClr>
              <a:buFont typeface="Wingdings" charset="2"/>
              <a:buChar char="q"/>
            </a:pPr>
            <a:r>
              <a:rPr lang="en-US" sz="1600" b="1" dirty="0"/>
              <a:t>During the meeting document 15-17-0220-00-0012 was presented by Billy Verso.  This advanced the discussion/development of the ranging and location support (RLS) function by presenting its interactions (with both the upper layer application and the lower layer MMI/MAC) in support of single sided two-way ranging location and time difference of arrival (TDOA) location scenarios. This identified the primitives involved and proposed some ULI information elements to transfer the ranging related information. </a:t>
            </a:r>
          </a:p>
          <a:p>
            <a:pPr marL="1257300" lvl="2" indent="-342900">
              <a:buClr>
                <a:srgbClr val="FF0000"/>
              </a:buClr>
              <a:buFont typeface="Wingdings" charset="2"/>
              <a:buChar char="q"/>
            </a:pPr>
            <a:r>
              <a:rPr lang="en-US" sz="1600" b="1" dirty="0"/>
              <a:t>RLS needs support from the </a:t>
            </a:r>
            <a:r>
              <a:rPr lang="en-US" sz="1600" b="1" dirty="0" err="1"/>
              <a:t>PassThru</a:t>
            </a:r>
            <a:r>
              <a:rPr lang="en-US" sz="1600" b="1" dirty="0"/>
              <a:t> module on packets being sent by non-RLS apps.</a:t>
            </a:r>
          </a:p>
          <a:p>
            <a:pPr marL="800100" lvl="1" indent="-342900">
              <a:buClr>
                <a:srgbClr val="FF0000"/>
              </a:buClr>
              <a:buFont typeface="Wingdings" charset="2"/>
              <a:buChar char="q"/>
            </a:pPr>
            <a:r>
              <a:rPr lang="en-US" sz="1600" b="1" dirty="0"/>
              <a:t>L2R</a:t>
            </a:r>
          </a:p>
          <a:p>
            <a:pPr marL="1257300" lvl="2" indent="-342900">
              <a:buClr>
                <a:srgbClr val="FF0000"/>
              </a:buClr>
              <a:buFont typeface="Wingdings" charset="2"/>
              <a:buChar char="q"/>
            </a:pPr>
            <a:r>
              <a:rPr lang="en-US" sz="1700" b="1" dirty="0"/>
              <a:t>No progress </a:t>
            </a:r>
            <a:r>
              <a:rPr lang="en-US" sz="1700" b="1" dirty="0" smtClean="0"/>
              <a:t>in Vancouver</a:t>
            </a:r>
            <a:endParaRPr lang="en-US" sz="1700" b="1" dirty="0"/>
          </a:p>
          <a:p>
            <a:pPr marL="800100" lvl="1" indent="-342900">
              <a:buClr>
                <a:srgbClr val="FF0000"/>
              </a:buClr>
              <a:buFont typeface="Wingdings" charset="2"/>
              <a:buChar char="q"/>
            </a:pPr>
            <a:r>
              <a:rPr lang="en-US" sz="1700" b="1" dirty="0"/>
              <a:t>KMP</a:t>
            </a:r>
          </a:p>
          <a:p>
            <a:pPr marL="1257300" lvl="2" indent="-342900">
              <a:buClr>
                <a:srgbClr val="FF0000"/>
              </a:buClr>
              <a:buFont typeface="Wingdings" charset="2"/>
              <a:buChar char="q"/>
            </a:pPr>
            <a:r>
              <a:rPr lang="en-US" sz="1700" b="1" dirty="0"/>
              <a:t>No progress in Vancouver</a:t>
            </a:r>
          </a:p>
          <a:p>
            <a:pPr marL="800100" lvl="1" indent="-342900">
              <a:buClr>
                <a:srgbClr val="FF0000"/>
              </a:buClr>
              <a:buFont typeface="Wingdings" charset="2"/>
              <a:buChar char="q"/>
            </a:pPr>
            <a:r>
              <a:rPr lang="en-US" sz="1700" b="1" dirty="0"/>
              <a:t>6top</a:t>
            </a:r>
          </a:p>
          <a:p>
            <a:pPr marL="1257300" lvl="2" indent="-342900">
              <a:buClr>
                <a:srgbClr val="FF0000"/>
              </a:buClr>
              <a:buFont typeface="Wingdings" charset="2"/>
              <a:buChar char="q"/>
            </a:pPr>
            <a:r>
              <a:rPr lang="en-US" sz="1700" b="1" dirty="0"/>
              <a:t>No progress in Vancouver</a:t>
            </a:r>
          </a:p>
        </p:txBody>
      </p:sp>
    </p:spTree>
    <p:extLst>
      <p:ext uri="{BB962C8B-B14F-4D97-AF65-F5344CB8AC3E}">
        <p14:creationId xmlns:p14="http://schemas.microsoft.com/office/powerpoint/2010/main" val="640375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118614</TotalTime>
  <Words>2938</Words>
  <Application>Microsoft Office PowerPoint</Application>
  <PresentationFormat>On-screen Show (4:3)</PresentationFormat>
  <Paragraphs>725</Paragraphs>
  <Slides>38</Slides>
  <Notes>31</Notes>
  <HiddenSlides>21</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PowerPoint Presentation</vt:lpstr>
      <vt:lpstr>Instructions for the WG Chair</vt:lpstr>
      <vt:lpstr>Participants, Patents, and Duty to Inform</vt:lpstr>
      <vt:lpstr>Patent Related Links</vt:lpstr>
      <vt:lpstr>Call for Potentially Essential Patents</vt:lpstr>
      <vt:lpstr>PowerPoint Presentation</vt:lpstr>
      <vt:lpstr>TG12 Officers</vt:lpstr>
      <vt:lpstr>TG 12 Status Update</vt:lpstr>
      <vt:lpstr>TG 12 Status Update  (continued)</vt:lpstr>
      <vt:lpstr>TG12 Session Focus (agenda: 15-17-0262-00) </vt:lpstr>
      <vt:lpstr>TG12 Meeting Goals (agenda: 15-17-0262-00) </vt:lpstr>
      <vt:lpstr>TG12 First Meeting</vt:lpstr>
      <vt:lpstr>TG12 Second Meeting</vt:lpstr>
      <vt:lpstr>TG12 Third Meeting</vt:lpstr>
      <vt:lpstr>TG12 Fourth Meeting</vt:lpstr>
      <vt:lpstr>TG12 Fifth Meeting</vt:lpstr>
      <vt:lpstr>TG12 Sixth Meeting</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Meeting Accomplishments </vt:lpstr>
      <vt:lpstr>Schedule</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Daejeon</dc:title>
  <dc:subject>IEEE 802.15 &lt;TG12&gt;</dc:subject>
  <dc:creator>Pat Kinney</dc:creator>
  <dc:description>&lt;15-17-0263-00-0012&gt;</dc:description>
  <cp:lastModifiedBy>charliep</cp:lastModifiedBy>
  <cp:revision>1066</cp:revision>
  <cp:lastPrinted>2015-07-14T16:02:16Z</cp:lastPrinted>
  <dcterms:created xsi:type="dcterms:W3CDTF">2009-07-12T16:25:16Z</dcterms:created>
  <dcterms:modified xsi:type="dcterms:W3CDTF">2017-05-08T05:55:36Z</dcterms:modified>
</cp:coreProperties>
</file>