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3"/>
  </p:notesMasterIdLst>
  <p:handoutMasterIdLst>
    <p:handoutMasterId r:id="rId34"/>
  </p:handoutMasterIdLst>
  <p:sldIdLst>
    <p:sldId id="287" r:id="rId2"/>
    <p:sldId id="311" r:id="rId3"/>
    <p:sldId id="312" r:id="rId4"/>
    <p:sldId id="313" r:id="rId5"/>
    <p:sldId id="314" r:id="rId6"/>
    <p:sldId id="323" r:id="rId7"/>
    <p:sldId id="342" r:id="rId8"/>
    <p:sldId id="368" r:id="rId9"/>
    <p:sldId id="369" r:id="rId10"/>
    <p:sldId id="341" r:id="rId11"/>
    <p:sldId id="354" r:id="rId12"/>
    <p:sldId id="325" r:id="rId13"/>
    <p:sldId id="327" r:id="rId14"/>
    <p:sldId id="335" r:id="rId15"/>
    <p:sldId id="336" r:id="rId16"/>
    <p:sldId id="340" r:id="rId17"/>
    <p:sldId id="320" r:id="rId18"/>
    <p:sldId id="321" r:id="rId19"/>
    <p:sldId id="324" r:id="rId20"/>
    <p:sldId id="334" r:id="rId21"/>
    <p:sldId id="352" r:id="rId22"/>
    <p:sldId id="351" r:id="rId23"/>
    <p:sldId id="349" r:id="rId24"/>
    <p:sldId id="350" r:id="rId25"/>
    <p:sldId id="346" r:id="rId26"/>
    <p:sldId id="347" r:id="rId27"/>
    <p:sldId id="348" r:id="rId28"/>
    <p:sldId id="322" r:id="rId29"/>
    <p:sldId id="315" r:id="rId30"/>
    <p:sldId id="359" r:id="rId31"/>
    <p:sldId id="319" r:id="rId32"/>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521415D9-36F7-43E2-AB2F-B90AF26B5E84}">
      <p14:sectionLst xmlns:p14="http://schemas.microsoft.com/office/powerpoint/2010/main">
        <p14:section name="Opening Report" id="{7E367D55-C77A-3F4F-941C-92F6A234F7F7}">
          <p14:sldIdLst>
            <p14:sldId id="287"/>
            <p14:sldId id="311"/>
            <p14:sldId id="312"/>
            <p14:sldId id="313"/>
            <p14:sldId id="314"/>
            <p14:sldId id="323"/>
          </p14:sldIdLst>
        </p14:section>
        <p14:section name="Meeting Section" id="{423C3B5B-A901-8240-AD93-EF2BDAB31CDF}">
          <p14:sldIdLst>
            <p14:sldId id="342"/>
            <p14:sldId id="368"/>
            <p14:sldId id="369"/>
            <p14:sldId id="341"/>
          </p14:sldIdLst>
        </p14:section>
        <p14:section name="Joint Meeting w/4s" id="{A4FA45F8-2BA0-A549-9741-6314C8DEA3CE}">
          <p14:sldIdLst/>
        </p14:section>
        <p14:section name="Back up slides" id="{745B0C6E-9DCA-A44A-B310-3606DBDE587C}">
          <p14:sldIdLst>
            <p14:sldId id="354"/>
            <p14:sldId id="325"/>
            <p14:sldId id="327"/>
            <p14:sldId id="335"/>
            <p14:sldId id="336"/>
            <p14:sldId id="340"/>
            <p14:sldId id="320"/>
            <p14:sldId id="321"/>
            <p14:sldId id="324"/>
            <p14:sldId id="334"/>
            <p14:sldId id="352"/>
            <p14:sldId id="351"/>
            <p14:sldId id="349"/>
            <p14:sldId id="350"/>
            <p14:sldId id="346"/>
            <p14:sldId id="347"/>
            <p14:sldId id="348"/>
          </p14:sldIdLst>
        </p14:section>
        <p14:section name="Closing Report" id="{D1985612-97DB-154D-A772-78B42F343021}">
          <p14:sldIdLst>
            <p14:sldId id="322"/>
            <p14:sldId id="315"/>
            <p14:sldId id="359"/>
            <p14:sldId id="319"/>
          </p14:sldIdLst>
        </p14:section>
      </p14:sectionLst>
    </p:ex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22439" autoAdjust="0"/>
    <p:restoredTop sz="96133" autoAdjust="0"/>
  </p:normalViewPr>
  <p:slideViewPr>
    <p:cSldViewPr>
      <p:cViewPr>
        <p:scale>
          <a:sx n="108" d="100"/>
          <a:sy n="108" d="100"/>
        </p:scale>
        <p:origin x="-2136" y="-41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notesMaster" Target="notesMasters/notesMaster1.xml"/><Relationship Id="rId34" Type="http://schemas.openxmlformats.org/officeDocument/2006/relationships/handoutMaster" Target="handoutMasters/handoutMaster1.xml"/><Relationship Id="rId35" Type="http://schemas.openxmlformats.org/officeDocument/2006/relationships/printerSettings" Target="printerSettings/printerSettings1.bin"/><Relationship Id="rId36" Type="http://schemas.openxmlformats.org/officeDocument/2006/relationships/presProps" Target="pres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viewProps" Target="viewProps.xml"/><Relationship Id="rId38" Type="http://schemas.openxmlformats.org/officeDocument/2006/relationships/theme" Target="theme/theme1.xml"/><Relationship Id="rId3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8469308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16</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16</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2947025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17</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17</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7269564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18</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18</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3364657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19</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19</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86102153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20</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20</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30345573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21</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21</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30345573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22</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22</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30345573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23</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23</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30345573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24</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24</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30345573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25</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25</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1896414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a:defRPr sz="1200">
                <a:solidFill>
                  <a:schemeClr val="tx1"/>
                </a:solidFill>
                <a:latin typeface="Times New Roman" charset="0"/>
                <a:ea typeface="ＭＳ Ｐゴシック" charset="0"/>
              </a:defRPr>
            </a:lvl1pPr>
            <a:lvl2pPr marL="712118" indent="-273891" defTabSz="926666">
              <a:defRPr sz="1200">
                <a:solidFill>
                  <a:schemeClr val="tx1"/>
                </a:solidFill>
                <a:latin typeface="Times New Roman" charset="0"/>
                <a:ea typeface="ＭＳ Ｐゴシック" charset="0"/>
              </a:defRPr>
            </a:lvl2pPr>
            <a:lvl3pPr marL="1095566" indent="-219113" defTabSz="926666">
              <a:defRPr sz="1200">
                <a:solidFill>
                  <a:schemeClr val="tx1"/>
                </a:solidFill>
                <a:latin typeface="Times New Roman" charset="0"/>
                <a:ea typeface="ＭＳ Ｐゴシック" charset="0"/>
              </a:defRPr>
            </a:lvl3pPr>
            <a:lvl4pPr marL="1533792" indent="-219113" defTabSz="926666">
              <a:defRPr sz="1200">
                <a:solidFill>
                  <a:schemeClr val="tx1"/>
                </a:solidFill>
                <a:latin typeface="Times New Roman" charset="0"/>
                <a:ea typeface="ＭＳ Ｐゴシック" charset="0"/>
              </a:defRPr>
            </a:lvl4pPr>
            <a:lvl5pPr marL="1972018" indent="-219113" defTabSz="926666">
              <a:defRPr sz="1200">
                <a:solidFill>
                  <a:schemeClr val="tx1"/>
                </a:solidFill>
                <a:latin typeface="Times New Roman" charset="0"/>
                <a:ea typeface="ＭＳ Ｐゴシック" charset="0"/>
              </a:defRPr>
            </a:lvl5pPr>
            <a:lvl6pPr marL="2410244" indent="-219113" defTabSz="926666" eaLnBrk="0" fontAlgn="base" hangingPunct="0">
              <a:spcBef>
                <a:spcPct val="30000"/>
              </a:spcBef>
              <a:spcAft>
                <a:spcPct val="0"/>
              </a:spcAft>
              <a:defRPr sz="1200">
                <a:solidFill>
                  <a:schemeClr val="tx1"/>
                </a:solidFill>
                <a:latin typeface="Times New Roman" charset="0"/>
                <a:ea typeface="ＭＳ Ｐゴシック" charset="0"/>
              </a:defRPr>
            </a:lvl6pPr>
            <a:lvl7pPr marL="2848470" indent="-219113" defTabSz="926666" eaLnBrk="0" fontAlgn="base" hangingPunct="0">
              <a:spcBef>
                <a:spcPct val="30000"/>
              </a:spcBef>
              <a:spcAft>
                <a:spcPct val="0"/>
              </a:spcAft>
              <a:defRPr sz="1200">
                <a:solidFill>
                  <a:schemeClr val="tx1"/>
                </a:solidFill>
                <a:latin typeface="Times New Roman" charset="0"/>
                <a:ea typeface="ＭＳ Ｐゴシック" charset="0"/>
              </a:defRPr>
            </a:lvl7pPr>
            <a:lvl8pPr marL="3286697" indent="-219113" defTabSz="926666" eaLnBrk="0" fontAlgn="base" hangingPunct="0">
              <a:spcBef>
                <a:spcPct val="30000"/>
              </a:spcBef>
              <a:spcAft>
                <a:spcPct val="0"/>
              </a:spcAft>
              <a:defRPr sz="1200">
                <a:solidFill>
                  <a:schemeClr val="tx1"/>
                </a:solidFill>
                <a:latin typeface="Times New Roman" charset="0"/>
                <a:ea typeface="ＭＳ Ｐゴシック" charset="0"/>
              </a:defRPr>
            </a:lvl8pPr>
            <a:lvl9pPr marL="3724923" indent="-219113" defTabSz="926666" eaLnBrk="0" fontAlgn="base" hangingPunct="0">
              <a:spcBef>
                <a:spcPct val="30000"/>
              </a:spcBef>
              <a:spcAft>
                <a:spcPct val="0"/>
              </a:spcAft>
              <a:defRPr sz="1200">
                <a:solidFill>
                  <a:schemeClr val="tx1"/>
                </a:solidFill>
                <a:latin typeface="Times New Roman" charset="0"/>
                <a:ea typeface="ＭＳ Ｐゴシック" charset="0"/>
              </a:defRPr>
            </a:lvl9pPr>
          </a:lstStyle>
          <a:p>
            <a:fld id="{3E0C7EE6-0709-3846-98C6-F0D23557FA5D}" type="slidenum">
              <a:rPr lang="en-US"/>
              <a:pPr/>
              <a:t>2</a:t>
            </a:fld>
            <a:endParaRPr lang="en-US"/>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1678" tIns="45035" rIns="91678" bIns="45035"/>
          <a:lstStyle/>
          <a:p>
            <a:endParaRPr lang="en-GB">
              <a:latin typeface="Times New Roman" charset="0"/>
            </a:endParaRPr>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extLst>
      <p:ext uri="{BB962C8B-B14F-4D97-AF65-F5344CB8AC3E}">
        <p14:creationId xmlns:p14="http://schemas.microsoft.com/office/powerpoint/2010/main" val="168169277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26</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26</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18964142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27</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27</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18964142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28</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28</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12589816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29</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29</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05996139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30</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30</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05996139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31</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31</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6564780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6</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6</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7146369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7</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7</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2787228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8</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8</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2787228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9</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9</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9577477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10</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10</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4242383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12</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12</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6497604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13</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13</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5965166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&lt;May 2017&gt;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&lt;May 2017&gt;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&lt;May 2017&gt;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&lt;May 2017&gt;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&lt;May 2017&gt;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&lt;May 2017&gt;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&lt;May 2017&gt;</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&lt;May 2017&gt;</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&lt;May 2017&gt;</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&lt;May 2017&gt;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&lt;May 2017&gt;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smtClean="0"/>
              <a:t>&lt;May 2017&gt;</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396875"/>
            <a:ext cx="39624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b="1" dirty="0"/>
              <a:t>15-</a:t>
            </a:r>
            <a:r>
              <a:rPr lang="en-US" b="1" dirty="0" smtClean="0"/>
              <a:t>17</a:t>
            </a:r>
            <a:r>
              <a:rPr lang="en-US" b="1" dirty="0" smtClean="0"/>
              <a:t>-263-</a:t>
            </a:r>
            <a:r>
              <a:rPr lang="en-US" b="1" dirty="0" smtClean="0"/>
              <a:t>00-</a:t>
            </a:r>
            <a:r>
              <a:rPr lang="en-US" b="1" dirty="0" smtClean="0"/>
              <a:t>0012</a:t>
            </a:r>
            <a:r>
              <a:rPr lang="en-US" sz="1400" b="1" dirty="0" smtClean="0"/>
              <a:t>&gt;</a:t>
            </a:r>
            <a:endParaRPr lang="en-US" sz="1400" b="1" dirty="0"/>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 Id="rId3" Type="http://schemas.openxmlformats.org/officeDocument/2006/relationships/image" Target="../media/image1.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xml"/><Relationship Id="rId3" Type="http://schemas.openxmlformats.org/officeDocument/2006/relationships/image" Target="../media/image2.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 Id="rId3" Type="http://schemas.openxmlformats.org/officeDocument/2006/relationships/image" Target="../media/image4.e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 Id="rId3" Type="http://schemas.openxmlformats.org/officeDocument/2006/relationships/image" Target="../media/image6.em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9.xml"/><Relationship Id="rId3" Type="http://schemas.openxmlformats.org/officeDocument/2006/relationships/image" Target="../media/image7.emf"/></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0.xml"/><Relationship Id="rId3" Type="http://schemas.openxmlformats.org/officeDocument/2006/relationships/image" Target="../media/image8.emf"/></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1.xml"/><Relationship Id="rId3" Type="http://schemas.openxmlformats.org/officeDocument/2006/relationships/image" Target="../media/image9.emf"/></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1536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609600"/>
            <a:ext cx="8839200" cy="4770537"/>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TG12 ULI Report </a:t>
            </a:r>
            <a:r>
              <a:rPr lang="en-US" sz="1600" dirty="0">
                <a:solidFill>
                  <a:srgbClr val="FF0000"/>
                </a:solidFill>
                <a:latin typeface="Times New Roman" pitchFamily="18" charset="0"/>
                <a:ea typeface="ＭＳ Ｐゴシック" pitchFamily="-65" charset="-128"/>
                <a:cs typeface="+mn-cs"/>
              </a:rPr>
              <a:t>for </a:t>
            </a:r>
            <a:r>
              <a:rPr lang="en-US" sz="1600" dirty="0" smtClean="0">
                <a:solidFill>
                  <a:srgbClr val="FF0000"/>
                </a:solidFill>
                <a:latin typeface="Times New Roman" pitchFamily="18" charset="0"/>
                <a:ea typeface="ＭＳ Ｐゴシック" pitchFamily="-65" charset="-128"/>
                <a:cs typeface="+mn-cs"/>
              </a:rPr>
              <a:t>May </a:t>
            </a:r>
            <a:r>
              <a:rPr lang="en-US" sz="1600" dirty="0" smtClean="0">
                <a:solidFill>
                  <a:srgbClr val="FF0000"/>
                </a:solidFill>
                <a:latin typeface="Times New Roman" pitchFamily="18" charset="0"/>
                <a:ea typeface="ＭＳ Ｐゴシック" pitchFamily="-65" charset="-128"/>
                <a:cs typeface="+mn-cs"/>
              </a:rPr>
              <a:t>2017 </a:t>
            </a:r>
            <a:r>
              <a:rPr lang="en-US" sz="1600" dirty="0">
                <a:solidFill>
                  <a:srgbClr val="FF0000"/>
                </a:solidFill>
                <a:latin typeface="Times New Roman" pitchFamily="18" charset="0"/>
                <a:ea typeface="ＭＳ Ｐゴシック" pitchFamily="-65" charset="-128"/>
                <a:cs typeface="+mn-cs"/>
              </a:rPr>
              <a:t>Session</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3</a:t>
            </a:r>
            <a:r>
              <a:rPr lang="en-US" sz="1600" dirty="0" smtClean="0">
                <a:solidFill>
                  <a:srgbClr val="FF0000"/>
                </a:solidFill>
                <a:latin typeface="Times New Roman" pitchFamily="18" charset="0"/>
                <a:ea typeface="ＭＳ Ｐゴシック" pitchFamily="-65" charset="-128"/>
                <a:cs typeface="+mn-cs"/>
              </a:rPr>
              <a:t> May </a:t>
            </a:r>
            <a:r>
              <a:rPr lang="en-US" sz="1600" dirty="0" smtClean="0">
                <a:solidFill>
                  <a:srgbClr val="FF0000"/>
                </a:solidFill>
                <a:latin typeface="Times New Roman" pitchFamily="18" charset="0"/>
                <a:ea typeface="ＭＳ Ｐゴシック" pitchFamily="-65" charset="-128"/>
                <a:cs typeface="+mn-cs"/>
              </a:rPr>
              <a:t>2017</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Patrick Kinney</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Kinney Consulting LLC</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Address [</a:t>
            </a:r>
            <a:r>
              <a:rPr lang="en-US" sz="1600" dirty="0">
                <a:solidFill>
                  <a:srgbClr val="FF0000"/>
                </a:solidFill>
                <a:latin typeface="Times New Roman" pitchFamily="18" charset="0"/>
                <a:ea typeface="ＭＳ Ｐゴシック" pitchFamily="-65" charset="-128"/>
                <a:cs typeface="+mn-cs"/>
              </a:rPr>
              <a:t>Chicago area, IL, USA</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Voice:[</a:t>
            </a:r>
            <a:r>
              <a:rPr lang="en-US" sz="1600" dirty="0">
                <a:solidFill>
                  <a:srgbClr val="FF0000"/>
                </a:solidFill>
                <a:latin typeface="Times New Roman" pitchFamily="18" charset="0"/>
                <a:ea typeface="ＭＳ Ｐゴシック" pitchFamily="-65" charset="-128"/>
                <a:cs typeface="+mn-cs"/>
              </a:rPr>
              <a:t>+1.847.960.3715</a:t>
            </a:r>
            <a:r>
              <a:rPr lang="en-US" sz="1600" dirty="0">
                <a:solidFill>
                  <a:schemeClr val="tx2"/>
                </a:solidFill>
                <a:latin typeface="Times New Roman" pitchFamily="18" charset="0"/>
                <a:ea typeface="ＭＳ Ｐゴシック" pitchFamily="-65" charset="-128"/>
                <a:cs typeface="+mn-cs"/>
              </a:rPr>
              <a:t>], E-Mail:[</a:t>
            </a:r>
            <a:r>
              <a:rPr lang="en-US" sz="1600" dirty="0">
                <a:solidFill>
                  <a:srgbClr val="FF0000"/>
                </a:solidFill>
                <a:latin typeface="Times New Roman" pitchFamily="18" charset="0"/>
                <a:ea typeface="ＭＳ Ｐゴシック" pitchFamily="-65" charset="-128"/>
                <a:cs typeface="+mn-cs"/>
              </a:rPr>
              <a:t>pat.kinney@ieee.org</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000000"/>
                </a:solidFill>
                <a:latin typeface="Times New Roman" pitchFamily="18" charset="0"/>
                <a:ea typeface="ＭＳ Ｐゴシック" pitchFamily="-65" charset="-128"/>
              </a:rPr>
              <a:t>TG12 </a:t>
            </a:r>
            <a:r>
              <a:rPr lang="en-US" sz="1600" dirty="0" smtClean="0">
                <a:latin typeface="Times New Roman" pitchFamily="18" charset="0"/>
                <a:ea typeface="ＭＳ Ｐゴシック" pitchFamily="-65" charset="-128"/>
                <a:cs typeface="+mn-cs"/>
              </a:rPr>
              <a:t>Report </a:t>
            </a:r>
            <a:r>
              <a:rPr lang="en-US" sz="1600" dirty="0">
                <a:latin typeface="Times New Roman" pitchFamily="18" charset="0"/>
                <a:ea typeface="ＭＳ Ｐゴシック" pitchFamily="-65" charset="-128"/>
                <a:cs typeface="+mn-cs"/>
              </a:rPr>
              <a:t>for </a:t>
            </a:r>
            <a:r>
              <a:rPr lang="en-US" sz="1600" dirty="0" smtClean="0">
                <a:latin typeface="Times New Roman" pitchFamily="18" charset="0"/>
                <a:ea typeface="ＭＳ Ｐゴシック" pitchFamily="-65" charset="-128"/>
                <a:cs typeface="+mn-cs"/>
              </a:rPr>
              <a:t>May </a:t>
            </a:r>
            <a:r>
              <a:rPr lang="en-US" sz="1600" dirty="0" smtClean="0">
                <a:latin typeface="Times New Roman" pitchFamily="18" charset="0"/>
                <a:ea typeface="ＭＳ Ｐゴシック" pitchFamily="-65" charset="-128"/>
                <a:cs typeface="+mn-cs"/>
              </a:rPr>
              <a:t>2017 Session</a:t>
            </a:r>
            <a:r>
              <a:rPr lang="en-US" sz="1600" dirty="0">
                <a:solidFill>
                  <a:srgbClr val="FF0000"/>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latin typeface="Times New Roman" pitchFamily="18" charset="0"/>
                <a:ea typeface="ＭＳ Ｐゴシック" pitchFamily="-65" charset="-128"/>
                <a:cs typeface="+mn-cs"/>
              </a:rPr>
              <a:t>Report </a:t>
            </a:r>
            <a:r>
              <a:rPr lang="en-US" sz="1600" dirty="0">
                <a:latin typeface="Times New Roman" pitchFamily="18" charset="0"/>
                <a:ea typeface="ＭＳ Ｐゴシック" pitchFamily="-65" charset="-128"/>
                <a:cs typeface="+mn-cs"/>
              </a:rPr>
              <a:t>for the </a:t>
            </a:r>
            <a:r>
              <a:rPr lang="en-US" sz="1600" dirty="0" smtClean="0">
                <a:latin typeface="Times New Roman" pitchFamily="18" charset="0"/>
                <a:ea typeface="ＭＳ Ｐゴシック" pitchFamily="-65" charset="-128"/>
                <a:cs typeface="+mn-cs"/>
              </a:rPr>
              <a:t>May </a:t>
            </a:r>
            <a:r>
              <a:rPr lang="en-US" sz="1600" dirty="0" smtClean="0">
                <a:latin typeface="Times New Roman" pitchFamily="18" charset="0"/>
                <a:ea typeface="ＭＳ Ｐゴシック" pitchFamily="-65" charset="-128"/>
                <a:cs typeface="+mn-cs"/>
              </a:rPr>
              <a:t>Session</a:t>
            </a:r>
            <a:r>
              <a:rPr lang="en-US" sz="1600" dirty="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a:t>
            </a:r>
            <a:r>
              <a:rPr lang="en-US" sz="1600" dirty="0" smtClean="0">
                <a:solidFill>
                  <a:schemeClr val="tx2"/>
                </a:solidFill>
                <a:latin typeface="Times New Roman" pitchFamily="18" charset="0"/>
                <a:ea typeface="ＭＳ Ｐゴシック" pitchFamily="-65" charset="-128"/>
                <a:cs typeface="+mn-cs"/>
              </a:rPr>
              <a:t>the </a:t>
            </a:r>
            <a:r>
              <a:rPr lang="en-US" sz="1600" dirty="0">
                <a:solidFill>
                  <a:schemeClr val="tx2"/>
                </a:solidFill>
                <a:latin typeface="Times New Roman" pitchFamily="18" charset="0"/>
                <a:ea typeface="ＭＳ Ｐゴシック" pitchFamily="-65" charset="-128"/>
                <a:cs typeface="+mn-cs"/>
              </a:rPr>
              <a:t>contributing individual(s) or organization(s). The material in this document is subject to change in form and content after further study. The contributor(s) reserve(s) the right to add, amend or withdraw material contained herein.</a:t>
            </a:r>
          </a:p>
          <a:p>
            <a:pPr eaLnBrk="0" hangingPunct="0">
              <a:defRPr/>
            </a:pPr>
            <a:endParaRPr lang="en-US" sz="1600" b="1" dirty="0" smtClean="0">
              <a:solidFill>
                <a:schemeClr val="tx2"/>
              </a:solidFill>
              <a:latin typeface="Times New Roman" pitchFamily="18" charset="0"/>
              <a:ea typeface="ＭＳ Ｐゴシック" pitchFamily="-65" charset="-128"/>
              <a:cs typeface="+mn-cs"/>
            </a:endParaRPr>
          </a:p>
          <a:p>
            <a:pPr eaLnBrk="0" hangingPunct="0">
              <a:defRPr/>
            </a:pPr>
            <a:r>
              <a:rPr lang="en-US" sz="1600" b="1" dirty="0" smtClean="0">
                <a:solidFill>
                  <a:schemeClr val="tx2"/>
                </a:solidFill>
                <a:latin typeface="Times New Roman" pitchFamily="18" charset="0"/>
                <a:ea typeface="ＭＳ Ｐゴシック" pitchFamily="-65" charset="-128"/>
                <a:cs typeface="+mn-cs"/>
              </a:rPr>
              <a:t>Release</a:t>
            </a:r>
            <a:r>
              <a:rPr lang="en-US" sz="1600" b="1" dirty="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2017&gt;</a:t>
            </a:r>
            <a:endParaRPr lang="en-US" sz="1400"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10</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10</a:t>
            </a:fld>
            <a:endParaRPr lang="en-US"/>
          </a:p>
        </p:txBody>
      </p:sp>
      <p:sp>
        <p:nvSpPr>
          <p:cNvPr id="21509" name="Rectangle 2"/>
          <p:cNvSpPr>
            <a:spLocks noGrp="1" noChangeArrowheads="1"/>
          </p:cNvSpPr>
          <p:nvPr>
            <p:ph type="title" idx="4294967295"/>
          </p:nvPr>
        </p:nvSpPr>
        <p:spPr>
          <a:xfrm>
            <a:off x="304800" y="457200"/>
            <a:ext cx="8001000" cy="762000"/>
          </a:xfrm>
        </p:spPr>
        <p:txBody>
          <a:bodyPr/>
          <a:lstStyle/>
          <a:p>
            <a:r>
              <a:rPr lang="en-US" b="1" dirty="0" smtClean="0">
                <a:latin typeface="Times New Roman" charset="0"/>
                <a:ea typeface="ＭＳ Ｐゴシック" charset="0"/>
                <a:cs typeface="ＭＳ Ｐゴシック" charset="0"/>
              </a:rPr>
              <a:t>TG12 </a:t>
            </a:r>
            <a:r>
              <a:rPr lang="en-US" b="1" dirty="0" smtClean="0">
                <a:latin typeface="Times New Roman" charset="0"/>
                <a:ea typeface="ＭＳ Ｐゴシック" charset="0"/>
                <a:cs typeface="ＭＳ Ｐゴシック" charset="0"/>
              </a:rPr>
              <a:t>First Meeting</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371600"/>
            <a:ext cx="8763000"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r>
              <a:rPr lang="en-US" sz="2400" b="1" dirty="0" smtClean="0"/>
              <a:t>Mon</a:t>
            </a:r>
            <a:r>
              <a:rPr lang="en-US" sz="2400" b="1" dirty="0" smtClean="0"/>
              <a:t>day </a:t>
            </a:r>
            <a:r>
              <a:rPr lang="en-US" sz="2400" b="1" dirty="0"/>
              <a:t>8</a:t>
            </a:r>
            <a:r>
              <a:rPr lang="en-US" sz="2400" b="1" dirty="0" smtClean="0"/>
              <a:t> May, PM1</a:t>
            </a:r>
            <a:r>
              <a:rPr lang="en-US" sz="2400" b="1" dirty="0"/>
              <a:t>: Opening report, Agenda, Status and Functional decomposition review</a:t>
            </a:r>
            <a:r>
              <a:rPr lang="en-US" sz="2400" dirty="0"/>
              <a:t> </a:t>
            </a:r>
          </a:p>
          <a:p>
            <a:pPr marL="800100" lvl="1" indent="-342900">
              <a:buClr>
                <a:srgbClr val="FF0000"/>
              </a:buClr>
              <a:buFont typeface="Wingdings" charset="2"/>
              <a:buChar char="q"/>
            </a:pPr>
            <a:r>
              <a:rPr lang="en-US" sz="2400" b="1" dirty="0" smtClean="0"/>
              <a:t>Approve Agenda 15-17-</a:t>
            </a:r>
            <a:r>
              <a:rPr lang="en-US" sz="2400" b="1" dirty="0" smtClean="0"/>
              <a:t>0262-</a:t>
            </a:r>
            <a:r>
              <a:rPr lang="en-US" sz="2400" b="1" dirty="0" smtClean="0"/>
              <a:t>00</a:t>
            </a:r>
          </a:p>
          <a:p>
            <a:pPr marL="800100" lvl="1" indent="-342900">
              <a:buClr>
                <a:srgbClr val="FF0000"/>
              </a:buClr>
              <a:buFont typeface="Wingdings" charset="2"/>
              <a:buChar char="q"/>
            </a:pPr>
            <a:r>
              <a:rPr lang="en-US" sz="2400" b="1" dirty="0" smtClean="0"/>
              <a:t>Approve Minutes from previous session, 15-17-</a:t>
            </a:r>
            <a:r>
              <a:rPr lang="en-US" sz="2400" b="1" dirty="0" smtClean="0"/>
              <a:t>0222-</a:t>
            </a:r>
            <a:r>
              <a:rPr lang="en-US" sz="2400" b="1" dirty="0" smtClean="0"/>
              <a:t>00</a:t>
            </a:r>
          </a:p>
          <a:p>
            <a:pPr marL="800100" lvl="1" indent="-342900">
              <a:buClr>
                <a:srgbClr val="FF0000"/>
              </a:buClr>
              <a:buFont typeface="Wingdings" charset="2"/>
              <a:buChar char="q"/>
            </a:pPr>
            <a:r>
              <a:rPr lang="en-US" sz="2400" b="1" dirty="0" smtClean="0"/>
              <a:t>Status Update </a:t>
            </a:r>
            <a:r>
              <a:rPr lang="en-US" sz="2400" b="1" dirty="0" smtClean="0"/>
              <a:t>(previous 2 slides)</a:t>
            </a:r>
            <a:endParaRPr lang="en-US" sz="2400" b="1" dirty="0" smtClean="0"/>
          </a:p>
          <a:p>
            <a:pPr marL="800100" lvl="1" indent="-342900">
              <a:buClr>
                <a:srgbClr val="FF0000"/>
              </a:buClr>
              <a:buFont typeface="Wingdings" charset="2"/>
              <a:buChar char="q"/>
            </a:pPr>
            <a:r>
              <a:rPr lang="en-US" sz="2400" b="1" dirty="0" smtClean="0"/>
              <a:t>Functional Decomposition </a:t>
            </a:r>
            <a:r>
              <a:rPr lang="en-US" sz="2400" b="1" dirty="0" smtClean="0"/>
              <a:t>Review (15-17-0113-02-0012)</a:t>
            </a:r>
            <a:endParaRPr lang="en-US" sz="2400" b="1" dirty="0" smtClean="0"/>
          </a:p>
        </p:txBody>
      </p:sp>
    </p:spTree>
    <p:extLst>
      <p:ext uri="{BB962C8B-B14F-4D97-AF65-F5344CB8AC3E}">
        <p14:creationId xmlns:p14="http://schemas.microsoft.com/office/powerpoint/2010/main" val="3366625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&lt;May 2017&gt;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03628903-88D7-C74D-8D58-8597ECE2BB7F}" type="slidenum">
              <a:rPr lang="en-US" smtClean="0"/>
              <a:pPr>
                <a:defRPr/>
              </a:pPr>
              <a:t>11</a:t>
            </a:fld>
            <a:endParaRPr lang="en-US"/>
          </a:p>
        </p:txBody>
      </p:sp>
      <p:sp>
        <p:nvSpPr>
          <p:cNvPr id="5" name="TextBox 4"/>
          <p:cNvSpPr txBox="1"/>
          <p:nvPr/>
        </p:nvSpPr>
        <p:spPr>
          <a:xfrm>
            <a:off x="2057400" y="2514600"/>
            <a:ext cx="5029200" cy="646331"/>
          </a:xfrm>
          <a:prstGeom prst="rect">
            <a:avLst/>
          </a:prstGeom>
          <a:noFill/>
        </p:spPr>
        <p:txBody>
          <a:bodyPr wrap="square" rtlCol="0">
            <a:spAutoFit/>
          </a:bodyPr>
          <a:lstStyle/>
          <a:p>
            <a:r>
              <a:rPr lang="en-US" sz="3600" b="1" dirty="0" smtClean="0"/>
              <a:t>Backup Slides</a:t>
            </a:r>
            <a:endParaRPr lang="en-US" sz="3600" b="1" dirty="0"/>
          </a:p>
        </p:txBody>
      </p:sp>
    </p:spTree>
    <p:extLst>
      <p:ext uri="{BB962C8B-B14F-4D97-AF65-F5344CB8AC3E}">
        <p14:creationId xmlns:p14="http://schemas.microsoft.com/office/powerpoint/2010/main" val="1391015526"/>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12</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12</a:t>
            </a:fld>
            <a:endParaRPr lang="en-US"/>
          </a:p>
        </p:txBody>
      </p:sp>
      <p:sp>
        <p:nvSpPr>
          <p:cNvPr id="21509" name="Rectangle 2"/>
          <p:cNvSpPr>
            <a:spLocks noGrp="1" noChangeArrowheads="1"/>
          </p:cNvSpPr>
          <p:nvPr>
            <p:ph type="title" idx="4294967295"/>
          </p:nvPr>
        </p:nvSpPr>
        <p:spPr>
          <a:xfrm>
            <a:off x="381000" y="685800"/>
            <a:ext cx="7772400" cy="990600"/>
          </a:xfrm>
        </p:spPr>
        <p:txBody>
          <a:bodyPr/>
          <a:lstStyle/>
          <a:p>
            <a:r>
              <a:rPr lang="en-US" sz="2800" b="1" dirty="0" smtClean="0">
                <a:solidFill>
                  <a:srgbClr val="000000"/>
                </a:solidFill>
                <a:ea typeface="Lucida Grande"/>
                <a:cs typeface="Lucida Grande"/>
              </a:rPr>
              <a:t>802-2014 Reference Model</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905000"/>
            <a:ext cx="88392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smtClean="0">
              <a:solidFill>
                <a:srgbClr val="000000"/>
              </a:solidFill>
              <a:ea typeface="Lucida Grande"/>
              <a:cs typeface="Lucida Grande"/>
            </a:endParaRPr>
          </a:p>
        </p:txBody>
      </p:sp>
      <p:pic>
        <p:nvPicPr>
          <p:cNvPr id="8" name="Picture 7"/>
          <p:cNvPicPr>
            <a:picLocks noChangeAspect="1"/>
          </p:cNvPicPr>
          <p:nvPr/>
        </p:nvPicPr>
        <p:blipFill>
          <a:blip r:embed="rId3"/>
          <a:stretch>
            <a:fillRect/>
          </a:stretch>
        </p:blipFill>
        <p:spPr>
          <a:xfrm>
            <a:off x="590260" y="2362200"/>
            <a:ext cx="8548660" cy="3352800"/>
          </a:xfrm>
          <a:prstGeom prst="rect">
            <a:avLst/>
          </a:prstGeom>
        </p:spPr>
      </p:pic>
    </p:spTree>
    <p:extLst>
      <p:ext uri="{BB962C8B-B14F-4D97-AF65-F5344CB8AC3E}">
        <p14:creationId xmlns:p14="http://schemas.microsoft.com/office/powerpoint/2010/main" val="1542902799"/>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13</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13</a:t>
            </a:fld>
            <a:endParaRPr lang="en-US"/>
          </a:p>
        </p:txBody>
      </p:sp>
      <p:sp>
        <p:nvSpPr>
          <p:cNvPr id="21509" name="Rectangle 2"/>
          <p:cNvSpPr>
            <a:spLocks noGrp="1" noChangeArrowheads="1"/>
          </p:cNvSpPr>
          <p:nvPr>
            <p:ph type="title" idx="4294967295"/>
          </p:nvPr>
        </p:nvSpPr>
        <p:spPr>
          <a:xfrm>
            <a:off x="381000" y="152400"/>
            <a:ext cx="7772400" cy="990600"/>
          </a:xfrm>
        </p:spPr>
        <p:txBody>
          <a:bodyPr/>
          <a:lstStyle/>
          <a:p>
            <a:r>
              <a:rPr lang="en-US" sz="2800" b="1" dirty="0" smtClean="0">
                <a:solidFill>
                  <a:srgbClr val="000000"/>
                </a:solidFill>
                <a:ea typeface="Lucida Grande"/>
                <a:cs typeface="Lucida Grande"/>
              </a:rPr>
              <a:t>802-2014 Reference Model</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905000"/>
            <a:ext cx="88392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smtClean="0">
              <a:solidFill>
                <a:srgbClr val="000000"/>
              </a:solidFill>
              <a:ea typeface="Lucida Grande"/>
              <a:cs typeface="Lucida Grande"/>
            </a:endParaRPr>
          </a:p>
        </p:txBody>
      </p:sp>
      <p:pic>
        <p:nvPicPr>
          <p:cNvPr id="2" name="Picture 1"/>
          <p:cNvPicPr>
            <a:picLocks noChangeAspect="1"/>
          </p:cNvPicPr>
          <p:nvPr/>
        </p:nvPicPr>
        <p:blipFill>
          <a:blip r:embed="rId3"/>
          <a:stretch>
            <a:fillRect/>
          </a:stretch>
        </p:blipFill>
        <p:spPr>
          <a:xfrm>
            <a:off x="152400" y="990600"/>
            <a:ext cx="8915400" cy="5165271"/>
          </a:xfrm>
          <a:prstGeom prst="rect">
            <a:avLst/>
          </a:prstGeom>
        </p:spPr>
      </p:pic>
    </p:spTree>
    <p:extLst>
      <p:ext uri="{BB962C8B-B14F-4D97-AF65-F5344CB8AC3E}">
        <p14:creationId xmlns:p14="http://schemas.microsoft.com/office/powerpoint/2010/main" val="612347388"/>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152400" y="304800"/>
            <a:ext cx="8686800" cy="1143000"/>
          </a:xfrm>
        </p:spPr>
        <p:txBody>
          <a:bodyPr/>
          <a:lstStyle/>
          <a:p>
            <a:r>
              <a:rPr lang="en-US" b="1" dirty="0" smtClean="0">
                <a:solidFill>
                  <a:srgbClr val="000000"/>
                </a:solidFill>
                <a:ea typeface="Lucida Grande"/>
                <a:cs typeface="Lucida Grande"/>
              </a:rPr>
              <a:t>802.15.9 </a:t>
            </a:r>
            <a:r>
              <a:rPr lang="en-US" b="1" dirty="0">
                <a:solidFill>
                  <a:srgbClr val="000000"/>
                </a:solidFill>
                <a:ea typeface="Lucida Grande"/>
                <a:cs typeface="Lucida Grande"/>
              </a:rPr>
              <a:t>Functional Decomposition</a:t>
            </a:r>
            <a:endParaRPr lang="en-US" dirty="0">
              <a:latin typeface="Arial" charset="0"/>
            </a:endParaRPr>
          </a:p>
        </p:txBody>
      </p:sp>
      <p:sp>
        <p:nvSpPr>
          <p:cNvPr id="2" name="Date Placeholder 1"/>
          <p:cNvSpPr>
            <a:spLocks noGrp="1"/>
          </p:cNvSpPr>
          <p:nvPr>
            <p:ph type="dt" sz="half" idx="10"/>
          </p:nvPr>
        </p:nvSpPr>
        <p:spPr/>
        <p:txBody>
          <a:bodyPr/>
          <a:lstStyle/>
          <a:p>
            <a:pPr>
              <a:defRPr/>
            </a:pPr>
            <a:r>
              <a:rPr lang="en-US" smtClean="0"/>
              <a:t>&lt;May 2017&gt;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dirty="0" smtClean="0"/>
              <a:t>Slide </a:t>
            </a:r>
            <a:fld id="{7415733E-E371-8944-98C6-8B637C4A033A}" type="slidenum">
              <a:rPr lang="en-US" smtClean="0"/>
              <a:pPr>
                <a:defRPr/>
              </a:pPr>
              <a:t>14</a:t>
            </a:fld>
            <a:endParaRPr lang="en-US" dirty="0"/>
          </a:p>
        </p:txBody>
      </p:sp>
      <p:pic>
        <p:nvPicPr>
          <p:cNvPr id="8" name="Picture 7"/>
          <p:cNvPicPr>
            <a:picLocks noChangeAspect="1"/>
          </p:cNvPicPr>
          <p:nvPr/>
        </p:nvPicPr>
        <p:blipFill>
          <a:blip r:embed="rId2"/>
          <a:stretch>
            <a:fillRect/>
          </a:stretch>
        </p:blipFill>
        <p:spPr>
          <a:xfrm>
            <a:off x="0" y="1752600"/>
            <a:ext cx="4495800" cy="4422953"/>
          </a:xfrm>
          <a:prstGeom prst="rect">
            <a:avLst/>
          </a:prstGeom>
        </p:spPr>
      </p:pic>
      <p:pic>
        <p:nvPicPr>
          <p:cNvPr id="11" name="Picture 10" descr="802.15.9.em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43400" y="2057400"/>
            <a:ext cx="4699294" cy="3581400"/>
          </a:xfrm>
          <a:prstGeom prst="rect">
            <a:avLst/>
          </a:prstGeom>
        </p:spPr>
      </p:pic>
    </p:spTree>
    <p:extLst>
      <p:ext uri="{BB962C8B-B14F-4D97-AF65-F5344CB8AC3E}">
        <p14:creationId xmlns:p14="http://schemas.microsoft.com/office/powerpoint/2010/main" val="4245190128"/>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152400" y="304800"/>
            <a:ext cx="8686800" cy="1143000"/>
          </a:xfrm>
        </p:spPr>
        <p:txBody>
          <a:bodyPr/>
          <a:lstStyle/>
          <a:p>
            <a:r>
              <a:rPr lang="en-US" b="1" dirty="0" smtClean="0">
                <a:solidFill>
                  <a:srgbClr val="000000"/>
                </a:solidFill>
                <a:ea typeface="Lucida Grande"/>
                <a:cs typeface="Lucida Grande"/>
              </a:rPr>
              <a:t>802.15.10 </a:t>
            </a:r>
            <a:r>
              <a:rPr lang="en-US" b="1" dirty="0">
                <a:solidFill>
                  <a:srgbClr val="000000"/>
                </a:solidFill>
                <a:ea typeface="Lucida Grande"/>
                <a:cs typeface="Lucida Grande"/>
              </a:rPr>
              <a:t>Functional Decomposition</a:t>
            </a:r>
            <a:endParaRPr lang="en-US" dirty="0">
              <a:latin typeface="Arial" charset="0"/>
            </a:endParaRPr>
          </a:p>
        </p:txBody>
      </p:sp>
      <p:sp>
        <p:nvSpPr>
          <p:cNvPr id="2" name="Date Placeholder 1"/>
          <p:cNvSpPr>
            <a:spLocks noGrp="1"/>
          </p:cNvSpPr>
          <p:nvPr>
            <p:ph type="dt" sz="half" idx="10"/>
          </p:nvPr>
        </p:nvSpPr>
        <p:spPr/>
        <p:txBody>
          <a:bodyPr/>
          <a:lstStyle/>
          <a:p>
            <a:pPr>
              <a:defRPr/>
            </a:pPr>
            <a:r>
              <a:rPr lang="en-US" smtClean="0"/>
              <a:t>&lt;May 2017&gt;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dirty="0" smtClean="0"/>
              <a:t>Slide </a:t>
            </a:r>
            <a:fld id="{7415733E-E371-8944-98C6-8B637C4A033A}" type="slidenum">
              <a:rPr lang="en-US" smtClean="0"/>
              <a:pPr>
                <a:defRPr/>
              </a:pPr>
              <a:t>15</a:t>
            </a:fld>
            <a:endParaRPr lang="en-US" dirty="0"/>
          </a:p>
        </p:txBody>
      </p:sp>
      <p:sp>
        <p:nvSpPr>
          <p:cNvPr id="6" name="TextBox 5"/>
          <p:cNvSpPr txBox="1"/>
          <p:nvPr/>
        </p:nvSpPr>
        <p:spPr>
          <a:xfrm>
            <a:off x="4343400" y="1828800"/>
            <a:ext cx="4572000" cy="1323439"/>
          </a:xfrm>
          <a:prstGeom prst="rect">
            <a:avLst/>
          </a:prstGeom>
          <a:noFill/>
        </p:spPr>
        <p:txBody>
          <a:bodyPr wrap="square" rtlCol="0">
            <a:spAutoFit/>
          </a:bodyPr>
          <a:lstStyle/>
          <a:p>
            <a:r>
              <a:rPr lang="en-US" sz="1600" dirty="0" smtClean="0"/>
              <a:t>The Data SAP and the MCPS-SAP are used for Multicast as indicated in Figure 19 and Figure 66</a:t>
            </a:r>
          </a:p>
          <a:p>
            <a:endParaRPr lang="en-US" sz="1600" dirty="0" smtClean="0"/>
          </a:p>
          <a:p>
            <a:r>
              <a:rPr lang="en-US" sz="1600" dirty="0" smtClean="0"/>
              <a:t>The MGMT SAP and the MLME-SAP are used as indicated in Figures 3 through 13</a:t>
            </a:r>
            <a:endParaRPr lang="en-US" sz="1600" dirty="0"/>
          </a:p>
        </p:txBody>
      </p:sp>
      <p:pic>
        <p:nvPicPr>
          <p:cNvPr id="9" name="Picture 8"/>
          <p:cNvPicPr>
            <a:picLocks noChangeAspect="1"/>
          </p:cNvPicPr>
          <p:nvPr/>
        </p:nvPicPr>
        <p:blipFill>
          <a:blip r:embed="rId2"/>
          <a:stretch>
            <a:fillRect/>
          </a:stretch>
        </p:blipFill>
        <p:spPr>
          <a:xfrm>
            <a:off x="457200" y="3657600"/>
            <a:ext cx="8104187" cy="2787111"/>
          </a:xfrm>
          <a:prstGeom prst="rect">
            <a:avLst/>
          </a:prstGeom>
        </p:spPr>
      </p:pic>
      <p:pic>
        <p:nvPicPr>
          <p:cNvPr id="13" name="Picture 12" descr="802.15.10.em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199" y="1219200"/>
            <a:ext cx="3830139" cy="2362200"/>
          </a:xfrm>
          <a:prstGeom prst="rect">
            <a:avLst/>
          </a:prstGeom>
        </p:spPr>
      </p:pic>
    </p:spTree>
    <p:extLst>
      <p:ext uri="{BB962C8B-B14F-4D97-AF65-F5344CB8AC3E}">
        <p14:creationId xmlns:p14="http://schemas.microsoft.com/office/powerpoint/2010/main" val="2125329857"/>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16</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16</a:t>
            </a:fld>
            <a:endParaRPr lang="en-US"/>
          </a:p>
        </p:txBody>
      </p:sp>
      <p:sp>
        <p:nvSpPr>
          <p:cNvPr id="21509" name="Rectangle 2"/>
          <p:cNvSpPr>
            <a:spLocks noGrp="1" noChangeArrowheads="1"/>
          </p:cNvSpPr>
          <p:nvPr>
            <p:ph type="title" idx="4294967295"/>
          </p:nvPr>
        </p:nvSpPr>
        <p:spPr>
          <a:xfrm>
            <a:off x="533400" y="304800"/>
            <a:ext cx="7772400" cy="990600"/>
          </a:xfrm>
        </p:spPr>
        <p:txBody>
          <a:bodyPr/>
          <a:lstStyle/>
          <a:p>
            <a:pPr lvl="2"/>
            <a:r>
              <a:rPr lang="en-US" sz="3200" b="1" dirty="0" smtClean="0">
                <a:solidFill>
                  <a:srgbClr val="000000"/>
                </a:solidFill>
                <a:ea typeface="Lucida Grande"/>
                <a:cs typeface="Lucida Grande"/>
              </a:rPr>
              <a:t>Deliverables</a:t>
            </a:r>
            <a:endParaRPr lang="en-US" sz="32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sp>
        <p:nvSpPr>
          <p:cNvPr id="3" name="TextBox 2"/>
          <p:cNvSpPr txBox="1"/>
          <p:nvPr/>
        </p:nvSpPr>
        <p:spPr>
          <a:xfrm>
            <a:off x="228600" y="1143000"/>
            <a:ext cx="8763000" cy="5386091"/>
          </a:xfrm>
          <a:prstGeom prst="rect">
            <a:avLst/>
          </a:prstGeom>
          <a:noFill/>
        </p:spPr>
        <p:txBody>
          <a:bodyPr wrap="square" numCol="3" rtlCol="0">
            <a:spAutoFit/>
          </a:bodyPr>
          <a:lstStyle/>
          <a:p>
            <a:r>
              <a:rPr lang="en-US" sz="2000" b="1" dirty="0" smtClean="0"/>
              <a:t>Deliverables</a:t>
            </a:r>
          </a:p>
          <a:p>
            <a:pPr marL="285750" indent="-285750">
              <a:buFont typeface="Arial"/>
              <a:buChar char="•"/>
            </a:pPr>
            <a:r>
              <a:rPr lang="en-US" sz="1800" b="1" dirty="0" smtClean="0"/>
              <a:t>Management SAP</a:t>
            </a:r>
          </a:p>
          <a:p>
            <a:pPr marL="742950" lvl="1" indent="-285750">
              <a:buFont typeface="Arial"/>
              <a:buChar char="•"/>
            </a:pPr>
            <a:r>
              <a:rPr lang="en-US" sz="1600" dirty="0" smtClean="0"/>
              <a:t>Configuration Management</a:t>
            </a:r>
          </a:p>
          <a:p>
            <a:pPr marL="1031875" lvl="2" indent="-285750">
              <a:buFont typeface="Arial"/>
              <a:buChar char="•"/>
            </a:pPr>
            <a:r>
              <a:rPr lang="en-US" sz="1600" dirty="0" smtClean="0"/>
              <a:t>Dynamic PHY management</a:t>
            </a:r>
          </a:p>
          <a:p>
            <a:pPr marL="1489075" lvl="3" indent="-285750">
              <a:buFont typeface="Arial"/>
              <a:buChar char="•"/>
            </a:pPr>
            <a:r>
              <a:rPr lang="en-US" sz="1600" dirty="0" smtClean="0"/>
              <a:t>B Rolfe to provide</a:t>
            </a:r>
          </a:p>
          <a:p>
            <a:pPr marL="1031875" lvl="2" indent="-285750">
              <a:buFont typeface="Arial"/>
              <a:buChar char="•"/>
            </a:pPr>
            <a:r>
              <a:rPr lang="en-US" sz="1600" dirty="0" smtClean="0"/>
              <a:t>Network </a:t>
            </a:r>
          </a:p>
          <a:p>
            <a:pPr marL="1489075" lvl="3" indent="-285750">
              <a:buFont typeface="Arial"/>
              <a:buChar char="•"/>
            </a:pPr>
            <a:r>
              <a:rPr lang="en-US" sz="1600" dirty="0"/>
              <a:t>S</a:t>
            </a:r>
            <a:r>
              <a:rPr lang="en-US" sz="1600" dirty="0" smtClean="0"/>
              <a:t>et-Up</a:t>
            </a:r>
          </a:p>
          <a:p>
            <a:pPr marL="1031875" lvl="2" indent="-285750">
              <a:buFont typeface="Arial"/>
              <a:buChar char="•"/>
            </a:pPr>
            <a:r>
              <a:rPr lang="en-US" sz="1600" dirty="0" smtClean="0"/>
              <a:t>MAC</a:t>
            </a:r>
          </a:p>
          <a:p>
            <a:pPr marL="1489075" lvl="3" indent="-285750">
              <a:buFont typeface="Arial"/>
              <a:buChar char="•"/>
            </a:pPr>
            <a:r>
              <a:rPr lang="en-US" sz="1600" dirty="0" smtClean="0"/>
              <a:t>Set-Up</a:t>
            </a:r>
          </a:p>
          <a:p>
            <a:pPr marL="1031875" lvl="2" indent="-285750">
              <a:buFont typeface="Arial"/>
              <a:buChar char="•"/>
            </a:pPr>
            <a:r>
              <a:rPr lang="en-US" sz="1600" dirty="0" smtClean="0"/>
              <a:t>PHY </a:t>
            </a:r>
          </a:p>
          <a:p>
            <a:pPr marL="1489075" lvl="3" indent="-285750">
              <a:buFont typeface="Arial"/>
              <a:buChar char="•"/>
            </a:pPr>
            <a:r>
              <a:rPr lang="en-US" sz="1600" dirty="0"/>
              <a:t>S</a:t>
            </a:r>
            <a:r>
              <a:rPr lang="en-US" sz="1600" dirty="0" smtClean="0"/>
              <a:t>et-Up</a:t>
            </a:r>
          </a:p>
          <a:p>
            <a:pPr marL="1031875" lvl="2" indent="-285750">
              <a:buFont typeface="Arial"/>
              <a:buChar char="•"/>
            </a:pPr>
            <a:r>
              <a:rPr lang="en-US" sz="1600" dirty="0" smtClean="0"/>
              <a:t>Security </a:t>
            </a:r>
          </a:p>
          <a:p>
            <a:pPr marL="1489075" lvl="3" indent="-285750">
              <a:buFont typeface="Arial"/>
              <a:buChar char="•"/>
            </a:pPr>
            <a:r>
              <a:rPr lang="en-US" sz="1600" dirty="0"/>
              <a:t>S</a:t>
            </a:r>
            <a:r>
              <a:rPr lang="en-US" sz="1600" dirty="0" smtClean="0"/>
              <a:t>et-Up</a:t>
            </a:r>
          </a:p>
          <a:p>
            <a:pPr marL="1031875" lvl="2" indent="-285750">
              <a:buFont typeface="Arial"/>
              <a:buChar char="•"/>
            </a:pPr>
            <a:r>
              <a:rPr lang="en-US" sz="1600" dirty="0" smtClean="0"/>
              <a:t>TSCH </a:t>
            </a:r>
            <a:r>
              <a:rPr lang="en-US" sz="1600" dirty="0"/>
              <a:t>set-</a:t>
            </a:r>
            <a:r>
              <a:rPr lang="en-US" sz="1600" dirty="0" smtClean="0"/>
              <a:t>up</a:t>
            </a:r>
          </a:p>
          <a:p>
            <a:pPr marL="1489075" lvl="3" indent="-285750">
              <a:buFont typeface="Arial"/>
              <a:buChar char="•"/>
            </a:pPr>
            <a:r>
              <a:rPr lang="en-US" sz="1600" dirty="0" smtClean="0"/>
              <a:t>P Kinney to provide</a:t>
            </a:r>
          </a:p>
          <a:p>
            <a:pPr marL="1031875" lvl="2" indent="-285750">
              <a:buFont typeface="Arial"/>
              <a:buChar char="•"/>
            </a:pPr>
            <a:r>
              <a:rPr lang="en-US" sz="1600" dirty="0" smtClean="0"/>
              <a:t>Channel Hopping</a:t>
            </a:r>
          </a:p>
          <a:p>
            <a:pPr marL="742950" lvl="1" indent="-285750">
              <a:buFont typeface="Arial"/>
              <a:buChar char="•"/>
            </a:pPr>
            <a:r>
              <a:rPr lang="en-US" sz="1600" dirty="0" smtClean="0"/>
              <a:t>Yang Modeling</a:t>
            </a:r>
          </a:p>
          <a:p>
            <a:pPr marL="742950" lvl="1" indent="-285750">
              <a:buFont typeface="Arial"/>
              <a:buChar char="•"/>
            </a:pPr>
            <a:r>
              <a:rPr lang="en-US" sz="1600" dirty="0" smtClean="0"/>
              <a:t>L2 Routing</a:t>
            </a:r>
          </a:p>
          <a:p>
            <a:pPr marL="1200150" lvl="2" indent="-285750">
              <a:buFont typeface="Arial"/>
              <a:buChar char="•"/>
            </a:pPr>
            <a:r>
              <a:rPr lang="en-US" sz="1600" dirty="0" smtClean="0"/>
              <a:t>C Perkins to provide</a:t>
            </a:r>
          </a:p>
          <a:p>
            <a:pPr marL="285750" indent="-285750">
              <a:buFont typeface="Arial"/>
              <a:buChar char="•"/>
            </a:pPr>
            <a:r>
              <a:rPr lang="en-US" sz="1800" b="1" dirty="0" smtClean="0"/>
              <a:t>Data SAP</a:t>
            </a:r>
          </a:p>
          <a:p>
            <a:pPr marL="742950" lvl="1" indent="-285750">
              <a:buFont typeface="Arial"/>
              <a:buChar char="•"/>
            </a:pPr>
            <a:r>
              <a:rPr lang="en-US" sz="1600" dirty="0" smtClean="0"/>
              <a:t>Protocol Differentiation</a:t>
            </a:r>
          </a:p>
          <a:p>
            <a:pPr marL="1031875" lvl="2" indent="-285750">
              <a:buFont typeface="Arial"/>
              <a:buChar char="•"/>
            </a:pPr>
            <a:r>
              <a:rPr lang="en-US" sz="1600" dirty="0" smtClean="0"/>
              <a:t>EtherType</a:t>
            </a:r>
          </a:p>
          <a:p>
            <a:pPr marL="742950" lvl="1" indent="-285750">
              <a:buFont typeface="Arial"/>
              <a:buChar char="•"/>
            </a:pPr>
            <a:r>
              <a:rPr lang="en-US" sz="1600" dirty="0" smtClean="0"/>
              <a:t>Security</a:t>
            </a:r>
          </a:p>
          <a:p>
            <a:pPr marL="1031875" lvl="2" indent="-285750">
              <a:buFont typeface="Arial"/>
              <a:buChar char="•"/>
            </a:pPr>
            <a:r>
              <a:rPr lang="en-US" sz="1600" dirty="0" smtClean="0"/>
              <a:t>KMP (802.15.9)</a:t>
            </a:r>
          </a:p>
          <a:p>
            <a:pPr marL="1425575" lvl="3" indent="-285750">
              <a:buFont typeface="Arial"/>
              <a:buChar char="•"/>
              <a:tabLst>
                <a:tab pos="1427163" algn="l"/>
              </a:tabLst>
            </a:pPr>
            <a:r>
              <a:rPr lang="en-US" sz="1600" dirty="0" smtClean="0"/>
              <a:t>ETSI </a:t>
            </a:r>
            <a:r>
              <a:rPr lang="en-US" sz="1600" dirty="0"/>
              <a:t>TS102887-</a:t>
            </a:r>
            <a:r>
              <a:rPr lang="en-US" sz="1600" dirty="0" smtClean="0"/>
              <a:t>2</a:t>
            </a:r>
          </a:p>
          <a:p>
            <a:pPr marL="1425575" lvl="3" indent="-285750">
              <a:buFont typeface="Arial"/>
              <a:buChar char="•"/>
              <a:tabLst>
                <a:tab pos="1427163" algn="l"/>
              </a:tabLst>
            </a:pPr>
            <a:r>
              <a:rPr lang="en-US" sz="1600" dirty="0" smtClean="0"/>
              <a:t>802.1x</a:t>
            </a:r>
          </a:p>
          <a:p>
            <a:pPr marL="1425575" lvl="3" indent="-285750">
              <a:buFont typeface="Arial"/>
              <a:buChar char="•"/>
              <a:tabLst>
                <a:tab pos="1427163" algn="l"/>
              </a:tabLst>
            </a:pPr>
            <a:r>
              <a:rPr lang="en-US" sz="1600" dirty="0" smtClean="0"/>
              <a:t>Internet Key Exchange (IKE)</a:t>
            </a:r>
          </a:p>
          <a:p>
            <a:pPr marL="1425575" lvl="3" indent="-285750">
              <a:buFont typeface="Arial"/>
              <a:buChar char="•"/>
              <a:tabLst>
                <a:tab pos="1427163" algn="l"/>
              </a:tabLst>
            </a:pPr>
            <a:r>
              <a:rPr lang="en-US" sz="1600" dirty="0" smtClean="0"/>
              <a:t>Dragonfly</a:t>
            </a:r>
          </a:p>
          <a:p>
            <a:pPr marL="1425575" lvl="3" indent="-285750">
              <a:buFont typeface="Arial"/>
              <a:buChar char="•"/>
              <a:tabLst>
                <a:tab pos="1427163" algn="l"/>
              </a:tabLst>
            </a:pPr>
            <a:r>
              <a:rPr lang="en-US" sz="1600" dirty="0" smtClean="0"/>
              <a:t>PANA</a:t>
            </a:r>
          </a:p>
          <a:p>
            <a:pPr marL="1425575" lvl="3" indent="-285750">
              <a:buFont typeface="Arial"/>
              <a:buChar char="•"/>
              <a:tabLst>
                <a:tab pos="1427163" algn="l"/>
              </a:tabLst>
            </a:pPr>
            <a:r>
              <a:rPr lang="en-US" sz="1600" dirty="0" smtClean="0"/>
              <a:t>Vendor specific</a:t>
            </a:r>
          </a:p>
          <a:p>
            <a:pPr marL="742950" lvl="1" indent="-285750">
              <a:buFont typeface="Arial"/>
              <a:buChar char="•"/>
            </a:pPr>
            <a:r>
              <a:rPr lang="en-US" sz="1600" dirty="0" smtClean="0"/>
              <a:t>MAC </a:t>
            </a:r>
            <a:r>
              <a:rPr lang="en-US" sz="1600" dirty="0"/>
              <a:t>Resource </a:t>
            </a:r>
            <a:r>
              <a:rPr lang="en-US" sz="1600" dirty="0" smtClean="0"/>
              <a:t>Management</a:t>
            </a:r>
          </a:p>
          <a:p>
            <a:pPr marL="1031875" lvl="2" indent="-285750">
              <a:buFont typeface="Arial"/>
              <a:buChar char="•"/>
            </a:pPr>
            <a:r>
              <a:rPr lang="en-US" sz="1600" dirty="0" smtClean="0"/>
              <a:t>Priority</a:t>
            </a:r>
          </a:p>
          <a:p>
            <a:pPr marL="1031875" lvl="2" indent="-285750">
              <a:buFont typeface="Arial"/>
              <a:buChar char="•"/>
            </a:pPr>
            <a:r>
              <a:rPr lang="en-US" sz="1600" dirty="0" smtClean="0"/>
              <a:t>GTS management</a:t>
            </a:r>
          </a:p>
          <a:p>
            <a:pPr marL="742950" lvl="1" indent="-285750">
              <a:buFont typeface="Arial"/>
              <a:buChar char="•"/>
            </a:pPr>
            <a:r>
              <a:rPr lang="en-US" sz="1600" dirty="0" smtClean="0"/>
              <a:t>TSCH Operation</a:t>
            </a:r>
          </a:p>
          <a:p>
            <a:pPr marL="1200150" lvl="2" indent="-285750">
              <a:buFont typeface="Arial"/>
              <a:buChar char="•"/>
            </a:pPr>
            <a:r>
              <a:rPr lang="en-US" sz="1600" dirty="0" smtClean="0"/>
              <a:t>P Kinney to provide</a:t>
            </a:r>
          </a:p>
          <a:p>
            <a:pPr marL="742950" lvl="1" indent="-285750">
              <a:buFont typeface="Arial"/>
              <a:buChar char="•"/>
            </a:pPr>
            <a:r>
              <a:rPr lang="en-US" sz="1600" dirty="0" smtClean="0"/>
              <a:t>Fragmentation</a:t>
            </a:r>
          </a:p>
          <a:p>
            <a:pPr marL="1200150" lvl="2" indent="-285750">
              <a:buFont typeface="Arial"/>
              <a:buChar char="•"/>
            </a:pPr>
            <a:r>
              <a:rPr lang="en-US" sz="1600" dirty="0" smtClean="0"/>
              <a:t>Adaptive</a:t>
            </a:r>
          </a:p>
          <a:p>
            <a:pPr marL="1200150" lvl="2" indent="-285750">
              <a:buFont typeface="Arial"/>
              <a:buChar char="•"/>
            </a:pPr>
            <a:r>
              <a:rPr lang="en-US" sz="1600" dirty="0" smtClean="0"/>
              <a:t>PHY (PSDU)</a:t>
            </a:r>
          </a:p>
          <a:p>
            <a:pPr marL="1200150" lvl="2" indent="-285750">
              <a:buFont typeface="Arial"/>
              <a:buChar char="•"/>
            </a:pPr>
            <a:r>
              <a:rPr lang="en-US" sz="1600" dirty="0" err="1" smtClean="0"/>
              <a:t>UpperLayer</a:t>
            </a:r>
            <a:endParaRPr lang="en-US" sz="1600" dirty="0" smtClean="0"/>
          </a:p>
          <a:p>
            <a:pPr marL="1657350" lvl="3" indent="-285750">
              <a:buFont typeface="Arial"/>
              <a:buChar char="•"/>
            </a:pPr>
            <a:r>
              <a:rPr lang="en-US" sz="1600" dirty="0" smtClean="0"/>
              <a:t>802.15.9</a:t>
            </a:r>
          </a:p>
          <a:p>
            <a:pPr marL="1657350" lvl="3" indent="-285750">
              <a:buFont typeface="Arial"/>
              <a:buChar char="•"/>
            </a:pPr>
            <a:r>
              <a:rPr lang="en-US" sz="1600" dirty="0" smtClean="0"/>
              <a:t>6LoWPAN</a:t>
            </a:r>
          </a:p>
          <a:p>
            <a:pPr marL="742950" lvl="1" indent="-285750">
              <a:buFont typeface="Arial"/>
              <a:buChar char="•"/>
            </a:pPr>
            <a:r>
              <a:rPr lang="en-US" sz="1600" dirty="0" smtClean="0"/>
              <a:t>Location awareness</a:t>
            </a:r>
          </a:p>
          <a:p>
            <a:pPr marL="1200150" lvl="2" indent="-285750">
              <a:buFont typeface="Arial"/>
              <a:buChar char="•"/>
            </a:pPr>
            <a:r>
              <a:rPr lang="en-US" sz="1600" dirty="0" smtClean="0"/>
              <a:t>Ranging</a:t>
            </a:r>
          </a:p>
          <a:p>
            <a:pPr marL="1200150" lvl="2" indent="-285750">
              <a:buFont typeface="Arial"/>
              <a:buChar char="•"/>
            </a:pPr>
            <a:r>
              <a:rPr lang="en-US" sz="1600" dirty="0" smtClean="0"/>
              <a:t>B Verso to provide</a:t>
            </a:r>
          </a:p>
        </p:txBody>
      </p:sp>
    </p:spTree>
    <p:extLst>
      <p:ext uri="{BB962C8B-B14F-4D97-AF65-F5344CB8AC3E}">
        <p14:creationId xmlns:p14="http://schemas.microsoft.com/office/powerpoint/2010/main" val="1737557194"/>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17</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17</a:t>
            </a:fld>
            <a:endParaRPr lang="en-US"/>
          </a:p>
        </p:txBody>
      </p:sp>
      <p:sp>
        <p:nvSpPr>
          <p:cNvPr id="21509" name="Rectangle 2"/>
          <p:cNvSpPr>
            <a:spLocks noGrp="1" noChangeArrowheads="1"/>
          </p:cNvSpPr>
          <p:nvPr>
            <p:ph type="title" idx="4294967295"/>
          </p:nvPr>
        </p:nvSpPr>
        <p:spPr>
          <a:xfrm>
            <a:off x="533400" y="381000"/>
            <a:ext cx="7772400" cy="990600"/>
          </a:xfrm>
        </p:spPr>
        <p:txBody>
          <a:bodyPr/>
          <a:lstStyle/>
          <a:p>
            <a:pPr lvl="2"/>
            <a:r>
              <a:rPr lang="en-US" sz="3200" b="1" dirty="0" smtClean="0">
                <a:solidFill>
                  <a:srgbClr val="000000"/>
                </a:solidFill>
                <a:ea typeface="Lucida Grande"/>
                <a:cs typeface="Lucida Grande"/>
              </a:rPr>
              <a:t>Deliverables</a:t>
            </a:r>
            <a:endParaRPr lang="en-US" sz="32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sp>
        <p:nvSpPr>
          <p:cNvPr id="3" name="TextBox 2"/>
          <p:cNvSpPr txBox="1"/>
          <p:nvPr/>
        </p:nvSpPr>
        <p:spPr>
          <a:xfrm>
            <a:off x="228600" y="1219200"/>
            <a:ext cx="8763000" cy="4770537"/>
          </a:xfrm>
          <a:prstGeom prst="rect">
            <a:avLst/>
          </a:prstGeom>
          <a:noFill/>
        </p:spPr>
        <p:txBody>
          <a:bodyPr wrap="square" numCol="2" rtlCol="0">
            <a:spAutoFit/>
          </a:bodyPr>
          <a:lstStyle/>
          <a:p>
            <a:pPr marL="285750" indent="-285750">
              <a:buFont typeface="Arial"/>
              <a:buChar char="•"/>
            </a:pPr>
            <a:r>
              <a:rPr lang="en-US" sz="1800" b="1" dirty="0" smtClean="0"/>
              <a:t>Management SAP</a:t>
            </a:r>
          </a:p>
          <a:p>
            <a:pPr marL="742950" lvl="1" indent="-285750">
              <a:buFont typeface="Arial"/>
              <a:buChar char="•"/>
            </a:pPr>
            <a:r>
              <a:rPr lang="en-US" sz="1600" dirty="0" smtClean="0"/>
              <a:t>Configuration Management</a:t>
            </a:r>
          </a:p>
          <a:p>
            <a:pPr marL="1031875" lvl="2" indent="-285750">
              <a:buFont typeface="Arial"/>
              <a:buChar char="•"/>
            </a:pPr>
            <a:r>
              <a:rPr lang="en-US" sz="1600" dirty="0" smtClean="0"/>
              <a:t>PHY </a:t>
            </a:r>
          </a:p>
          <a:p>
            <a:pPr marL="1489075" lvl="3" indent="-285750">
              <a:buFont typeface="Arial"/>
              <a:buChar char="•"/>
            </a:pPr>
            <a:r>
              <a:rPr lang="en-US" sz="1600" dirty="0"/>
              <a:t>S</a:t>
            </a:r>
            <a:r>
              <a:rPr lang="en-US" sz="1600" dirty="0" smtClean="0"/>
              <a:t>et-Up</a:t>
            </a:r>
          </a:p>
          <a:p>
            <a:pPr marL="1946275" lvl="4" indent="-285750">
              <a:buFont typeface="Arial"/>
              <a:buChar char="•"/>
            </a:pPr>
            <a:r>
              <a:rPr lang="en-US" sz="1600" dirty="0" smtClean="0"/>
              <a:t>Channel</a:t>
            </a:r>
          </a:p>
          <a:p>
            <a:pPr marL="2403475" lvl="5" indent="-285750">
              <a:buFont typeface="Arial"/>
              <a:buChar char="•"/>
            </a:pPr>
            <a:r>
              <a:rPr lang="en-US" sz="1600" dirty="0" smtClean="0"/>
              <a:t>Center frequency</a:t>
            </a:r>
          </a:p>
          <a:p>
            <a:pPr marL="2403475" lvl="5" indent="-285750">
              <a:buFont typeface="Arial"/>
              <a:buChar char="•"/>
            </a:pPr>
            <a:r>
              <a:rPr lang="en-US" sz="1600" dirty="0" smtClean="0"/>
              <a:t>Channel number</a:t>
            </a:r>
          </a:p>
          <a:p>
            <a:pPr marL="2403475" lvl="5" indent="-285750">
              <a:buFont typeface="Arial"/>
              <a:buChar char="•"/>
            </a:pPr>
            <a:r>
              <a:rPr lang="en-US" sz="1600" dirty="0" smtClean="0"/>
              <a:t>Regional band</a:t>
            </a:r>
          </a:p>
          <a:p>
            <a:pPr marL="1946275" lvl="4" indent="-285750">
              <a:buFont typeface="Arial"/>
              <a:buChar char="•"/>
            </a:pPr>
            <a:r>
              <a:rPr lang="en-US" sz="1600" dirty="0" smtClean="0"/>
              <a:t>Bandwidth</a:t>
            </a:r>
          </a:p>
          <a:p>
            <a:pPr marL="1946275" lvl="4" indent="-285750">
              <a:buFont typeface="Arial"/>
              <a:buChar char="•"/>
            </a:pPr>
            <a:r>
              <a:rPr lang="en-US" sz="1600" dirty="0" smtClean="0"/>
              <a:t>Modulation</a:t>
            </a:r>
          </a:p>
          <a:p>
            <a:pPr marL="2403475" lvl="5" indent="-285750">
              <a:buFont typeface="Arial"/>
              <a:buChar char="•"/>
            </a:pPr>
            <a:r>
              <a:rPr lang="en-US" sz="1600" dirty="0" smtClean="0"/>
              <a:t>Channel page</a:t>
            </a:r>
          </a:p>
          <a:p>
            <a:pPr marL="1946275" lvl="4" indent="-285750">
              <a:buFont typeface="Arial"/>
              <a:buChar char="•"/>
            </a:pPr>
            <a:r>
              <a:rPr lang="en-US" sz="1600" dirty="0" smtClean="0"/>
              <a:t>Preamble</a:t>
            </a:r>
          </a:p>
          <a:p>
            <a:pPr marL="2403475" lvl="5" indent="-285750">
              <a:buFont typeface="Arial"/>
              <a:buChar char="•"/>
            </a:pPr>
            <a:r>
              <a:rPr lang="en-US" sz="1600" dirty="0" smtClean="0"/>
              <a:t>Code</a:t>
            </a:r>
          </a:p>
          <a:p>
            <a:pPr marL="2403475" lvl="5" indent="-285750">
              <a:buFont typeface="Arial"/>
              <a:buChar char="•"/>
            </a:pPr>
            <a:r>
              <a:rPr lang="en-US" sz="1600" dirty="0" smtClean="0"/>
              <a:t>Repetition</a:t>
            </a:r>
          </a:p>
          <a:p>
            <a:pPr marL="1946275" lvl="4" indent="-285750">
              <a:buFont typeface="Arial"/>
              <a:buChar char="•"/>
            </a:pPr>
            <a:r>
              <a:rPr lang="en-US" sz="1600" dirty="0" smtClean="0"/>
              <a:t>FCS size</a:t>
            </a:r>
          </a:p>
          <a:p>
            <a:pPr marL="1946275" lvl="4" indent="-285750">
              <a:buFont typeface="Arial"/>
              <a:buChar char="•"/>
            </a:pPr>
            <a:r>
              <a:rPr lang="en-US" sz="1600" dirty="0" smtClean="0"/>
              <a:t>Packet Length</a:t>
            </a:r>
          </a:p>
          <a:p>
            <a:pPr marL="1946275" lvl="4" indent="-285750">
              <a:buFont typeface="Arial"/>
              <a:buChar char="•"/>
            </a:pPr>
            <a:r>
              <a:rPr lang="en-US" sz="1600" dirty="0" smtClean="0"/>
              <a:t>Data Rate</a:t>
            </a:r>
          </a:p>
          <a:p>
            <a:pPr marL="1946275" lvl="4" indent="-285750">
              <a:buFont typeface="Arial"/>
              <a:buChar char="•"/>
            </a:pPr>
            <a:r>
              <a:rPr lang="en-US" sz="1600" dirty="0" smtClean="0"/>
              <a:t>Transmit Power level</a:t>
            </a:r>
          </a:p>
          <a:p>
            <a:pPr marL="1946275" lvl="4" indent="-285750">
              <a:buFont typeface="Arial"/>
              <a:buChar char="•"/>
            </a:pPr>
            <a:r>
              <a:rPr lang="en-US" sz="1600" dirty="0" smtClean="0"/>
              <a:t>Data Whitening</a:t>
            </a:r>
          </a:p>
          <a:p>
            <a:pPr marL="1946275" lvl="4" indent="-285750">
              <a:buFont typeface="Arial"/>
              <a:buChar char="•"/>
            </a:pPr>
            <a:r>
              <a:rPr lang="en-US" sz="1600" dirty="0" smtClean="0"/>
              <a:t>Common Signalling Mode</a:t>
            </a:r>
          </a:p>
          <a:p>
            <a:pPr marL="1946275" lvl="4" indent="-285750">
              <a:buFont typeface="Arial"/>
              <a:buChar char="•"/>
            </a:pPr>
            <a:r>
              <a:rPr lang="en-US" sz="1600" dirty="0" smtClean="0"/>
              <a:t>ED Threshold</a:t>
            </a:r>
          </a:p>
          <a:p>
            <a:pPr marL="1946275" lvl="4" indent="-285750">
              <a:buFont typeface="Arial"/>
              <a:buChar char="•"/>
            </a:pPr>
            <a:r>
              <a:rPr lang="en-US" sz="1600" dirty="0" smtClean="0"/>
              <a:t>Spreading Factor</a:t>
            </a:r>
          </a:p>
          <a:p>
            <a:pPr marL="1946275" lvl="4" indent="-285750">
              <a:buFont typeface="Arial"/>
              <a:buChar char="•"/>
            </a:pPr>
            <a:r>
              <a:rPr lang="en-US" sz="1600" dirty="0" smtClean="0"/>
              <a:t>DSSS code</a:t>
            </a:r>
          </a:p>
          <a:p>
            <a:pPr marL="1946275" lvl="4" indent="-285750">
              <a:buFont typeface="Arial"/>
              <a:buChar char="•"/>
            </a:pPr>
            <a:r>
              <a:rPr lang="en-US" sz="1600" dirty="0" smtClean="0"/>
              <a:t>CCA</a:t>
            </a:r>
          </a:p>
          <a:p>
            <a:pPr marL="2403475" lvl="5" indent="-285750">
              <a:buFont typeface="Arial"/>
              <a:buChar char="•"/>
            </a:pPr>
            <a:r>
              <a:rPr lang="en-US" sz="1600" dirty="0" smtClean="0"/>
              <a:t>Mode</a:t>
            </a:r>
          </a:p>
          <a:p>
            <a:pPr marL="2403475" lvl="5" indent="-285750">
              <a:buFont typeface="Arial"/>
              <a:buChar char="•"/>
            </a:pPr>
            <a:r>
              <a:rPr lang="en-US" sz="1600" dirty="0" smtClean="0"/>
              <a:t>duration</a:t>
            </a:r>
          </a:p>
          <a:p>
            <a:pPr marL="1946275" lvl="4" indent="-285750">
              <a:buFont typeface="Arial"/>
              <a:buChar char="•"/>
            </a:pPr>
            <a:r>
              <a:rPr lang="en-US" sz="1600" dirty="0" smtClean="0"/>
              <a:t>FEC?</a:t>
            </a:r>
          </a:p>
          <a:p>
            <a:pPr marL="2403475" lvl="5" indent="-285750">
              <a:buFont typeface="Arial"/>
              <a:buChar char="•"/>
            </a:pPr>
            <a:r>
              <a:rPr lang="en-US" sz="1600" dirty="0" smtClean="0"/>
              <a:t>Rate</a:t>
            </a:r>
          </a:p>
          <a:p>
            <a:pPr marL="2403475" lvl="5" indent="-285750">
              <a:buFont typeface="Arial"/>
              <a:buChar char="•"/>
            </a:pPr>
            <a:r>
              <a:rPr lang="en-US" sz="1600" dirty="0" smtClean="0"/>
              <a:t>Coding</a:t>
            </a:r>
          </a:p>
          <a:p>
            <a:pPr marL="2403475" lvl="5" indent="-285750">
              <a:buFont typeface="Arial"/>
              <a:buChar char="•"/>
            </a:pPr>
            <a:r>
              <a:rPr lang="en-US" sz="1600" dirty="0" smtClean="0"/>
              <a:t>Interleaving</a:t>
            </a:r>
          </a:p>
          <a:p>
            <a:pPr marL="1946275" lvl="4" indent="-285750">
              <a:buFont typeface="Arial"/>
              <a:buChar char="•"/>
            </a:pPr>
            <a:r>
              <a:rPr lang="en-US" sz="1600" dirty="0" smtClean="0"/>
              <a:t>SFD</a:t>
            </a:r>
          </a:p>
          <a:p>
            <a:pPr marL="2403475" lvl="5" indent="-285750">
              <a:buFont typeface="Arial"/>
              <a:buChar char="•"/>
            </a:pPr>
            <a:r>
              <a:rPr lang="en-US" sz="1600" dirty="0" smtClean="0"/>
              <a:t>Size</a:t>
            </a:r>
          </a:p>
          <a:p>
            <a:pPr marL="2403475" lvl="5" indent="-285750">
              <a:buFont typeface="Arial"/>
              <a:buChar char="•"/>
            </a:pPr>
            <a:r>
              <a:rPr lang="en-US" sz="1600" dirty="0" smtClean="0"/>
              <a:t>value</a:t>
            </a:r>
          </a:p>
        </p:txBody>
      </p:sp>
    </p:spTree>
    <p:extLst>
      <p:ext uri="{BB962C8B-B14F-4D97-AF65-F5344CB8AC3E}">
        <p14:creationId xmlns:p14="http://schemas.microsoft.com/office/powerpoint/2010/main" val="3860785310"/>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18</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18</a:t>
            </a:fld>
            <a:endParaRPr lang="en-US"/>
          </a:p>
        </p:txBody>
      </p:sp>
      <p:sp>
        <p:nvSpPr>
          <p:cNvPr id="21509" name="Rectangle 2"/>
          <p:cNvSpPr>
            <a:spLocks noGrp="1" noChangeArrowheads="1"/>
          </p:cNvSpPr>
          <p:nvPr>
            <p:ph type="title" idx="4294967295"/>
          </p:nvPr>
        </p:nvSpPr>
        <p:spPr>
          <a:xfrm>
            <a:off x="533400" y="381000"/>
            <a:ext cx="7772400" cy="990600"/>
          </a:xfrm>
        </p:spPr>
        <p:txBody>
          <a:bodyPr/>
          <a:lstStyle/>
          <a:p>
            <a:pPr lvl="2"/>
            <a:r>
              <a:rPr lang="en-US" sz="3200" b="1" dirty="0" smtClean="0">
                <a:solidFill>
                  <a:srgbClr val="000000"/>
                </a:solidFill>
                <a:ea typeface="Lucida Grande"/>
                <a:cs typeface="Lucida Grande"/>
              </a:rPr>
              <a:t>Deliverables</a:t>
            </a:r>
            <a:endParaRPr lang="en-US" sz="32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sp>
        <p:nvSpPr>
          <p:cNvPr id="3" name="TextBox 2"/>
          <p:cNvSpPr txBox="1"/>
          <p:nvPr/>
        </p:nvSpPr>
        <p:spPr>
          <a:xfrm>
            <a:off x="228600" y="1219200"/>
            <a:ext cx="8763000" cy="3631763"/>
          </a:xfrm>
          <a:prstGeom prst="rect">
            <a:avLst/>
          </a:prstGeom>
          <a:noFill/>
        </p:spPr>
        <p:txBody>
          <a:bodyPr wrap="square" numCol="2" rtlCol="0">
            <a:spAutoFit/>
          </a:bodyPr>
          <a:lstStyle/>
          <a:p>
            <a:pPr marL="285750" indent="-285750">
              <a:buFont typeface="Arial"/>
              <a:buChar char="•"/>
            </a:pPr>
            <a:r>
              <a:rPr lang="en-US" sz="1800" b="1" dirty="0" smtClean="0"/>
              <a:t>Management SAP</a:t>
            </a:r>
          </a:p>
          <a:p>
            <a:pPr marL="742950" lvl="1" indent="-285750">
              <a:buFont typeface="Arial"/>
              <a:buChar char="•"/>
            </a:pPr>
            <a:r>
              <a:rPr lang="en-US" sz="1600" dirty="0" smtClean="0"/>
              <a:t>Configuration Management</a:t>
            </a:r>
          </a:p>
          <a:p>
            <a:pPr marL="1031875" lvl="2" indent="-285750">
              <a:buFont typeface="Arial"/>
              <a:buChar char="•"/>
            </a:pPr>
            <a:r>
              <a:rPr lang="en-US" sz="1600" dirty="0" smtClean="0"/>
              <a:t>MAC </a:t>
            </a:r>
          </a:p>
          <a:p>
            <a:pPr marL="1489075" lvl="3" indent="-285750">
              <a:buFont typeface="Arial"/>
              <a:buChar char="•"/>
            </a:pPr>
            <a:r>
              <a:rPr lang="en-US" sz="1600" dirty="0"/>
              <a:t>S</a:t>
            </a:r>
            <a:r>
              <a:rPr lang="en-US" sz="1600" dirty="0" smtClean="0"/>
              <a:t>et-Up</a:t>
            </a:r>
          </a:p>
          <a:p>
            <a:pPr marL="1946275" lvl="4" indent="-285750">
              <a:buFont typeface="Arial"/>
              <a:buChar char="•"/>
            </a:pPr>
            <a:r>
              <a:rPr lang="en-US" sz="1600" dirty="0" smtClean="0"/>
              <a:t>FFD</a:t>
            </a:r>
            <a:r>
              <a:rPr lang="en-US" sz="1600" dirty="0"/>
              <a:t>?</a:t>
            </a:r>
          </a:p>
          <a:p>
            <a:pPr marL="1946275" lvl="4" indent="-285750">
              <a:buFont typeface="Arial"/>
              <a:buChar char="•"/>
            </a:pPr>
            <a:r>
              <a:rPr lang="en-US" sz="1600" dirty="0" smtClean="0"/>
              <a:t>Beacon-enabled?</a:t>
            </a:r>
          </a:p>
          <a:p>
            <a:pPr marL="2403475" lvl="5" indent="-285750">
              <a:buFont typeface="Arial"/>
              <a:buChar char="•"/>
            </a:pPr>
            <a:r>
              <a:rPr lang="en-US" sz="1600" dirty="0"/>
              <a:t>DSME</a:t>
            </a:r>
            <a:r>
              <a:rPr lang="en-US" sz="1600" dirty="0" smtClean="0"/>
              <a:t>?</a:t>
            </a:r>
          </a:p>
          <a:p>
            <a:pPr marL="2860675" lvl="6" indent="-285750">
              <a:buFont typeface="Arial"/>
              <a:buChar char="•"/>
            </a:pPr>
            <a:r>
              <a:rPr lang="en-US" sz="1600" dirty="0"/>
              <a:t>Seong-Soon </a:t>
            </a:r>
            <a:r>
              <a:rPr lang="en-US" sz="1600" dirty="0" smtClean="0"/>
              <a:t>Joo to provide</a:t>
            </a:r>
            <a:endParaRPr lang="en-US" sz="1600" dirty="0"/>
          </a:p>
          <a:p>
            <a:pPr marL="2403475" lvl="5" indent="-285750">
              <a:buFont typeface="Arial"/>
              <a:buChar char="•"/>
            </a:pPr>
            <a:r>
              <a:rPr lang="en-US" sz="1600" dirty="0" smtClean="0"/>
              <a:t>Superframe parameters</a:t>
            </a:r>
          </a:p>
          <a:p>
            <a:pPr marL="1946275" lvl="4" indent="-285750">
              <a:buFont typeface="Arial"/>
              <a:buChar char="•"/>
            </a:pPr>
            <a:r>
              <a:rPr lang="en-US" sz="1600" dirty="0" smtClean="0"/>
              <a:t>Low Energy?</a:t>
            </a:r>
          </a:p>
          <a:p>
            <a:pPr marL="2403475" lvl="5" indent="-285750">
              <a:buFont typeface="Arial"/>
              <a:buChar char="•"/>
            </a:pPr>
            <a:r>
              <a:rPr lang="en-US" sz="1600" dirty="0" smtClean="0"/>
              <a:t>Parameters</a:t>
            </a:r>
          </a:p>
          <a:p>
            <a:pPr marL="1946275" lvl="4" indent="-285750">
              <a:buFont typeface="Arial"/>
              <a:buChar char="•"/>
            </a:pPr>
            <a:r>
              <a:rPr lang="en-US" sz="1600" dirty="0" smtClean="0"/>
              <a:t>Channel Hopping?</a:t>
            </a:r>
          </a:p>
          <a:p>
            <a:pPr marL="2403475" lvl="5" indent="-285750">
              <a:buFont typeface="Arial"/>
              <a:buChar char="•"/>
            </a:pPr>
            <a:r>
              <a:rPr lang="en-US" sz="1600" dirty="0" smtClean="0"/>
              <a:t>parameters</a:t>
            </a:r>
          </a:p>
          <a:p>
            <a:pPr marL="1946275" lvl="4" indent="-285750">
              <a:buFont typeface="Arial"/>
              <a:buChar char="•"/>
            </a:pPr>
            <a:r>
              <a:rPr lang="en-US" sz="1600" dirty="0" smtClean="0"/>
              <a:t>Association?</a:t>
            </a:r>
          </a:p>
          <a:p>
            <a:pPr marL="2403475" lvl="5" indent="-285750">
              <a:buFont typeface="Arial"/>
              <a:buChar char="•"/>
            </a:pPr>
            <a:r>
              <a:rPr lang="en-US" sz="1600" dirty="0" smtClean="0"/>
              <a:t>Fast?</a:t>
            </a:r>
          </a:p>
          <a:p>
            <a:pPr marL="1946275" lvl="4" indent="-285750">
              <a:buFont typeface="Arial"/>
              <a:buChar char="•"/>
            </a:pPr>
            <a:r>
              <a:rPr lang="en-US" sz="1600" dirty="0" smtClean="0"/>
              <a:t>Synchronization</a:t>
            </a:r>
          </a:p>
          <a:p>
            <a:pPr marL="2403475" lvl="5" indent="-285750">
              <a:buFont typeface="Arial"/>
              <a:buChar char="•"/>
            </a:pPr>
            <a:r>
              <a:rPr lang="en-US" sz="1600" dirty="0" smtClean="0"/>
              <a:t>Superframe</a:t>
            </a:r>
          </a:p>
          <a:p>
            <a:pPr marL="2403475" lvl="5" indent="-285750">
              <a:buFont typeface="Arial"/>
              <a:buChar char="•"/>
            </a:pPr>
            <a:r>
              <a:rPr lang="en-US" sz="1600" dirty="0" smtClean="0"/>
              <a:t>TSCH</a:t>
            </a:r>
          </a:p>
          <a:p>
            <a:pPr marL="1946275" lvl="4" indent="-285750">
              <a:buFont typeface="Arial"/>
              <a:buChar char="•"/>
            </a:pPr>
            <a:r>
              <a:rPr lang="en-US" sz="1600" dirty="0" smtClean="0"/>
              <a:t>ACK required?</a:t>
            </a:r>
          </a:p>
          <a:p>
            <a:pPr marL="1946275" lvl="4" indent="-285750">
              <a:buFont typeface="Arial"/>
              <a:buChar char="•"/>
            </a:pPr>
            <a:r>
              <a:rPr lang="en-US" sz="1600" dirty="0" smtClean="0"/>
              <a:t>Promiscuous mode?</a:t>
            </a:r>
          </a:p>
          <a:p>
            <a:pPr marL="2403475" lvl="5" indent="-285750">
              <a:buFont typeface="Arial"/>
              <a:buChar char="•"/>
            </a:pPr>
            <a:r>
              <a:rPr lang="en-US" sz="1600" dirty="0" smtClean="0"/>
              <a:t>Ask Packet Sniffer vendors or chipset vendors</a:t>
            </a:r>
          </a:p>
          <a:p>
            <a:pPr marL="1946275" lvl="4" indent="-285750">
              <a:buFont typeface="Arial"/>
              <a:buChar char="•"/>
            </a:pPr>
            <a:r>
              <a:rPr lang="en-US" sz="1600" dirty="0" smtClean="0"/>
              <a:t>Device Announcement</a:t>
            </a:r>
          </a:p>
          <a:p>
            <a:pPr marL="1946275" lvl="4" indent="-285750">
              <a:buFont typeface="Arial"/>
              <a:buChar char="•"/>
            </a:pPr>
            <a:r>
              <a:rPr lang="en-US" sz="1600" dirty="0" smtClean="0"/>
              <a:t>UL IEs?</a:t>
            </a:r>
          </a:p>
          <a:p>
            <a:pPr marL="2403475" lvl="5" indent="-285750">
              <a:buFont typeface="Arial"/>
              <a:buChar char="•"/>
            </a:pPr>
            <a:r>
              <a:rPr lang="en-US" sz="1600" dirty="0" smtClean="0"/>
              <a:t>parameters</a:t>
            </a:r>
          </a:p>
        </p:txBody>
      </p:sp>
    </p:spTree>
    <p:extLst>
      <p:ext uri="{BB962C8B-B14F-4D97-AF65-F5344CB8AC3E}">
        <p14:creationId xmlns:p14="http://schemas.microsoft.com/office/powerpoint/2010/main" val="288558231"/>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19</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19</a:t>
            </a:fld>
            <a:endParaRPr lang="en-US"/>
          </a:p>
        </p:txBody>
      </p:sp>
      <p:sp>
        <p:nvSpPr>
          <p:cNvPr id="21509" name="Rectangle 2"/>
          <p:cNvSpPr>
            <a:spLocks noGrp="1" noChangeArrowheads="1"/>
          </p:cNvSpPr>
          <p:nvPr>
            <p:ph type="title" idx="4294967295"/>
          </p:nvPr>
        </p:nvSpPr>
        <p:spPr>
          <a:xfrm>
            <a:off x="533400" y="381000"/>
            <a:ext cx="7772400" cy="990600"/>
          </a:xfrm>
        </p:spPr>
        <p:txBody>
          <a:bodyPr/>
          <a:lstStyle/>
          <a:p>
            <a:pPr lvl="2"/>
            <a:r>
              <a:rPr lang="en-US" sz="3200" b="1" dirty="0" smtClean="0">
                <a:solidFill>
                  <a:srgbClr val="000000"/>
                </a:solidFill>
                <a:ea typeface="Lucida Grande"/>
                <a:cs typeface="Lucida Grande"/>
              </a:rPr>
              <a:t>Deliverables</a:t>
            </a:r>
            <a:endParaRPr lang="en-US" sz="32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sp>
        <p:nvSpPr>
          <p:cNvPr id="3" name="TextBox 2"/>
          <p:cNvSpPr txBox="1"/>
          <p:nvPr/>
        </p:nvSpPr>
        <p:spPr>
          <a:xfrm>
            <a:off x="228600" y="1219200"/>
            <a:ext cx="8763000" cy="4062651"/>
          </a:xfrm>
          <a:prstGeom prst="rect">
            <a:avLst/>
          </a:prstGeom>
          <a:noFill/>
        </p:spPr>
        <p:txBody>
          <a:bodyPr wrap="square" numCol="1" rtlCol="0">
            <a:spAutoFit/>
          </a:bodyPr>
          <a:lstStyle/>
          <a:p>
            <a:pPr marL="285750" indent="-285750">
              <a:buFont typeface="Arial"/>
              <a:buChar char="•"/>
            </a:pPr>
            <a:r>
              <a:rPr lang="en-US" sz="1800" b="1" dirty="0" smtClean="0"/>
              <a:t>Management SAP</a:t>
            </a:r>
          </a:p>
          <a:p>
            <a:pPr marL="742950" lvl="1" indent="-285750">
              <a:buFont typeface="Arial"/>
              <a:buChar char="•"/>
            </a:pPr>
            <a:r>
              <a:rPr lang="en-US" sz="1600" dirty="0" smtClean="0"/>
              <a:t>Configuration Management</a:t>
            </a:r>
          </a:p>
          <a:p>
            <a:pPr marL="1031875" lvl="2" indent="-285750">
              <a:buFont typeface="Arial"/>
              <a:buChar char="•"/>
            </a:pPr>
            <a:r>
              <a:rPr lang="en-US" sz="1600" dirty="0" smtClean="0"/>
              <a:t>Network </a:t>
            </a:r>
          </a:p>
          <a:p>
            <a:pPr marL="1489075" lvl="3" indent="-285750">
              <a:buFont typeface="Arial"/>
              <a:buChar char="•"/>
            </a:pPr>
            <a:r>
              <a:rPr lang="en-US" sz="1600" dirty="0"/>
              <a:t>S</a:t>
            </a:r>
            <a:r>
              <a:rPr lang="en-US" sz="1600" dirty="0" smtClean="0"/>
              <a:t>et-Up</a:t>
            </a:r>
          </a:p>
          <a:p>
            <a:pPr marL="1946275" lvl="4" indent="-285750">
              <a:buFont typeface="Arial"/>
              <a:buChar char="•"/>
            </a:pPr>
            <a:r>
              <a:rPr lang="en-US" sz="1600" dirty="0"/>
              <a:t>PAN Coordinator?</a:t>
            </a:r>
          </a:p>
          <a:p>
            <a:pPr marL="2403475" lvl="5" indent="-285750">
              <a:buFont typeface="Arial"/>
              <a:buChar char="•"/>
            </a:pPr>
            <a:r>
              <a:rPr lang="en-US" sz="1600" dirty="0" smtClean="0"/>
              <a:t>Beacon-enabled?</a:t>
            </a:r>
          </a:p>
          <a:p>
            <a:pPr marL="2403475" lvl="5" indent="-285750">
              <a:buFont typeface="Arial"/>
              <a:buChar char="•"/>
            </a:pPr>
            <a:r>
              <a:rPr lang="en-US" sz="1600" dirty="0" smtClean="0"/>
              <a:t>Low Energy?</a:t>
            </a:r>
          </a:p>
          <a:p>
            <a:pPr marL="2403475" lvl="5" indent="-285750">
              <a:buFont typeface="Arial"/>
              <a:buChar char="•"/>
            </a:pPr>
            <a:r>
              <a:rPr lang="en-US" sz="1600" dirty="0"/>
              <a:t>Association?</a:t>
            </a:r>
          </a:p>
          <a:p>
            <a:pPr marL="2860675" lvl="6" indent="-285750">
              <a:buFont typeface="Arial"/>
              <a:buChar char="•"/>
            </a:pPr>
            <a:r>
              <a:rPr lang="en-US" sz="1600" dirty="0"/>
              <a:t>Fast</a:t>
            </a:r>
            <a:r>
              <a:rPr lang="en-US" sz="1600" dirty="0" smtClean="0"/>
              <a:t>?</a:t>
            </a:r>
          </a:p>
          <a:p>
            <a:pPr marL="2860675" lvl="6" indent="-285750">
              <a:buFont typeface="Arial"/>
              <a:buChar char="•"/>
            </a:pPr>
            <a:r>
              <a:rPr lang="en-US" sz="1600" dirty="0" smtClean="0"/>
              <a:t>Permit to Join?</a:t>
            </a:r>
          </a:p>
          <a:p>
            <a:pPr marL="3317875" lvl="7" indent="-285750">
              <a:buFont typeface="Arial"/>
              <a:buChar char="•"/>
            </a:pPr>
            <a:r>
              <a:rPr lang="en-US" sz="1600" dirty="0" smtClean="0"/>
              <a:t>Criteria to accept</a:t>
            </a:r>
            <a:endParaRPr lang="en-US" sz="1600" dirty="0"/>
          </a:p>
          <a:p>
            <a:pPr marL="2403475" lvl="5" indent="-285750">
              <a:buFont typeface="Arial"/>
              <a:buChar char="•"/>
            </a:pPr>
            <a:r>
              <a:rPr lang="en-US" sz="1600" dirty="0" smtClean="0"/>
              <a:t>Short Address?</a:t>
            </a:r>
          </a:p>
          <a:p>
            <a:pPr marL="2860675" lvl="6" indent="-285750">
              <a:buFont typeface="Arial"/>
              <a:buChar char="•"/>
            </a:pPr>
            <a:r>
              <a:rPr lang="en-US" sz="1600" dirty="0" smtClean="0"/>
              <a:t>Assignment</a:t>
            </a:r>
            <a:endParaRPr lang="en-US" sz="1600" dirty="0"/>
          </a:p>
          <a:p>
            <a:pPr marL="1946275" lvl="4" indent="-285750">
              <a:buFont typeface="Arial"/>
              <a:buChar char="•"/>
            </a:pPr>
            <a:r>
              <a:rPr lang="en-US" sz="1600" dirty="0" smtClean="0"/>
              <a:t>Channel Scan</a:t>
            </a:r>
          </a:p>
          <a:p>
            <a:pPr marL="1946275" lvl="4" indent="-285750">
              <a:buFont typeface="Arial"/>
              <a:buChar char="•"/>
            </a:pPr>
            <a:endParaRPr lang="en-US" sz="1600" dirty="0" smtClean="0"/>
          </a:p>
          <a:p>
            <a:pPr marL="1946275" lvl="4" indent="-285750">
              <a:buFont typeface="Arial"/>
              <a:buChar char="•"/>
            </a:pPr>
            <a:endParaRPr lang="en-US" sz="1600" dirty="0" smtClean="0"/>
          </a:p>
        </p:txBody>
      </p:sp>
    </p:spTree>
    <p:extLst>
      <p:ext uri="{BB962C8B-B14F-4D97-AF65-F5344CB8AC3E}">
        <p14:creationId xmlns:p14="http://schemas.microsoft.com/office/powerpoint/2010/main" val="4234990224"/>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52400" y="889000"/>
            <a:ext cx="8763000" cy="5943600"/>
          </a:xfrm>
        </p:spPr>
        <p:txBody>
          <a:bodyPr lIns="90487" tIns="44450" rIns="90487" bIns="44450"/>
          <a:lstStyle/>
          <a:p>
            <a:pPr>
              <a:lnSpc>
                <a:spcPct val="80000"/>
              </a:lnSpc>
              <a:spcAft>
                <a:spcPct val="30000"/>
              </a:spcAft>
              <a:buFont typeface="Monotype Sorts" charset="0"/>
              <a:buNone/>
            </a:pPr>
            <a:r>
              <a:rPr lang="en-US" sz="1800" b="1" dirty="0">
                <a:latin typeface="Arial" charset="0"/>
              </a:rPr>
              <a:t>	The IEEE-SA strongly recommends that at each WG meeting the chair or a designee:</a:t>
            </a:r>
            <a:endParaRPr lang="en-US" sz="1800" dirty="0">
              <a:latin typeface="Arial" charset="0"/>
            </a:endParaRPr>
          </a:p>
          <a:p>
            <a:pPr lvl="1">
              <a:lnSpc>
                <a:spcPct val="80000"/>
              </a:lnSpc>
              <a:buFont typeface="Arial" charset="0"/>
              <a:buChar char="•"/>
            </a:pPr>
            <a:r>
              <a:rPr lang="en-US" sz="1400" b="1" dirty="0">
                <a:latin typeface="Arial" charset="0"/>
              </a:rPr>
              <a:t>Show slides #1 through #4 of this presentation</a:t>
            </a:r>
          </a:p>
          <a:p>
            <a:pPr lvl="1">
              <a:lnSpc>
                <a:spcPct val="80000"/>
              </a:lnSpc>
              <a:buFont typeface="Arial" charset="0"/>
              <a:buChar char="•"/>
            </a:pPr>
            <a:r>
              <a:rPr lang="en-US" sz="1400" b="1" dirty="0">
                <a:latin typeface="Arial" charset="0"/>
              </a:rPr>
              <a:t>Advise the WG attendees that:</a:t>
            </a:r>
            <a:r>
              <a:rPr lang="en-US" sz="1400" dirty="0">
                <a:latin typeface="Arial" charset="0"/>
              </a:rPr>
              <a:t> </a:t>
            </a:r>
          </a:p>
          <a:p>
            <a:pPr lvl="2">
              <a:lnSpc>
                <a:spcPct val="80000"/>
              </a:lnSpc>
              <a:buFont typeface="Arial" charset="0"/>
              <a:buChar char="•"/>
            </a:pPr>
            <a:r>
              <a:rPr lang="en-US" sz="1400" dirty="0">
                <a:latin typeface="Arial" charset="0"/>
              </a:rPr>
              <a:t>The IEEE’s patent policy is described in Clause 6 of the </a:t>
            </a:r>
            <a:r>
              <a:rPr lang="en-US" sz="1400" i="1" dirty="0">
                <a:latin typeface="Arial" charset="0"/>
              </a:rPr>
              <a:t>IEEE-SA Standards Board Bylaws</a:t>
            </a:r>
            <a:r>
              <a:rPr lang="en-US" sz="1400" dirty="0">
                <a:latin typeface="Arial" charset="0"/>
              </a:rPr>
              <a:t>;</a:t>
            </a:r>
          </a:p>
          <a:p>
            <a:pPr lvl="2">
              <a:lnSpc>
                <a:spcPct val="80000"/>
              </a:lnSpc>
              <a:buFont typeface="Arial" charset="0"/>
              <a:buChar char="•"/>
            </a:pPr>
            <a:r>
              <a:rPr lang="en-US" sz="1400" dirty="0">
                <a:latin typeface="Arial" charset="0"/>
              </a:rPr>
              <a:t>Early identification of patent claims which may be essential for the use of standards under development is strongly encouraged; </a:t>
            </a:r>
          </a:p>
          <a:p>
            <a:pPr lvl="2">
              <a:lnSpc>
                <a:spcPct val="80000"/>
              </a:lnSpc>
              <a:buFont typeface="Arial" charset="0"/>
              <a:buChar char="•"/>
            </a:pPr>
            <a:r>
              <a:rPr lang="en-US" sz="1400" dirty="0">
                <a:latin typeface="Arial" charset="0"/>
              </a:rPr>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400" dirty="0">
                <a:latin typeface="Arial" charset="0"/>
              </a:rPr>
            </a:br>
            <a:endParaRPr lang="en-US" sz="1400" dirty="0">
              <a:latin typeface="Arial" charset="0"/>
            </a:endParaRPr>
          </a:p>
          <a:p>
            <a:pPr lvl="1">
              <a:lnSpc>
                <a:spcPct val="20000"/>
              </a:lnSpc>
              <a:buFont typeface="Arial" charset="0"/>
              <a:buChar char="•"/>
            </a:pPr>
            <a:r>
              <a:rPr lang="en-US" sz="1400" b="1" dirty="0">
                <a:latin typeface="Arial" charset="0"/>
              </a:rPr>
              <a:t>Instruct the WG Secretary to record in the minutes of the relevant WG meeting:</a:t>
            </a:r>
            <a:r>
              <a:rPr lang="en-US" sz="900" dirty="0">
                <a:latin typeface="Arial" charset="0"/>
              </a:rPr>
              <a:t> </a:t>
            </a:r>
          </a:p>
          <a:p>
            <a:pPr lvl="2">
              <a:lnSpc>
                <a:spcPct val="80000"/>
              </a:lnSpc>
              <a:buFont typeface="Arial" charset="0"/>
              <a:buChar char="•"/>
            </a:pPr>
            <a:r>
              <a:rPr lang="en-US" sz="1400" dirty="0">
                <a:latin typeface="Arial" charset="0"/>
              </a:rPr>
              <a:t>That the foregoing information was provided and that slides 1 through 4 (and this slide 0, if applicable) were shown; </a:t>
            </a:r>
          </a:p>
          <a:p>
            <a:pPr lvl="2">
              <a:lnSpc>
                <a:spcPct val="80000"/>
              </a:lnSpc>
              <a:buFont typeface="Arial" charset="0"/>
              <a:buChar char="•"/>
            </a:pPr>
            <a:r>
              <a:rPr lang="en-US" sz="1400" dirty="0">
                <a:latin typeface="Arial"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Font typeface="Arial" charset="0"/>
              <a:buChar char="•"/>
            </a:pPr>
            <a:r>
              <a:rPr lang="en-US" sz="1400" dirty="0">
                <a:latin typeface="Arial" charset="0"/>
              </a:rPr>
              <a:t>Any responses that were given, specifically the patent claim(s)/patent application claim(s) and/or the holder of the patent claim(s)/patent application claim(s) that were identified (if any) and by whom.</a:t>
            </a:r>
          </a:p>
          <a:p>
            <a:pPr lvl="2">
              <a:lnSpc>
                <a:spcPct val="80000"/>
              </a:lnSpc>
              <a:buFont typeface="Arial" charset="0"/>
              <a:buChar char="•"/>
            </a:pPr>
            <a:endParaRPr lang="en-US" sz="800" dirty="0">
              <a:latin typeface="Arial" charset="0"/>
            </a:endParaRPr>
          </a:p>
          <a:p>
            <a:pPr lvl="1">
              <a:lnSpc>
                <a:spcPct val="80000"/>
              </a:lnSpc>
              <a:spcBef>
                <a:spcPct val="5000"/>
              </a:spcBef>
              <a:buFont typeface="Arial" charset="0"/>
              <a:buChar char="•"/>
            </a:pPr>
            <a:r>
              <a:rPr lang="en-US" sz="1400" dirty="0">
                <a:latin typeface="Arial" charset="0"/>
              </a:rPr>
              <a:t>The WG Chair shall ensure that a request is made to any identified holders of potential essential patent claim(s) to complete and submit a Letter of Assurance.</a:t>
            </a:r>
          </a:p>
          <a:p>
            <a:pPr lvl="1">
              <a:lnSpc>
                <a:spcPct val="80000"/>
              </a:lnSpc>
              <a:spcBef>
                <a:spcPct val="5000"/>
              </a:spcBef>
              <a:buFont typeface="Arial" charset="0"/>
              <a:buChar char="•"/>
            </a:pPr>
            <a:r>
              <a:rPr lang="en-US" sz="1400" dirty="0">
                <a:latin typeface="Arial" charset="0"/>
              </a:rPr>
              <a:t>It is recommended that the WG chair review the guidance in </a:t>
            </a:r>
            <a:r>
              <a:rPr lang="en-US" sz="1400" i="1" dirty="0">
                <a:latin typeface="Arial" charset="0"/>
              </a:rPr>
              <a:t>IEEE-SA Standards Board Operations Manual</a:t>
            </a:r>
            <a:r>
              <a:rPr lang="en-US" sz="1400" dirty="0">
                <a:latin typeface="Arial" charset="0"/>
              </a:rPr>
              <a:t> 6.3.5 and in FAQs 14 and 15 on inclusion of potential Essential Patent Claims by incorporation or by reference.</a:t>
            </a:r>
            <a:r>
              <a:rPr lang="en-US" sz="1400" dirty="0">
                <a:solidFill>
                  <a:srgbClr val="FF3300"/>
                </a:solidFill>
                <a:latin typeface="Arial" charset="0"/>
              </a:rPr>
              <a:t> </a:t>
            </a:r>
          </a:p>
          <a:p>
            <a:pPr lvl="1">
              <a:lnSpc>
                <a:spcPct val="80000"/>
              </a:lnSpc>
              <a:spcBef>
                <a:spcPct val="5000"/>
              </a:spcBef>
              <a:buFont typeface="Monotype Sorts" charset="0"/>
              <a:buNone/>
            </a:pPr>
            <a:endParaRPr lang="en-US" sz="1200" dirty="0">
              <a:latin typeface="Arial" charset="0"/>
            </a:endParaRPr>
          </a:p>
          <a:p>
            <a:pPr lvl="1">
              <a:lnSpc>
                <a:spcPct val="80000"/>
              </a:lnSpc>
              <a:spcBef>
                <a:spcPct val="5000"/>
              </a:spcBef>
              <a:buFont typeface="Monotype Sorts" charset="0"/>
              <a:buNone/>
            </a:pPr>
            <a:r>
              <a:rPr lang="en-US" sz="1200" dirty="0">
                <a:latin typeface="Arial" charset="0"/>
              </a:rPr>
              <a:t>	Note: </a:t>
            </a:r>
            <a:r>
              <a:rPr lang="en-US" sz="1200" b="1" dirty="0">
                <a:latin typeface="Arial" charset="0"/>
              </a:rPr>
              <a:t>WG</a:t>
            </a:r>
            <a:r>
              <a:rPr lang="en-US" sz="1200" dirty="0">
                <a:latin typeface="Arial" charset="0"/>
              </a:rPr>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685800" y="0"/>
            <a:ext cx="7772400" cy="609600"/>
          </a:xfrm>
        </p:spPr>
        <p:txBody>
          <a:bodyPr lIns="90487" tIns="44450" rIns="90487" bIns="44450"/>
          <a:lstStyle/>
          <a:p>
            <a:r>
              <a:rPr lang="en-US" sz="2800" u="sng">
                <a:latin typeface="Arial" charset="0"/>
              </a:rPr>
              <a:t>Instructions for the WG Chair</a:t>
            </a: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endParaRPr lang="en-GB" sz="3200" b="1" u="sng">
              <a:solidFill>
                <a:srgbClr val="000099"/>
              </a:solidFill>
              <a:latin typeface="Arial"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3363" indent="-180975" eaLnBrk="0" hangingPunct="0">
              <a:spcBef>
                <a:spcPct val="20000"/>
              </a:spcBef>
              <a:buClr>
                <a:srgbClr val="CC3300"/>
              </a:buClr>
              <a:buSzPct val="50000"/>
              <a:buFont typeface="Monotype Sorts" charset="0"/>
              <a:buChar char="l"/>
            </a:pPr>
            <a:endParaRPr lang="en-GB" sz="1800">
              <a:solidFill>
                <a:srgbClr val="000099"/>
              </a:solidFill>
              <a:latin typeface="Arial" charset="0"/>
            </a:endParaRPr>
          </a:p>
        </p:txBody>
      </p:sp>
      <p:sp>
        <p:nvSpPr>
          <p:cNvPr id="2" name="Date Placeholder 1"/>
          <p:cNvSpPr>
            <a:spLocks noGrp="1"/>
          </p:cNvSpPr>
          <p:nvPr>
            <p:ph type="dt" sz="half" idx="10"/>
          </p:nvPr>
        </p:nvSpPr>
        <p:spPr/>
        <p:txBody>
          <a:bodyPr/>
          <a:lstStyle/>
          <a:p>
            <a:pPr>
              <a:defRPr/>
            </a:pPr>
            <a:r>
              <a:rPr lang="en-US" smtClean="0"/>
              <a:t>&lt;May 2017&gt;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2</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20</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20</a:t>
            </a:fld>
            <a:endParaRPr lang="en-US"/>
          </a:p>
        </p:txBody>
      </p:sp>
      <p:graphicFrame>
        <p:nvGraphicFramePr>
          <p:cNvPr id="2" name="Table 1"/>
          <p:cNvGraphicFramePr>
            <a:graphicFrameLocks noGrp="1"/>
          </p:cNvGraphicFramePr>
          <p:nvPr>
            <p:extLst>
              <p:ext uri="{D42A27DB-BD31-4B8C-83A1-F6EECF244321}">
                <p14:modId xmlns:p14="http://schemas.microsoft.com/office/powerpoint/2010/main" val="2366293680"/>
              </p:ext>
            </p:extLst>
          </p:nvPr>
        </p:nvGraphicFramePr>
        <p:xfrm>
          <a:off x="152399" y="838200"/>
          <a:ext cx="8701802" cy="4876799"/>
        </p:xfrm>
        <a:graphic>
          <a:graphicData uri="http://schemas.openxmlformats.org/drawingml/2006/table">
            <a:tbl>
              <a:tblPr firstRow="1" bandRow="1">
                <a:tableStyleId>{5C22544A-7EE6-4342-B048-85BDC9FD1C3A}</a:tableStyleId>
              </a:tblPr>
              <a:tblGrid>
                <a:gridCol w="1178644"/>
                <a:gridCol w="2555157"/>
                <a:gridCol w="1152374"/>
                <a:gridCol w="1861400"/>
                <a:gridCol w="1954227"/>
              </a:tblGrid>
              <a:tr h="286420">
                <a:tc gridSpan="5">
                  <a:txBody>
                    <a:bodyPr/>
                    <a:lstStyle/>
                    <a:p>
                      <a:pPr algn="ctr"/>
                      <a:r>
                        <a:rPr lang="en-US" sz="1400" dirty="0" smtClean="0"/>
                        <a:t>Management Protocol</a:t>
                      </a:r>
                      <a:r>
                        <a:rPr lang="en-US" sz="1400" baseline="0" dirty="0" smtClean="0"/>
                        <a:t> </a:t>
                      </a:r>
                      <a:r>
                        <a:rPr lang="en-US" sz="1400" dirty="0" smtClean="0"/>
                        <a:t>Configuration Parameters via </a:t>
                      </a:r>
                      <a:r>
                        <a:rPr lang="en-US" sz="1400" baseline="0" dirty="0" smtClean="0"/>
                        <a:t>MGMT SAP - MAC</a:t>
                      </a:r>
                      <a:endParaRPr lang="en-US" sz="1400" dirty="0"/>
                    </a:p>
                  </a:txBody>
                  <a:tcPr/>
                </a:tc>
                <a:tc hMerge="1">
                  <a:txBody>
                    <a:bodyPr/>
                    <a:lstStyle/>
                    <a:p>
                      <a:endParaRPr lang="en-US" sz="1400" dirty="0"/>
                    </a:p>
                  </a:txBody>
                  <a:tcPr/>
                </a:tc>
                <a:tc hMerge="1">
                  <a:txBody>
                    <a:bodyPr/>
                    <a:lstStyle/>
                    <a:p>
                      <a:endParaRPr lang="en-US" sz="1400" dirty="0"/>
                    </a:p>
                  </a:txBody>
                  <a:tcPr/>
                </a:tc>
                <a:tc hMerge="1">
                  <a:txBody>
                    <a:bodyPr/>
                    <a:lstStyle/>
                    <a:p>
                      <a:endParaRPr lang="en-US" dirty="0"/>
                    </a:p>
                  </a:txBody>
                  <a:tcPr/>
                </a:tc>
                <a:tc hMerge="1">
                  <a:txBody>
                    <a:bodyPr/>
                    <a:lstStyle/>
                    <a:p>
                      <a:endParaRPr lang="en-US" dirty="0"/>
                    </a:p>
                  </a:txBody>
                  <a:tcPr/>
                </a:tc>
              </a:tr>
              <a:tr h="286420">
                <a:tc>
                  <a:txBody>
                    <a:bodyPr/>
                    <a:lstStyle/>
                    <a:p>
                      <a:r>
                        <a:rPr lang="en-US" sz="1400" b="1" dirty="0" smtClean="0"/>
                        <a:t>Operational</a:t>
                      </a:r>
                      <a:endParaRPr lang="en-US" sz="1400" b="1" dirty="0"/>
                    </a:p>
                  </a:txBody>
                  <a:tcPr/>
                </a:tc>
                <a:tc>
                  <a:txBody>
                    <a:bodyPr/>
                    <a:lstStyle/>
                    <a:p>
                      <a:r>
                        <a:rPr lang="en-US" sz="1400" b="1" dirty="0" smtClean="0"/>
                        <a:t>Op enumerations</a:t>
                      </a:r>
                      <a:endParaRPr lang="en-US" sz="1400" b="1" dirty="0"/>
                    </a:p>
                  </a:txBody>
                  <a:tcPr/>
                </a:tc>
                <a:tc>
                  <a:txBody>
                    <a:bodyPr/>
                    <a:lstStyle/>
                    <a:p>
                      <a:endParaRPr lang="en-US" sz="1400" b="1" dirty="0"/>
                    </a:p>
                  </a:txBody>
                  <a:tcPr/>
                </a:tc>
                <a:tc>
                  <a:txBody>
                    <a:bodyPr/>
                    <a:lstStyle/>
                    <a:p>
                      <a:endParaRPr lang="en-US" sz="1400" b="1" dirty="0"/>
                    </a:p>
                  </a:txBody>
                  <a:tcPr/>
                </a:tc>
                <a:tc>
                  <a:txBody>
                    <a:bodyPr/>
                    <a:lstStyle/>
                    <a:p>
                      <a:endParaRPr lang="en-US" sz="1400" b="1" dirty="0"/>
                    </a:p>
                  </a:txBody>
                  <a:tcPr/>
                </a:tc>
              </a:tr>
              <a:tr h="286420">
                <a:tc>
                  <a:txBody>
                    <a:bodyPr/>
                    <a:lstStyle/>
                    <a:p>
                      <a:r>
                        <a:rPr lang="en-US" sz="1400" dirty="0" smtClean="0"/>
                        <a:t>Device</a:t>
                      </a:r>
                      <a:r>
                        <a:rPr lang="en-US" sz="1400" baseline="0" dirty="0" smtClean="0"/>
                        <a:t> </a:t>
                      </a:r>
                      <a:r>
                        <a:rPr lang="en-US" sz="1400" dirty="0" smtClean="0"/>
                        <a:t>Type</a:t>
                      </a:r>
                      <a:endParaRPr lang="en-US" sz="1400" dirty="0"/>
                    </a:p>
                  </a:txBody>
                  <a:tcPr/>
                </a:tc>
                <a:tc>
                  <a:txBody>
                    <a:bodyPr/>
                    <a:lstStyle/>
                    <a:p>
                      <a:r>
                        <a:rPr lang="en-US" sz="1400" dirty="0" smtClean="0"/>
                        <a:t>FFD, RFD, RFD-TX, RFD-RX</a:t>
                      </a:r>
                      <a:endParaRPr lang="en-US" sz="1400" dirty="0"/>
                    </a:p>
                  </a:txBody>
                  <a:tcPr/>
                </a:tc>
                <a:tc>
                  <a:txBody>
                    <a:bodyPr/>
                    <a:lstStyle/>
                    <a:p>
                      <a:endParaRPr lang="en-US" sz="1400" dirty="0" smtClean="0"/>
                    </a:p>
                  </a:txBody>
                  <a:tcPr/>
                </a:tc>
                <a:tc>
                  <a:txBody>
                    <a:bodyPr/>
                    <a:lstStyle/>
                    <a:p>
                      <a:endParaRPr lang="en-US" sz="1400" dirty="0"/>
                    </a:p>
                  </a:txBody>
                  <a:tcPr/>
                </a:tc>
                <a:tc>
                  <a:txBody>
                    <a:bodyPr/>
                    <a:lstStyle/>
                    <a:p>
                      <a:endParaRPr lang="en-US" sz="1400" dirty="0"/>
                    </a:p>
                  </a:txBody>
                  <a:tcPr/>
                </a:tc>
              </a:tr>
              <a:tr h="286420">
                <a:tc>
                  <a:txBody>
                    <a:bodyPr/>
                    <a:lstStyle/>
                    <a:p>
                      <a:r>
                        <a:rPr lang="en-US" sz="1400" dirty="0" smtClean="0"/>
                        <a:t>PAN</a:t>
                      </a:r>
                      <a:endParaRPr lang="en-US" sz="1400" dirty="0"/>
                    </a:p>
                  </a:txBody>
                  <a:tcPr/>
                </a:tc>
                <a:tc>
                  <a:txBody>
                    <a:bodyPr/>
                    <a:lstStyle/>
                    <a:p>
                      <a:r>
                        <a:rPr lang="en-US" sz="1400" dirty="0" smtClean="0"/>
                        <a:t>Set-up, discovery</a:t>
                      </a:r>
                      <a:endParaRPr lang="en-US" sz="14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400" dirty="0" smtClean="0"/>
                    </a:p>
                  </a:txBody>
                  <a:tcPr/>
                </a:tc>
                <a:tc>
                  <a:txBody>
                    <a:bodyPr/>
                    <a:lstStyle/>
                    <a:p>
                      <a:endParaRPr lang="en-US" sz="1400" dirty="0"/>
                    </a:p>
                  </a:txBody>
                  <a:tcPr/>
                </a:tc>
                <a:tc>
                  <a:txBody>
                    <a:bodyPr/>
                    <a:lstStyle/>
                    <a:p>
                      <a:endParaRPr lang="en-US" sz="1400" dirty="0"/>
                    </a:p>
                  </a:txBody>
                  <a:tcPr/>
                </a:tc>
              </a:tr>
              <a:tr h="286420">
                <a:tc>
                  <a:txBody>
                    <a:bodyPr/>
                    <a:lstStyle/>
                    <a:p>
                      <a:endParaRPr lang="en-US" dirty="0"/>
                    </a:p>
                  </a:txBody>
                  <a:tcPr/>
                </a:tc>
                <a:tc>
                  <a:txBody>
                    <a:bodyPr/>
                    <a:lstStyle/>
                    <a:p>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400" dirty="0" smtClean="0"/>
                    </a:p>
                  </a:txBody>
                  <a:tcPr/>
                </a:tc>
                <a:tc>
                  <a:txBody>
                    <a:bodyPr/>
                    <a:lstStyle/>
                    <a:p>
                      <a:endParaRPr lang="en-US" sz="1400" dirty="0"/>
                    </a:p>
                  </a:txBody>
                  <a:tcPr/>
                </a:tc>
                <a:tc>
                  <a:txBody>
                    <a:bodyPr/>
                    <a:lstStyle/>
                    <a:p>
                      <a:endParaRPr lang="en-US" dirty="0"/>
                    </a:p>
                  </a:txBody>
                  <a:tcPr/>
                </a:tc>
              </a:tr>
              <a:tr h="286420">
                <a:tc>
                  <a:txBody>
                    <a:bodyPr/>
                    <a:lstStyle/>
                    <a:p>
                      <a:endParaRPr lang="en-US" dirty="0"/>
                    </a:p>
                  </a:txBody>
                  <a:tcPr/>
                </a:tc>
                <a:tc>
                  <a:txBody>
                    <a:bodyPr/>
                    <a:lstStyle/>
                    <a:p>
                      <a:endParaRPr lang="en-US" dirty="0"/>
                    </a:p>
                  </a:txBody>
                  <a:tcPr/>
                </a:tc>
                <a:tc>
                  <a:txBody>
                    <a:bodyPr/>
                    <a:lstStyle/>
                    <a:p>
                      <a:endParaRPr lang="en-US" sz="1400" dirty="0"/>
                    </a:p>
                  </a:txBody>
                  <a:tcPr/>
                </a:tc>
                <a:tc>
                  <a:txBody>
                    <a:bodyPr/>
                    <a:lstStyle/>
                    <a:p>
                      <a:endParaRPr lang="en-US" sz="1400" dirty="0"/>
                    </a:p>
                  </a:txBody>
                  <a:tcPr/>
                </a:tc>
                <a:tc>
                  <a:txBody>
                    <a:bodyPr/>
                    <a:lstStyle/>
                    <a:p>
                      <a:endParaRPr lang="en-US" dirty="0"/>
                    </a:p>
                  </a:txBody>
                  <a:tcPr/>
                </a:tc>
              </a:tr>
              <a:tr h="286420">
                <a:tc>
                  <a:txBody>
                    <a:bodyPr/>
                    <a:lstStyle/>
                    <a:p>
                      <a:endParaRPr lang="en-US"/>
                    </a:p>
                  </a:txBody>
                  <a:tcPr/>
                </a:tc>
                <a:tc>
                  <a:txBody>
                    <a:bodyPr/>
                    <a:lstStyle/>
                    <a:p>
                      <a:endParaRPr lang="en-US"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tr>
              <a:tr h="286420">
                <a:tc>
                  <a:txBody>
                    <a:bodyPr/>
                    <a:lstStyle/>
                    <a:p>
                      <a:endParaRPr lang="en-US" dirty="0"/>
                    </a:p>
                  </a:txBody>
                  <a:tcPr/>
                </a:tc>
                <a:tc>
                  <a:txBody>
                    <a:bodyPr/>
                    <a:lstStyle/>
                    <a:p>
                      <a:endParaRPr lang="en-US" dirty="0"/>
                    </a:p>
                  </a:txBody>
                  <a:tcPr/>
                </a:tc>
                <a:tc>
                  <a:txBody>
                    <a:bodyPr/>
                    <a:lstStyle/>
                    <a:p>
                      <a:endParaRPr lang="en-US" sz="1400" dirty="0"/>
                    </a:p>
                  </a:txBody>
                  <a:tcPr/>
                </a:tc>
                <a:tc>
                  <a:txBody>
                    <a:bodyPr/>
                    <a:lstStyle/>
                    <a:p>
                      <a:endParaRPr lang="en-US" sz="1400" dirty="0"/>
                    </a:p>
                  </a:txBody>
                  <a:tcPr/>
                </a:tc>
                <a:tc>
                  <a:txBody>
                    <a:bodyPr/>
                    <a:lstStyle/>
                    <a:p>
                      <a:endParaRPr lang="en-US" dirty="0"/>
                    </a:p>
                  </a:txBody>
                  <a:tcPr/>
                </a:tc>
              </a:tr>
              <a:tr h="286420">
                <a:tc>
                  <a:txBody>
                    <a:bodyPr/>
                    <a:lstStyle/>
                    <a:p>
                      <a:endParaRPr lang="en-US"/>
                    </a:p>
                  </a:txBody>
                  <a:tcPr/>
                </a:tc>
                <a:tc>
                  <a:txBody>
                    <a:bodyPr/>
                    <a:lstStyle/>
                    <a:p>
                      <a:endParaRPr lang="en-US" dirty="0"/>
                    </a:p>
                  </a:txBody>
                  <a:tcPr/>
                </a:tc>
                <a:tc>
                  <a:txBody>
                    <a:bodyPr/>
                    <a:lstStyle/>
                    <a:p>
                      <a:endParaRPr lang="en-US" sz="1400" dirty="0"/>
                    </a:p>
                  </a:txBody>
                  <a:tcPr/>
                </a:tc>
                <a:tc>
                  <a:txBody>
                    <a:bodyPr/>
                    <a:lstStyle/>
                    <a:p>
                      <a:endParaRPr lang="en-US" sz="1400" dirty="0"/>
                    </a:p>
                  </a:txBody>
                  <a:tcPr/>
                </a:tc>
                <a:tc>
                  <a:txBody>
                    <a:bodyPr/>
                    <a:lstStyle/>
                    <a:p>
                      <a:endParaRPr lang="en-US" dirty="0"/>
                    </a:p>
                  </a:txBody>
                  <a:tcPr/>
                </a:tc>
              </a:tr>
              <a:tr h="286420">
                <a:tc>
                  <a:txBody>
                    <a:bodyPr/>
                    <a:lstStyle/>
                    <a:p>
                      <a:endParaRPr lang="en-US"/>
                    </a:p>
                  </a:txBody>
                  <a:tcPr/>
                </a:tc>
                <a:tc>
                  <a:txBody>
                    <a:bodyPr/>
                    <a:lstStyle/>
                    <a:p>
                      <a:endParaRPr lang="en-US" dirty="0"/>
                    </a:p>
                  </a:txBody>
                  <a:tcPr/>
                </a:tc>
                <a:tc>
                  <a:txBody>
                    <a:bodyPr/>
                    <a:lstStyle/>
                    <a:p>
                      <a:endParaRPr lang="en-US" sz="1400" dirty="0"/>
                    </a:p>
                  </a:txBody>
                  <a:tcPr/>
                </a:tc>
                <a:tc>
                  <a:txBody>
                    <a:bodyPr/>
                    <a:lstStyle/>
                    <a:p>
                      <a:endParaRPr lang="en-US" sz="1400" dirty="0"/>
                    </a:p>
                  </a:txBody>
                  <a:tcPr/>
                </a:tc>
                <a:tc>
                  <a:txBody>
                    <a:bodyPr/>
                    <a:lstStyle/>
                    <a:p>
                      <a:endParaRPr lang="en-US" dirty="0"/>
                    </a:p>
                  </a:txBody>
                  <a:tcPr/>
                </a:tc>
              </a:tr>
              <a:tr h="286420">
                <a:tc>
                  <a:txBody>
                    <a:bodyPr/>
                    <a:lstStyle/>
                    <a:p>
                      <a:endParaRPr lang="en-US"/>
                    </a:p>
                  </a:txBody>
                  <a:tcPr/>
                </a:tc>
                <a:tc>
                  <a:txBody>
                    <a:bodyPr/>
                    <a:lstStyle/>
                    <a:p>
                      <a:endParaRPr lang="en-US"/>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tr>
              <a:tr h="286420">
                <a:tc>
                  <a:txBody>
                    <a:bodyPr/>
                    <a:lstStyle/>
                    <a:p>
                      <a:endParaRPr lang="en-US" dirty="0"/>
                    </a:p>
                  </a:txBody>
                  <a:tcPr/>
                </a:tc>
                <a:tc>
                  <a:txBody>
                    <a:bodyPr/>
                    <a:lstStyle/>
                    <a:p>
                      <a:endParaRPr lang="en-US" dirty="0"/>
                    </a:p>
                  </a:txBody>
                  <a:tcPr/>
                </a:tc>
                <a:tc>
                  <a:txBody>
                    <a:bodyPr/>
                    <a:lstStyle/>
                    <a:p>
                      <a:endParaRPr lang="en-US"/>
                    </a:p>
                  </a:txBody>
                  <a:tcPr/>
                </a:tc>
                <a:tc>
                  <a:txBody>
                    <a:bodyPr/>
                    <a:lstStyle/>
                    <a:p>
                      <a:endParaRPr lang="en-US" sz="1400" dirty="0"/>
                    </a:p>
                  </a:txBody>
                  <a:tcPr/>
                </a:tc>
                <a:tc>
                  <a:txBody>
                    <a:bodyPr/>
                    <a:lstStyle/>
                    <a:p>
                      <a:endParaRPr lang="en-US" dirty="0"/>
                    </a:p>
                  </a:txBody>
                  <a:tcPr/>
                </a:tc>
              </a:tr>
              <a:tr h="286420">
                <a:tc>
                  <a:txBody>
                    <a:bodyPr/>
                    <a:lstStyle/>
                    <a:p>
                      <a:endParaRPr lang="en-US" sz="1400" dirty="0"/>
                    </a:p>
                  </a:txBody>
                  <a:tcPr/>
                </a:tc>
                <a:tc>
                  <a:txBody>
                    <a:bodyPr/>
                    <a:lstStyle/>
                    <a:p>
                      <a:endParaRPr lang="en-US" sz="1400" dirty="0"/>
                    </a:p>
                  </a:txBody>
                  <a:tcPr/>
                </a:tc>
                <a:tc>
                  <a:txBody>
                    <a:bodyPr/>
                    <a:lstStyle/>
                    <a:p>
                      <a:endParaRPr lang="en-US" dirty="0"/>
                    </a:p>
                  </a:txBody>
                  <a:tcPr/>
                </a:tc>
                <a:tc>
                  <a:txBody>
                    <a:bodyPr/>
                    <a:lstStyle/>
                    <a:p>
                      <a:endParaRPr lang="en-US" sz="1400" dirty="0"/>
                    </a:p>
                  </a:txBody>
                  <a:tcPr/>
                </a:tc>
                <a:tc>
                  <a:txBody>
                    <a:bodyPr/>
                    <a:lstStyle/>
                    <a:p>
                      <a:endParaRPr lang="en-US" dirty="0"/>
                    </a:p>
                  </a:txBody>
                  <a:tcPr/>
                </a:tc>
              </a:tr>
              <a:tr h="312458">
                <a:tc>
                  <a:txBody>
                    <a:bodyPr/>
                    <a:lstStyle/>
                    <a:p>
                      <a:endParaRPr lang="en-US" sz="1400" dirty="0"/>
                    </a:p>
                  </a:txBody>
                  <a:tcPr/>
                </a:tc>
                <a:tc>
                  <a:txBody>
                    <a:bodyPr/>
                    <a:lstStyle/>
                    <a:p>
                      <a:endParaRPr lang="en-US" sz="1400" dirty="0"/>
                    </a:p>
                  </a:txBody>
                  <a:tcPr/>
                </a:tc>
                <a:tc>
                  <a:txBody>
                    <a:bodyPr/>
                    <a:lstStyle/>
                    <a:p>
                      <a:endParaRPr lang="en-US"/>
                    </a:p>
                  </a:txBody>
                  <a:tcPr/>
                </a:tc>
                <a:tc>
                  <a:txBody>
                    <a:bodyPr/>
                    <a:lstStyle/>
                    <a:p>
                      <a:endParaRPr lang="en-US" sz="1400"/>
                    </a:p>
                  </a:txBody>
                  <a:tcPr/>
                </a:tc>
                <a:tc>
                  <a:txBody>
                    <a:bodyPr/>
                    <a:lstStyle/>
                    <a:p>
                      <a:endParaRPr lang="en-US" sz="1400" dirty="0"/>
                    </a:p>
                  </a:txBody>
                  <a:tcPr/>
                </a:tc>
              </a:tr>
            </a:tbl>
          </a:graphicData>
        </a:graphic>
      </p:graphicFrame>
    </p:spTree>
    <p:extLst>
      <p:ext uri="{BB962C8B-B14F-4D97-AF65-F5344CB8AC3E}">
        <p14:creationId xmlns:p14="http://schemas.microsoft.com/office/powerpoint/2010/main" val="3167321786"/>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21</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21</a:t>
            </a:fld>
            <a:endParaRPr lang="en-US"/>
          </a:p>
        </p:txBody>
      </p:sp>
      <p:graphicFrame>
        <p:nvGraphicFramePr>
          <p:cNvPr id="2" name="Table 1"/>
          <p:cNvGraphicFramePr>
            <a:graphicFrameLocks noGrp="1"/>
          </p:cNvGraphicFramePr>
          <p:nvPr>
            <p:extLst>
              <p:ext uri="{D42A27DB-BD31-4B8C-83A1-F6EECF244321}">
                <p14:modId xmlns:p14="http://schemas.microsoft.com/office/powerpoint/2010/main" val="1606540433"/>
              </p:ext>
            </p:extLst>
          </p:nvPr>
        </p:nvGraphicFramePr>
        <p:xfrm>
          <a:off x="304800" y="685800"/>
          <a:ext cx="8092202" cy="6065520"/>
        </p:xfrm>
        <a:graphic>
          <a:graphicData uri="http://schemas.openxmlformats.org/drawingml/2006/table">
            <a:tbl>
              <a:tblPr firstRow="1" bandRow="1">
                <a:tableStyleId>{5C22544A-7EE6-4342-B048-85BDC9FD1C3A}</a:tableStyleId>
              </a:tblPr>
              <a:tblGrid>
                <a:gridCol w="2819401"/>
                <a:gridCol w="1457174"/>
                <a:gridCol w="3038626"/>
                <a:gridCol w="777001"/>
              </a:tblGrid>
              <a:tr h="286420">
                <a:tc gridSpan="4">
                  <a:txBody>
                    <a:bodyPr/>
                    <a:lstStyle/>
                    <a:p>
                      <a:pPr algn="ctr"/>
                      <a:r>
                        <a:rPr lang="en-US" sz="1400" dirty="0" smtClean="0"/>
                        <a:t>Management Protocol</a:t>
                      </a:r>
                      <a:r>
                        <a:rPr lang="en-US" sz="1400" baseline="0" dirty="0" smtClean="0"/>
                        <a:t> </a:t>
                      </a:r>
                      <a:r>
                        <a:rPr lang="en-US" sz="1400" dirty="0" smtClean="0"/>
                        <a:t>Configuration Parameters via </a:t>
                      </a:r>
                      <a:r>
                        <a:rPr lang="en-US" sz="1400" baseline="0" dirty="0" smtClean="0"/>
                        <a:t>MGMT SAP - MAC</a:t>
                      </a:r>
                      <a:endParaRPr lang="en-US" sz="1400" dirty="0"/>
                    </a:p>
                  </a:txBody>
                  <a:tcPr/>
                </a:tc>
                <a:tc hMerge="1">
                  <a:txBody>
                    <a:bodyPr/>
                    <a:lstStyle/>
                    <a:p>
                      <a:endParaRPr lang="en-US" sz="1400" dirty="0"/>
                    </a:p>
                  </a:txBody>
                  <a:tcPr/>
                </a:tc>
                <a:tc hMerge="1">
                  <a:txBody>
                    <a:bodyPr/>
                    <a:lstStyle/>
                    <a:p>
                      <a:endParaRPr lang="en-US" dirty="0"/>
                    </a:p>
                  </a:txBody>
                  <a:tcPr/>
                </a:tc>
                <a:tc hMerge="1">
                  <a:txBody>
                    <a:bodyPr/>
                    <a:lstStyle/>
                    <a:p>
                      <a:endParaRPr lang="en-US" dirty="0"/>
                    </a:p>
                  </a:txBody>
                  <a:tcPr/>
                </a:tc>
              </a:tr>
              <a:tr h="286420">
                <a:tc>
                  <a:txBody>
                    <a:bodyPr/>
                    <a:lstStyle/>
                    <a:p>
                      <a:r>
                        <a:rPr lang="en-US" sz="1400" b="1" dirty="0" smtClean="0"/>
                        <a:t>Optional Modes</a:t>
                      </a:r>
                      <a:endParaRPr lang="en-US" sz="1400" b="1" dirty="0"/>
                    </a:p>
                  </a:txBody>
                  <a:tcPr/>
                </a:tc>
                <a:tc>
                  <a:txBody>
                    <a:bodyPr/>
                    <a:lstStyle/>
                    <a:p>
                      <a:r>
                        <a:rPr lang="en-US" sz="1400" b="1" dirty="0" smtClean="0"/>
                        <a:t>Configuration set-up</a:t>
                      </a:r>
                    </a:p>
                  </a:txBody>
                  <a:tcPr/>
                </a:tc>
                <a:tc>
                  <a:txBody>
                    <a:bodyPr/>
                    <a:lstStyle/>
                    <a:p>
                      <a:endParaRPr lang="en-US" sz="1400" b="1" dirty="0"/>
                    </a:p>
                  </a:txBody>
                  <a:tcPr/>
                </a:tc>
                <a:tc>
                  <a:txBody>
                    <a:bodyPr/>
                    <a:lstStyle/>
                    <a:p>
                      <a:endParaRPr lang="en-US" sz="1400" b="1" dirty="0"/>
                    </a:p>
                  </a:txBody>
                  <a:tcPr/>
                </a:tc>
              </a:tr>
              <a:tr h="286420">
                <a:tc>
                  <a:txBody>
                    <a:bodyPr/>
                    <a:lstStyle/>
                    <a:p>
                      <a:r>
                        <a:rPr lang="en-US" sz="1400" dirty="0" smtClean="0"/>
                        <a:t>Generic (GTS) [beacon-enabled]</a:t>
                      </a:r>
                    </a:p>
                  </a:txBody>
                  <a:tcPr/>
                </a:tc>
                <a:tc>
                  <a:txBody>
                    <a:bodyPr/>
                    <a:lstStyle/>
                    <a:p>
                      <a:r>
                        <a:rPr lang="en-US" sz="1400" dirty="0" smtClean="0"/>
                        <a:t>Superframe</a:t>
                      </a:r>
                      <a:endParaRPr lang="en-US" sz="1400" dirty="0"/>
                    </a:p>
                  </a:txBody>
                  <a:tcPr/>
                </a:tc>
                <a:tc>
                  <a:txBody>
                    <a:bodyPr/>
                    <a:lstStyle/>
                    <a:p>
                      <a:endParaRPr lang="en-US" sz="1400" dirty="0"/>
                    </a:p>
                  </a:txBody>
                  <a:tcPr/>
                </a:tc>
                <a:tc>
                  <a:txBody>
                    <a:bodyPr/>
                    <a:lstStyle/>
                    <a:p>
                      <a:endParaRPr lang="en-US" sz="1400" dirty="0"/>
                    </a:p>
                  </a:txBody>
                  <a:tcPr/>
                </a:tc>
              </a:tr>
              <a:tr h="28642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DSME</a:t>
                      </a:r>
                    </a:p>
                  </a:txBody>
                  <a:tcPr/>
                </a:tc>
                <a:tc>
                  <a:txBody>
                    <a:bodyPr/>
                    <a:lstStyle/>
                    <a:p>
                      <a:r>
                        <a:rPr lang="en-US" sz="1400" dirty="0" smtClean="0"/>
                        <a:t>Superframe</a:t>
                      </a:r>
                      <a:endParaRPr lang="en-US" sz="1400" dirty="0"/>
                    </a:p>
                  </a:txBody>
                  <a:tcPr/>
                </a:tc>
                <a:tc>
                  <a:txBody>
                    <a:bodyPr/>
                    <a:lstStyle/>
                    <a:p>
                      <a:endParaRPr lang="en-US" sz="1400" dirty="0"/>
                    </a:p>
                  </a:txBody>
                  <a:tcPr/>
                </a:tc>
                <a:tc>
                  <a:txBody>
                    <a:bodyPr/>
                    <a:lstStyle/>
                    <a:p>
                      <a:endParaRPr lang="en-US" sz="1400" dirty="0"/>
                    </a:p>
                  </a:txBody>
                  <a:tcPr/>
                </a:tc>
              </a:tr>
              <a:tr h="28642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TSCH</a:t>
                      </a:r>
                    </a:p>
                  </a:txBody>
                  <a:tcPr/>
                </a:tc>
                <a:tc>
                  <a:txBody>
                    <a:bodyPr/>
                    <a:lstStyle/>
                    <a:p>
                      <a:r>
                        <a:rPr lang="en-US" sz="1400" dirty="0" smtClean="0"/>
                        <a:t>Slotframe</a:t>
                      </a:r>
                      <a:endParaRPr lang="en-US" sz="1400" dirty="0"/>
                    </a:p>
                  </a:txBody>
                  <a:tcPr/>
                </a:tc>
                <a:tc>
                  <a:txBody>
                    <a:bodyPr/>
                    <a:lstStyle/>
                    <a:p>
                      <a:endParaRPr lang="en-US" sz="1400" dirty="0"/>
                    </a:p>
                  </a:txBody>
                  <a:tcPr/>
                </a:tc>
                <a:tc>
                  <a:txBody>
                    <a:bodyPr/>
                    <a:lstStyle/>
                    <a:p>
                      <a:endParaRPr lang="en-US" dirty="0"/>
                    </a:p>
                  </a:txBody>
                  <a:tcPr/>
                </a:tc>
              </a:tr>
              <a:tr h="28642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SUN [Nonbeacon-enabled</a:t>
                      </a:r>
                      <a:r>
                        <a:rPr lang="en-US" sz="1400" dirty="0"/>
                        <a:t>]</a:t>
                      </a:r>
                      <a:endParaRPr lang="en-US" sz="1400" dirty="0" smtClean="0"/>
                    </a:p>
                  </a:txBody>
                  <a:tcPr/>
                </a:tc>
                <a:tc>
                  <a:txBody>
                    <a:bodyPr/>
                    <a:lstStyle/>
                    <a:p>
                      <a:endParaRPr lang="en-US" sz="1400" dirty="0"/>
                    </a:p>
                  </a:txBody>
                  <a:tcPr/>
                </a:tc>
                <a:tc>
                  <a:txBody>
                    <a:bodyPr/>
                    <a:lstStyle/>
                    <a:p>
                      <a:r>
                        <a:rPr lang="en-US" sz="1400" i="1" kern="1200" dirty="0" err="1" smtClean="0">
                          <a:solidFill>
                            <a:schemeClr val="dk1"/>
                          </a:solidFill>
                          <a:effectLst/>
                          <a:latin typeface="+mn-lt"/>
                          <a:ea typeface="+mn-ea"/>
                          <a:cs typeface="+mn-cs"/>
                        </a:rPr>
                        <a:t>phyCurrentChannel</a:t>
                      </a:r>
                      <a:r>
                        <a:rPr lang="en-US" sz="1400" i="1" kern="1200" dirty="0" smtClean="0">
                          <a:solidFill>
                            <a:schemeClr val="dk1"/>
                          </a:solidFill>
                          <a:effectLst/>
                          <a:latin typeface="+mn-lt"/>
                          <a:ea typeface="+mn-ea"/>
                          <a:cs typeface="+mn-cs"/>
                        </a:rPr>
                        <a:t>,</a:t>
                      </a:r>
                    </a:p>
                    <a:p>
                      <a:pPr marL="0" marR="0" indent="0" algn="l" defTabSz="457200" rtl="0" eaLnBrk="1" fontAlgn="auto" latinLnBrk="0" hangingPunct="1">
                        <a:lnSpc>
                          <a:spcPct val="100000"/>
                        </a:lnSpc>
                        <a:spcBef>
                          <a:spcPts val="0"/>
                        </a:spcBef>
                        <a:spcAft>
                          <a:spcPts val="0"/>
                        </a:spcAft>
                        <a:buClrTx/>
                        <a:buSzTx/>
                        <a:buFontTx/>
                        <a:buNone/>
                        <a:tabLst/>
                        <a:defRPr/>
                      </a:pPr>
                      <a:r>
                        <a:rPr lang="en-US" sz="1400" i="1" kern="1200" dirty="0" smtClean="0">
                          <a:solidFill>
                            <a:schemeClr val="dk1"/>
                          </a:solidFill>
                          <a:effectLst/>
                          <a:latin typeface="+mn-lt"/>
                          <a:ea typeface="+mn-ea"/>
                          <a:cs typeface="+mn-cs"/>
                        </a:rPr>
                        <a:t>ChanCenterFreq0 </a:t>
                      </a:r>
                    </a:p>
                    <a:p>
                      <a:pPr marL="0" marR="0" indent="0" algn="l" defTabSz="457200" rtl="0" eaLnBrk="1" fontAlgn="auto" latinLnBrk="0" hangingPunct="1">
                        <a:lnSpc>
                          <a:spcPct val="100000"/>
                        </a:lnSpc>
                        <a:spcBef>
                          <a:spcPts val="0"/>
                        </a:spcBef>
                        <a:spcAft>
                          <a:spcPts val="0"/>
                        </a:spcAft>
                        <a:buClrTx/>
                        <a:buSzTx/>
                        <a:buFontTx/>
                        <a:buNone/>
                        <a:tabLst/>
                        <a:defRPr/>
                      </a:pPr>
                      <a:r>
                        <a:rPr lang="en-US" sz="1400" i="1" kern="1200" dirty="0" err="1" smtClean="0">
                          <a:solidFill>
                            <a:schemeClr val="dk1"/>
                          </a:solidFill>
                          <a:effectLst/>
                          <a:latin typeface="+mn-lt"/>
                          <a:ea typeface="+mn-ea"/>
                          <a:cs typeface="+mn-cs"/>
                        </a:rPr>
                        <a:t>NumChan</a:t>
                      </a:r>
                      <a:r>
                        <a:rPr lang="en-US" sz="1400" i="1" kern="1200" dirty="0" smtClean="0">
                          <a:solidFill>
                            <a:schemeClr val="dk1"/>
                          </a:solidFill>
                          <a:effectLst/>
                          <a:latin typeface="+mn-lt"/>
                          <a:ea typeface="+mn-ea"/>
                          <a:cs typeface="+mn-cs"/>
                        </a:rPr>
                        <a:t>,</a:t>
                      </a:r>
                      <a:r>
                        <a:rPr lang="en-US" sz="1400" i="1" kern="1200" baseline="0" dirty="0" smtClean="0">
                          <a:solidFill>
                            <a:schemeClr val="dk1"/>
                          </a:solidFill>
                          <a:effectLst/>
                          <a:latin typeface="+mn-lt"/>
                          <a:ea typeface="+mn-ea"/>
                          <a:cs typeface="+mn-cs"/>
                        </a:rPr>
                        <a:t> </a:t>
                      </a:r>
                    </a:p>
                    <a:p>
                      <a:pPr marL="0" marR="0" indent="0" algn="l" defTabSz="457200" rtl="0" eaLnBrk="1" fontAlgn="auto" latinLnBrk="0" hangingPunct="1">
                        <a:lnSpc>
                          <a:spcPct val="100000"/>
                        </a:lnSpc>
                        <a:spcBef>
                          <a:spcPts val="0"/>
                        </a:spcBef>
                        <a:spcAft>
                          <a:spcPts val="0"/>
                        </a:spcAft>
                        <a:buClrTx/>
                        <a:buSzTx/>
                        <a:buFontTx/>
                        <a:buNone/>
                        <a:tabLst/>
                        <a:defRPr/>
                      </a:pPr>
                      <a:r>
                        <a:rPr lang="en-US" sz="1400" i="1" kern="1200" dirty="0" err="1" smtClean="0">
                          <a:solidFill>
                            <a:schemeClr val="dk1"/>
                          </a:solidFill>
                          <a:effectLst/>
                          <a:latin typeface="+mn-lt"/>
                          <a:ea typeface="+mn-ea"/>
                          <a:cs typeface="+mn-cs"/>
                        </a:rPr>
                        <a:t>ChanSpacing</a:t>
                      </a:r>
                      <a:endParaRPr lang="en-US" sz="1400" i="1" kern="1200" dirty="0" smtClean="0">
                        <a:solidFill>
                          <a:schemeClr val="dk1"/>
                        </a:solidFill>
                        <a:effectLst/>
                        <a:latin typeface="+mn-lt"/>
                        <a:ea typeface="+mn-ea"/>
                        <a:cs typeface="+mn-cs"/>
                      </a:endParaRPr>
                    </a:p>
                    <a:p>
                      <a:r>
                        <a:rPr lang="en-US" sz="1400" i="1" kern="1200" dirty="0" err="1" smtClean="0">
                          <a:solidFill>
                            <a:schemeClr val="dk1"/>
                          </a:solidFill>
                          <a:effectLst/>
                          <a:latin typeface="+mn-lt"/>
                          <a:ea typeface="+mn-ea"/>
                          <a:cs typeface="+mn-cs"/>
                        </a:rPr>
                        <a:t>phyCurrentPage</a:t>
                      </a:r>
                      <a:r>
                        <a:rPr lang="en-US" sz="1400" i="1" kern="1200" dirty="0" smtClean="0">
                          <a:solidFill>
                            <a:schemeClr val="dk1"/>
                          </a:solidFill>
                          <a:effectLst/>
                          <a:latin typeface="+mn-lt"/>
                          <a:ea typeface="+mn-ea"/>
                          <a:cs typeface="+mn-cs"/>
                        </a:rPr>
                        <a:t>,</a:t>
                      </a:r>
                    </a:p>
                    <a:p>
                      <a:pPr marL="0" marR="0" indent="0" algn="l" defTabSz="457200" rtl="0" eaLnBrk="1" fontAlgn="auto" latinLnBrk="0" hangingPunct="1">
                        <a:lnSpc>
                          <a:spcPct val="100000"/>
                        </a:lnSpc>
                        <a:spcBef>
                          <a:spcPts val="0"/>
                        </a:spcBef>
                        <a:spcAft>
                          <a:spcPts val="0"/>
                        </a:spcAft>
                        <a:buClrTx/>
                        <a:buSzTx/>
                        <a:buFontTx/>
                        <a:buNone/>
                        <a:tabLst/>
                        <a:defRPr/>
                      </a:pPr>
                      <a:r>
                        <a:rPr lang="en-US" sz="1400" i="1" kern="1200" dirty="0" err="1" smtClean="0">
                          <a:solidFill>
                            <a:schemeClr val="dk1"/>
                          </a:solidFill>
                          <a:effectLst/>
                          <a:latin typeface="+mn-lt"/>
                          <a:ea typeface="+mn-ea"/>
                          <a:cs typeface="+mn-cs"/>
                        </a:rPr>
                        <a:t>phyCurrentSUNPageEntry</a:t>
                      </a:r>
                      <a:r>
                        <a:rPr lang="en-US" sz="1400" i="1" kern="1200" dirty="0" smtClean="0">
                          <a:solidFill>
                            <a:schemeClr val="dk1"/>
                          </a:solidFill>
                          <a:effectLst/>
                          <a:latin typeface="+mn-lt"/>
                          <a:ea typeface="+mn-ea"/>
                          <a:cs typeface="+mn-cs"/>
                        </a:rPr>
                        <a:t>, </a:t>
                      </a:r>
                    </a:p>
                    <a:p>
                      <a:pPr marL="0" marR="0" indent="0" algn="l" defTabSz="457200" rtl="0" eaLnBrk="1" fontAlgn="auto" latinLnBrk="0" hangingPunct="1">
                        <a:lnSpc>
                          <a:spcPct val="100000"/>
                        </a:lnSpc>
                        <a:spcBef>
                          <a:spcPts val="0"/>
                        </a:spcBef>
                        <a:spcAft>
                          <a:spcPts val="0"/>
                        </a:spcAft>
                        <a:buClrTx/>
                        <a:buSzTx/>
                        <a:buFontTx/>
                        <a:buNone/>
                        <a:tabLst/>
                        <a:defRPr/>
                      </a:pPr>
                      <a:r>
                        <a:rPr lang="en-US" sz="1400" i="1" kern="1200" dirty="0" err="1" smtClean="0">
                          <a:solidFill>
                            <a:schemeClr val="dk1"/>
                          </a:solidFill>
                          <a:effectLst/>
                          <a:latin typeface="+mn-lt"/>
                          <a:ea typeface="+mn-ea"/>
                          <a:cs typeface="+mn-cs"/>
                        </a:rPr>
                        <a:t>phyNumSUNPageEntriesSupported</a:t>
                      </a:r>
                      <a:r>
                        <a:rPr lang="en-US" sz="1400" i="1" kern="1200" dirty="0" smtClean="0">
                          <a:solidFill>
                            <a:schemeClr val="dk1"/>
                          </a:solidFill>
                          <a:effectLst/>
                          <a:latin typeface="+mn-lt"/>
                          <a:ea typeface="+mn-ea"/>
                          <a:cs typeface="+mn-cs"/>
                        </a:rPr>
                        <a:t> </a:t>
                      </a:r>
                      <a:r>
                        <a:rPr lang="en-US" sz="1400" i="1" kern="1200" dirty="0" err="1" smtClean="0">
                          <a:solidFill>
                            <a:schemeClr val="dk1"/>
                          </a:solidFill>
                          <a:effectLst/>
                          <a:latin typeface="+mn-lt"/>
                          <a:ea typeface="+mn-ea"/>
                          <a:cs typeface="+mn-cs"/>
                        </a:rPr>
                        <a:t>phySUNPageEntriesSupported</a:t>
                      </a:r>
                      <a:r>
                        <a:rPr lang="en-US" sz="1400" i="1" kern="1200" dirty="0" smtClean="0">
                          <a:solidFill>
                            <a:schemeClr val="dk1"/>
                          </a:solidFill>
                          <a:effectLst/>
                          <a:latin typeface="+mn-lt"/>
                          <a:ea typeface="+mn-ea"/>
                          <a:cs typeface="+mn-cs"/>
                        </a:rPr>
                        <a:t> </a:t>
                      </a:r>
                    </a:p>
                    <a:p>
                      <a:r>
                        <a:rPr lang="en-US" sz="1400" i="1" kern="1200" dirty="0" err="1" smtClean="0">
                          <a:solidFill>
                            <a:schemeClr val="dk1"/>
                          </a:solidFill>
                          <a:effectLst/>
                          <a:latin typeface="+mn-lt"/>
                          <a:ea typeface="+mn-ea"/>
                          <a:cs typeface="+mn-cs"/>
                        </a:rPr>
                        <a:t>macPanId</a:t>
                      </a:r>
                      <a:r>
                        <a:rPr lang="en-US" sz="1400" i="1" kern="1200" dirty="0" smtClean="0">
                          <a:solidFill>
                            <a:schemeClr val="dk1"/>
                          </a:solidFill>
                          <a:effectLst/>
                          <a:latin typeface="+mn-lt"/>
                          <a:ea typeface="+mn-ea"/>
                          <a:cs typeface="+mn-cs"/>
                        </a:rPr>
                        <a:t>,</a:t>
                      </a:r>
                    </a:p>
                    <a:p>
                      <a:r>
                        <a:rPr lang="en-US" sz="1400" i="1" kern="1200" dirty="0" err="1" smtClean="0">
                          <a:solidFill>
                            <a:schemeClr val="dk1"/>
                          </a:solidFill>
                          <a:effectLst/>
                          <a:latin typeface="+mn-lt"/>
                          <a:ea typeface="+mn-ea"/>
                          <a:cs typeface="+mn-cs"/>
                        </a:rPr>
                        <a:t>macCoordShortAddress</a:t>
                      </a:r>
                      <a:endParaRPr lang="en-US" sz="1400" i="1" kern="1200" dirty="0" smtClean="0">
                        <a:solidFill>
                          <a:schemeClr val="dk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400" i="1" kern="1200" dirty="0" err="1" smtClean="0">
                          <a:solidFill>
                            <a:schemeClr val="dk1"/>
                          </a:solidFill>
                          <a:effectLst/>
                          <a:latin typeface="+mn-lt"/>
                          <a:ea typeface="+mn-ea"/>
                          <a:cs typeface="+mn-cs"/>
                        </a:rPr>
                        <a:t>phySUNChannelsSupported</a:t>
                      </a:r>
                      <a:r>
                        <a:rPr lang="en-US" sz="1400" i="1" kern="1200" dirty="0" smtClean="0">
                          <a:solidFill>
                            <a:schemeClr val="dk1"/>
                          </a:solidFill>
                          <a:effectLst/>
                          <a:latin typeface="+mn-lt"/>
                          <a:ea typeface="+mn-ea"/>
                          <a:cs typeface="+mn-cs"/>
                        </a:rPr>
                        <a:t> </a:t>
                      </a:r>
                      <a:endParaRPr lang="en-US" sz="1400" i="1" dirty="0" smtClean="0"/>
                    </a:p>
                  </a:txBody>
                  <a:tcPr/>
                </a:tc>
                <a:tc>
                  <a:txBody>
                    <a:bodyPr/>
                    <a:lstStyle/>
                    <a:p>
                      <a:endParaRPr lang="en-US"/>
                    </a:p>
                  </a:txBody>
                  <a:tcPr/>
                </a:tc>
              </a:tr>
              <a:tr h="286420">
                <a:tc>
                  <a:txBody>
                    <a:bodyPr/>
                    <a:lstStyle/>
                    <a:p>
                      <a:r>
                        <a:rPr lang="en-US" sz="1400" dirty="0" smtClean="0"/>
                        <a:t>TVWS</a:t>
                      </a:r>
                      <a:endParaRPr lang="en-US" sz="1400" dirty="0"/>
                    </a:p>
                  </a:txBody>
                  <a:tcPr/>
                </a:tc>
                <a:tc>
                  <a:txBody>
                    <a:bodyPr/>
                    <a:lstStyle/>
                    <a:p>
                      <a:endParaRPr lang="en-US" dirty="0"/>
                    </a:p>
                  </a:txBody>
                  <a:tcPr/>
                </a:tc>
                <a:tc>
                  <a:txBody>
                    <a:bodyPr/>
                    <a:lstStyle/>
                    <a:p>
                      <a:endParaRPr lang="en-US" sz="1400" dirty="0"/>
                    </a:p>
                  </a:txBody>
                  <a:tcPr/>
                </a:tc>
                <a:tc>
                  <a:txBody>
                    <a:bodyPr/>
                    <a:lstStyle/>
                    <a:p>
                      <a:endParaRPr lang="en-US" sz="1400" dirty="0"/>
                    </a:p>
                  </a:txBody>
                  <a:tcPr/>
                </a:tc>
              </a:tr>
              <a:tr h="286420">
                <a:tc>
                  <a:txBody>
                    <a:bodyPr/>
                    <a:lstStyle/>
                    <a:p>
                      <a:r>
                        <a:rPr lang="en-US" sz="1400" dirty="0" smtClean="0"/>
                        <a:t>LECIM (lp-wan)</a:t>
                      </a:r>
                      <a:endParaRPr lang="en-US" sz="1400" dirty="0"/>
                    </a:p>
                  </a:txBody>
                  <a:tcPr/>
                </a:tc>
                <a:tc>
                  <a:txBody>
                    <a:bodyPr/>
                    <a:lstStyle/>
                    <a:p>
                      <a:endParaRPr lang="en-US" dirty="0"/>
                    </a:p>
                  </a:txBody>
                  <a:tcPr/>
                </a:tc>
                <a:tc>
                  <a:txBody>
                    <a:bodyPr/>
                    <a:lstStyle/>
                    <a:p>
                      <a:endParaRPr lang="en-US" sz="1400" dirty="0"/>
                    </a:p>
                  </a:txBody>
                  <a:tcPr/>
                </a:tc>
                <a:tc>
                  <a:txBody>
                    <a:bodyPr/>
                    <a:lstStyle/>
                    <a:p>
                      <a:endParaRPr lang="en-US" dirty="0"/>
                    </a:p>
                  </a:txBody>
                  <a:tcPr/>
                </a:tc>
              </a:tr>
              <a:tr h="286420">
                <a:tc>
                  <a:txBody>
                    <a:bodyPr/>
                    <a:lstStyle/>
                    <a:p>
                      <a:r>
                        <a:rPr lang="en-US" sz="1400" dirty="0" smtClean="0"/>
                        <a:t>RFID</a:t>
                      </a:r>
                      <a:endParaRPr lang="en-US" sz="1400" dirty="0"/>
                    </a:p>
                  </a:txBody>
                  <a:tcPr/>
                </a:tc>
                <a:tc>
                  <a:txBody>
                    <a:bodyPr/>
                    <a:lstStyle/>
                    <a:p>
                      <a:endParaRPr lang="en-US" dirty="0"/>
                    </a:p>
                  </a:txBody>
                  <a:tcPr/>
                </a:tc>
                <a:tc>
                  <a:txBody>
                    <a:bodyPr/>
                    <a:lstStyle/>
                    <a:p>
                      <a:endParaRPr lang="en-US" sz="1400" dirty="0"/>
                    </a:p>
                  </a:txBody>
                  <a:tcPr/>
                </a:tc>
                <a:tc>
                  <a:txBody>
                    <a:bodyPr/>
                    <a:lstStyle/>
                    <a:p>
                      <a:endParaRPr lang="en-US" dirty="0"/>
                    </a:p>
                  </a:txBody>
                  <a:tcPr/>
                </a:tc>
              </a:tr>
              <a:tr h="286420">
                <a:tc>
                  <a:txBody>
                    <a:bodyPr/>
                    <a:lstStyle/>
                    <a:p>
                      <a:r>
                        <a:rPr lang="en-US" sz="1400" dirty="0" smtClean="0"/>
                        <a:t>RCC</a:t>
                      </a:r>
                      <a:endParaRPr lang="en-US" sz="1400" dirty="0"/>
                    </a:p>
                  </a:txBody>
                  <a:tcPr/>
                </a:tc>
                <a:tc>
                  <a:txBody>
                    <a:bodyPr/>
                    <a:lstStyle/>
                    <a:p>
                      <a:endParaRPr lang="en-US" dirty="0"/>
                    </a:p>
                  </a:txBody>
                  <a:tcPr/>
                </a:tc>
                <a:tc>
                  <a:txBody>
                    <a:bodyPr/>
                    <a:lstStyle/>
                    <a:p>
                      <a:endParaRPr lang="en-US" sz="1400" dirty="0"/>
                    </a:p>
                  </a:txBody>
                  <a:tcPr/>
                </a:tc>
                <a:tc>
                  <a:txBody>
                    <a:bodyPr/>
                    <a:lstStyle/>
                    <a:p>
                      <a:endParaRPr lang="en-US" dirty="0"/>
                    </a:p>
                  </a:txBody>
                  <a:tcPr/>
                </a:tc>
              </a:tr>
              <a:tr h="286420">
                <a:tc>
                  <a:txBody>
                    <a:bodyPr/>
                    <a:lstStyle/>
                    <a:p>
                      <a:r>
                        <a:rPr lang="en-US" sz="1400" dirty="0" smtClean="0"/>
                        <a:t>Generic [non-beacon-enabled]</a:t>
                      </a:r>
                      <a:endParaRPr lang="en-US" sz="1400" dirty="0"/>
                    </a:p>
                  </a:txBody>
                  <a:tcPr/>
                </a:tc>
                <a:tc>
                  <a:txBody>
                    <a:bodyPr/>
                    <a:lstStyle/>
                    <a:p>
                      <a:endParaRPr lang="en-US" dirty="0"/>
                    </a:p>
                  </a:txBody>
                  <a:tcPr/>
                </a:tc>
                <a:tc>
                  <a:txBody>
                    <a:bodyPr/>
                    <a:lstStyle/>
                    <a:p>
                      <a:endParaRPr lang="en-US" sz="1400" dirty="0"/>
                    </a:p>
                  </a:txBody>
                  <a:tcPr/>
                </a:tc>
                <a:tc>
                  <a:txBody>
                    <a:bodyPr/>
                    <a:lstStyle/>
                    <a:p>
                      <a:endParaRPr lang="en-US" sz="1400" dirty="0"/>
                    </a:p>
                  </a:txBody>
                  <a:tcPr/>
                </a:tc>
              </a:tr>
            </a:tbl>
          </a:graphicData>
        </a:graphic>
      </p:graphicFrame>
    </p:spTree>
    <p:extLst>
      <p:ext uri="{BB962C8B-B14F-4D97-AF65-F5344CB8AC3E}">
        <p14:creationId xmlns:p14="http://schemas.microsoft.com/office/powerpoint/2010/main" val="2740864884"/>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22</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22</a:t>
            </a:fld>
            <a:endParaRPr lang="en-US"/>
          </a:p>
        </p:txBody>
      </p:sp>
      <p:graphicFrame>
        <p:nvGraphicFramePr>
          <p:cNvPr id="2" name="Table 1"/>
          <p:cNvGraphicFramePr>
            <a:graphicFrameLocks noGrp="1"/>
          </p:cNvGraphicFramePr>
          <p:nvPr>
            <p:extLst>
              <p:ext uri="{D42A27DB-BD31-4B8C-83A1-F6EECF244321}">
                <p14:modId xmlns:p14="http://schemas.microsoft.com/office/powerpoint/2010/main" val="14577397"/>
              </p:ext>
            </p:extLst>
          </p:nvPr>
        </p:nvGraphicFramePr>
        <p:xfrm>
          <a:off x="152399" y="838200"/>
          <a:ext cx="8763001" cy="5372137"/>
        </p:xfrm>
        <a:graphic>
          <a:graphicData uri="http://schemas.openxmlformats.org/drawingml/2006/table">
            <a:tbl>
              <a:tblPr firstRow="1" bandRow="1">
                <a:tableStyleId>{5C22544A-7EE6-4342-B048-85BDC9FD1C3A}</a:tableStyleId>
              </a:tblPr>
              <a:tblGrid>
                <a:gridCol w="1752601"/>
                <a:gridCol w="6248400"/>
                <a:gridCol w="762000"/>
              </a:tblGrid>
              <a:tr h="286420">
                <a:tc gridSpan="3">
                  <a:txBody>
                    <a:bodyPr/>
                    <a:lstStyle/>
                    <a:p>
                      <a:pPr algn="ctr"/>
                      <a:r>
                        <a:rPr lang="en-US" sz="1400" dirty="0" smtClean="0"/>
                        <a:t>Management Protocol</a:t>
                      </a:r>
                      <a:r>
                        <a:rPr lang="en-US" sz="1400" baseline="0" dirty="0" smtClean="0"/>
                        <a:t> </a:t>
                      </a:r>
                      <a:r>
                        <a:rPr lang="en-US" sz="1400" dirty="0" smtClean="0"/>
                        <a:t>Configuration Parameters via </a:t>
                      </a:r>
                      <a:r>
                        <a:rPr lang="en-US" sz="1400" baseline="0" dirty="0" smtClean="0"/>
                        <a:t>MGMT SAP - MAC</a:t>
                      </a:r>
                      <a:endParaRPr lang="en-US" sz="1400" dirty="0"/>
                    </a:p>
                  </a:txBody>
                  <a:tcPr/>
                </a:tc>
                <a:tc hMerge="1">
                  <a:txBody>
                    <a:bodyPr/>
                    <a:lstStyle/>
                    <a:p>
                      <a:endParaRPr lang="en-US" sz="1400" dirty="0"/>
                    </a:p>
                  </a:txBody>
                  <a:tcPr/>
                </a:tc>
                <a:tc hMerge="1">
                  <a:txBody>
                    <a:bodyPr/>
                    <a:lstStyle/>
                    <a:p>
                      <a:endParaRPr lang="en-US" dirty="0"/>
                    </a:p>
                  </a:txBody>
                  <a:tcPr/>
                </a:tc>
              </a:tr>
              <a:tr h="286420">
                <a:tc>
                  <a:txBody>
                    <a:bodyPr/>
                    <a:lstStyle/>
                    <a:p>
                      <a:r>
                        <a:rPr lang="en-US" sz="1400" b="1" dirty="0" smtClean="0"/>
                        <a:t>Option behaviors</a:t>
                      </a:r>
                      <a:endParaRPr lang="en-US" sz="1400" b="1" dirty="0"/>
                    </a:p>
                  </a:txBody>
                  <a:tcPr/>
                </a:tc>
                <a:tc>
                  <a:txBody>
                    <a:bodyPr/>
                    <a:lstStyle/>
                    <a:p>
                      <a:r>
                        <a:rPr lang="en-US" sz="1400" b="1" dirty="0" smtClean="0"/>
                        <a:t>Option details</a:t>
                      </a:r>
                      <a:endParaRPr lang="en-US" sz="1400" b="1" dirty="0"/>
                    </a:p>
                  </a:txBody>
                  <a:tcPr/>
                </a:tc>
                <a:tc>
                  <a:txBody>
                    <a:bodyPr/>
                    <a:lstStyle/>
                    <a:p>
                      <a:endParaRPr lang="en-US"/>
                    </a:p>
                  </a:txBody>
                  <a:tcPr/>
                </a:tc>
              </a:tr>
              <a:tr h="286420">
                <a:tc>
                  <a:txBody>
                    <a:bodyPr/>
                    <a:lstStyle/>
                    <a:p>
                      <a:r>
                        <a:rPr lang="en-US" sz="1400" dirty="0" smtClean="0"/>
                        <a:t>Association</a:t>
                      </a:r>
                      <a:endParaRPr lang="en-US" sz="1400" dirty="0"/>
                    </a:p>
                  </a:txBody>
                  <a:tcPr/>
                </a:tc>
                <a:tc>
                  <a:txBody>
                    <a:bodyPr/>
                    <a:lstStyle/>
                    <a:p>
                      <a:endParaRPr lang="en-US" sz="1400" dirty="0"/>
                    </a:p>
                  </a:txBody>
                  <a:tcPr/>
                </a:tc>
                <a:tc>
                  <a:txBody>
                    <a:bodyPr/>
                    <a:lstStyle/>
                    <a:p>
                      <a:endParaRPr lang="en-US"/>
                    </a:p>
                  </a:txBody>
                  <a:tcPr/>
                </a:tc>
              </a:tr>
              <a:tr h="286420">
                <a:tc>
                  <a:txBody>
                    <a:bodyPr/>
                    <a:lstStyle/>
                    <a:p>
                      <a:r>
                        <a:rPr lang="en-US" sz="1400" dirty="0" smtClean="0"/>
                        <a:t>Security</a:t>
                      </a:r>
                      <a:endParaRPr lang="en-US" sz="1400" dirty="0"/>
                    </a:p>
                  </a:txBody>
                  <a:tcPr/>
                </a:tc>
                <a:tc>
                  <a:txBody>
                    <a:bodyPr/>
                    <a:lstStyle/>
                    <a:p>
                      <a:r>
                        <a:rPr lang="en-US" sz="1400" dirty="0" smtClean="0"/>
                        <a:t>Integrity,</a:t>
                      </a:r>
                      <a:r>
                        <a:rPr lang="en-US" sz="1400" baseline="0" dirty="0" smtClean="0"/>
                        <a:t> Encryption</a:t>
                      </a:r>
                      <a:endParaRPr lang="en-US" sz="1400" dirty="0"/>
                    </a:p>
                  </a:txBody>
                  <a:tcPr/>
                </a:tc>
                <a:tc>
                  <a:txBody>
                    <a:bodyPr/>
                    <a:lstStyle/>
                    <a:p>
                      <a:endParaRPr lang="en-US"/>
                    </a:p>
                  </a:txBody>
                  <a:tcPr/>
                </a:tc>
              </a:tr>
              <a:tr h="286420">
                <a:tc>
                  <a:txBody>
                    <a:bodyPr/>
                    <a:lstStyle/>
                    <a:p>
                      <a:r>
                        <a:rPr lang="en-US" sz="1400" dirty="0" smtClean="0"/>
                        <a:t>Promiscuous</a:t>
                      </a:r>
                      <a:endParaRPr lang="en-US" sz="1400" dirty="0"/>
                    </a:p>
                  </a:txBody>
                  <a:tcPr/>
                </a:tc>
                <a:tc>
                  <a:txBody>
                    <a:bodyPr/>
                    <a:lstStyle/>
                    <a:p>
                      <a:endParaRPr lang="en-US" dirty="0"/>
                    </a:p>
                  </a:txBody>
                  <a:tcPr/>
                </a:tc>
                <a:tc>
                  <a:txBody>
                    <a:bodyPr/>
                    <a:lstStyle/>
                    <a:p>
                      <a:endParaRPr lang="en-US"/>
                    </a:p>
                  </a:txBody>
                  <a:tcPr/>
                </a:tc>
              </a:tr>
              <a:tr h="286420">
                <a:tc>
                  <a:txBody>
                    <a:bodyPr/>
                    <a:lstStyle/>
                    <a:p>
                      <a:r>
                        <a:rPr lang="en-US" sz="1400" dirty="0" smtClean="0"/>
                        <a:t>Ranging</a:t>
                      </a:r>
                      <a:endParaRPr lang="en-US" sz="1400" dirty="0"/>
                    </a:p>
                  </a:txBody>
                  <a:tcPr/>
                </a:tc>
                <a:tc>
                  <a:txBody>
                    <a:bodyPr/>
                    <a:lstStyle/>
                    <a:p>
                      <a:endParaRPr lang="en-US" dirty="0"/>
                    </a:p>
                  </a:txBody>
                  <a:tcPr/>
                </a:tc>
                <a:tc>
                  <a:txBody>
                    <a:bodyPr/>
                    <a:lstStyle/>
                    <a:p>
                      <a:endParaRPr lang="en-US" dirty="0"/>
                    </a:p>
                  </a:txBody>
                  <a:tcPr/>
                </a:tc>
              </a:tr>
              <a:tr h="286420">
                <a:tc>
                  <a:txBody>
                    <a:bodyPr/>
                    <a:lstStyle/>
                    <a:p>
                      <a:r>
                        <a:rPr lang="en-US" sz="1400" dirty="0" smtClean="0"/>
                        <a:t>Low Energy</a:t>
                      </a:r>
                      <a:endParaRPr lang="en-US" sz="1400" dirty="0"/>
                    </a:p>
                  </a:txBody>
                  <a:tcPr/>
                </a:tc>
                <a:tc>
                  <a:txBody>
                    <a:bodyPr/>
                    <a:lstStyle/>
                    <a:p>
                      <a:r>
                        <a:rPr lang="en-US" sz="1400" dirty="0" smtClean="0"/>
                        <a:t>CSL, RIT, IRIT</a:t>
                      </a:r>
                      <a:endParaRPr lang="en-US" sz="1400" dirty="0"/>
                    </a:p>
                  </a:txBody>
                  <a:tcPr/>
                </a:tc>
                <a:tc>
                  <a:txBody>
                    <a:bodyPr/>
                    <a:lstStyle/>
                    <a:p>
                      <a:endParaRPr lang="en-US"/>
                    </a:p>
                  </a:txBody>
                  <a:tcPr/>
                </a:tc>
              </a:tr>
              <a:tr h="286420">
                <a:tc>
                  <a:txBody>
                    <a:bodyPr/>
                    <a:lstStyle/>
                    <a:p>
                      <a:r>
                        <a:rPr lang="en-US" sz="1400" dirty="0" smtClean="0"/>
                        <a:t>Priority</a:t>
                      </a:r>
                      <a:endParaRPr lang="en-US" sz="1400" dirty="0"/>
                    </a:p>
                  </a:txBody>
                  <a:tcPr/>
                </a:tc>
                <a:tc>
                  <a:txBody>
                    <a:bodyPr/>
                    <a:lstStyle/>
                    <a:p>
                      <a:endParaRPr lang="en-US" dirty="0"/>
                    </a:p>
                  </a:txBody>
                  <a:tcPr/>
                </a:tc>
                <a:tc>
                  <a:txBody>
                    <a:bodyPr/>
                    <a:lstStyle/>
                    <a:p>
                      <a:endParaRPr lang="en-US"/>
                    </a:p>
                  </a:txBody>
                  <a:tcPr/>
                </a:tc>
              </a:tr>
              <a:tr h="286420">
                <a:tc>
                  <a:txBody>
                    <a:bodyPr/>
                    <a:lstStyle/>
                    <a:p>
                      <a:r>
                        <a:rPr lang="en-US" sz="1400" dirty="0" smtClean="0"/>
                        <a:t>Metrics</a:t>
                      </a:r>
                      <a:endParaRPr lang="en-US" sz="1400" dirty="0"/>
                    </a:p>
                  </a:txBody>
                  <a:tcPr/>
                </a:tc>
                <a:tc>
                  <a:txBody>
                    <a:bodyPr/>
                    <a:lstStyle/>
                    <a:p>
                      <a:r>
                        <a:rPr lang="en-US" sz="1400" b="0" i="0" u="none" strike="noStrike" kern="1200" baseline="0" dirty="0" smtClean="0">
                          <a:solidFill>
                            <a:schemeClr val="dk1"/>
                          </a:solidFill>
                          <a:latin typeface="+mn-lt"/>
                          <a:ea typeface="+mn-ea"/>
                          <a:cs typeface="+mn-cs"/>
                        </a:rPr>
                        <a:t>MAC Metrics IE/All MAC Metrics IE</a:t>
                      </a:r>
                      <a:endParaRPr lang="en-US" sz="1400" dirty="0"/>
                    </a:p>
                  </a:txBody>
                  <a:tcPr/>
                </a:tc>
                <a:tc>
                  <a:txBody>
                    <a:bodyPr/>
                    <a:lstStyle/>
                    <a:p>
                      <a:endParaRPr lang="en-US" dirty="0"/>
                    </a:p>
                  </a:txBody>
                  <a:tcPr/>
                </a:tc>
              </a:tr>
              <a:tr h="286420">
                <a:tc>
                  <a:txBody>
                    <a:bodyPr/>
                    <a:lstStyle/>
                    <a:p>
                      <a:r>
                        <a:rPr lang="en-US" sz="1400" dirty="0" smtClean="0"/>
                        <a:t>Channel Hopping</a:t>
                      </a:r>
                      <a:endParaRPr lang="en-US" sz="14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b="0" i="0" u="none" strike="noStrike" kern="1200" baseline="0" dirty="0" smtClean="0">
                          <a:solidFill>
                            <a:schemeClr val="dk1"/>
                          </a:solidFill>
                          <a:latin typeface="+mn-lt"/>
                          <a:ea typeface="+mn-ea"/>
                          <a:cs typeface="+mn-cs"/>
                        </a:rPr>
                        <a:t>Channel hopping IE, </a:t>
                      </a:r>
                      <a:r>
                        <a:rPr lang="en-US" sz="1400" b="0" i="1" u="none" strike="noStrike" kern="1200" baseline="0" dirty="0" smtClean="0">
                          <a:solidFill>
                            <a:schemeClr val="dk1"/>
                          </a:solidFill>
                          <a:latin typeface="+mn-lt"/>
                          <a:ea typeface="+mn-ea"/>
                          <a:cs typeface="+mn-cs"/>
                        </a:rPr>
                        <a:t>macHoppingSequenceLength, macHoppingSequenceList, </a:t>
                      </a:r>
                      <a:r>
                        <a:rPr lang="en-US" sz="1400" b="0" i="1" u="none" strike="noStrike" kern="1200" baseline="0" dirty="0" err="1" smtClean="0">
                          <a:solidFill>
                            <a:schemeClr val="dk1"/>
                          </a:solidFill>
                          <a:latin typeface="+mn-lt"/>
                          <a:ea typeface="+mn-ea"/>
                          <a:cs typeface="+mn-cs"/>
                        </a:rPr>
                        <a:t>macHoppingSequenceId</a:t>
                      </a:r>
                      <a:r>
                        <a:rPr lang="en-US" sz="1400" b="0" i="0" u="none" strike="noStrike" kern="1200" baseline="0" dirty="0" smtClean="0">
                          <a:solidFill>
                            <a:schemeClr val="dk1"/>
                          </a:solidFill>
                          <a:latin typeface="+mn-lt"/>
                          <a:ea typeface="+mn-ea"/>
                          <a:cs typeface="+mn-cs"/>
                        </a:rPr>
                        <a:t>, </a:t>
                      </a:r>
                      <a:r>
                        <a:rPr lang="en-US" sz="1400" b="0" i="1" u="none" strike="noStrike" kern="1200" baseline="0" dirty="0" err="1" smtClean="0">
                          <a:solidFill>
                            <a:schemeClr val="dk1"/>
                          </a:solidFill>
                          <a:latin typeface="+mn-lt"/>
                          <a:ea typeface="+mn-ea"/>
                          <a:cs typeface="+mn-cs"/>
                        </a:rPr>
                        <a:t>macNumberofChannels</a:t>
                      </a:r>
                      <a:r>
                        <a:rPr lang="en-US" sz="1400" b="0" i="1" u="none" strike="noStrike" kern="1200" baseline="0" dirty="0" smtClean="0">
                          <a:solidFill>
                            <a:schemeClr val="dk1"/>
                          </a:solidFill>
                          <a:latin typeface="+mn-lt"/>
                          <a:ea typeface="+mn-ea"/>
                          <a:cs typeface="+mn-cs"/>
                        </a:rPr>
                        <a:t>, </a:t>
                      </a:r>
                      <a:r>
                        <a:rPr lang="en-US" sz="1400" b="0" i="1" u="none" strike="noStrike" kern="1200" baseline="0" dirty="0" err="1" smtClean="0">
                          <a:solidFill>
                            <a:schemeClr val="dk1"/>
                          </a:solidFill>
                          <a:latin typeface="+mn-lt"/>
                          <a:ea typeface="+mn-ea"/>
                          <a:cs typeface="+mn-cs"/>
                        </a:rPr>
                        <a:t>macPhyConfiguration</a:t>
                      </a:r>
                      <a:r>
                        <a:rPr lang="en-US" sz="1400" b="0" i="1" u="none" strike="noStrike" kern="1200" baseline="0" dirty="0" smtClean="0">
                          <a:solidFill>
                            <a:schemeClr val="dk1"/>
                          </a:solidFill>
                          <a:latin typeface="+mn-lt"/>
                          <a:ea typeface="+mn-ea"/>
                          <a:cs typeface="+mn-cs"/>
                        </a:rPr>
                        <a:t>, </a:t>
                      </a:r>
                      <a:r>
                        <a:rPr lang="en-US" sz="1400" b="0" i="1" u="none" strike="noStrike" kern="1200" baseline="0" dirty="0" err="1" smtClean="0">
                          <a:solidFill>
                            <a:schemeClr val="dk1"/>
                          </a:solidFill>
                          <a:latin typeface="+mn-lt"/>
                          <a:ea typeface="+mn-ea"/>
                          <a:cs typeface="+mn-cs"/>
                        </a:rPr>
                        <a:t>macExtendedBitmap</a:t>
                      </a:r>
                      <a:r>
                        <a:rPr lang="en-US" sz="1400" b="0" i="1" u="none" strike="noStrike" kern="1200" baseline="0" dirty="0" smtClean="0">
                          <a:solidFill>
                            <a:schemeClr val="dk1"/>
                          </a:solidFill>
                          <a:latin typeface="+mn-lt"/>
                          <a:ea typeface="+mn-ea"/>
                          <a:cs typeface="+mn-cs"/>
                        </a:rPr>
                        <a:t> </a:t>
                      </a:r>
                      <a:endParaRPr lang="en-US" sz="1400" i="1" dirty="0"/>
                    </a:p>
                  </a:txBody>
                  <a:tcPr/>
                </a:tc>
                <a:tc>
                  <a:txBody>
                    <a:bodyPr/>
                    <a:lstStyle/>
                    <a:p>
                      <a:endParaRPr lang="en-US" sz="1400" i="1" dirty="0"/>
                    </a:p>
                  </a:txBody>
                  <a:tcPr/>
                </a:tc>
              </a:tr>
              <a:tr h="286420">
                <a:tc>
                  <a:txBody>
                    <a:bodyPr/>
                    <a:lstStyle/>
                    <a:p>
                      <a:r>
                        <a:rPr lang="en-US" sz="1400" dirty="0" smtClean="0"/>
                        <a:t>IEs</a:t>
                      </a:r>
                      <a:endParaRPr lang="en-US" sz="1400" dirty="0"/>
                    </a:p>
                  </a:txBody>
                  <a:tcPr/>
                </a:tc>
                <a:tc>
                  <a:txBody>
                    <a:bodyPr/>
                    <a:lstStyle/>
                    <a:p>
                      <a:r>
                        <a:rPr lang="en-US" sz="1400" dirty="0" smtClean="0"/>
                        <a:t>Header,</a:t>
                      </a:r>
                      <a:r>
                        <a:rPr lang="en-US" sz="1400" baseline="0" dirty="0" smtClean="0"/>
                        <a:t> Payload</a:t>
                      </a:r>
                      <a:endParaRPr lang="en-US" sz="1400" dirty="0"/>
                    </a:p>
                  </a:txBody>
                  <a:tcPr/>
                </a:tc>
                <a:tc>
                  <a:txBody>
                    <a:bodyPr/>
                    <a:lstStyle/>
                    <a:p>
                      <a:endParaRPr lang="en-US"/>
                    </a:p>
                  </a:txBody>
                  <a:tcPr/>
                </a:tc>
              </a:tr>
              <a:tr h="286420">
                <a:tc>
                  <a:txBody>
                    <a:bodyPr/>
                    <a:lstStyle/>
                    <a:p>
                      <a:r>
                        <a:rPr lang="en-US" sz="1400" dirty="0" smtClean="0"/>
                        <a:t>TRLE</a:t>
                      </a:r>
                      <a:endParaRPr lang="en-US" sz="1400" dirty="0"/>
                    </a:p>
                  </a:txBody>
                  <a:tcPr/>
                </a:tc>
                <a:tc>
                  <a:txBody>
                    <a:bodyPr/>
                    <a:lstStyle/>
                    <a:p>
                      <a:endParaRPr lang="en-US" dirty="0"/>
                    </a:p>
                  </a:txBody>
                  <a:tcPr/>
                </a:tc>
                <a:tc>
                  <a:txBody>
                    <a:bodyPr/>
                    <a:lstStyle/>
                    <a:p>
                      <a:endParaRPr lang="en-US"/>
                    </a:p>
                  </a:txBody>
                  <a:tcPr/>
                </a:tc>
              </a:tr>
              <a:tr h="286420">
                <a:tc>
                  <a:txBody>
                    <a:bodyPr/>
                    <a:lstStyle/>
                    <a:p>
                      <a:r>
                        <a:rPr lang="en-US" sz="1400" dirty="0" smtClean="0"/>
                        <a:t>Spectrum Tracking</a:t>
                      </a:r>
                      <a:endParaRPr lang="en-US" sz="1400" dirty="0"/>
                    </a:p>
                  </a:txBody>
                  <a:tcPr/>
                </a:tc>
                <a:tc>
                  <a:txBody>
                    <a:bodyPr/>
                    <a:lstStyle/>
                    <a:p>
                      <a:endParaRPr lang="en-US" sz="1400" dirty="0"/>
                    </a:p>
                  </a:txBody>
                  <a:tcPr/>
                </a:tc>
                <a:tc>
                  <a:txBody>
                    <a:bodyPr/>
                    <a:lstStyle/>
                    <a:p>
                      <a:endParaRPr lang="en-US" dirty="0"/>
                    </a:p>
                  </a:txBody>
                  <a:tcPr/>
                </a:tc>
              </a:tr>
              <a:tr h="312458">
                <a:tc>
                  <a:txBody>
                    <a:bodyPr/>
                    <a:lstStyle/>
                    <a:p>
                      <a:endParaRPr lang="en-US" sz="1400" dirty="0"/>
                    </a:p>
                  </a:txBody>
                  <a:tcPr/>
                </a:tc>
                <a:tc>
                  <a:txBody>
                    <a:bodyPr/>
                    <a:lstStyle/>
                    <a:p>
                      <a:endParaRPr lang="en-US" sz="1400" dirty="0"/>
                    </a:p>
                  </a:txBody>
                  <a:tcPr/>
                </a:tc>
                <a:tc>
                  <a:txBody>
                    <a:bodyPr/>
                    <a:lstStyle/>
                    <a:p>
                      <a:endParaRPr lang="en-US" sz="1400" dirty="0"/>
                    </a:p>
                  </a:txBody>
                  <a:tcPr/>
                </a:tc>
              </a:tr>
            </a:tbl>
          </a:graphicData>
        </a:graphic>
      </p:graphicFrame>
    </p:spTree>
    <p:extLst>
      <p:ext uri="{BB962C8B-B14F-4D97-AF65-F5344CB8AC3E}">
        <p14:creationId xmlns:p14="http://schemas.microsoft.com/office/powerpoint/2010/main" val="1920029259"/>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23</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23</a:t>
            </a:fld>
            <a:endParaRPr lang="en-US"/>
          </a:p>
        </p:txBody>
      </p:sp>
      <p:graphicFrame>
        <p:nvGraphicFramePr>
          <p:cNvPr id="2" name="Table 1"/>
          <p:cNvGraphicFramePr>
            <a:graphicFrameLocks noGrp="1"/>
          </p:cNvGraphicFramePr>
          <p:nvPr>
            <p:extLst>
              <p:ext uri="{D42A27DB-BD31-4B8C-83A1-F6EECF244321}">
                <p14:modId xmlns:p14="http://schemas.microsoft.com/office/powerpoint/2010/main" val="3705161616"/>
              </p:ext>
            </p:extLst>
          </p:nvPr>
        </p:nvGraphicFramePr>
        <p:xfrm>
          <a:off x="457200" y="1219200"/>
          <a:ext cx="8305800" cy="4805676"/>
        </p:xfrm>
        <a:graphic>
          <a:graphicData uri="http://schemas.openxmlformats.org/drawingml/2006/table">
            <a:tbl>
              <a:tblPr firstRow="1" bandRow="1">
                <a:tableStyleId>{5C22544A-7EE6-4342-B048-85BDC9FD1C3A}</a:tableStyleId>
              </a:tblPr>
              <a:tblGrid>
                <a:gridCol w="1600200"/>
                <a:gridCol w="6705600"/>
              </a:tblGrid>
              <a:tr h="309033">
                <a:tc gridSpan="2">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400" dirty="0" smtClean="0"/>
                        <a:t>Management Protocol</a:t>
                      </a:r>
                      <a:r>
                        <a:rPr lang="en-US" sz="1400" baseline="0" dirty="0" smtClean="0"/>
                        <a:t> </a:t>
                      </a:r>
                      <a:r>
                        <a:rPr lang="en-US" sz="1400" dirty="0" smtClean="0"/>
                        <a:t>Configuration Parameters via </a:t>
                      </a:r>
                      <a:r>
                        <a:rPr lang="en-US" sz="1400" baseline="0" dirty="0" smtClean="0"/>
                        <a:t>MGMT SAP</a:t>
                      </a:r>
                      <a:endParaRPr lang="en-US" sz="1400" dirty="0" smtClean="0"/>
                    </a:p>
                  </a:txBody>
                  <a:tcPr/>
                </a:tc>
                <a:tc hMerge="1">
                  <a:txBody>
                    <a:bodyPr/>
                    <a:lstStyle/>
                    <a:p>
                      <a:endParaRPr lang="en-US" dirty="0"/>
                    </a:p>
                  </a:txBody>
                  <a:tcPr/>
                </a:tc>
              </a:tr>
              <a:tr h="309033">
                <a:tc>
                  <a:txBody>
                    <a:bodyPr/>
                    <a:lstStyle/>
                    <a:p>
                      <a:r>
                        <a:rPr lang="en-US" sz="1400" b="1" dirty="0" smtClean="0"/>
                        <a:t>PHY Parameters</a:t>
                      </a:r>
                      <a:endParaRPr lang="en-US" sz="1400" b="1" dirty="0"/>
                    </a:p>
                  </a:txBody>
                  <a:tcPr/>
                </a:tc>
                <a:tc>
                  <a:txBody>
                    <a:bodyPr/>
                    <a:lstStyle/>
                    <a:p>
                      <a:r>
                        <a:rPr lang="en-US" sz="1400" b="1" dirty="0" smtClean="0"/>
                        <a:t>PHY Parameters - detail</a:t>
                      </a:r>
                      <a:endParaRPr lang="en-US" sz="1400" b="1" dirty="0"/>
                    </a:p>
                  </a:txBody>
                  <a:tcPr/>
                </a:tc>
              </a:tr>
              <a:tr h="309033">
                <a:tc>
                  <a:txBody>
                    <a:bodyPr/>
                    <a:lstStyle/>
                    <a:p>
                      <a:r>
                        <a:rPr lang="en-US" sz="1200" dirty="0" smtClean="0"/>
                        <a:t>Channel</a:t>
                      </a:r>
                      <a:endParaRPr lang="en-US" sz="1000" i="1"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b="0" i="1" u="none" strike="noStrike" kern="1200" baseline="0" dirty="0" err="1" smtClean="0">
                          <a:solidFill>
                            <a:schemeClr val="dk1"/>
                          </a:solidFill>
                          <a:latin typeface="+mn-lt"/>
                          <a:ea typeface="+mn-ea"/>
                          <a:cs typeface="+mn-cs"/>
                        </a:rPr>
                        <a:t>phyCurrentChannel</a:t>
                      </a:r>
                      <a:r>
                        <a:rPr lang="en-US" sz="1200" b="0" i="1" u="none" strike="noStrike" kern="1200" baseline="0" dirty="0" smtClean="0">
                          <a:solidFill>
                            <a:schemeClr val="dk1"/>
                          </a:solidFill>
                          <a:latin typeface="+mn-lt"/>
                          <a:ea typeface="+mn-ea"/>
                          <a:cs typeface="+mn-cs"/>
                        </a:rPr>
                        <a:t> = </a:t>
                      </a:r>
                      <a:r>
                        <a:rPr lang="en-US" sz="1200" dirty="0" smtClean="0"/>
                        <a:t>Number</a:t>
                      </a:r>
                      <a:r>
                        <a:rPr lang="en-US" sz="1200" baseline="0" dirty="0" smtClean="0"/>
                        <a:t>: </a:t>
                      </a:r>
                      <a:r>
                        <a:rPr lang="en-US" sz="1200" b="0" i="1" u="none" strike="noStrike" kern="1200" baseline="0" dirty="0" err="1" smtClean="0">
                          <a:solidFill>
                            <a:schemeClr val="dk1"/>
                          </a:solidFill>
                          <a:latin typeface="+mn-lt"/>
                          <a:ea typeface="+mn-ea"/>
                          <a:cs typeface="+mn-cs"/>
                        </a:rPr>
                        <a:t>phyCurrentPage</a:t>
                      </a:r>
                      <a:endParaRPr lang="en-US" sz="1200" i="1" dirty="0"/>
                    </a:p>
                  </a:txBody>
                  <a:tcPr/>
                </a:tc>
              </a:tr>
              <a:tr h="309033">
                <a:tc>
                  <a:txBody>
                    <a:bodyPr/>
                    <a:lstStyle/>
                    <a:p>
                      <a:r>
                        <a:rPr lang="en-US" sz="1200" dirty="0" smtClean="0"/>
                        <a:t>Modulation type</a:t>
                      </a:r>
                      <a:endParaRPr lang="en-US" sz="1200" dirty="0"/>
                    </a:p>
                  </a:txBody>
                  <a:tcPr/>
                </a:tc>
                <a:tc>
                  <a:txBody>
                    <a:bodyPr/>
                    <a:lstStyle/>
                    <a:p>
                      <a:r>
                        <a:rPr lang="en-US" sz="1200" dirty="0" smtClean="0"/>
                        <a:t>O-QPSK, BPSK, FSK, MSK, OFDM, CSS, UWB-HR, UWB-LR, ASK</a:t>
                      </a:r>
                      <a:endParaRPr lang="en-US" sz="1200" dirty="0"/>
                    </a:p>
                  </a:txBody>
                  <a:tcPr/>
                </a:tc>
              </a:tr>
              <a:tr h="309033">
                <a:tc>
                  <a:txBody>
                    <a:bodyPr/>
                    <a:lstStyle/>
                    <a:p>
                      <a:r>
                        <a:rPr lang="en-US" sz="1200" dirty="0" smtClean="0"/>
                        <a:t>Preamble</a:t>
                      </a:r>
                      <a:endParaRPr lang="en-US" sz="1200" dirty="0"/>
                    </a:p>
                  </a:txBody>
                  <a:tcPr/>
                </a:tc>
                <a:tc>
                  <a:txBody>
                    <a:bodyPr/>
                    <a:lstStyle/>
                    <a:p>
                      <a:r>
                        <a:rPr lang="en-US" sz="1200" dirty="0" smtClean="0"/>
                        <a:t>Code/repetition: </a:t>
                      </a:r>
                      <a:r>
                        <a:rPr lang="en-US" sz="1200" b="0" i="1" u="none" strike="noStrike" kern="1200" baseline="0" dirty="0" err="1" smtClean="0">
                          <a:solidFill>
                            <a:schemeClr val="dk1"/>
                          </a:solidFill>
                          <a:latin typeface="+mn-lt"/>
                          <a:ea typeface="+mn-ea"/>
                          <a:cs typeface="+mn-cs"/>
                        </a:rPr>
                        <a:t>phyFskPreambleLength</a:t>
                      </a:r>
                      <a:r>
                        <a:rPr lang="en-US" sz="1200" b="0" i="1" u="none" strike="noStrike" kern="1200" baseline="0" dirty="0" smtClean="0">
                          <a:solidFill>
                            <a:schemeClr val="dk1"/>
                          </a:solidFill>
                          <a:latin typeface="+mn-lt"/>
                          <a:ea typeface="+mn-ea"/>
                          <a:cs typeface="+mn-cs"/>
                        </a:rPr>
                        <a:t>, </a:t>
                      </a:r>
                      <a:r>
                        <a:rPr lang="en-US" sz="1200" b="0" i="1" u="none" strike="noStrike" kern="1200" baseline="0" dirty="0" err="1" smtClean="0">
                          <a:solidFill>
                            <a:schemeClr val="dk1"/>
                          </a:solidFill>
                          <a:latin typeface="+mn-lt"/>
                          <a:ea typeface="+mn-ea"/>
                          <a:cs typeface="+mn-cs"/>
                        </a:rPr>
                        <a:t>SecondaryFskPreambleLength</a:t>
                      </a:r>
                      <a:endParaRPr lang="en-US" sz="1200" i="1" dirty="0"/>
                    </a:p>
                  </a:txBody>
                  <a:tcPr/>
                </a:tc>
              </a:tr>
              <a:tr h="309033">
                <a:tc>
                  <a:txBody>
                    <a:bodyPr/>
                    <a:lstStyle/>
                    <a:p>
                      <a:r>
                        <a:rPr lang="en-US" sz="1200" dirty="0" smtClean="0"/>
                        <a:t>FCS size</a:t>
                      </a:r>
                      <a:endParaRPr lang="en-US" sz="1200" dirty="0"/>
                    </a:p>
                  </a:txBody>
                  <a:tcPr/>
                </a:tc>
                <a:tc>
                  <a:txBody>
                    <a:bodyPr/>
                    <a:lstStyle/>
                    <a:p>
                      <a:r>
                        <a:rPr lang="en-US" sz="1200" dirty="0" smtClean="0"/>
                        <a:t>2, or 4</a:t>
                      </a:r>
                      <a:endParaRPr lang="en-US" sz="1200" dirty="0"/>
                    </a:p>
                  </a:txBody>
                  <a:tcPr/>
                </a:tc>
              </a:tr>
              <a:tr h="309033">
                <a:tc>
                  <a:txBody>
                    <a:bodyPr/>
                    <a:lstStyle/>
                    <a:p>
                      <a:r>
                        <a:rPr lang="en-US" sz="1200" dirty="0" smtClean="0"/>
                        <a:t>Packet Length</a:t>
                      </a:r>
                      <a:endParaRPr lang="en-US" sz="1000" i="1" dirty="0"/>
                    </a:p>
                  </a:txBody>
                  <a:tcPr/>
                </a:tc>
                <a:tc>
                  <a:txBody>
                    <a:bodyPr/>
                    <a:lstStyle/>
                    <a:p>
                      <a:r>
                        <a:rPr lang="en-US" sz="1200" b="0" i="1" u="none" strike="noStrike" kern="1200" baseline="0" dirty="0" err="1" smtClean="0">
                          <a:solidFill>
                            <a:schemeClr val="dk1"/>
                          </a:solidFill>
                          <a:latin typeface="+mn-lt"/>
                          <a:ea typeface="+mn-ea"/>
                          <a:cs typeface="+mn-cs"/>
                        </a:rPr>
                        <a:t>aMaxPhyPacketSize</a:t>
                      </a:r>
                      <a:r>
                        <a:rPr lang="en-US" sz="1200" b="0" i="1" u="none" strike="noStrike" kern="1200" baseline="0" dirty="0" smtClean="0">
                          <a:solidFill>
                            <a:schemeClr val="dk1"/>
                          </a:solidFill>
                          <a:latin typeface="+mn-lt"/>
                          <a:ea typeface="+mn-ea"/>
                          <a:cs typeface="+mn-cs"/>
                        </a:rPr>
                        <a:t> = </a:t>
                      </a:r>
                      <a:r>
                        <a:rPr lang="en-US" sz="1200" dirty="0" smtClean="0"/>
                        <a:t>127, or 2047, or </a:t>
                      </a:r>
                      <a:r>
                        <a:rPr lang="en-US" sz="1200" b="0" i="1" u="none" strike="noStrike" kern="1200" baseline="0" dirty="0" err="1" smtClean="0">
                          <a:solidFill>
                            <a:schemeClr val="dk1"/>
                          </a:solidFill>
                          <a:latin typeface="+mn-lt"/>
                          <a:ea typeface="+mn-ea"/>
                          <a:cs typeface="+mn-cs"/>
                        </a:rPr>
                        <a:t>phyLecimDsssPsduSize</a:t>
                      </a:r>
                      <a:endParaRPr lang="en-US" sz="1200" i="1" dirty="0"/>
                    </a:p>
                  </a:txBody>
                  <a:tcPr/>
                </a:tc>
              </a:tr>
              <a:tr h="309033">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t>Operating Mode</a:t>
                      </a:r>
                    </a:p>
                  </a:txBody>
                  <a:tcPr/>
                </a:tc>
                <a:tc>
                  <a:txBody>
                    <a:bodyPr/>
                    <a:lstStyle/>
                    <a:p>
                      <a:endParaRPr lang="en-US" sz="1200" dirty="0"/>
                    </a:p>
                  </a:txBody>
                  <a:tcPr/>
                </a:tc>
              </a:tr>
              <a:tr h="309033">
                <a:tc>
                  <a:txBody>
                    <a:bodyPr/>
                    <a:lstStyle/>
                    <a:p>
                      <a:r>
                        <a:rPr lang="en-US" sz="1200" dirty="0" smtClean="0"/>
                        <a:t>Data Rate (kb/s)</a:t>
                      </a:r>
                      <a:endParaRPr lang="en-US" sz="1200" dirty="0"/>
                    </a:p>
                  </a:txBody>
                  <a:tcPr/>
                </a:tc>
                <a:tc>
                  <a:txBody>
                    <a:bodyPr/>
                    <a:lstStyle/>
                    <a:p>
                      <a:r>
                        <a:rPr lang="en-US" sz="1200" dirty="0" smtClean="0"/>
                        <a:t>2.4, 4.8, 6.25, 9.6, 10, 12.5, 16, 19.2, 20, 25, 31.25,</a:t>
                      </a:r>
                      <a:r>
                        <a:rPr lang="en-US" sz="1200" baseline="0" dirty="0" smtClean="0"/>
                        <a:t> 32, 36, 38.4, 40, </a:t>
                      </a:r>
                      <a:r>
                        <a:rPr lang="en-US" sz="1200" dirty="0" smtClean="0"/>
                        <a:t>50, 100, 110, 150, 156, 200, 234, 250, 300, 312, 468, 600, 624, 800, 850, 936, 1000, 1404, 1562.5, 1638, 2000, 3125, 6250, 6810, 27240</a:t>
                      </a:r>
                      <a:endParaRPr lang="en-US" sz="1200" dirty="0"/>
                    </a:p>
                  </a:txBody>
                  <a:tcPr/>
                </a:tc>
              </a:tr>
              <a:tr h="309033">
                <a:tc>
                  <a:txBody>
                    <a:bodyPr/>
                    <a:lstStyle/>
                    <a:p>
                      <a:r>
                        <a:rPr lang="en-US" sz="1200" dirty="0" smtClean="0"/>
                        <a:t>Transmit power level</a:t>
                      </a:r>
                      <a:endParaRPr lang="en-US" sz="1200" dirty="0"/>
                    </a:p>
                  </a:txBody>
                  <a:tcPr/>
                </a:tc>
                <a:tc>
                  <a:txBody>
                    <a:bodyPr/>
                    <a:lstStyle/>
                    <a:p>
                      <a:r>
                        <a:rPr lang="en-US" sz="1200" b="0" i="1" u="none" strike="noStrike" kern="1200" baseline="0" dirty="0" err="1" smtClean="0">
                          <a:solidFill>
                            <a:schemeClr val="dk1"/>
                          </a:solidFill>
                          <a:latin typeface="+mn-lt"/>
                          <a:ea typeface="+mn-ea"/>
                          <a:cs typeface="+mn-cs"/>
                        </a:rPr>
                        <a:t>phyTxPower</a:t>
                      </a:r>
                      <a:endParaRPr lang="en-US" sz="1200" i="1" dirty="0"/>
                    </a:p>
                  </a:txBody>
                  <a:tcPr/>
                </a:tc>
              </a:tr>
              <a:tr h="309033">
                <a:tc>
                  <a:txBody>
                    <a:bodyPr/>
                    <a:lstStyle/>
                    <a:p>
                      <a:r>
                        <a:rPr lang="en-US" sz="1200" dirty="0" smtClean="0"/>
                        <a:t>CCA</a:t>
                      </a:r>
                      <a:endParaRPr lang="en-US" sz="1200" dirty="0"/>
                    </a:p>
                  </a:txBody>
                  <a:tcPr/>
                </a:tc>
                <a:tc>
                  <a:txBody>
                    <a:bodyPr/>
                    <a:lstStyle/>
                    <a:p>
                      <a:r>
                        <a:rPr lang="en-US" sz="1200" dirty="0" smtClean="0"/>
                        <a:t>1, 2, 3, 4, 5, 6, :</a:t>
                      </a:r>
                      <a:r>
                        <a:rPr lang="en-US" sz="1200" baseline="0" dirty="0" smtClean="0"/>
                        <a:t> </a:t>
                      </a:r>
                      <a:r>
                        <a:rPr lang="en-US" sz="1200" dirty="0" err="1" smtClean="0"/>
                        <a:t>aCcatime</a:t>
                      </a:r>
                      <a:r>
                        <a:rPr lang="en-US" sz="1200" dirty="0" smtClean="0"/>
                        <a:t>/</a:t>
                      </a:r>
                      <a:r>
                        <a:rPr lang="en-US" sz="1200" b="0" i="1" u="none" strike="noStrike" kern="1200" baseline="0" dirty="0" err="1" smtClean="0">
                          <a:solidFill>
                            <a:schemeClr val="dk1"/>
                          </a:solidFill>
                          <a:latin typeface="+mn-lt"/>
                          <a:ea typeface="+mn-ea"/>
                          <a:cs typeface="+mn-cs"/>
                        </a:rPr>
                        <a:t>phyCCADuration</a:t>
                      </a:r>
                      <a:endParaRPr lang="en-US" sz="1200" i="1" dirty="0"/>
                    </a:p>
                  </a:txBody>
                  <a:tcPr/>
                </a:tc>
              </a:tr>
              <a:tr h="309033">
                <a:tc>
                  <a:txBody>
                    <a:bodyPr/>
                    <a:lstStyle/>
                    <a:p>
                      <a:r>
                        <a:rPr lang="en-US" sz="1200" dirty="0" smtClean="0"/>
                        <a:t>FEC</a:t>
                      </a:r>
                      <a:endParaRPr lang="en-US" sz="1200" dirty="0"/>
                    </a:p>
                  </a:txBody>
                  <a:tcPr/>
                </a:tc>
                <a:tc>
                  <a:txBody>
                    <a:bodyPr/>
                    <a:lstStyle/>
                    <a:p>
                      <a:r>
                        <a:rPr lang="en-US" sz="1200" dirty="0" smtClean="0"/>
                        <a:t>Off/On, rate, code, interleaving:</a:t>
                      </a:r>
                      <a:r>
                        <a:rPr lang="en-US" sz="1200" baseline="0" dirty="0" smtClean="0"/>
                        <a:t> </a:t>
                      </a:r>
                      <a:r>
                        <a:rPr lang="en-US" sz="1200" b="0" i="1" u="none" strike="noStrike" kern="1200" baseline="0" dirty="0" err="1" smtClean="0">
                          <a:solidFill>
                            <a:schemeClr val="dk1"/>
                          </a:solidFill>
                          <a:latin typeface="+mn-lt"/>
                          <a:ea typeface="+mn-ea"/>
                          <a:cs typeface="+mn-cs"/>
                        </a:rPr>
                        <a:t>phyFskFecEnabled</a:t>
                      </a:r>
                      <a:r>
                        <a:rPr lang="en-US" sz="1200" b="0" i="1" u="none" strike="noStrike" kern="1200" baseline="0" dirty="0" smtClean="0">
                          <a:solidFill>
                            <a:schemeClr val="dk1"/>
                          </a:solidFill>
                          <a:latin typeface="+mn-lt"/>
                          <a:ea typeface="+mn-ea"/>
                          <a:cs typeface="+mn-cs"/>
                        </a:rPr>
                        <a:t>, </a:t>
                      </a:r>
                      <a:r>
                        <a:rPr lang="en-US" sz="1200" b="0" i="1" u="none" strike="noStrike" kern="1200" baseline="0" dirty="0" err="1" smtClean="0">
                          <a:solidFill>
                            <a:schemeClr val="dk1"/>
                          </a:solidFill>
                          <a:latin typeface="+mn-lt"/>
                          <a:ea typeface="+mn-ea"/>
                          <a:cs typeface="+mn-cs"/>
                        </a:rPr>
                        <a:t>phyFskFecInterleavingRsc</a:t>
                      </a:r>
                      <a:r>
                        <a:rPr lang="en-US" sz="1200" b="0" i="1" u="none" strike="noStrike" kern="1200" baseline="0" dirty="0" smtClean="0">
                          <a:solidFill>
                            <a:schemeClr val="dk1"/>
                          </a:solidFill>
                          <a:latin typeface="+mn-lt"/>
                          <a:ea typeface="+mn-ea"/>
                          <a:cs typeface="+mn-cs"/>
                        </a:rPr>
                        <a:t>, </a:t>
                      </a:r>
                      <a:r>
                        <a:rPr lang="en-US" sz="1200" b="0" i="1" u="none" strike="noStrike" kern="1200" baseline="0" dirty="0" err="1" smtClean="0">
                          <a:solidFill>
                            <a:schemeClr val="dk1"/>
                          </a:solidFill>
                          <a:latin typeface="+mn-lt"/>
                          <a:ea typeface="+mn-ea"/>
                          <a:cs typeface="+mn-cs"/>
                        </a:rPr>
                        <a:t>phyFskFecScheme</a:t>
                      </a:r>
                      <a:r>
                        <a:rPr lang="en-US" sz="1200" b="0" i="1" u="none" strike="noStrike" kern="1200" baseline="0" dirty="0" smtClean="0">
                          <a:solidFill>
                            <a:schemeClr val="dk1"/>
                          </a:solidFill>
                          <a:latin typeface="+mn-lt"/>
                          <a:ea typeface="+mn-ea"/>
                          <a:cs typeface="+mn-cs"/>
                        </a:rPr>
                        <a:t>/</a:t>
                      </a:r>
                      <a:r>
                        <a:rPr lang="en-US" sz="1200" b="0" i="1" u="none" strike="noStrike" kern="1200" baseline="0" dirty="0" err="1" smtClean="0">
                          <a:solidFill>
                            <a:schemeClr val="dk1"/>
                          </a:solidFill>
                          <a:latin typeface="+mn-lt"/>
                          <a:ea typeface="+mn-ea"/>
                          <a:cs typeface="+mn-cs"/>
                        </a:rPr>
                        <a:t>phyTvwsFskFecScheme</a:t>
                      </a:r>
                      <a:r>
                        <a:rPr lang="en-US" sz="1200" b="0" i="1" u="none" strike="noStrike" kern="1200" baseline="0" dirty="0" smtClean="0">
                          <a:solidFill>
                            <a:schemeClr val="dk1"/>
                          </a:solidFill>
                          <a:latin typeface="+mn-lt"/>
                          <a:ea typeface="+mn-ea"/>
                          <a:cs typeface="+mn-cs"/>
                        </a:rPr>
                        <a:t>, </a:t>
                      </a:r>
                      <a:r>
                        <a:rPr lang="en-US" sz="1200" b="0" i="1" u="none" strike="noStrike" kern="1200" baseline="0" dirty="0" err="1" smtClean="0">
                          <a:solidFill>
                            <a:schemeClr val="dk1"/>
                          </a:solidFill>
                          <a:latin typeface="+mn-lt"/>
                          <a:ea typeface="+mn-ea"/>
                          <a:cs typeface="+mn-cs"/>
                        </a:rPr>
                        <a:t>phyLecimFecTailBitingEnabled</a:t>
                      </a:r>
                      <a:endParaRPr lang="en-US" sz="1200" i="1" dirty="0"/>
                    </a:p>
                  </a:txBody>
                  <a:tcPr/>
                </a:tc>
              </a:tr>
              <a:tr h="309033">
                <a:tc>
                  <a:txBody>
                    <a:bodyPr/>
                    <a:lstStyle/>
                    <a:p>
                      <a:r>
                        <a:rPr lang="en-US" sz="1200" dirty="0" smtClean="0"/>
                        <a:t>SFD</a:t>
                      </a:r>
                      <a:endParaRPr lang="en-US" sz="1200" dirty="0"/>
                    </a:p>
                  </a:txBody>
                  <a:tcPr/>
                </a:tc>
                <a:tc>
                  <a:txBody>
                    <a:bodyPr/>
                    <a:lstStyle/>
                    <a:p>
                      <a:r>
                        <a:rPr lang="en-US" sz="1200" dirty="0" smtClean="0"/>
                        <a:t>Size/value: </a:t>
                      </a:r>
                      <a:r>
                        <a:rPr lang="en-US" sz="1200" b="0" i="1" u="none" strike="noStrike" kern="1200" baseline="0" dirty="0" err="1" smtClean="0">
                          <a:solidFill>
                            <a:schemeClr val="dk1"/>
                          </a:solidFill>
                          <a:latin typeface="+mn-lt"/>
                          <a:ea typeface="+mn-ea"/>
                          <a:cs typeface="+mn-cs"/>
                        </a:rPr>
                        <a:t>phySunFskSfd</a:t>
                      </a:r>
                      <a:r>
                        <a:rPr lang="en-US" sz="1200" b="0" i="1" u="none" strike="noStrike" kern="1200" baseline="0" dirty="0" smtClean="0">
                          <a:solidFill>
                            <a:schemeClr val="dk1"/>
                          </a:solidFill>
                          <a:latin typeface="+mn-lt"/>
                          <a:ea typeface="+mn-ea"/>
                          <a:cs typeface="+mn-cs"/>
                        </a:rPr>
                        <a:t>, </a:t>
                      </a:r>
                      <a:r>
                        <a:rPr lang="en-US" sz="1200" b="0" i="1" u="none" strike="noStrike" kern="1200" baseline="0" dirty="0" err="1" smtClean="0">
                          <a:solidFill>
                            <a:schemeClr val="dk1"/>
                          </a:solidFill>
                          <a:latin typeface="+mn-lt"/>
                          <a:ea typeface="+mn-ea"/>
                          <a:cs typeface="+mn-cs"/>
                        </a:rPr>
                        <a:t>phyTvwsSfdLength</a:t>
                      </a:r>
                      <a:r>
                        <a:rPr lang="en-US" sz="1200" b="0" i="1" u="none" strike="noStrike" kern="1200" baseline="0" dirty="0" smtClean="0">
                          <a:solidFill>
                            <a:schemeClr val="dk1"/>
                          </a:solidFill>
                          <a:latin typeface="+mn-lt"/>
                          <a:ea typeface="+mn-ea"/>
                          <a:cs typeface="+mn-cs"/>
                        </a:rPr>
                        <a:t>, </a:t>
                      </a:r>
                      <a:r>
                        <a:rPr lang="en-US" sz="1200" b="0" i="1" u="none" strike="noStrike" kern="1200" baseline="0" dirty="0" err="1" smtClean="0">
                          <a:solidFill>
                            <a:schemeClr val="dk1"/>
                          </a:solidFill>
                          <a:latin typeface="+mn-lt"/>
                          <a:ea typeface="+mn-ea"/>
                          <a:cs typeface="+mn-cs"/>
                        </a:rPr>
                        <a:t>phyLecimDsssSfdPresent</a:t>
                      </a:r>
                      <a:r>
                        <a:rPr lang="en-US" sz="1200" b="0" i="1" u="none" strike="noStrike" kern="1200" baseline="0" dirty="0" smtClean="0">
                          <a:solidFill>
                            <a:schemeClr val="dk1"/>
                          </a:solidFill>
                          <a:latin typeface="+mn-lt"/>
                          <a:ea typeface="+mn-ea"/>
                          <a:cs typeface="+mn-cs"/>
                        </a:rPr>
                        <a:t>, </a:t>
                      </a:r>
                      <a:r>
                        <a:rPr lang="en-US" sz="1200" b="0" i="1" u="none" strike="noStrike" kern="1200" baseline="0" dirty="0" err="1" smtClean="0">
                          <a:solidFill>
                            <a:schemeClr val="dk1"/>
                          </a:solidFill>
                          <a:latin typeface="+mn-lt"/>
                          <a:ea typeface="+mn-ea"/>
                          <a:cs typeface="+mn-cs"/>
                        </a:rPr>
                        <a:t>SecondaryFskSfd</a:t>
                      </a:r>
                      <a:endParaRPr lang="en-US" sz="1200" i="1" dirty="0"/>
                    </a:p>
                  </a:txBody>
                  <a:tcPr/>
                </a:tc>
              </a:tr>
              <a:tr h="309033">
                <a:tc>
                  <a:txBody>
                    <a:bodyPr/>
                    <a:lstStyle/>
                    <a:p>
                      <a:endParaRPr lang="en-US" sz="1200" dirty="0"/>
                    </a:p>
                  </a:txBody>
                  <a:tcPr/>
                </a:tc>
                <a:tc>
                  <a:txBody>
                    <a:bodyPr/>
                    <a:lstStyle/>
                    <a:p>
                      <a:endParaRPr lang="en-US" sz="1200" dirty="0"/>
                    </a:p>
                  </a:txBody>
                  <a:tcPr/>
                </a:tc>
              </a:tr>
            </a:tbl>
          </a:graphicData>
        </a:graphic>
      </p:graphicFrame>
    </p:spTree>
    <p:extLst>
      <p:ext uri="{BB962C8B-B14F-4D97-AF65-F5344CB8AC3E}">
        <p14:creationId xmlns:p14="http://schemas.microsoft.com/office/powerpoint/2010/main" val="2783094634"/>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24</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24</a:t>
            </a:fld>
            <a:endParaRPr lang="en-US"/>
          </a:p>
        </p:txBody>
      </p:sp>
      <p:graphicFrame>
        <p:nvGraphicFramePr>
          <p:cNvPr id="2" name="Table 1"/>
          <p:cNvGraphicFramePr>
            <a:graphicFrameLocks noGrp="1"/>
          </p:cNvGraphicFramePr>
          <p:nvPr>
            <p:extLst>
              <p:ext uri="{D42A27DB-BD31-4B8C-83A1-F6EECF244321}">
                <p14:modId xmlns:p14="http://schemas.microsoft.com/office/powerpoint/2010/main" val="3791600589"/>
              </p:ext>
            </p:extLst>
          </p:nvPr>
        </p:nvGraphicFramePr>
        <p:xfrm>
          <a:off x="609600" y="1143000"/>
          <a:ext cx="7619999" cy="4748949"/>
        </p:xfrm>
        <a:graphic>
          <a:graphicData uri="http://schemas.openxmlformats.org/drawingml/2006/table">
            <a:tbl>
              <a:tblPr firstRow="1" bandRow="1">
                <a:tableStyleId>{5C22544A-7EE6-4342-B048-85BDC9FD1C3A}</a:tableStyleId>
              </a:tblPr>
              <a:tblGrid>
                <a:gridCol w="2286000"/>
                <a:gridCol w="5333999"/>
              </a:tblGrid>
              <a:tr h="309033">
                <a:tc gridSpan="2">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400" dirty="0" smtClean="0"/>
                        <a:t>Management Protocol</a:t>
                      </a:r>
                      <a:r>
                        <a:rPr lang="en-US" sz="1400" baseline="0" dirty="0" smtClean="0"/>
                        <a:t> </a:t>
                      </a:r>
                      <a:r>
                        <a:rPr lang="en-US" sz="1400" dirty="0" smtClean="0"/>
                        <a:t>Configuration Parameters via </a:t>
                      </a:r>
                      <a:r>
                        <a:rPr lang="en-US" sz="1400" baseline="0" dirty="0" smtClean="0"/>
                        <a:t>MGMT SAP</a:t>
                      </a:r>
                      <a:endParaRPr lang="en-US" sz="1400" dirty="0" smtClean="0"/>
                    </a:p>
                  </a:txBody>
                  <a:tcPr/>
                </a:tc>
                <a:tc hMerge="1">
                  <a:txBody>
                    <a:bodyPr/>
                    <a:lstStyle/>
                    <a:p>
                      <a:endParaRPr lang="en-US" dirty="0"/>
                    </a:p>
                  </a:txBody>
                  <a:tcPr/>
                </a:tc>
              </a:tr>
              <a:tr h="309033">
                <a:tc>
                  <a:txBody>
                    <a:bodyPr/>
                    <a:lstStyle/>
                    <a:p>
                      <a:r>
                        <a:rPr lang="en-US" sz="1400" b="1" dirty="0" smtClean="0"/>
                        <a:t>PHY Parameters</a:t>
                      </a:r>
                      <a:r>
                        <a:rPr lang="en-US" sz="1400" b="1" baseline="0" dirty="0" smtClean="0"/>
                        <a:t> </a:t>
                      </a:r>
                      <a:r>
                        <a:rPr lang="en-US" sz="1400" b="1" dirty="0" smtClean="0"/>
                        <a:t>(cont’d)</a:t>
                      </a:r>
                      <a:endParaRPr lang="en-US" sz="1400" b="1" dirty="0"/>
                    </a:p>
                  </a:txBody>
                  <a:tcPr/>
                </a:tc>
                <a:tc>
                  <a:txBody>
                    <a:bodyPr/>
                    <a:lstStyle/>
                    <a:p>
                      <a:r>
                        <a:rPr lang="en-US" sz="1400" b="1" dirty="0" smtClean="0"/>
                        <a:t>PHY Parameters - detail</a:t>
                      </a:r>
                      <a:endParaRPr lang="en-US" sz="1400" b="1" dirty="0"/>
                    </a:p>
                  </a:txBody>
                  <a:tcPr/>
                </a:tc>
              </a:tr>
              <a:tr h="309033">
                <a:tc>
                  <a:txBody>
                    <a:bodyPr/>
                    <a:lstStyle/>
                    <a:p>
                      <a:r>
                        <a:rPr lang="en-US" sz="1200" dirty="0" smtClean="0"/>
                        <a:t>TX&lt;-&gt;RX</a:t>
                      </a:r>
                      <a:endParaRPr lang="en-US" sz="12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b="0" i="0" u="none" strike="noStrike" kern="1200" baseline="0" dirty="0" err="1" smtClean="0">
                          <a:solidFill>
                            <a:schemeClr val="dk1"/>
                          </a:solidFill>
                          <a:latin typeface="+mn-lt"/>
                          <a:ea typeface="+mn-ea"/>
                          <a:cs typeface="+mn-cs"/>
                        </a:rPr>
                        <a:t>aTurnaroundTime</a:t>
                      </a:r>
                      <a:endParaRPr lang="en-US" sz="1000" dirty="0" smtClean="0"/>
                    </a:p>
                  </a:txBody>
                  <a:tcPr/>
                </a:tc>
              </a:tr>
              <a:tr h="309033">
                <a:tc>
                  <a:txBody>
                    <a:bodyPr/>
                    <a:lstStyle/>
                    <a:p>
                      <a:r>
                        <a:rPr lang="en-US" sz="1200" dirty="0" smtClean="0"/>
                        <a:t>ED threshold</a:t>
                      </a:r>
                      <a:endParaRPr lang="en-US" sz="1200" dirty="0"/>
                    </a:p>
                  </a:txBody>
                  <a:tcPr/>
                </a:tc>
                <a:tc>
                  <a:txBody>
                    <a:bodyPr/>
                    <a:lstStyle/>
                    <a:p>
                      <a:endParaRPr lang="en-US" sz="1200" dirty="0"/>
                    </a:p>
                  </a:txBody>
                  <a:tcPr/>
                </a:tc>
              </a:tr>
              <a:tr h="309033">
                <a:tc>
                  <a:txBody>
                    <a:bodyPr/>
                    <a:lstStyle/>
                    <a:p>
                      <a:r>
                        <a:rPr lang="en-US" sz="1200" dirty="0" smtClean="0"/>
                        <a:t>Spreading factor</a:t>
                      </a:r>
                      <a:endParaRPr lang="en-US" sz="1200" dirty="0"/>
                    </a:p>
                  </a:txBody>
                  <a:tcPr/>
                </a:tc>
                <a:tc>
                  <a:txBody>
                    <a:bodyPr/>
                    <a:lstStyle/>
                    <a:p>
                      <a:endParaRPr lang="en-US" sz="1200" dirty="0"/>
                    </a:p>
                  </a:txBody>
                  <a:tcPr/>
                </a:tc>
              </a:tr>
              <a:tr h="309033">
                <a:tc>
                  <a:txBody>
                    <a:bodyPr/>
                    <a:lstStyle/>
                    <a:p>
                      <a:r>
                        <a:rPr lang="en-US" sz="1200" dirty="0" smtClean="0"/>
                        <a:t>DSSS code</a:t>
                      </a:r>
                      <a:endParaRPr lang="en-US" sz="1200" dirty="0"/>
                    </a:p>
                  </a:txBody>
                  <a:tcPr/>
                </a:tc>
                <a:tc>
                  <a:txBody>
                    <a:bodyPr/>
                    <a:lstStyle/>
                    <a:p>
                      <a:endParaRPr lang="en-US" sz="1200" i="1" dirty="0"/>
                    </a:p>
                  </a:txBody>
                  <a:tcPr/>
                </a:tc>
              </a:tr>
              <a:tr h="309033">
                <a:tc>
                  <a:txBody>
                    <a:bodyPr/>
                    <a:lstStyle/>
                    <a:p>
                      <a:r>
                        <a:rPr lang="en-US" sz="1200" dirty="0" smtClean="0"/>
                        <a:t>Data whitening</a:t>
                      </a:r>
                      <a:endParaRPr lang="en-US" sz="1200" dirty="0"/>
                    </a:p>
                  </a:txBody>
                  <a:tcPr/>
                </a:tc>
                <a:tc>
                  <a:txBody>
                    <a:bodyPr/>
                    <a:lstStyle/>
                    <a:p>
                      <a:endParaRPr lang="en-US" sz="1200" i="1" dirty="0"/>
                    </a:p>
                  </a:txBody>
                  <a:tcPr/>
                </a:tc>
              </a:tr>
              <a:tr h="309033">
                <a:tc>
                  <a:txBody>
                    <a:bodyPr/>
                    <a:lstStyle/>
                    <a:p>
                      <a:r>
                        <a:rPr lang="en-US" sz="1200" dirty="0" smtClean="0"/>
                        <a:t>Common signaling mode</a:t>
                      </a:r>
                      <a:endParaRPr lang="en-US" sz="1200" dirty="0"/>
                    </a:p>
                  </a:txBody>
                  <a:tcPr/>
                </a:tc>
                <a:tc>
                  <a:txBody>
                    <a:bodyPr/>
                    <a:lstStyle/>
                    <a:p>
                      <a:endParaRPr lang="en-US" sz="1200" dirty="0"/>
                    </a:p>
                  </a:txBody>
                  <a:tcPr/>
                </a:tc>
              </a:tr>
              <a:tr h="309033">
                <a:tc>
                  <a:txBody>
                    <a:bodyPr/>
                    <a:lstStyle/>
                    <a:p>
                      <a:endParaRPr lang="en-US" sz="1000" i="1" dirty="0"/>
                    </a:p>
                  </a:txBody>
                  <a:tcPr/>
                </a:tc>
                <a:tc>
                  <a:txBody>
                    <a:bodyPr/>
                    <a:lstStyle/>
                    <a:p>
                      <a:endParaRPr lang="en-US" sz="1200" i="1" dirty="0"/>
                    </a:p>
                  </a:txBody>
                  <a:tcPr/>
                </a:tc>
              </a:tr>
              <a:tr h="309033">
                <a:tc>
                  <a:txBody>
                    <a:bodyPr/>
                    <a:lstStyle/>
                    <a:p>
                      <a:endParaRPr lang="en-US" sz="1200" dirty="0"/>
                    </a:p>
                  </a:txBody>
                  <a:tcPr/>
                </a:tc>
                <a:tc>
                  <a:txBody>
                    <a:bodyPr/>
                    <a:lstStyle/>
                    <a:p>
                      <a:endParaRPr lang="en-US" sz="1200" dirty="0"/>
                    </a:p>
                  </a:txBody>
                  <a:tcPr/>
                </a:tc>
              </a:tr>
              <a:tr h="309033">
                <a:tc>
                  <a:txBody>
                    <a:bodyPr/>
                    <a:lstStyle/>
                    <a:p>
                      <a:endParaRPr lang="en-US" sz="1200" dirty="0"/>
                    </a:p>
                  </a:txBody>
                  <a:tcPr/>
                </a:tc>
                <a:tc>
                  <a:txBody>
                    <a:bodyPr/>
                    <a:lstStyle/>
                    <a:p>
                      <a:endParaRPr lang="en-US" sz="1200" i="1" dirty="0"/>
                    </a:p>
                  </a:txBody>
                  <a:tcPr/>
                </a:tc>
              </a:tr>
              <a:tr h="309033">
                <a:tc>
                  <a:txBody>
                    <a:bodyPr/>
                    <a:lstStyle/>
                    <a:p>
                      <a:endParaRPr lang="en-US" sz="1200" dirty="0"/>
                    </a:p>
                  </a:txBody>
                  <a:tcPr/>
                </a:tc>
                <a:tc>
                  <a:txBody>
                    <a:bodyPr/>
                    <a:lstStyle/>
                    <a:p>
                      <a:endParaRPr lang="en-US" sz="1200" dirty="0"/>
                    </a:p>
                  </a:txBody>
                  <a:tcPr/>
                </a:tc>
              </a:tr>
              <a:tr h="309033">
                <a:tc>
                  <a:txBody>
                    <a:bodyPr/>
                    <a:lstStyle/>
                    <a:p>
                      <a:endParaRPr lang="en-US" sz="1200" dirty="0"/>
                    </a:p>
                  </a:txBody>
                  <a:tcPr/>
                </a:tc>
                <a:tc>
                  <a:txBody>
                    <a:bodyPr/>
                    <a:lstStyle/>
                    <a:p>
                      <a:endParaRPr lang="en-US" sz="1200" i="1" dirty="0"/>
                    </a:p>
                  </a:txBody>
                  <a:tcPr/>
                </a:tc>
              </a:tr>
              <a:tr h="309033">
                <a:tc>
                  <a:txBody>
                    <a:bodyPr/>
                    <a:lstStyle/>
                    <a:p>
                      <a:endParaRPr lang="en-US"/>
                    </a:p>
                  </a:txBody>
                  <a:tcPr/>
                </a:tc>
                <a:tc>
                  <a:txBody>
                    <a:bodyPr/>
                    <a:lstStyle/>
                    <a:p>
                      <a:endParaRPr lang="en-US" sz="1200" dirty="0"/>
                    </a:p>
                  </a:txBody>
                  <a:tcPr/>
                </a:tc>
              </a:tr>
              <a:tr h="309033">
                <a:tc>
                  <a:txBody>
                    <a:bodyPr/>
                    <a:lstStyle/>
                    <a:p>
                      <a:endParaRPr lang="en-US"/>
                    </a:p>
                  </a:txBody>
                  <a:tcPr/>
                </a:tc>
                <a:tc>
                  <a:txBody>
                    <a:bodyPr/>
                    <a:lstStyle/>
                    <a:p>
                      <a:endParaRPr lang="en-US" sz="1200" dirty="0"/>
                    </a:p>
                  </a:txBody>
                  <a:tcPr/>
                </a:tc>
              </a:tr>
            </a:tbl>
          </a:graphicData>
        </a:graphic>
      </p:graphicFrame>
    </p:spTree>
    <p:extLst>
      <p:ext uri="{BB962C8B-B14F-4D97-AF65-F5344CB8AC3E}">
        <p14:creationId xmlns:p14="http://schemas.microsoft.com/office/powerpoint/2010/main" val="1913875001"/>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25</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25</a:t>
            </a:fld>
            <a:endParaRPr lang="en-US"/>
          </a:p>
        </p:txBody>
      </p:sp>
      <p:sp>
        <p:nvSpPr>
          <p:cNvPr id="21509" name="Rectangle 2"/>
          <p:cNvSpPr>
            <a:spLocks noGrp="1" noChangeArrowheads="1"/>
          </p:cNvSpPr>
          <p:nvPr>
            <p:ph type="title" idx="4294967295"/>
          </p:nvPr>
        </p:nvSpPr>
        <p:spPr>
          <a:xfrm>
            <a:off x="228600" y="228600"/>
            <a:ext cx="8686800" cy="990600"/>
          </a:xfrm>
        </p:spPr>
        <p:txBody>
          <a:bodyPr/>
          <a:lstStyle/>
          <a:p>
            <a:r>
              <a:rPr lang="en-US" sz="2800" b="1" dirty="0" smtClean="0">
                <a:solidFill>
                  <a:srgbClr val="000000"/>
                </a:solidFill>
                <a:ea typeface="Lucida Grande"/>
                <a:cs typeface="Lucida Grande"/>
              </a:rPr>
              <a:t>Example of Options Used for Secured SUN FSK Device</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905000"/>
            <a:ext cx="88392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smtClean="0">
              <a:solidFill>
                <a:srgbClr val="000000"/>
              </a:solidFill>
              <a:ea typeface="Lucida Grande"/>
              <a:cs typeface="Lucida Grande"/>
            </a:endParaRPr>
          </a:p>
        </p:txBody>
      </p:sp>
      <p:pic>
        <p:nvPicPr>
          <p:cNvPr id="6" name="Picture 5" descr="802.15.12-multi-mode-SUN-FSK.em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2000" y="1066800"/>
            <a:ext cx="7531100" cy="5295900"/>
          </a:xfrm>
          <a:prstGeom prst="rect">
            <a:avLst/>
          </a:prstGeom>
        </p:spPr>
      </p:pic>
    </p:spTree>
    <p:extLst>
      <p:ext uri="{BB962C8B-B14F-4D97-AF65-F5344CB8AC3E}">
        <p14:creationId xmlns:p14="http://schemas.microsoft.com/office/powerpoint/2010/main" val="3370840186"/>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26</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26</a:t>
            </a:fld>
            <a:endParaRPr lang="en-US"/>
          </a:p>
        </p:txBody>
      </p:sp>
      <p:sp>
        <p:nvSpPr>
          <p:cNvPr id="21509" name="Rectangle 2"/>
          <p:cNvSpPr>
            <a:spLocks noGrp="1" noChangeArrowheads="1"/>
          </p:cNvSpPr>
          <p:nvPr>
            <p:ph type="title" idx="4294967295"/>
          </p:nvPr>
        </p:nvSpPr>
        <p:spPr>
          <a:xfrm>
            <a:off x="228600" y="228600"/>
            <a:ext cx="8686800" cy="990600"/>
          </a:xfrm>
        </p:spPr>
        <p:txBody>
          <a:bodyPr/>
          <a:lstStyle/>
          <a:p>
            <a:r>
              <a:rPr lang="en-US" sz="2800" b="1" dirty="0" smtClean="0">
                <a:solidFill>
                  <a:srgbClr val="000000"/>
                </a:solidFill>
                <a:ea typeface="Lucida Grande"/>
                <a:cs typeface="Lucida Grande"/>
              </a:rPr>
              <a:t>Example of Options Used for LECIM O-QPSK Device</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905000"/>
            <a:ext cx="88392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smtClean="0">
              <a:solidFill>
                <a:srgbClr val="000000"/>
              </a:solidFill>
              <a:ea typeface="Lucida Grande"/>
              <a:cs typeface="Lucida Grande"/>
            </a:endParaRPr>
          </a:p>
        </p:txBody>
      </p:sp>
      <p:pic>
        <p:nvPicPr>
          <p:cNvPr id="3" name="Picture 2" descr="802.15.12-multi-mode-LECIM.em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1066800"/>
            <a:ext cx="7454900" cy="5221493"/>
          </a:xfrm>
          <a:prstGeom prst="rect">
            <a:avLst/>
          </a:prstGeom>
        </p:spPr>
      </p:pic>
    </p:spTree>
    <p:extLst>
      <p:ext uri="{BB962C8B-B14F-4D97-AF65-F5344CB8AC3E}">
        <p14:creationId xmlns:p14="http://schemas.microsoft.com/office/powerpoint/2010/main" val="2190632207"/>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27</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27</a:t>
            </a:fld>
            <a:endParaRPr lang="en-US"/>
          </a:p>
        </p:txBody>
      </p:sp>
      <p:sp>
        <p:nvSpPr>
          <p:cNvPr id="21509" name="Rectangle 2"/>
          <p:cNvSpPr>
            <a:spLocks noGrp="1" noChangeArrowheads="1"/>
          </p:cNvSpPr>
          <p:nvPr>
            <p:ph type="title" idx="4294967295"/>
          </p:nvPr>
        </p:nvSpPr>
        <p:spPr>
          <a:xfrm>
            <a:off x="228600" y="228600"/>
            <a:ext cx="8686800" cy="990600"/>
          </a:xfrm>
        </p:spPr>
        <p:txBody>
          <a:bodyPr/>
          <a:lstStyle/>
          <a:p>
            <a:r>
              <a:rPr lang="en-US" sz="2800" b="1" dirty="0" smtClean="0">
                <a:solidFill>
                  <a:srgbClr val="000000"/>
                </a:solidFill>
                <a:ea typeface="Lucida Grande"/>
                <a:cs typeface="Lucida Grande"/>
              </a:rPr>
              <a:t>Example of Options Used for 6tisch O-QPSK Device</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905000"/>
            <a:ext cx="88392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smtClean="0">
              <a:solidFill>
                <a:srgbClr val="000000"/>
              </a:solidFill>
              <a:ea typeface="Lucida Grande"/>
              <a:cs typeface="Lucida Grande"/>
            </a:endParaRPr>
          </a:p>
        </p:txBody>
      </p:sp>
      <p:pic>
        <p:nvPicPr>
          <p:cNvPr id="5" name="Picture 4" descr="802.15.12-multi-mode-6tisch.em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1066800"/>
            <a:ext cx="7531100" cy="5276422"/>
          </a:xfrm>
          <a:prstGeom prst="rect">
            <a:avLst/>
          </a:prstGeom>
        </p:spPr>
      </p:pic>
    </p:spTree>
    <p:extLst>
      <p:ext uri="{BB962C8B-B14F-4D97-AF65-F5344CB8AC3E}">
        <p14:creationId xmlns:p14="http://schemas.microsoft.com/office/powerpoint/2010/main" val="3894262400"/>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28</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28</a:t>
            </a:fld>
            <a:endParaRPr lang="en-US"/>
          </a:p>
        </p:txBody>
      </p:sp>
      <p:sp>
        <p:nvSpPr>
          <p:cNvPr id="21509" name="Rectangle 2"/>
          <p:cNvSpPr>
            <a:spLocks noGrp="1" noChangeArrowheads="1"/>
          </p:cNvSpPr>
          <p:nvPr>
            <p:ph type="title" idx="4294967295"/>
          </p:nvPr>
        </p:nvSpPr>
        <p:spPr>
          <a:xfrm>
            <a:off x="533400" y="381000"/>
            <a:ext cx="7772400" cy="990600"/>
          </a:xfrm>
        </p:spPr>
        <p:txBody>
          <a:bodyPr/>
          <a:lstStyle/>
          <a:p>
            <a:pPr lvl="2"/>
            <a:r>
              <a:rPr lang="en-US" sz="3200" b="1" dirty="0" smtClean="0">
                <a:solidFill>
                  <a:srgbClr val="000000"/>
                </a:solidFill>
                <a:ea typeface="Lucida Grande"/>
                <a:cs typeface="Lucida Grande"/>
              </a:rPr>
              <a:t>Future Efforts</a:t>
            </a:r>
            <a:endParaRPr lang="en-US" sz="32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sp>
        <p:nvSpPr>
          <p:cNvPr id="3" name="TextBox 2"/>
          <p:cNvSpPr txBox="1"/>
          <p:nvPr/>
        </p:nvSpPr>
        <p:spPr>
          <a:xfrm>
            <a:off x="685800" y="1219200"/>
            <a:ext cx="7848600" cy="5109092"/>
          </a:xfrm>
          <a:prstGeom prst="rect">
            <a:avLst/>
          </a:prstGeom>
          <a:noFill/>
        </p:spPr>
        <p:txBody>
          <a:bodyPr wrap="square" numCol="1" rtlCol="0">
            <a:spAutoFit/>
          </a:bodyPr>
          <a:lstStyle/>
          <a:p>
            <a:r>
              <a:rPr lang="en-US" sz="2000" b="1" dirty="0" smtClean="0"/>
              <a:t>Functional Module Technical Details</a:t>
            </a:r>
          </a:p>
          <a:p>
            <a:pPr marL="285750" indent="-285750">
              <a:buFont typeface="Arial"/>
              <a:buChar char="•"/>
            </a:pPr>
            <a:r>
              <a:rPr lang="en-US" sz="1800" b="1" dirty="0" smtClean="0"/>
              <a:t>PDE			P Kinney</a:t>
            </a:r>
          </a:p>
          <a:p>
            <a:pPr marL="285750" indent="-285750">
              <a:buFont typeface="Arial"/>
              <a:buChar char="•"/>
            </a:pPr>
            <a:r>
              <a:rPr lang="en-US" sz="1800" b="1" dirty="0" smtClean="0"/>
              <a:t>MMI			</a:t>
            </a:r>
            <a:r>
              <a:rPr lang="en-US" sz="1800" b="1" dirty="0"/>
              <a:t>P </a:t>
            </a:r>
            <a:r>
              <a:rPr lang="en-US" sz="1800" b="1" dirty="0" smtClean="0"/>
              <a:t>Kinney	</a:t>
            </a:r>
          </a:p>
          <a:p>
            <a:pPr marL="285750" indent="-285750">
              <a:buFont typeface="Arial"/>
              <a:buChar char="•"/>
            </a:pPr>
            <a:r>
              <a:rPr lang="en-US" sz="1800" b="1" dirty="0" smtClean="0"/>
              <a:t>Management Protocol	H Yokota</a:t>
            </a:r>
          </a:p>
          <a:p>
            <a:pPr marL="285750" indent="-285750">
              <a:buFont typeface="Arial"/>
              <a:buChar char="•"/>
            </a:pPr>
            <a:r>
              <a:rPr lang="en-US" sz="1800" b="1" dirty="0" smtClean="0"/>
              <a:t>6LoWPAN		</a:t>
            </a:r>
          </a:p>
          <a:p>
            <a:pPr marL="285750" indent="-285750">
              <a:buFont typeface="Arial"/>
              <a:buChar char="•"/>
            </a:pPr>
            <a:r>
              <a:rPr lang="en-US" sz="1800" b="1" dirty="0" smtClean="0"/>
              <a:t>KMP			</a:t>
            </a:r>
          </a:p>
          <a:p>
            <a:pPr marL="285750" indent="-285750">
              <a:buFont typeface="Arial"/>
              <a:buChar char="•"/>
            </a:pPr>
            <a:r>
              <a:rPr lang="en-US" sz="1800" b="1" dirty="0" smtClean="0"/>
              <a:t>802.1X		</a:t>
            </a:r>
          </a:p>
          <a:p>
            <a:pPr marL="285750" indent="-285750">
              <a:buFont typeface="Arial"/>
              <a:buChar char="•"/>
            </a:pPr>
            <a:r>
              <a:rPr lang="en-US" sz="1800" b="1" dirty="0" smtClean="0"/>
              <a:t>L2R			C Perkins</a:t>
            </a:r>
          </a:p>
          <a:p>
            <a:pPr marL="285750" indent="-285750">
              <a:buFont typeface="Arial"/>
              <a:buChar char="•"/>
            </a:pPr>
            <a:r>
              <a:rPr lang="en-US" sz="1800" b="1" dirty="0" smtClean="0"/>
              <a:t>6tisch			</a:t>
            </a:r>
          </a:p>
          <a:p>
            <a:pPr marL="285750" indent="-285750">
              <a:buFont typeface="Arial"/>
              <a:buChar char="•"/>
            </a:pPr>
            <a:r>
              <a:rPr lang="en-US" sz="1800" b="1" dirty="0" smtClean="0"/>
              <a:t>Ranging		B Verso</a:t>
            </a:r>
          </a:p>
          <a:p>
            <a:pPr marL="285750" indent="-285750">
              <a:buFont typeface="Arial"/>
              <a:buChar char="•"/>
            </a:pPr>
            <a:r>
              <a:rPr lang="en-US" sz="1800" b="1" dirty="0" smtClean="0"/>
              <a:t>Generic</a:t>
            </a:r>
          </a:p>
          <a:p>
            <a:pPr marL="285750" indent="-285750">
              <a:buFont typeface="Arial"/>
              <a:buChar char="•"/>
            </a:pPr>
            <a:endParaRPr lang="en-US" sz="1800" b="1" dirty="0"/>
          </a:p>
          <a:p>
            <a:r>
              <a:rPr lang="en-US" sz="1800" b="1" dirty="0"/>
              <a:t>Functional Block Overview</a:t>
            </a:r>
          </a:p>
          <a:p>
            <a:pPr marL="342900" indent="-342900">
              <a:buFont typeface="Arial"/>
              <a:buChar char="•"/>
            </a:pPr>
            <a:r>
              <a:rPr lang="en-US" sz="1800" b="1" dirty="0"/>
              <a:t>How do they work?</a:t>
            </a:r>
          </a:p>
          <a:p>
            <a:pPr marL="342900" indent="-342900">
              <a:buFont typeface="Arial"/>
              <a:buChar char="•"/>
            </a:pPr>
            <a:r>
              <a:rPr lang="en-US" sz="1800" b="1" dirty="0"/>
              <a:t>What functions do they include?</a:t>
            </a:r>
          </a:p>
          <a:p>
            <a:pPr marL="342900" indent="-342900">
              <a:buFont typeface="Arial"/>
              <a:buChar char="•"/>
            </a:pPr>
            <a:r>
              <a:rPr lang="en-US" sz="1800" b="1" dirty="0"/>
              <a:t>How do the SAPs work? </a:t>
            </a:r>
          </a:p>
          <a:p>
            <a:pPr marL="342900" indent="-342900">
              <a:buFont typeface="Arial"/>
              <a:buChar char="•"/>
            </a:pPr>
            <a:r>
              <a:rPr lang="en-US" sz="1800" b="1" dirty="0"/>
              <a:t>What primitives are required?</a:t>
            </a:r>
          </a:p>
          <a:p>
            <a:pPr marL="342900" indent="-342900">
              <a:buFont typeface="Arial"/>
              <a:buChar char="•"/>
            </a:pPr>
            <a:r>
              <a:rPr lang="en-US" sz="1800" b="1" dirty="0"/>
              <a:t>What parameters are required</a:t>
            </a:r>
            <a:r>
              <a:rPr lang="en-US" sz="1800" b="1" dirty="0" smtClean="0"/>
              <a:t>?</a:t>
            </a:r>
            <a:endParaRPr lang="en-US" sz="1800" b="1" dirty="0"/>
          </a:p>
        </p:txBody>
      </p:sp>
    </p:spTree>
    <p:extLst>
      <p:ext uri="{BB962C8B-B14F-4D97-AF65-F5344CB8AC3E}">
        <p14:creationId xmlns:p14="http://schemas.microsoft.com/office/powerpoint/2010/main" val="163200571"/>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29</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29</a:t>
            </a:fld>
            <a:endParaRPr lang="en-US"/>
          </a:p>
        </p:txBody>
      </p:sp>
      <p:sp>
        <p:nvSpPr>
          <p:cNvPr id="21509" name="Rectangle 2"/>
          <p:cNvSpPr>
            <a:spLocks noGrp="1" noChangeArrowheads="1"/>
          </p:cNvSpPr>
          <p:nvPr>
            <p:ph type="title" idx="4294967295"/>
          </p:nvPr>
        </p:nvSpPr>
        <p:spPr>
          <a:xfrm>
            <a:off x="228600" y="457200"/>
            <a:ext cx="7772400" cy="990600"/>
          </a:xfrm>
        </p:spPr>
        <p:txBody>
          <a:bodyPr/>
          <a:lstStyle/>
          <a:p>
            <a:r>
              <a:rPr lang="en-US" b="1" dirty="0">
                <a:latin typeface="Times New Roman" charset="0"/>
                <a:ea typeface="ＭＳ Ｐゴシック" charset="0"/>
                <a:cs typeface="ＭＳ Ｐゴシック" charset="0"/>
              </a:rPr>
              <a:t>Meeting </a:t>
            </a:r>
            <a:r>
              <a:rPr lang="en-US" b="1" dirty="0" smtClean="0">
                <a:latin typeface="Times New Roman" charset="0"/>
                <a:ea typeface="ＭＳ Ｐゴシック" charset="0"/>
                <a:cs typeface="ＭＳ Ｐゴシック" charset="0"/>
              </a:rPr>
              <a:t>Accomplishments</a:t>
            </a:r>
            <a:br>
              <a:rPr lang="en-US" b="1" dirty="0" smtClean="0">
                <a:latin typeface="Times New Roman" charset="0"/>
                <a:ea typeface="ＭＳ Ｐゴシック" charset="0"/>
                <a:cs typeface="ＭＳ Ｐゴシック" charset="0"/>
              </a:rPr>
            </a:b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0" y="990600"/>
            <a:ext cx="8985365" cy="541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r>
              <a:rPr lang="en-US" sz="2000" b="1" dirty="0" smtClean="0"/>
              <a:t>Discussion on mandatory elements of 802.15.12</a:t>
            </a:r>
          </a:p>
          <a:p>
            <a:pPr marL="800100" lvl="1" indent="-342900">
              <a:buClr>
                <a:srgbClr val="FF0000"/>
              </a:buClr>
              <a:buFont typeface="Wingdings" charset="2"/>
              <a:buChar char="q"/>
            </a:pPr>
            <a:r>
              <a:rPr lang="en-US" sz="1700" b="1" dirty="0" smtClean="0"/>
              <a:t>Management Protocol Module</a:t>
            </a:r>
          </a:p>
          <a:p>
            <a:pPr marL="1257300" lvl="2" indent="-342900">
              <a:buClr>
                <a:srgbClr val="FF0000"/>
              </a:buClr>
              <a:buFont typeface="Wingdings" charset="2"/>
              <a:buChar char="q"/>
            </a:pPr>
            <a:r>
              <a:rPr lang="en-US" sz="1700" b="1" dirty="0" smtClean="0"/>
              <a:t>Configuration: adopted the concept of a profile methodology where each identified profile consists of the configuration parameters for a specific, identified implementation for either the 15.4 device or another protocol module</a:t>
            </a:r>
          </a:p>
          <a:p>
            <a:pPr marL="1257300" lvl="2" indent="-342900">
              <a:buClr>
                <a:srgbClr val="FF0000"/>
              </a:buClr>
              <a:buFont typeface="Wingdings" charset="2"/>
              <a:buChar char="q"/>
            </a:pPr>
            <a:r>
              <a:rPr lang="en-US" sz="1700" b="1" dirty="0" smtClean="0"/>
              <a:t>Management/Monitor: adopts and extends the OMA LWM2M object definitions for 802.15.4</a:t>
            </a:r>
          </a:p>
          <a:p>
            <a:pPr marL="1257300" lvl="2" indent="-342900">
              <a:buClr>
                <a:srgbClr val="FF0000"/>
              </a:buClr>
              <a:buFont typeface="Wingdings" charset="2"/>
              <a:buChar char="q"/>
            </a:pPr>
            <a:r>
              <a:rPr lang="en-US" sz="1700" b="1" dirty="0" smtClean="0"/>
              <a:t>Discovery: function will determine if an end device is ULI capable or not</a:t>
            </a:r>
          </a:p>
          <a:p>
            <a:pPr marL="800100" lvl="1" indent="-342900">
              <a:buClr>
                <a:srgbClr val="FF0000"/>
              </a:buClr>
              <a:buFont typeface="Wingdings" charset="2"/>
              <a:buChar char="q"/>
            </a:pPr>
            <a:r>
              <a:rPr lang="en-US" sz="1700" b="1" dirty="0" smtClean="0"/>
              <a:t>PDE</a:t>
            </a:r>
          </a:p>
          <a:p>
            <a:pPr marL="1257300" lvl="2" indent="-342900">
              <a:buClr>
                <a:srgbClr val="FF0000"/>
              </a:buClr>
              <a:buFont typeface="Wingdings" charset="2"/>
              <a:buChar char="q"/>
            </a:pPr>
            <a:r>
              <a:rPr lang="en-US" sz="1700" b="1" dirty="0"/>
              <a:t>Will leverage the MMI concepts</a:t>
            </a:r>
          </a:p>
          <a:p>
            <a:pPr marL="1257300" lvl="2" indent="-342900">
              <a:buClr>
                <a:srgbClr val="FF0000"/>
              </a:buClr>
              <a:buFont typeface="Wingdings" charset="2"/>
              <a:buChar char="q"/>
            </a:pPr>
            <a:r>
              <a:rPr lang="en-US" sz="1700" b="1" dirty="0" smtClean="0"/>
              <a:t>Fragmentation block is eliminated, it is inherent in the 6LoWPAN protocol module</a:t>
            </a:r>
          </a:p>
          <a:p>
            <a:pPr marL="800100" lvl="1" indent="-342900">
              <a:buClr>
                <a:srgbClr val="FF0000"/>
              </a:buClr>
              <a:buFont typeface="Wingdings" charset="2"/>
              <a:buChar char="q"/>
            </a:pPr>
            <a:r>
              <a:rPr lang="en-US" sz="1700" b="1" dirty="0" smtClean="0"/>
              <a:t>MMI</a:t>
            </a:r>
          </a:p>
          <a:p>
            <a:pPr marL="1257300" lvl="2" indent="-342900">
              <a:buClr>
                <a:srgbClr val="FF0000"/>
              </a:buClr>
              <a:buFont typeface="Wingdings" charset="2"/>
              <a:buChar char="q"/>
            </a:pPr>
            <a:r>
              <a:rPr lang="en-US" sz="1700" b="1" dirty="0" smtClean="0"/>
              <a:t>Will leverage the 802.15.9 multiplex concepts, using MPX IE or ULI IE</a:t>
            </a:r>
          </a:p>
          <a:p>
            <a:pPr marL="1257300" lvl="2" indent="-342900">
              <a:buClr>
                <a:srgbClr val="FF0000"/>
              </a:buClr>
              <a:buFont typeface="Wingdings" charset="2"/>
              <a:buChar char="q"/>
            </a:pPr>
            <a:r>
              <a:rPr lang="en-US" sz="1700" b="1" dirty="0"/>
              <a:t>Fragmentation block is </a:t>
            </a:r>
            <a:r>
              <a:rPr lang="en-US" sz="1700" b="1" dirty="0" smtClean="0"/>
              <a:t>eliminated, </a:t>
            </a:r>
            <a:r>
              <a:rPr lang="en-US" sz="1700" b="1" dirty="0"/>
              <a:t>it is inherent in the MMI header </a:t>
            </a:r>
            <a:r>
              <a:rPr lang="en-US" sz="1700" b="1" dirty="0" smtClean="0"/>
              <a:t>structure</a:t>
            </a:r>
          </a:p>
          <a:p>
            <a:pPr marL="1257300" lvl="2" indent="-342900">
              <a:buClr>
                <a:srgbClr val="FF0000"/>
              </a:buClr>
              <a:buFont typeface="Wingdings" charset="2"/>
              <a:buChar char="q"/>
            </a:pPr>
            <a:r>
              <a:rPr lang="en-US" sz="1700" b="1" dirty="0" smtClean="0"/>
              <a:t>Use of lower 32 dispatch addresses allow 2-octet Protocol ID to be elided</a:t>
            </a:r>
          </a:p>
          <a:p>
            <a:pPr marL="800100" lvl="1" indent="-342900">
              <a:buClr>
                <a:srgbClr val="FF0000"/>
              </a:buClr>
              <a:buFont typeface="Wingdings" charset="2"/>
              <a:buChar char="q"/>
            </a:pPr>
            <a:r>
              <a:rPr lang="en-US" sz="1700" b="1" dirty="0" err="1" smtClean="0"/>
              <a:t>PassThru</a:t>
            </a:r>
            <a:endParaRPr lang="en-US" sz="1700" b="1" dirty="0" smtClean="0"/>
          </a:p>
          <a:p>
            <a:pPr marL="1257300" lvl="2" indent="-342900">
              <a:buClr>
                <a:srgbClr val="FF0000"/>
              </a:buClr>
              <a:buFont typeface="Wingdings" charset="2"/>
              <a:buChar char="q"/>
            </a:pPr>
            <a:r>
              <a:rPr lang="en-US" sz="1700" b="1" dirty="0" smtClean="0"/>
              <a:t>Required to allow 6LoWPAN communications to pass through PDE and MMI to 802.15.4 device</a:t>
            </a:r>
          </a:p>
          <a:p>
            <a:pPr marL="1257300" lvl="2" indent="-342900">
              <a:buClr>
                <a:srgbClr val="FF0000"/>
              </a:buClr>
              <a:buFont typeface="Wingdings" charset="2"/>
              <a:buChar char="q"/>
            </a:pPr>
            <a:r>
              <a:rPr lang="en-US" sz="1700" b="1" dirty="0" smtClean="0"/>
              <a:t>Required to allow application to directly configure 802.15.4 device </a:t>
            </a:r>
          </a:p>
        </p:txBody>
      </p:sp>
    </p:spTree>
    <p:extLst>
      <p:ext uri="{BB962C8B-B14F-4D97-AF65-F5344CB8AC3E}">
        <p14:creationId xmlns:p14="http://schemas.microsoft.com/office/powerpoint/2010/main" val="1030703644"/>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457200"/>
            <a:ext cx="8839200" cy="838200"/>
          </a:xfrm>
        </p:spPr>
        <p:txBody>
          <a:bodyPr/>
          <a:lstStyle/>
          <a:p>
            <a:r>
              <a:rPr lang="en-US" sz="3200" u="sng" dirty="0">
                <a:latin typeface="Arial" charset="0"/>
              </a:rPr>
              <a:t>Participants, Patents, and Duty to Inform</a:t>
            </a:r>
            <a:endParaRPr lang="en-US" sz="3200" dirty="0">
              <a:latin typeface="Arial" charset="0"/>
            </a:endParaRPr>
          </a:p>
        </p:txBody>
      </p:sp>
      <p:sp>
        <p:nvSpPr>
          <p:cNvPr id="8195" name="Rectangle 1027"/>
          <p:cNvSpPr>
            <a:spLocks noGrp="1" noChangeArrowheads="1"/>
          </p:cNvSpPr>
          <p:nvPr>
            <p:ph type="body" idx="1"/>
          </p:nvPr>
        </p:nvSpPr>
        <p:spPr>
          <a:xfrm>
            <a:off x="0" y="1295400"/>
            <a:ext cx="9144000" cy="4876800"/>
          </a:xfrm>
        </p:spPr>
        <p:txBody>
          <a:bodyPr/>
          <a:lstStyle/>
          <a:p>
            <a:pPr algn="ctr">
              <a:buFont typeface="Monotype Sorts" charset="0"/>
              <a:buNone/>
            </a:pPr>
            <a:r>
              <a:rPr lang="en-US" sz="1600" b="1" dirty="0">
                <a:latin typeface="Arial" charset="0"/>
              </a:rPr>
              <a:t>All participants in this meeting have certain obligations under the IEEE-SA Patent Policy. </a:t>
            </a:r>
          </a:p>
          <a:p>
            <a:pPr lvl="1">
              <a:buFont typeface="Arial" charset="0"/>
              <a:buChar char="•"/>
            </a:pPr>
            <a:r>
              <a:rPr lang="en-US" sz="1600" b="1" dirty="0">
                <a:solidFill>
                  <a:srgbClr val="003399"/>
                </a:solidFill>
                <a:latin typeface="Arial" charset="0"/>
              </a:rPr>
              <a:t>Participants [Note: </a:t>
            </a:r>
            <a:r>
              <a:rPr lang="en-GB" sz="1600" b="1" dirty="0">
                <a:solidFill>
                  <a:srgbClr val="003399"/>
                </a:solidFill>
                <a:latin typeface="Arial" charset="0"/>
              </a:rPr>
              <a:t>Quoted text excerpted from IEEE-SA Standards Board Bylaws subclause 6.2</a:t>
            </a:r>
            <a:r>
              <a:rPr lang="en-US" sz="1600" b="1" dirty="0">
                <a:solidFill>
                  <a:srgbClr val="003399"/>
                </a:solidFill>
                <a:latin typeface="Arial" charset="0"/>
              </a:rPr>
              <a:t>]:</a:t>
            </a:r>
          </a:p>
          <a:p>
            <a:pPr lvl="2">
              <a:buFont typeface="Arial" charset="0"/>
              <a:buChar char="•"/>
            </a:pPr>
            <a:r>
              <a:rPr lang="en-US" sz="1600" b="1" dirty="0">
                <a:solidFill>
                  <a:srgbClr val="003399"/>
                </a:solidFill>
                <a:latin typeface="Arial"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sz="1600" dirty="0">
              <a:latin typeface="Arial" charset="0"/>
            </a:endParaRPr>
          </a:p>
          <a:p>
            <a:pPr lvl="2">
              <a:buFont typeface="Arial" charset="0"/>
              <a:buChar char="•"/>
            </a:pPr>
            <a:r>
              <a:rPr lang="en-US" sz="1600" b="1" dirty="0">
                <a:solidFill>
                  <a:srgbClr val="003399"/>
                </a:solidFill>
                <a:latin typeface="Arial" charset="0"/>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charset="0"/>
              <a:buChar char="•"/>
            </a:pPr>
            <a:r>
              <a:rPr lang="en-US" sz="1600" b="1" dirty="0">
                <a:solidFill>
                  <a:srgbClr val="003399"/>
                </a:solidFill>
                <a:latin typeface="Arial" charset="0"/>
              </a:rPr>
              <a:t>The above does not apply if the patent claim is already the subject of an Accepted Letter of Assurance that applies to the proposed standard(s) under consideration by this group</a:t>
            </a:r>
          </a:p>
          <a:p>
            <a:pPr lvl="1">
              <a:buFont typeface="Arial" charset="0"/>
              <a:buChar char="•"/>
            </a:pPr>
            <a:r>
              <a:rPr lang="en-US" sz="1600" b="1" dirty="0">
                <a:solidFill>
                  <a:srgbClr val="003399"/>
                </a:solidFill>
                <a:latin typeface="Arial" charset="0"/>
              </a:rPr>
              <a:t>Early identification of holders of potential Essential Patent Claims is strongly encouraged</a:t>
            </a:r>
          </a:p>
          <a:p>
            <a:pPr lvl="1">
              <a:buFont typeface="Arial" charset="0"/>
              <a:buChar char="•"/>
            </a:pPr>
            <a:r>
              <a:rPr lang="en-US" sz="1600" b="1" dirty="0">
                <a:solidFill>
                  <a:srgbClr val="003399"/>
                </a:solidFill>
                <a:latin typeface="Arial" charset="0"/>
              </a:rPr>
              <a:t>No duty to perform a patent search</a:t>
            </a:r>
            <a:endParaRPr lang="en-US" sz="1600" dirty="0">
              <a:latin typeface="Arial" charset="0"/>
            </a:endParaRPr>
          </a:p>
        </p:txBody>
      </p:sp>
      <p:sp>
        <p:nvSpPr>
          <p:cNvPr id="8196" name="Text Box 1028"/>
          <p:cNvSpPr txBox="1">
            <a:spLocks noChangeArrowheads="1"/>
          </p:cNvSpPr>
          <p:nvPr/>
        </p:nvSpPr>
        <p:spPr bwMode="auto">
          <a:xfrm>
            <a:off x="4114800" y="64627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#1</a:t>
            </a:r>
          </a:p>
        </p:txBody>
      </p:sp>
      <p:sp>
        <p:nvSpPr>
          <p:cNvPr id="2" name="Date Placeholder 1"/>
          <p:cNvSpPr>
            <a:spLocks noGrp="1"/>
          </p:cNvSpPr>
          <p:nvPr>
            <p:ph type="dt" sz="half" idx="10"/>
          </p:nvPr>
        </p:nvSpPr>
        <p:spPr/>
        <p:txBody>
          <a:bodyPr/>
          <a:lstStyle/>
          <a:p>
            <a:pPr>
              <a:defRPr/>
            </a:pPr>
            <a:r>
              <a:rPr lang="en-US" smtClean="0"/>
              <a:t>&lt;May 2017&gt;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3</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30</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30</a:t>
            </a:fld>
            <a:endParaRPr lang="en-US"/>
          </a:p>
        </p:txBody>
      </p:sp>
      <p:sp>
        <p:nvSpPr>
          <p:cNvPr id="21509" name="Rectangle 2"/>
          <p:cNvSpPr>
            <a:spLocks noGrp="1" noChangeArrowheads="1"/>
          </p:cNvSpPr>
          <p:nvPr>
            <p:ph type="title" idx="4294967295"/>
          </p:nvPr>
        </p:nvSpPr>
        <p:spPr>
          <a:xfrm>
            <a:off x="228600" y="685800"/>
            <a:ext cx="7772400" cy="990600"/>
          </a:xfrm>
        </p:spPr>
        <p:txBody>
          <a:bodyPr/>
          <a:lstStyle/>
          <a:p>
            <a:r>
              <a:rPr lang="en-US" b="1" dirty="0">
                <a:latin typeface="Times New Roman" charset="0"/>
                <a:ea typeface="ＭＳ Ｐゴシック" charset="0"/>
                <a:cs typeface="ＭＳ Ｐゴシック" charset="0"/>
              </a:rPr>
              <a:t>Meeting </a:t>
            </a:r>
            <a:r>
              <a:rPr lang="en-US" b="1" dirty="0" smtClean="0">
                <a:latin typeface="Times New Roman" charset="0"/>
                <a:ea typeface="ＭＳ Ｐゴシック" charset="0"/>
                <a:cs typeface="ＭＳ Ｐゴシック" charset="0"/>
              </a:rPr>
              <a:t>Accomplishments</a:t>
            </a:r>
            <a:br>
              <a:rPr lang="en-US" b="1" dirty="0" smtClean="0">
                <a:latin typeface="Times New Roman" charset="0"/>
                <a:ea typeface="ＭＳ Ｐゴシック" charset="0"/>
                <a:cs typeface="ＭＳ Ｐゴシック" charset="0"/>
              </a:rPr>
            </a:b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447800"/>
            <a:ext cx="88392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r>
              <a:rPr lang="en-US" sz="2000" b="1" dirty="0" smtClean="0"/>
              <a:t>Discussion on optional elements of 802.15.12</a:t>
            </a:r>
          </a:p>
          <a:p>
            <a:pPr marL="800100" lvl="1" indent="-342900">
              <a:buClr>
                <a:srgbClr val="FF0000"/>
              </a:buClr>
              <a:buFont typeface="Wingdings" charset="2"/>
              <a:buChar char="q"/>
            </a:pPr>
            <a:r>
              <a:rPr lang="en-US" sz="1700" b="1" dirty="0" smtClean="0"/>
              <a:t>6LoWPAN</a:t>
            </a:r>
          </a:p>
          <a:p>
            <a:pPr marL="1257300" lvl="2" indent="-342900">
              <a:buClr>
                <a:srgbClr val="FF0000"/>
              </a:buClr>
              <a:buFont typeface="Wingdings" charset="2"/>
              <a:buChar char="q"/>
            </a:pPr>
            <a:r>
              <a:rPr lang="en-US" sz="1700" b="1" dirty="0" smtClean="0"/>
              <a:t>Moved fragmentation function back into protocol module</a:t>
            </a:r>
          </a:p>
          <a:p>
            <a:pPr marL="800100" lvl="1" indent="-342900">
              <a:buClr>
                <a:srgbClr val="FF0000"/>
              </a:buClr>
              <a:buFont typeface="Wingdings" charset="2"/>
              <a:buChar char="q"/>
            </a:pPr>
            <a:r>
              <a:rPr lang="en-US" sz="1700" b="1" dirty="0" smtClean="0"/>
              <a:t>Ranging </a:t>
            </a:r>
            <a:r>
              <a:rPr lang="en-US" sz="1700" b="1" dirty="0"/>
              <a:t>and Location Support --  RLS Protocol Module</a:t>
            </a:r>
            <a:r>
              <a:rPr lang="en-US" sz="1700" b="1" dirty="0" smtClean="0"/>
              <a:t>:</a:t>
            </a:r>
          </a:p>
          <a:p>
            <a:pPr marL="1257300" lvl="2" indent="-342900">
              <a:buClr>
                <a:srgbClr val="FF0000"/>
              </a:buClr>
              <a:buFont typeface="Wingdings" charset="2"/>
              <a:buChar char="q"/>
            </a:pPr>
            <a:r>
              <a:rPr lang="en-US" sz="1700" b="1" dirty="0" smtClean="0"/>
              <a:t>Document </a:t>
            </a:r>
            <a:r>
              <a:rPr lang="en-US" sz="1700" b="1" dirty="0"/>
              <a:t>15-17-0082-00-0012 presented, advancing the operating concepts for the RLS module, including active two-way ranging and passive gathering of location enabling information, and beginning the definition of the SAP operations necessary to support this functionality. </a:t>
            </a:r>
            <a:endParaRPr lang="en-US" sz="1700" b="1" dirty="0" smtClean="0"/>
          </a:p>
          <a:p>
            <a:pPr marL="800100" lvl="1" indent="-342900">
              <a:buClr>
                <a:srgbClr val="FF0000"/>
              </a:buClr>
              <a:buFont typeface="Wingdings" charset="2"/>
              <a:buChar char="q"/>
            </a:pPr>
            <a:r>
              <a:rPr lang="en-US" sz="1600" b="1" dirty="0" smtClean="0"/>
              <a:t>L2R</a:t>
            </a:r>
            <a:endParaRPr lang="en-US" sz="1600" b="1" dirty="0"/>
          </a:p>
          <a:p>
            <a:pPr marL="1257300" lvl="2" indent="-342900">
              <a:buClr>
                <a:srgbClr val="FF0000"/>
              </a:buClr>
              <a:buFont typeface="Wingdings" charset="2"/>
              <a:buChar char="q"/>
            </a:pPr>
            <a:r>
              <a:rPr lang="en-US" sz="1700" b="1" dirty="0"/>
              <a:t>No progress this session</a:t>
            </a:r>
          </a:p>
          <a:p>
            <a:pPr marL="800100" lvl="1" indent="-342900">
              <a:buClr>
                <a:srgbClr val="FF0000"/>
              </a:buClr>
              <a:buFont typeface="Wingdings" charset="2"/>
              <a:buChar char="q"/>
            </a:pPr>
            <a:r>
              <a:rPr lang="en-US" sz="1700" b="1" dirty="0" smtClean="0"/>
              <a:t>KMP</a:t>
            </a:r>
            <a:endParaRPr lang="en-US" sz="1700" b="1" dirty="0"/>
          </a:p>
          <a:p>
            <a:pPr marL="1257300" lvl="2" indent="-342900">
              <a:buClr>
                <a:srgbClr val="FF0000"/>
              </a:buClr>
              <a:buFont typeface="Wingdings" charset="2"/>
              <a:buChar char="q"/>
            </a:pPr>
            <a:r>
              <a:rPr lang="en-US" sz="1700" b="1" dirty="0"/>
              <a:t>No progress this session</a:t>
            </a:r>
          </a:p>
          <a:p>
            <a:pPr marL="800100" lvl="1" indent="-342900">
              <a:buClr>
                <a:srgbClr val="FF0000"/>
              </a:buClr>
              <a:buFont typeface="Wingdings" charset="2"/>
              <a:buChar char="q"/>
            </a:pPr>
            <a:r>
              <a:rPr lang="en-US" sz="1700" b="1" dirty="0" smtClean="0"/>
              <a:t>6top</a:t>
            </a:r>
            <a:endParaRPr lang="en-US" sz="1700" b="1" dirty="0"/>
          </a:p>
          <a:p>
            <a:pPr marL="1257300" lvl="2" indent="-342900">
              <a:buClr>
                <a:srgbClr val="FF0000"/>
              </a:buClr>
              <a:buFont typeface="Wingdings" charset="2"/>
              <a:buChar char="q"/>
            </a:pPr>
            <a:r>
              <a:rPr lang="en-US" sz="1700" b="1" dirty="0"/>
              <a:t>No progress this session</a:t>
            </a:r>
          </a:p>
        </p:txBody>
      </p:sp>
    </p:spTree>
    <p:extLst>
      <p:ext uri="{BB962C8B-B14F-4D97-AF65-F5344CB8AC3E}">
        <p14:creationId xmlns:p14="http://schemas.microsoft.com/office/powerpoint/2010/main" val="695155754"/>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31</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31</a:t>
            </a:fld>
            <a:endParaRPr lang="en-US"/>
          </a:p>
        </p:txBody>
      </p:sp>
      <p:sp>
        <p:nvSpPr>
          <p:cNvPr id="21509" name="Rectangle 2"/>
          <p:cNvSpPr>
            <a:spLocks noGrp="1" noChangeArrowheads="1"/>
          </p:cNvSpPr>
          <p:nvPr>
            <p:ph type="title" idx="4294967295"/>
          </p:nvPr>
        </p:nvSpPr>
        <p:spPr>
          <a:xfrm>
            <a:off x="533400" y="381000"/>
            <a:ext cx="7772400" cy="990600"/>
          </a:xfrm>
        </p:spPr>
        <p:txBody>
          <a:bodyPr/>
          <a:lstStyle/>
          <a:p>
            <a:pPr lvl="2"/>
            <a:r>
              <a:rPr lang="en-US" sz="3200" b="1" dirty="0" smtClean="0">
                <a:solidFill>
                  <a:srgbClr val="000000"/>
                </a:solidFill>
                <a:ea typeface="Lucida Grande"/>
                <a:cs typeface="Lucida Grande"/>
              </a:rPr>
              <a:t>Schedule</a:t>
            </a:r>
            <a:endParaRPr lang="en-US" sz="32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graphicFrame>
        <p:nvGraphicFramePr>
          <p:cNvPr id="2" name="Table 1"/>
          <p:cNvGraphicFramePr>
            <a:graphicFrameLocks noGrp="1"/>
          </p:cNvGraphicFramePr>
          <p:nvPr>
            <p:extLst>
              <p:ext uri="{D42A27DB-BD31-4B8C-83A1-F6EECF244321}">
                <p14:modId xmlns:p14="http://schemas.microsoft.com/office/powerpoint/2010/main" val="2777248593"/>
              </p:ext>
            </p:extLst>
          </p:nvPr>
        </p:nvGraphicFramePr>
        <p:xfrm>
          <a:off x="609600" y="1676400"/>
          <a:ext cx="7848600" cy="3985490"/>
        </p:xfrm>
        <a:graphic>
          <a:graphicData uri="http://schemas.openxmlformats.org/drawingml/2006/table">
            <a:tbl>
              <a:tblPr firstRow="1" bandRow="1">
                <a:tableStyleId>{5C22544A-7EE6-4342-B048-85BDC9FD1C3A}</a:tableStyleId>
              </a:tblPr>
              <a:tblGrid>
                <a:gridCol w="3047999"/>
                <a:gridCol w="2463801"/>
                <a:gridCol w="2336800"/>
              </a:tblGrid>
              <a:tr h="398549">
                <a:tc>
                  <a:txBody>
                    <a:bodyPr/>
                    <a:lstStyle/>
                    <a:p>
                      <a:pPr marL="457200" lvl="1" indent="0">
                        <a:buFont typeface="Arial"/>
                        <a:buNone/>
                      </a:pPr>
                      <a:r>
                        <a:rPr lang="en-US" sz="1600" dirty="0" smtClean="0"/>
                        <a:t>TASK</a:t>
                      </a:r>
                    </a:p>
                  </a:txBody>
                  <a:tcPr/>
                </a:tc>
                <a:tc>
                  <a:txBody>
                    <a:bodyPr/>
                    <a:lstStyle/>
                    <a:p>
                      <a:r>
                        <a:rPr lang="en-US" dirty="0" smtClean="0"/>
                        <a:t>Start</a:t>
                      </a:r>
                      <a:endParaRPr lang="en-US" dirty="0"/>
                    </a:p>
                  </a:txBody>
                  <a:tcPr/>
                </a:tc>
                <a:tc>
                  <a:txBody>
                    <a:bodyPr/>
                    <a:lstStyle/>
                    <a:p>
                      <a:r>
                        <a:rPr lang="en-US" dirty="0" smtClean="0"/>
                        <a:t>Completed</a:t>
                      </a:r>
                      <a:endParaRPr lang="en-US" dirty="0"/>
                    </a:p>
                  </a:txBody>
                  <a:tcPr/>
                </a:tc>
              </a:tr>
              <a:tr h="398549">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1" dirty="0" smtClean="0"/>
                        <a:t>TG12</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1" dirty="0" smtClean="0"/>
                        <a:t>May, 2016</a:t>
                      </a:r>
                    </a:p>
                  </a:txBody>
                  <a:tcPr/>
                </a:tc>
                <a:tc>
                  <a:txBody>
                    <a:bodyPr/>
                    <a:lstStyle/>
                    <a:p>
                      <a:r>
                        <a:rPr lang="en-US" b="1" dirty="0" smtClean="0"/>
                        <a:t>Mar,</a:t>
                      </a:r>
                      <a:r>
                        <a:rPr lang="en-US" b="1" baseline="0" dirty="0" smtClean="0"/>
                        <a:t> 2019</a:t>
                      </a:r>
                      <a:endParaRPr lang="en-US" b="1" dirty="0"/>
                    </a:p>
                  </a:txBody>
                  <a:tcPr/>
                </a:tc>
              </a:tr>
              <a:tr h="398549">
                <a:tc>
                  <a:txBody>
                    <a:bodyPr/>
                    <a:lstStyle/>
                    <a:p>
                      <a:r>
                        <a:rPr lang="en-US" dirty="0" smtClean="0"/>
                        <a:t>Concept and Architecture</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May, 2016</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Nov, 2016</a:t>
                      </a:r>
                    </a:p>
                  </a:txBody>
                  <a:tcPr/>
                </a:tc>
              </a:tr>
              <a:tr h="398549">
                <a:tc>
                  <a:txBody>
                    <a:bodyPr/>
                    <a:lstStyle/>
                    <a:p>
                      <a:r>
                        <a:rPr lang="en-US" dirty="0" smtClean="0"/>
                        <a:t>Baseline definition</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Nov, 2016</a:t>
                      </a:r>
                    </a:p>
                  </a:txBody>
                  <a:tcPr/>
                </a:tc>
                <a:tc>
                  <a:txBody>
                    <a:bodyPr/>
                    <a:lstStyle/>
                    <a:p>
                      <a:r>
                        <a:rPr lang="en-US" dirty="0" smtClean="0"/>
                        <a:t>July, 2017</a:t>
                      </a:r>
                      <a:endParaRPr lang="en-US" dirty="0"/>
                    </a:p>
                  </a:txBody>
                  <a:tcPr/>
                </a:tc>
              </a:tr>
              <a:tr h="398549">
                <a:tc>
                  <a:txBody>
                    <a:bodyPr/>
                    <a:lstStyle/>
                    <a:p>
                      <a:r>
                        <a:rPr lang="en-US" dirty="0" smtClean="0"/>
                        <a:t>Draft</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May, 2017</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Nov, 2017</a:t>
                      </a:r>
                    </a:p>
                  </a:txBody>
                  <a:tcPr/>
                </a:tc>
              </a:tr>
              <a:tr h="398549">
                <a:tc>
                  <a:txBody>
                    <a:bodyPr/>
                    <a:lstStyle/>
                    <a:p>
                      <a:r>
                        <a:rPr lang="en-US" dirty="0" smtClean="0"/>
                        <a:t>TG Comment Collection</a:t>
                      </a:r>
                      <a:endParaRPr lang="en-US" dirty="0"/>
                    </a:p>
                  </a:txBody>
                  <a:tcPr/>
                </a:tc>
                <a:tc>
                  <a:txBody>
                    <a:bodyPr/>
                    <a:lstStyle/>
                    <a:p>
                      <a:r>
                        <a:rPr lang="en-US" dirty="0" smtClean="0"/>
                        <a:t>Sept, 2017</a:t>
                      </a:r>
                      <a:endParaRPr lang="en-US" dirty="0"/>
                    </a:p>
                  </a:txBody>
                  <a:tcPr/>
                </a:tc>
                <a:tc>
                  <a:txBody>
                    <a:bodyPr/>
                    <a:lstStyle/>
                    <a:p>
                      <a:r>
                        <a:rPr lang="en-US" dirty="0" smtClean="0"/>
                        <a:t>Jan, 2018</a:t>
                      </a:r>
                      <a:endParaRPr lang="en-US" dirty="0"/>
                    </a:p>
                  </a:txBody>
                  <a:tcPr/>
                </a:tc>
              </a:tr>
              <a:tr h="398549">
                <a:tc>
                  <a:txBody>
                    <a:bodyPr/>
                    <a:lstStyle/>
                    <a:p>
                      <a:r>
                        <a:rPr lang="en-US" dirty="0" smtClean="0"/>
                        <a:t>WG Letter Ballot</a:t>
                      </a:r>
                      <a:endParaRPr lang="en-US" dirty="0"/>
                    </a:p>
                  </a:txBody>
                  <a:tcPr/>
                </a:tc>
                <a:tc>
                  <a:txBody>
                    <a:bodyPr/>
                    <a:lstStyle/>
                    <a:p>
                      <a:r>
                        <a:rPr lang="en-US" dirty="0" smtClean="0"/>
                        <a:t>Dec,</a:t>
                      </a:r>
                      <a:r>
                        <a:rPr lang="en-US" baseline="0" dirty="0" smtClean="0"/>
                        <a:t> 2017</a:t>
                      </a:r>
                      <a:endParaRPr lang="en-US" dirty="0"/>
                    </a:p>
                  </a:txBody>
                  <a:tcPr/>
                </a:tc>
                <a:tc>
                  <a:txBody>
                    <a:bodyPr/>
                    <a:lstStyle/>
                    <a:p>
                      <a:r>
                        <a:rPr lang="en-US" dirty="0" smtClean="0"/>
                        <a:t>Mar,</a:t>
                      </a:r>
                      <a:r>
                        <a:rPr lang="en-US" baseline="0" dirty="0" smtClean="0"/>
                        <a:t> 2018</a:t>
                      </a:r>
                      <a:endParaRPr lang="en-US" dirty="0"/>
                    </a:p>
                  </a:txBody>
                  <a:tcPr/>
                </a:tc>
              </a:tr>
              <a:tr h="398549">
                <a:tc>
                  <a:txBody>
                    <a:bodyPr/>
                    <a:lstStyle/>
                    <a:p>
                      <a:r>
                        <a:rPr lang="en-US" dirty="0" smtClean="0"/>
                        <a:t>Sponsor Ballot</a:t>
                      </a:r>
                      <a:endParaRPr lang="en-US" dirty="0"/>
                    </a:p>
                  </a:txBody>
                  <a:tcPr/>
                </a:tc>
                <a:tc>
                  <a:txBody>
                    <a:bodyPr/>
                    <a:lstStyle/>
                    <a:p>
                      <a:r>
                        <a:rPr lang="en-US" dirty="0" smtClean="0"/>
                        <a:t>Aug, 2018</a:t>
                      </a:r>
                      <a:endParaRPr lang="en-US" dirty="0"/>
                    </a:p>
                  </a:txBody>
                  <a:tcPr/>
                </a:tc>
                <a:tc>
                  <a:txBody>
                    <a:bodyPr/>
                    <a:lstStyle/>
                    <a:p>
                      <a:r>
                        <a:rPr lang="en-US" dirty="0" smtClean="0"/>
                        <a:t>Jan, 2019</a:t>
                      </a:r>
                      <a:endParaRPr lang="en-US" dirty="0"/>
                    </a:p>
                  </a:txBody>
                  <a:tcPr/>
                </a:tc>
              </a:tr>
              <a:tr h="398549">
                <a:tc>
                  <a:txBody>
                    <a:bodyPr/>
                    <a:lstStyle/>
                    <a:p>
                      <a:r>
                        <a:rPr lang="en-US" dirty="0" smtClean="0"/>
                        <a:t>NesCom</a:t>
                      </a:r>
                      <a:endParaRPr lang="en-US" dirty="0"/>
                    </a:p>
                  </a:txBody>
                  <a:tcPr/>
                </a:tc>
                <a:tc>
                  <a:txBody>
                    <a:bodyPr/>
                    <a:lstStyle/>
                    <a:p>
                      <a:r>
                        <a:rPr lang="en-US" dirty="0" smtClean="0"/>
                        <a:t>Jan, 2019</a:t>
                      </a:r>
                      <a:endParaRPr lang="en-US" dirty="0"/>
                    </a:p>
                  </a:txBody>
                  <a:tcPr/>
                </a:tc>
                <a:tc>
                  <a:txBody>
                    <a:bodyPr/>
                    <a:lstStyle/>
                    <a:p>
                      <a:r>
                        <a:rPr lang="en-US" dirty="0" smtClean="0"/>
                        <a:t>Mar, 2019</a:t>
                      </a:r>
                      <a:endParaRPr lang="en-US" dirty="0"/>
                    </a:p>
                  </a:txBody>
                  <a:tcPr/>
                </a:tc>
              </a:tr>
              <a:tr h="398549">
                <a:tc>
                  <a:txBody>
                    <a:bodyPr/>
                    <a:lstStyle/>
                    <a:p>
                      <a:r>
                        <a:rPr lang="en-US" dirty="0" smtClean="0"/>
                        <a:t>IEEE-SA Publication</a:t>
                      </a:r>
                      <a:endParaRPr lang="en-US" dirty="0"/>
                    </a:p>
                  </a:txBody>
                  <a:tcPr/>
                </a:tc>
                <a:tc>
                  <a:txBody>
                    <a:bodyPr/>
                    <a:lstStyle/>
                    <a:p>
                      <a:r>
                        <a:rPr lang="en-US" dirty="0" smtClean="0"/>
                        <a:t>Mar, 2019</a:t>
                      </a:r>
                      <a:endParaRPr lang="en-US" dirty="0"/>
                    </a:p>
                  </a:txBody>
                  <a:tcPr/>
                </a:tc>
                <a:tc>
                  <a:txBody>
                    <a:bodyPr/>
                    <a:lstStyle/>
                    <a:p>
                      <a:r>
                        <a:rPr lang="en-US" dirty="0" smtClean="0"/>
                        <a:t>June, 2019</a:t>
                      </a:r>
                      <a:endParaRPr lang="en-US" dirty="0"/>
                    </a:p>
                  </a:txBody>
                  <a:tcPr/>
                </a:tc>
              </a:tr>
            </a:tbl>
          </a:graphicData>
        </a:graphic>
      </p:graphicFrame>
    </p:spTree>
    <p:extLst>
      <p:ext uri="{BB962C8B-B14F-4D97-AF65-F5344CB8AC3E}">
        <p14:creationId xmlns:p14="http://schemas.microsoft.com/office/powerpoint/2010/main" val="1948056985"/>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1143000"/>
          </a:xfrm>
        </p:spPr>
        <p:txBody>
          <a:bodyPr/>
          <a:lstStyle/>
          <a:p>
            <a:r>
              <a:rPr lang="en-GB" u="sng">
                <a:latin typeface="Arial" charset="0"/>
              </a:rPr>
              <a:t>Patent Related Links</a:t>
            </a:r>
            <a:endParaRPr lang="en-US" u="sng">
              <a:latin typeface="Arial" charset="0"/>
            </a:endParaRPr>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charset="0"/>
              <a:buNone/>
            </a:pPr>
            <a:r>
              <a:rPr lang="en-US" sz="2400">
                <a:latin typeface="Arial" charset="0"/>
                <a:cs typeface="Times New Roman" charset="0"/>
              </a:rPr>
              <a:t>	All participants should be familiar with their obligations under the IEEE-SA Policies &amp; Procedures for standards development.</a:t>
            </a:r>
          </a:p>
          <a:p>
            <a:pPr lvl="1">
              <a:lnSpc>
                <a:spcPct val="90000"/>
              </a:lnSpc>
              <a:buFont typeface="Monotype Sorts" charset="0"/>
              <a:buNone/>
            </a:pPr>
            <a:r>
              <a:rPr lang="en-US" sz="2400">
                <a:latin typeface="Arial" charset="0"/>
                <a:cs typeface="Times New Roman" charset="0"/>
              </a:rPr>
              <a:t>	Patent Policy is stated in these sources:</a:t>
            </a:r>
          </a:p>
          <a:p>
            <a:pPr lvl="1">
              <a:lnSpc>
                <a:spcPct val="90000"/>
              </a:lnSpc>
              <a:buFont typeface="Monotype Sorts" charset="0"/>
              <a:buNone/>
            </a:pPr>
            <a:r>
              <a:rPr lang="en-GB" sz="2400">
                <a:latin typeface="Arial" charset="0"/>
              </a:rPr>
              <a:t>		IEEE-SA Standards Boards Bylaws</a:t>
            </a:r>
          </a:p>
          <a:p>
            <a:pPr lvl="1">
              <a:lnSpc>
                <a:spcPct val="90000"/>
              </a:lnSpc>
              <a:buFont typeface="Monotype Sorts" charset="0"/>
              <a:buNone/>
            </a:pPr>
            <a:r>
              <a:rPr lang="en-US" sz="2100">
                <a:latin typeface="Arial" charset="0"/>
              </a:rPr>
              <a:t>		</a:t>
            </a:r>
            <a:r>
              <a:rPr lang="en-US" sz="2100" i="1">
                <a:latin typeface="Arial" charset="0"/>
              </a:rPr>
              <a:t>http://standards.ieee.org/develop/policies/bylaws/sect6-7.html#6</a:t>
            </a:r>
          </a:p>
          <a:p>
            <a:pPr lvl="1">
              <a:lnSpc>
                <a:spcPct val="90000"/>
              </a:lnSpc>
              <a:buFont typeface="Monotype Sorts" charset="0"/>
              <a:buNone/>
            </a:pPr>
            <a:r>
              <a:rPr lang="en-GB" sz="2400">
                <a:latin typeface="Arial" charset="0"/>
              </a:rPr>
              <a:t>		IEEE-SA Standards Board Operations Manual</a:t>
            </a:r>
          </a:p>
          <a:p>
            <a:pPr lvl="1">
              <a:lnSpc>
                <a:spcPct val="90000"/>
              </a:lnSpc>
              <a:buFont typeface="Monotype Sorts" charset="0"/>
              <a:buNone/>
            </a:pPr>
            <a:r>
              <a:rPr lang="en-US" sz="2400">
                <a:latin typeface="Arial" charset="0"/>
              </a:rPr>
              <a:t>		</a:t>
            </a:r>
            <a:r>
              <a:rPr lang="en-US" sz="2100" i="1">
                <a:latin typeface="Arial" charset="0"/>
              </a:rPr>
              <a:t>http://standards.ieee.org/develop/policies/opman/sect6.html#6.3</a:t>
            </a:r>
            <a:endParaRPr lang="en-US" sz="2400">
              <a:latin typeface="Arial" charset="0"/>
            </a:endParaRPr>
          </a:p>
          <a:p>
            <a:pPr lvl="1">
              <a:lnSpc>
                <a:spcPct val="90000"/>
              </a:lnSpc>
              <a:buFont typeface="Monotype Sorts" charset="0"/>
              <a:buNone/>
            </a:pPr>
            <a:r>
              <a:rPr lang="en-US" sz="2400">
                <a:latin typeface="Arial" charset="0"/>
                <a:cs typeface="Times New Roman" charset="0"/>
              </a:rPr>
              <a:t>	Material about the patent policy is available at</a:t>
            </a:r>
            <a:r>
              <a:rPr lang="en-US" sz="2400">
                <a:latin typeface="Arial" charset="0"/>
              </a:rPr>
              <a:t> </a:t>
            </a:r>
          </a:p>
          <a:p>
            <a:pPr lvl="1">
              <a:lnSpc>
                <a:spcPct val="90000"/>
              </a:lnSpc>
              <a:buFont typeface="Monotype Sorts" charset="0"/>
              <a:buNone/>
            </a:pPr>
            <a:r>
              <a:rPr lang="en-US" sz="2400">
                <a:latin typeface="Arial" charset="0"/>
              </a:rPr>
              <a:t>		</a:t>
            </a:r>
            <a:r>
              <a:rPr lang="en-US" sz="2100" i="1">
                <a:latin typeface="Arial" charset="0"/>
              </a:rPr>
              <a:t>http://standards.ieee.org/about/sasb/patcom/materials.html</a:t>
            </a:r>
          </a:p>
        </p:txBody>
      </p:sp>
      <p:sp>
        <p:nvSpPr>
          <p:cNvPr id="9220" name="Text Box 6"/>
          <p:cNvSpPr txBox="1">
            <a:spLocks noChangeArrowheads="1"/>
          </p:cNvSpPr>
          <p:nvPr/>
        </p:nvSpPr>
        <p:spPr bwMode="auto">
          <a:xfrm>
            <a:off x="4114800" y="6491287"/>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#2</a:t>
            </a:r>
            <a:endParaRPr lang="en-US" sz="2400" dirty="0">
              <a:solidFill>
                <a:schemeClr val="tx1"/>
              </a:solidFill>
              <a:latin typeface="Times New Roman" charset="0"/>
            </a:endParaRPr>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US" sz="1200" b="1">
                <a:solidFill>
                  <a:srgbClr val="000099"/>
                </a:solidFill>
                <a:latin typeface="Arial" charset="0"/>
              </a:rPr>
              <a:t>If you have questions, contact the IEEE-SA Standards Board Patent Committee Administrator at patcom@ieee.org or visit http://standards.ieee.org/about/sasb/patcom/index.html</a:t>
            </a:r>
          </a:p>
          <a:p>
            <a:pPr algn="ctr" eaLnBrk="0" hangingPunct="0">
              <a:lnSpc>
                <a:spcPct val="80000"/>
              </a:lnSpc>
              <a:spcBef>
                <a:spcPct val="20000"/>
              </a:spcBef>
              <a:buClr>
                <a:srgbClr val="CC3300"/>
              </a:buClr>
              <a:buSzPct val="50000"/>
              <a:buFont typeface="Monotype Sorts" charset="0"/>
              <a:buNone/>
            </a:pPr>
            <a:endParaRPr lang="en-US" sz="1200" b="1">
              <a:solidFill>
                <a:srgbClr val="000099"/>
              </a:solidFill>
              <a:latin typeface="Arial" charset="0"/>
            </a:endParaRPr>
          </a:p>
          <a:p>
            <a:pPr algn="ctr" eaLnBrk="0" hangingPunct="0">
              <a:lnSpc>
                <a:spcPct val="80000"/>
              </a:lnSpc>
              <a:spcBef>
                <a:spcPct val="20000"/>
              </a:spcBef>
              <a:buClr>
                <a:srgbClr val="CC3300"/>
              </a:buClr>
              <a:buSzPct val="50000"/>
              <a:buFont typeface="Monotype Sorts" charset="0"/>
              <a:buNone/>
            </a:pPr>
            <a:r>
              <a:rPr lang="en-US" sz="1200" b="1">
                <a:solidFill>
                  <a:srgbClr val="000099"/>
                </a:solidFill>
                <a:latin typeface="Arial" charset="0"/>
              </a:rPr>
              <a:t>This slide set is available at https://development.standards.ieee.org/myproject/Public/mytools/mob/slideset.ppt</a:t>
            </a:r>
          </a:p>
        </p:txBody>
      </p:sp>
      <p:sp>
        <p:nvSpPr>
          <p:cNvPr id="2" name="Date Placeholder 1"/>
          <p:cNvSpPr>
            <a:spLocks noGrp="1"/>
          </p:cNvSpPr>
          <p:nvPr>
            <p:ph type="dt" sz="half" idx="10"/>
          </p:nvPr>
        </p:nvSpPr>
        <p:spPr/>
        <p:txBody>
          <a:bodyPr/>
          <a:lstStyle/>
          <a:p>
            <a:pPr>
              <a:defRPr/>
            </a:pPr>
            <a:r>
              <a:rPr lang="en-US" smtClean="0"/>
              <a:t>&lt;May 2017&gt;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4</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atin typeface="Arial" charset="0"/>
              </a:rPr>
              <a:t>Call for Potentially Essential Patents</a:t>
            </a:r>
          </a:p>
        </p:txBody>
      </p:sp>
      <p:sp>
        <p:nvSpPr>
          <p:cNvPr id="10243" name="Rectangle 1027"/>
          <p:cNvSpPr>
            <a:spLocks noGrp="1" noChangeArrowheads="1"/>
          </p:cNvSpPr>
          <p:nvPr>
            <p:ph type="body" idx="1"/>
          </p:nvPr>
        </p:nvSpPr>
        <p:spPr>
          <a:xfrm>
            <a:off x="609600" y="1676400"/>
            <a:ext cx="7772400" cy="4114800"/>
          </a:xfrm>
        </p:spPr>
        <p:txBody>
          <a:bodyPr/>
          <a:lstStyle/>
          <a:p>
            <a:pPr>
              <a:buFont typeface="Arial" charset="0"/>
              <a:buChar char="•"/>
            </a:pPr>
            <a:r>
              <a:rPr lang="en-US" sz="2800" dirty="0">
                <a:latin typeface="Arial"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charset="0"/>
              <a:buChar char="•"/>
            </a:pPr>
            <a:r>
              <a:rPr lang="en-US" sz="2000" dirty="0">
                <a:latin typeface="Arial" charset="0"/>
              </a:rPr>
              <a:t>Either speak up now or</a:t>
            </a:r>
          </a:p>
          <a:p>
            <a:pPr lvl="1">
              <a:buFont typeface="Arial" charset="0"/>
              <a:buChar char="•"/>
            </a:pPr>
            <a:r>
              <a:rPr lang="en-US" sz="2000" dirty="0">
                <a:latin typeface="Arial" charset="0"/>
              </a:rPr>
              <a:t>Provide the chair of this group with the identity of the holder(s) of any and all such claims as soon as possible or</a:t>
            </a:r>
          </a:p>
          <a:p>
            <a:pPr lvl="1">
              <a:buFont typeface="Arial" charset="0"/>
              <a:buChar char="•"/>
            </a:pPr>
            <a:r>
              <a:rPr lang="en-US" sz="2000" dirty="0">
                <a:latin typeface="Arial" charset="0"/>
              </a:rPr>
              <a:t>Cause an LOA to be submitted</a:t>
            </a:r>
          </a:p>
        </p:txBody>
      </p:sp>
      <p:sp>
        <p:nvSpPr>
          <p:cNvPr id="10244" name="Text Box 1028"/>
          <p:cNvSpPr txBox="1">
            <a:spLocks noChangeArrowheads="1"/>
          </p:cNvSpPr>
          <p:nvPr/>
        </p:nvSpPr>
        <p:spPr bwMode="auto">
          <a:xfrm>
            <a:off x="4114800" y="6488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#3</a:t>
            </a:r>
          </a:p>
        </p:txBody>
      </p:sp>
      <p:sp>
        <p:nvSpPr>
          <p:cNvPr id="2" name="Date Placeholder 1"/>
          <p:cNvSpPr>
            <a:spLocks noGrp="1"/>
          </p:cNvSpPr>
          <p:nvPr>
            <p:ph type="dt" sz="half" idx="10"/>
          </p:nvPr>
        </p:nvSpPr>
        <p:spPr/>
        <p:txBody>
          <a:bodyPr/>
          <a:lstStyle/>
          <a:p>
            <a:pPr>
              <a:defRPr/>
            </a:pPr>
            <a:r>
              <a:rPr lang="en-US" smtClean="0"/>
              <a:t>&lt;May 2017&gt;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5</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6</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6</a:t>
            </a:fld>
            <a:endParaRPr lang="en-US"/>
          </a:p>
        </p:txBody>
      </p:sp>
      <p:sp>
        <p:nvSpPr>
          <p:cNvPr id="21509" name="Rectangle 2"/>
          <p:cNvSpPr>
            <a:spLocks noGrp="1" noChangeArrowheads="1"/>
          </p:cNvSpPr>
          <p:nvPr>
            <p:ph type="title" idx="4294967295"/>
          </p:nvPr>
        </p:nvSpPr>
        <p:spPr>
          <a:xfrm>
            <a:off x="533400" y="533400"/>
            <a:ext cx="8001000" cy="990600"/>
          </a:xfrm>
        </p:spPr>
        <p:txBody>
          <a:bodyPr/>
          <a:lstStyle/>
          <a:p>
            <a:r>
              <a:rPr lang="en-US" b="1" dirty="0" smtClean="0">
                <a:solidFill>
                  <a:srgbClr val="000000"/>
                </a:solidFill>
                <a:ea typeface="Lucida Grande"/>
                <a:cs typeface="Lucida Grande"/>
              </a:rPr>
              <a:t>TG12 Officers</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endParaRPr lang="en-US" sz="1800" b="1" dirty="0" smtClean="0">
              <a:solidFill>
                <a:srgbClr val="000000"/>
              </a:solidFill>
              <a:ea typeface="Lucida Grande"/>
              <a:cs typeface="Lucida Grande"/>
            </a:endParaRPr>
          </a:p>
        </p:txBody>
      </p:sp>
      <p:sp>
        <p:nvSpPr>
          <p:cNvPr id="2" name="TextBox 1"/>
          <p:cNvSpPr txBox="1"/>
          <p:nvPr/>
        </p:nvSpPr>
        <p:spPr>
          <a:xfrm>
            <a:off x="1676400" y="2133600"/>
            <a:ext cx="4343400" cy="707886"/>
          </a:xfrm>
          <a:prstGeom prst="rect">
            <a:avLst/>
          </a:prstGeom>
          <a:noFill/>
        </p:spPr>
        <p:txBody>
          <a:bodyPr wrap="square" rtlCol="0">
            <a:spAutoFit/>
          </a:bodyPr>
          <a:lstStyle/>
          <a:p>
            <a:r>
              <a:rPr lang="en-US" sz="2000" dirty="0" smtClean="0"/>
              <a:t>Chair		Pat Kinney</a:t>
            </a:r>
          </a:p>
          <a:p>
            <a:r>
              <a:rPr lang="en-US" sz="2000" dirty="0" smtClean="0"/>
              <a:t>Vice Chair	Charlie Perkins</a:t>
            </a:r>
            <a:endParaRPr lang="en-US" sz="2000" dirty="0"/>
          </a:p>
        </p:txBody>
      </p:sp>
    </p:spTree>
    <p:extLst>
      <p:ext uri="{BB962C8B-B14F-4D97-AF65-F5344CB8AC3E}">
        <p14:creationId xmlns:p14="http://schemas.microsoft.com/office/powerpoint/2010/main" val="31270855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7</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7</a:t>
            </a:fld>
            <a:endParaRPr lang="en-US"/>
          </a:p>
        </p:txBody>
      </p:sp>
      <p:sp>
        <p:nvSpPr>
          <p:cNvPr id="21509" name="Rectangle 2"/>
          <p:cNvSpPr>
            <a:spLocks noGrp="1" noChangeArrowheads="1"/>
          </p:cNvSpPr>
          <p:nvPr>
            <p:ph type="title" idx="4294967295"/>
          </p:nvPr>
        </p:nvSpPr>
        <p:spPr>
          <a:xfrm>
            <a:off x="381000" y="25400"/>
            <a:ext cx="8001000" cy="990600"/>
          </a:xfrm>
        </p:spPr>
        <p:txBody>
          <a:bodyPr/>
          <a:lstStyle/>
          <a:p>
            <a:r>
              <a:rPr lang="en-US" b="1" dirty="0" smtClean="0">
                <a:solidFill>
                  <a:srgbClr val="000000"/>
                </a:solidFill>
                <a:ea typeface="Lucida Grande"/>
                <a:cs typeface="Lucida Grande"/>
              </a:rPr>
              <a:t>TG 12 Status Update</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endParaRPr lang="en-US" sz="1800" b="1" dirty="0" smtClean="0">
              <a:solidFill>
                <a:srgbClr val="000000"/>
              </a:solidFill>
              <a:ea typeface="Lucida Grande"/>
              <a:cs typeface="Lucida Grande"/>
            </a:endParaRPr>
          </a:p>
        </p:txBody>
      </p:sp>
      <p:sp>
        <p:nvSpPr>
          <p:cNvPr id="2" name="TextBox 1"/>
          <p:cNvSpPr txBox="1"/>
          <p:nvPr/>
        </p:nvSpPr>
        <p:spPr>
          <a:xfrm>
            <a:off x="304800" y="990600"/>
            <a:ext cx="8382000" cy="5539979"/>
          </a:xfrm>
          <a:prstGeom prst="rect">
            <a:avLst/>
          </a:prstGeom>
          <a:noFill/>
        </p:spPr>
        <p:txBody>
          <a:bodyPr wrap="square" rtlCol="0">
            <a:spAutoFit/>
          </a:bodyPr>
          <a:lstStyle/>
          <a:p>
            <a:pPr marL="342900" indent="-342900">
              <a:buClr>
                <a:srgbClr val="FF0000"/>
              </a:buClr>
              <a:buFont typeface="Wingdings" charset="2"/>
              <a:buChar char="q"/>
            </a:pPr>
            <a:r>
              <a:rPr lang="en-US" sz="1800" b="1" dirty="0"/>
              <a:t>Discussion on mandatory elements of 802.15.12</a:t>
            </a:r>
          </a:p>
          <a:p>
            <a:pPr marL="800100" lvl="1" indent="-342900">
              <a:buClr>
                <a:srgbClr val="FF0000"/>
              </a:buClr>
              <a:buFont typeface="Wingdings" charset="2"/>
              <a:buChar char="q"/>
            </a:pPr>
            <a:r>
              <a:rPr lang="en-US" sz="1600" b="1" dirty="0"/>
              <a:t>Management Protocol Module</a:t>
            </a:r>
          </a:p>
          <a:p>
            <a:pPr marL="1257300" lvl="2" indent="-342900">
              <a:buClr>
                <a:srgbClr val="FF0000"/>
              </a:buClr>
              <a:buFont typeface="Wingdings" charset="2"/>
              <a:buChar char="q"/>
            </a:pPr>
            <a:r>
              <a:rPr lang="en-US" sz="1600" b="1" dirty="0"/>
              <a:t>Presentation: 15-17-0215-00 primitives for handling profiles</a:t>
            </a:r>
          </a:p>
          <a:p>
            <a:pPr marL="1714500" lvl="3" indent="-342900">
              <a:buClr>
                <a:srgbClr val="FF0000"/>
              </a:buClr>
              <a:buFont typeface="Wingdings" charset="2"/>
              <a:buChar char="q"/>
            </a:pPr>
            <a:r>
              <a:rPr lang="en-US" sz="1600" b="1" dirty="0"/>
              <a:t>Profile concept is a significant advancement in 802.15.4 configuration, which allows the group to leverage many techniques from IETF’s Netconf protocol</a:t>
            </a:r>
          </a:p>
          <a:p>
            <a:pPr marL="1714500" lvl="3" indent="-342900">
              <a:buClr>
                <a:srgbClr val="FF0000"/>
              </a:buClr>
              <a:buFont typeface="Wingdings" charset="2"/>
              <a:buChar char="q"/>
            </a:pPr>
            <a:r>
              <a:rPr lang="en-US" sz="1600" b="1" dirty="0"/>
              <a:t>Commenter asked for inclusion of the ability of a profile to contain wildcard parameters to allow parameter changes to the Profile</a:t>
            </a:r>
          </a:p>
          <a:p>
            <a:pPr marL="1714500" lvl="3" indent="-342900">
              <a:buClr>
                <a:srgbClr val="FF0000"/>
              </a:buClr>
              <a:buFont typeface="Wingdings" charset="2"/>
              <a:buChar char="q"/>
            </a:pPr>
            <a:r>
              <a:rPr lang="en-US" sz="1600" b="1" dirty="0"/>
              <a:t>Using GET primitive, profiles could be sent to a device’s Netconf or to other devices, i.e. remote configuration</a:t>
            </a:r>
          </a:p>
          <a:p>
            <a:pPr marL="1257300" lvl="2" indent="-342900">
              <a:buClr>
                <a:srgbClr val="FF0000"/>
              </a:buClr>
              <a:buFont typeface="Wingdings" charset="2"/>
              <a:buChar char="q"/>
            </a:pPr>
            <a:r>
              <a:rPr lang="en-US" sz="1600" b="1" dirty="0"/>
              <a:t>Management/Monitor: adopts and extends the OMA LWM2M object definitions for 802.15.4</a:t>
            </a:r>
          </a:p>
          <a:p>
            <a:pPr marL="800100" lvl="1" indent="-342900">
              <a:buClr>
                <a:srgbClr val="FF0000"/>
              </a:buClr>
              <a:buFont typeface="Wingdings" charset="2"/>
              <a:buChar char="q"/>
            </a:pPr>
            <a:r>
              <a:rPr lang="en-US" sz="1600" b="1" dirty="0"/>
              <a:t>PDE</a:t>
            </a:r>
          </a:p>
          <a:p>
            <a:pPr marL="1257300" lvl="2" indent="-342900">
              <a:buClr>
                <a:srgbClr val="FF0000"/>
              </a:buClr>
              <a:buFont typeface="Wingdings" charset="2"/>
              <a:buChar char="q"/>
            </a:pPr>
            <a:r>
              <a:rPr lang="en-US" sz="1600" b="1" dirty="0"/>
              <a:t>Will leverage the MMI concepts; accordingly, development will lag the MMI </a:t>
            </a:r>
          </a:p>
          <a:p>
            <a:pPr marL="800100" lvl="1" indent="-342900">
              <a:buClr>
                <a:srgbClr val="FF0000"/>
              </a:buClr>
              <a:buFont typeface="Wingdings" charset="2"/>
              <a:buChar char="q"/>
            </a:pPr>
            <a:r>
              <a:rPr lang="en-US" sz="1600" b="1" dirty="0"/>
              <a:t>MMI</a:t>
            </a:r>
          </a:p>
          <a:p>
            <a:pPr marL="1257300" lvl="2" indent="-342900">
              <a:buClr>
                <a:srgbClr val="FF0000"/>
              </a:buClr>
              <a:buFont typeface="Wingdings" charset="2"/>
              <a:buChar char="q"/>
            </a:pPr>
            <a:r>
              <a:rPr lang="en-US" sz="1600" b="1" dirty="0"/>
              <a:t>Will leverage the 802.15.9 multiplex concepts, using MPX IE or ULI-6lo IE</a:t>
            </a:r>
          </a:p>
          <a:p>
            <a:pPr marL="1257300" lvl="2" indent="-342900">
              <a:buClr>
                <a:srgbClr val="FF0000"/>
              </a:buClr>
              <a:buFont typeface="Wingdings" charset="2"/>
              <a:buChar char="q"/>
            </a:pPr>
            <a:r>
              <a:rPr lang="en-US" sz="1600" b="1" dirty="0"/>
              <a:t>An additional primitive, management, and access to the MLME-SAP are notable differences</a:t>
            </a:r>
          </a:p>
          <a:p>
            <a:pPr marL="800100" lvl="1" indent="-342900">
              <a:buClr>
                <a:srgbClr val="FF0000"/>
              </a:buClr>
              <a:buFont typeface="Wingdings" charset="2"/>
              <a:buChar char="q"/>
            </a:pPr>
            <a:r>
              <a:rPr lang="en-US" sz="1600" b="1" dirty="0" err="1"/>
              <a:t>PassThru</a:t>
            </a:r>
            <a:endParaRPr lang="en-US" sz="1600" b="1" dirty="0"/>
          </a:p>
          <a:p>
            <a:pPr marL="1257300" lvl="2" indent="-342900">
              <a:buClr>
                <a:srgbClr val="FF0000"/>
              </a:buClr>
              <a:buFont typeface="Wingdings" charset="2"/>
              <a:buChar char="q"/>
            </a:pPr>
            <a:r>
              <a:rPr lang="en-US" sz="1600" b="1" dirty="0"/>
              <a:t>Discussion on need for </a:t>
            </a:r>
            <a:r>
              <a:rPr lang="en-US" sz="1600" b="1" dirty="0" err="1"/>
              <a:t>PassThru</a:t>
            </a:r>
            <a:endParaRPr lang="en-US" sz="1600" b="1" dirty="0"/>
          </a:p>
          <a:p>
            <a:pPr marL="1257300" lvl="2" indent="-342900">
              <a:buClr>
                <a:srgbClr val="FF0000"/>
              </a:buClr>
              <a:buFont typeface="Wingdings" charset="2"/>
              <a:buChar char="q"/>
            </a:pPr>
            <a:r>
              <a:rPr lang="en-US" sz="1600" b="1" dirty="0"/>
              <a:t>Discussion on the use of profiles to allow specific configurations per application call</a:t>
            </a:r>
          </a:p>
        </p:txBody>
      </p:sp>
    </p:spTree>
    <p:extLst>
      <p:ext uri="{BB962C8B-B14F-4D97-AF65-F5344CB8AC3E}">
        <p14:creationId xmlns:p14="http://schemas.microsoft.com/office/powerpoint/2010/main" val="1230316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8</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8</a:t>
            </a:fld>
            <a:endParaRPr lang="en-US"/>
          </a:p>
        </p:txBody>
      </p:sp>
      <p:sp>
        <p:nvSpPr>
          <p:cNvPr id="21509" name="Rectangle 2"/>
          <p:cNvSpPr>
            <a:spLocks noGrp="1" noChangeArrowheads="1"/>
          </p:cNvSpPr>
          <p:nvPr>
            <p:ph type="title" idx="4294967295"/>
          </p:nvPr>
        </p:nvSpPr>
        <p:spPr>
          <a:xfrm>
            <a:off x="381000" y="457200"/>
            <a:ext cx="8001000" cy="990600"/>
          </a:xfrm>
        </p:spPr>
        <p:txBody>
          <a:bodyPr/>
          <a:lstStyle/>
          <a:p>
            <a:r>
              <a:rPr lang="en-US" b="1" dirty="0" smtClean="0">
                <a:solidFill>
                  <a:srgbClr val="000000"/>
                </a:solidFill>
                <a:ea typeface="Lucida Grande"/>
                <a:cs typeface="Lucida Grande"/>
              </a:rPr>
              <a:t>TG 12 Status Update</a:t>
            </a:r>
            <a:br>
              <a:rPr lang="en-US" b="1" dirty="0" smtClean="0">
                <a:solidFill>
                  <a:srgbClr val="000000"/>
                </a:solidFill>
                <a:ea typeface="Lucida Grande"/>
                <a:cs typeface="Lucida Grande"/>
              </a:rPr>
            </a:br>
            <a:r>
              <a:rPr lang="en-US" sz="2800" b="1" dirty="0" smtClean="0">
                <a:solidFill>
                  <a:srgbClr val="000000"/>
                </a:solidFill>
                <a:ea typeface="Lucida Grande"/>
                <a:cs typeface="Lucida Grande"/>
              </a:rPr>
              <a:t>(continued)</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endParaRPr lang="en-US" sz="1800" b="1" dirty="0" smtClean="0">
              <a:solidFill>
                <a:srgbClr val="000000"/>
              </a:solidFill>
              <a:ea typeface="Lucida Grande"/>
              <a:cs typeface="Lucida Grande"/>
            </a:endParaRPr>
          </a:p>
        </p:txBody>
      </p:sp>
      <p:sp>
        <p:nvSpPr>
          <p:cNvPr id="2" name="TextBox 1"/>
          <p:cNvSpPr txBox="1"/>
          <p:nvPr/>
        </p:nvSpPr>
        <p:spPr>
          <a:xfrm>
            <a:off x="304800" y="1524000"/>
            <a:ext cx="8382000" cy="4955203"/>
          </a:xfrm>
          <a:prstGeom prst="rect">
            <a:avLst/>
          </a:prstGeom>
          <a:noFill/>
        </p:spPr>
        <p:txBody>
          <a:bodyPr wrap="square" rtlCol="0">
            <a:spAutoFit/>
          </a:bodyPr>
          <a:lstStyle/>
          <a:p>
            <a:pPr marL="342900" indent="-342900">
              <a:buClr>
                <a:srgbClr val="FF0000"/>
              </a:buClr>
              <a:buFont typeface="Wingdings" charset="2"/>
              <a:buChar char="q"/>
            </a:pPr>
            <a:r>
              <a:rPr lang="en-US" sz="2000" b="1" dirty="0"/>
              <a:t>Discussion on optional elements of 802.15.12</a:t>
            </a:r>
          </a:p>
          <a:p>
            <a:pPr marL="800100" lvl="1" indent="-342900">
              <a:buClr>
                <a:srgbClr val="FF0000"/>
              </a:buClr>
              <a:buFont typeface="Wingdings" charset="2"/>
              <a:buChar char="q"/>
            </a:pPr>
            <a:r>
              <a:rPr lang="en-US" sz="1700" b="1" dirty="0"/>
              <a:t>6LoWPAN</a:t>
            </a:r>
          </a:p>
          <a:p>
            <a:pPr marL="1257300" lvl="2" indent="-342900">
              <a:buClr>
                <a:srgbClr val="FF0000"/>
              </a:buClr>
              <a:buFont typeface="Wingdings" charset="2"/>
              <a:buChar char="q"/>
            </a:pPr>
            <a:r>
              <a:rPr lang="en-US" sz="1700" b="1" dirty="0"/>
              <a:t>No progress this session</a:t>
            </a:r>
          </a:p>
          <a:p>
            <a:pPr marL="800100" lvl="1" indent="-342900">
              <a:buClr>
                <a:srgbClr val="FF0000"/>
              </a:buClr>
              <a:buFont typeface="Wingdings" charset="2"/>
              <a:buChar char="q"/>
            </a:pPr>
            <a:r>
              <a:rPr lang="en-US" sz="1700" b="1" dirty="0"/>
              <a:t>RLS Protocol Module (Ranging and Location Support)  </a:t>
            </a:r>
          </a:p>
          <a:p>
            <a:pPr marL="1257300" lvl="2" indent="-342900">
              <a:buClr>
                <a:srgbClr val="FF0000"/>
              </a:buClr>
              <a:buFont typeface="Wingdings" charset="2"/>
              <a:buChar char="q"/>
            </a:pPr>
            <a:r>
              <a:rPr lang="en-US" sz="1600" b="1" dirty="0"/>
              <a:t>During the meeting document 15-17-0220-00-0012 was presented by Billy Verso.  This advanced the discussion/development of the ranging and location support (RLS) function by presenting its interactions (with both the upper layer application and the lower layer MMI/MAC) in support of single sided two-way ranging location and time difference of arrival (TDOA) location scenarios. This identified the primitives involved and proposed some ULI information elements to transfer the ranging related information. </a:t>
            </a:r>
          </a:p>
          <a:p>
            <a:pPr marL="1257300" lvl="2" indent="-342900">
              <a:buClr>
                <a:srgbClr val="FF0000"/>
              </a:buClr>
              <a:buFont typeface="Wingdings" charset="2"/>
              <a:buChar char="q"/>
            </a:pPr>
            <a:r>
              <a:rPr lang="en-US" sz="1600" b="1" dirty="0"/>
              <a:t>RLS needs support from the </a:t>
            </a:r>
            <a:r>
              <a:rPr lang="en-US" sz="1600" b="1" dirty="0" err="1"/>
              <a:t>PassThru</a:t>
            </a:r>
            <a:r>
              <a:rPr lang="en-US" sz="1600" b="1" dirty="0"/>
              <a:t> module on packets being sent by non-RLS apps.</a:t>
            </a:r>
          </a:p>
          <a:p>
            <a:pPr marL="800100" lvl="1" indent="-342900">
              <a:buClr>
                <a:srgbClr val="FF0000"/>
              </a:buClr>
              <a:buFont typeface="Wingdings" charset="2"/>
              <a:buChar char="q"/>
            </a:pPr>
            <a:r>
              <a:rPr lang="en-US" sz="1600" b="1" dirty="0"/>
              <a:t>L2R</a:t>
            </a:r>
          </a:p>
          <a:p>
            <a:pPr marL="1257300" lvl="2" indent="-342900">
              <a:buClr>
                <a:srgbClr val="FF0000"/>
              </a:buClr>
              <a:buFont typeface="Wingdings" charset="2"/>
              <a:buChar char="q"/>
            </a:pPr>
            <a:r>
              <a:rPr lang="en-US" sz="1700" b="1" dirty="0"/>
              <a:t>No progress this session</a:t>
            </a:r>
          </a:p>
          <a:p>
            <a:pPr marL="800100" lvl="1" indent="-342900">
              <a:buClr>
                <a:srgbClr val="FF0000"/>
              </a:buClr>
              <a:buFont typeface="Wingdings" charset="2"/>
              <a:buChar char="q"/>
            </a:pPr>
            <a:r>
              <a:rPr lang="en-US" sz="1700" b="1" dirty="0"/>
              <a:t>KMP</a:t>
            </a:r>
          </a:p>
          <a:p>
            <a:pPr marL="1257300" lvl="2" indent="-342900">
              <a:buClr>
                <a:srgbClr val="FF0000"/>
              </a:buClr>
              <a:buFont typeface="Wingdings" charset="2"/>
              <a:buChar char="q"/>
            </a:pPr>
            <a:r>
              <a:rPr lang="en-US" sz="1700" b="1" dirty="0"/>
              <a:t>No progress this session</a:t>
            </a:r>
          </a:p>
          <a:p>
            <a:pPr marL="800100" lvl="1" indent="-342900">
              <a:buClr>
                <a:srgbClr val="FF0000"/>
              </a:buClr>
              <a:buFont typeface="Wingdings" charset="2"/>
              <a:buChar char="q"/>
            </a:pPr>
            <a:r>
              <a:rPr lang="en-US" sz="1700" b="1" dirty="0"/>
              <a:t>6top</a:t>
            </a:r>
          </a:p>
          <a:p>
            <a:pPr marL="1257300" lvl="2" indent="-342900">
              <a:buClr>
                <a:srgbClr val="FF0000"/>
              </a:buClr>
              <a:buFont typeface="Wingdings" charset="2"/>
              <a:buChar char="q"/>
            </a:pPr>
            <a:r>
              <a:rPr lang="en-US" sz="1700" b="1" dirty="0"/>
              <a:t>No progress this session</a:t>
            </a:r>
            <a:endParaRPr lang="en-US" sz="1700" b="1" dirty="0"/>
          </a:p>
        </p:txBody>
      </p:sp>
    </p:spTree>
    <p:extLst>
      <p:ext uri="{BB962C8B-B14F-4D97-AF65-F5344CB8AC3E}">
        <p14:creationId xmlns:p14="http://schemas.microsoft.com/office/powerpoint/2010/main" val="6403755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9</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9</a:t>
            </a:fld>
            <a:endParaRPr lang="en-US"/>
          </a:p>
        </p:txBody>
      </p:sp>
      <p:sp>
        <p:nvSpPr>
          <p:cNvPr id="21509" name="Rectangle 2"/>
          <p:cNvSpPr>
            <a:spLocks noGrp="1" noChangeArrowheads="1"/>
          </p:cNvSpPr>
          <p:nvPr>
            <p:ph type="title" idx="4294967295"/>
          </p:nvPr>
        </p:nvSpPr>
        <p:spPr>
          <a:xfrm>
            <a:off x="533400" y="304800"/>
            <a:ext cx="8305800" cy="762000"/>
          </a:xfrm>
        </p:spPr>
        <p:txBody>
          <a:bodyPr/>
          <a:lstStyle/>
          <a:p>
            <a:r>
              <a:rPr lang="en-US" b="1" dirty="0" smtClean="0">
                <a:latin typeface="Times New Roman" charset="0"/>
                <a:ea typeface="ＭＳ Ｐゴシック" charset="0"/>
                <a:cs typeface="ＭＳ Ｐゴシック" charset="0"/>
              </a:rPr>
              <a:t>TG12 Meeting Goals </a:t>
            </a:r>
            <a:r>
              <a:rPr lang="en-US" sz="2000" b="1" dirty="0" smtClean="0">
                <a:latin typeface="Times New Roman" charset="0"/>
                <a:ea typeface="ＭＳ Ｐゴシック" charset="0"/>
                <a:cs typeface="ＭＳ Ｐゴシック" charset="0"/>
              </a:rPr>
              <a:t>(agenda: 15-17-</a:t>
            </a:r>
            <a:r>
              <a:rPr lang="en-US" sz="2000" b="1" dirty="0" smtClean="0">
                <a:latin typeface="Times New Roman" charset="0"/>
                <a:ea typeface="ＭＳ Ｐゴシック" charset="0"/>
                <a:cs typeface="ＭＳ Ｐゴシック" charset="0"/>
              </a:rPr>
              <a:t>0262-</a:t>
            </a:r>
            <a:r>
              <a:rPr lang="en-US" sz="2000" b="1" dirty="0" smtClean="0">
                <a:latin typeface="Times New Roman" charset="0"/>
                <a:ea typeface="ＭＳ Ｐゴシック" charset="0"/>
                <a:cs typeface="ＭＳ Ｐゴシック" charset="0"/>
              </a:rPr>
              <a:t>00)</a:t>
            </a:r>
            <a:r>
              <a:rPr lang="en-US" sz="2800" b="1" dirty="0" smtClean="0">
                <a:latin typeface="Times New Roman" charset="0"/>
                <a:ea typeface="ＭＳ Ｐゴシック" charset="0"/>
                <a:cs typeface="ＭＳ Ｐゴシック" charset="0"/>
              </a:rPr>
              <a:t> </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752600"/>
            <a:ext cx="87630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r>
              <a:rPr lang="en-US" sz="2400" b="1" dirty="0"/>
              <a:t>Meeting Objectives / Session Focus -</a:t>
            </a:r>
            <a:br>
              <a:rPr lang="en-US" sz="2400" b="1" dirty="0"/>
            </a:br>
            <a:r>
              <a:rPr lang="en-US" sz="2400" b="1" dirty="0"/>
              <a:t>1. Define all steps required for a higher layer entity to pass a message to the 802.15.12 SAP, have that message transmitted and received and then submitted to the higher layer entity</a:t>
            </a:r>
            <a:br>
              <a:rPr lang="en-US" sz="2400" b="1" dirty="0"/>
            </a:br>
            <a:r>
              <a:rPr lang="en-US" sz="2400" b="1" dirty="0"/>
              <a:t>2. Define the process and steps for a higher layer entity to configure the 802.15.4 device</a:t>
            </a:r>
            <a:r>
              <a:rPr lang="en-US" sz="2400" dirty="0"/>
              <a:t> </a:t>
            </a:r>
            <a:endParaRPr lang="en-US" sz="2400" dirty="0" smtClean="0"/>
          </a:p>
          <a:p>
            <a:pPr marL="342900" indent="-342900">
              <a:buClr>
                <a:srgbClr val="FF0000"/>
              </a:buClr>
              <a:buFont typeface="Wingdings" charset="2"/>
              <a:buChar char="q"/>
            </a:pPr>
            <a:r>
              <a:rPr lang="en-US" sz="2400" b="1" dirty="0" smtClean="0"/>
              <a:t>Monday 8 May, </a:t>
            </a:r>
            <a:r>
              <a:rPr lang="en-US" sz="2400" b="1" dirty="0" smtClean="0"/>
              <a:t>P</a:t>
            </a:r>
            <a:r>
              <a:rPr lang="en-US" sz="2400" b="1" dirty="0" smtClean="0"/>
              <a:t>M1: Opening report, Discuss Meeting Goals, Agenda, Status and Functional decomposition review</a:t>
            </a:r>
            <a:r>
              <a:rPr lang="en-US" sz="2400" dirty="0" smtClean="0"/>
              <a:t> </a:t>
            </a:r>
          </a:p>
          <a:p>
            <a:pPr marL="342900" indent="-342900">
              <a:buClr>
                <a:srgbClr val="FF0000"/>
              </a:buClr>
              <a:buFont typeface="Wingdings" charset="2"/>
              <a:buChar char="q"/>
            </a:pPr>
            <a:r>
              <a:rPr lang="en-US" sz="2400" b="1" dirty="0" smtClean="0"/>
              <a:t>Monday 8 May, </a:t>
            </a:r>
            <a:r>
              <a:rPr lang="en-US" sz="2400" b="1" dirty="0" smtClean="0"/>
              <a:t>P</a:t>
            </a:r>
            <a:r>
              <a:rPr lang="en-US" sz="2400" b="1" dirty="0" smtClean="0"/>
              <a:t>M2: Part 1 of above Meeting Objectives</a:t>
            </a:r>
            <a:r>
              <a:rPr lang="en-US" sz="2400" dirty="0" smtClean="0"/>
              <a:t> </a:t>
            </a:r>
          </a:p>
          <a:p>
            <a:pPr marL="342900" indent="-342900">
              <a:buClr>
                <a:srgbClr val="FF0000"/>
              </a:buClr>
              <a:buFont typeface="Wingdings" charset="2"/>
              <a:buChar char="q"/>
            </a:pPr>
            <a:r>
              <a:rPr lang="en-US" sz="2400" b="1" dirty="0" smtClean="0"/>
              <a:t>Tuesday 9 May, AM1</a:t>
            </a:r>
            <a:r>
              <a:rPr lang="en-US" sz="2400" b="1" dirty="0"/>
              <a:t>: </a:t>
            </a:r>
            <a:r>
              <a:rPr lang="en-US" sz="2400" b="1" dirty="0" smtClean="0"/>
              <a:t>Part </a:t>
            </a:r>
            <a:r>
              <a:rPr lang="en-US" sz="2400" b="1" dirty="0"/>
              <a:t>1 of above Meeting Objectives</a:t>
            </a:r>
            <a:r>
              <a:rPr lang="en-US" sz="2400" dirty="0"/>
              <a:t> </a:t>
            </a:r>
            <a:endParaRPr lang="en-US" sz="2400" dirty="0" smtClean="0"/>
          </a:p>
          <a:p>
            <a:pPr marL="342900" indent="-342900">
              <a:buClr>
                <a:srgbClr val="FF0000"/>
              </a:buClr>
              <a:buFont typeface="Wingdings" charset="2"/>
              <a:buChar char="q"/>
            </a:pPr>
            <a:r>
              <a:rPr lang="en-US" sz="2400" b="1" dirty="0" smtClean="0"/>
              <a:t>Tuesday 9 May, AM2: Presentations: Management protocol module, Ranging and </a:t>
            </a:r>
            <a:r>
              <a:rPr lang="en-US" sz="2400" b="1" dirty="0" smtClean="0"/>
              <a:t>Location Support (</a:t>
            </a:r>
            <a:r>
              <a:rPr lang="en-US" sz="2400" b="1" dirty="0" smtClean="0"/>
              <a:t>RLS) module</a:t>
            </a:r>
            <a:endParaRPr lang="en-US" sz="2400" dirty="0" smtClean="0"/>
          </a:p>
          <a:p>
            <a:pPr marL="342900" indent="-342900">
              <a:buClr>
                <a:srgbClr val="FF0000"/>
              </a:buClr>
              <a:buFont typeface="Wingdings" charset="2"/>
              <a:buChar char="q"/>
            </a:pPr>
            <a:r>
              <a:rPr lang="en-US" sz="2400" b="1" dirty="0"/>
              <a:t>Thursday </a:t>
            </a:r>
            <a:r>
              <a:rPr lang="en-US" sz="2400" b="1" dirty="0" smtClean="0"/>
              <a:t>11 May, </a:t>
            </a:r>
            <a:r>
              <a:rPr lang="en-US" sz="2400" b="1" dirty="0" smtClean="0"/>
              <a:t>P</a:t>
            </a:r>
            <a:r>
              <a:rPr lang="en-US" sz="2400" b="1" dirty="0" smtClean="0"/>
              <a:t>M1</a:t>
            </a:r>
            <a:r>
              <a:rPr lang="en-US" sz="2400" b="1" dirty="0"/>
              <a:t>: Part </a:t>
            </a:r>
            <a:r>
              <a:rPr lang="en-US" sz="2400" b="1" dirty="0" smtClean="0"/>
              <a:t>2 </a:t>
            </a:r>
            <a:r>
              <a:rPr lang="en-US" sz="2400" b="1" dirty="0"/>
              <a:t>of above Meeting Objectives</a:t>
            </a:r>
            <a:r>
              <a:rPr lang="en-US" sz="2400" dirty="0"/>
              <a:t> </a:t>
            </a:r>
            <a:endParaRPr lang="en-US" sz="2400" dirty="0" smtClean="0"/>
          </a:p>
          <a:p>
            <a:pPr marL="342900" indent="-342900">
              <a:buClr>
                <a:srgbClr val="FF0000"/>
              </a:buClr>
              <a:buFont typeface="Wingdings" charset="2"/>
              <a:buChar char="q"/>
            </a:pPr>
            <a:r>
              <a:rPr lang="en-US" sz="2400" b="1" dirty="0" smtClean="0"/>
              <a:t>Thursday </a:t>
            </a:r>
            <a:r>
              <a:rPr lang="en-US" sz="2400" b="1" dirty="0" smtClean="0"/>
              <a:t>11 May, </a:t>
            </a:r>
            <a:r>
              <a:rPr lang="en-US" sz="2400" b="1" dirty="0" smtClean="0"/>
              <a:t>PM2: </a:t>
            </a:r>
            <a:r>
              <a:rPr lang="en-US" sz="2400" b="1" dirty="0"/>
              <a:t>Part 2 of above Meeting </a:t>
            </a:r>
            <a:r>
              <a:rPr lang="en-US" sz="2400" b="1" dirty="0" smtClean="0"/>
              <a:t>Objectives</a:t>
            </a:r>
            <a:r>
              <a:rPr lang="en-US" sz="2400" dirty="0" smtClean="0"/>
              <a:t>, </a:t>
            </a:r>
            <a:r>
              <a:rPr lang="en-US" sz="2400" b="1" dirty="0" smtClean="0"/>
              <a:t>closing report, adjourn</a:t>
            </a:r>
            <a:endParaRPr lang="en-US" sz="2400" b="1" dirty="0" smtClean="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117616</TotalTime>
  <Words>2843</Words>
  <Application>Microsoft Macintosh PowerPoint</Application>
  <PresentationFormat>On-screen Show (4:3)</PresentationFormat>
  <Paragraphs>631</Paragraphs>
  <Slides>31</Slides>
  <Notes>25</Notes>
  <HiddenSlides>21</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Default Design</vt:lpstr>
      <vt:lpstr>PowerPoint Presentation</vt:lpstr>
      <vt:lpstr>Instructions for the WG Chair</vt:lpstr>
      <vt:lpstr>Participants, Patents, and Duty to Inform</vt:lpstr>
      <vt:lpstr>Patent Related Links</vt:lpstr>
      <vt:lpstr>Call for Potentially Essential Patents</vt:lpstr>
      <vt:lpstr>TG12 Officers</vt:lpstr>
      <vt:lpstr>TG 12 Status Update</vt:lpstr>
      <vt:lpstr>TG 12 Status Update (continued)</vt:lpstr>
      <vt:lpstr>TG12 Meeting Goals (agenda: 15-17-0262-00) </vt:lpstr>
      <vt:lpstr>TG12 First Meeting</vt:lpstr>
      <vt:lpstr>PowerPoint Presentation</vt:lpstr>
      <vt:lpstr>802-2014 Reference Model</vt:lpstr>
      <vt:lpstr>802-2014 Reference Model</vt:lpstr>
      <vt:lpstr>802.15.9 Functional Decomposition</vt:lpstr>
      <vt:lpstr>802.15.10 Functional Decomposition</vt:lpstr>
      <vt:lpstr>Deliverables</vt:lpstr>
      <vt:lpstr>Deliverables</vt:lpstr>
      <vt:lpstr>Deliverables</vt:lpstr>
      <vt:lpstr>Deliverables</vt:lpstr>
      <vt:lpstr>PowerPoint Presentation</vt:lpstr>
      <vt:lpstr>PowerPoint Presentation</vt:lpstr>
      <vt:lpstr>PowerPoint Presentation</vt:lpstr>
      <vt:lpstr>PowerPoint Presentation</vt:lpstr>
      <vt:lpstr>PowerPoint Presentation</vt:lpstr>
      <vt:lpstr>Example of Options Used for Secured SUN FSK Device</vt:lpstr>
      <vt:lpstr>Example of Options Used for LECIM O-QPSK Device</vt:lpstr>
      <vt:lpstr>Example of Options Used for 6tisch O-QPSK Device</vt:lpstr>
      <vt:lpstr>Future Efforts</vt:lpstr>
      <vt:lpstr>Meeting Accomplishments </vt:lpstr>
      <vt:lpstr>Meeting Accomplishments </vt:lpstr>
      <vt:lpstr>Schedule</vt:lpstr>
    </vt:vector>
  </TitlesOfParts>
  <Manager/>
  <Company>Kinney Consulting LLC</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TG12 Report for Daejeon</dc:title>
  <dc:subject>IEEE 802.15 &lt;TG12&gt;</dc:subject>
  <dc:creator>Pat Kinney</dc:creator>
  <cp:keywords/>
  <dc:description>&lt;15-17-0263-00-0012&gt;</dc:description>
  <cp:lastModifiedBy>Pat Kinney</cp:lastModifiedBy>
  <cp:revision>1052</cp:revision>
  <cp:lastPrinted>2015-07-14T16:02:16Z</cp:lastPrinted>
  <dcterms:created xsi:type="dcterms:W3CDTF">2009-07-12T16:25:16Z</dcterms:created>
  <dcterms:modified xsi:type="dcterms:W3CDTF">2017-05-03T20:21:16Z</dcterms:modified>
  <cp:category/>
</cp:coreProperties>
</file>