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7"/>
  </p:notesMasterIdLst>
  <p:handoutMasterIdLst>
    <p:handoutMasterId r:id="rId38"/>
  </p:handoutMasterIdLst>
  <p:sldIdLst>
    <p:sldId id="259" r:id="rId2"/>
    <p:sldId id="287" r:id="rId3"/>
    <p:sldId id="288" r:id="rId4"/>
    <p:sldId id="289" r:id="rId5"/>
    <p:sldId id="290" r:id="rId6"/>
    <p:sldId id="291" r:id="rId7"/>
    <p:sldId id="271" r:id="rId8"/>
    <p:sldId id="272" r:id="rId9"/>
    <p:sldId id="264" r:id="rId10"/>
    <p:sldId id="315" r:id="rId11"/>
    <p:sldId id="303" r:id="rId12"/>
    <p:sldId id="338" r:id="rId13"/>
    <p:sldId id="329" r:id="rId14"/>
    <p:sldId id="339" r:id="rId15"/>
    <p:sldId id="340" r:id="rId16"/>
    <p:sldId id="341" r:id="rId17"/>
    <p:sldId id="342" r:id="rId18"/>
    <p:sldId id="332" r:id="rId19"/>
    <p:sldId id="333" r:id="rId20"/>
    <p:sldId id="343" r:id="rId21"/>
    <p:sldId id="353" r:id="rId22"/>
    <p:sldId id="334" r:id="rId23"/>
    <p:sldId id="346" r:id="rId24"/>
    <p:sldId id="345" r:id="rId25"/>
    <p:sldId id="335" r:id="rId26"/>
    <p:sldId id="344" r:id="rId27"/>
    <p:sldId id="347" r:id="rId28"/>
    <p:sldId id="336" r:id="rId29"/>
    <p:sldId id="349" r:id="rId30"/>
    <p:sldId id="348" r:id="rId31"/>
    <p:sldId id="352" r:id="rId32"/>
    <p:sldId id="350" r:id="rId33"/>
    <p:sldId id="351" r:id="rId34"/>
    <p:sldId id="280" r:id="rId35"/>
    <p:sldId id="328" r:id="rId3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38"/>
            <p14:sldId id="329"/>
            <p14:sldId id="339"/>
            <p14:sldId id="340"/>
            <p14:sldId id="341"/>
            <p14:sldId id="342"/>
            <p14:sldId id="332"/>
            <p14:sldId id="333"/>
            <p14:sldId id="343"/>
            <p14:sldId id="353"/>
            <p14:sldId id="334"/>
            <p14:sldId id="346"/>
            <p14:sldId id="345"/>
            <p14:sldId id="335"/>
            <p14:sldId id="344"/>
            <p14:sldId id="347"/>
            <p14:sldId id="336"/>
            <p14:sldId id="349"/>
            <p14:sldId id="348"/>
            <p14:sldId id="352"/>
            <p14:sldId id="350"/>
            <p14:sldId id="351"/>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5" autoAdjust="0"/>
    <p:restoredTop sz="97978" autoAdjust="0"/>
  </p:normalViewPr>
  <p:slideViewPr>
    <p:cSldViewPr>
      <p:cViewPr>
        <p:scale>
          <a:sx n="90" d="100"/>
          <a:sy n="90" d="100"/>
        </p:scale>
        <p:origin x="-15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15-17-0261-02-0mag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ools.ietf.org/html/draft-ietf-core-coap-tcp-tls-0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2" Type="http://schemas.openxmlformats.org/officeDocument/2006/relationships/hyperlink" Target="https://tools.ietf.org/html/draft-amsuess-core-request-ta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509200"/>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a:solidFill>
                  <a:schemeClr val="tx2"/>
                </a:solidFill>
                <a:latin typeface="Times New Roman" pitchFamily="18" charset="0"/>
                <a:ea typeface="ＭＳ Ｐゴシック" pitchFamily="-65" charset="-128"/>
                <a:cs typeface="+mn-cs"/>
              </a:rPr>
              <a:t>: </a:t>
            </a:r>
            <a:r>
              <a:rPr lang="en-US" sz="1600" smtClean="0">
                <a:solidFill>
                  <a:schemeClr val="tx2"/>
                </a:solidFill>
                <a:latin typeface="Times New Roman" pitchFamily="18" charset="0"/>
                <a:ea typeface="ＭＳ Ｐゴシック" pitchFamily="-65" charset="-128"/>
                <a:cs typeface="+mn-cs"/>
              </a:rPr>
              <a:t>[</a:t>
            </a:r>
            <a:r>
              <a:rPr lang="en-US" sz="1600" smtClean="0">
                <a:solidFill>
                  <a:srgbClr val="FF0000"/>
                </a:solidFill>
                <a:latin typeface="Times New Roman" pitchFamily="18" charset="0"/>
                <a:ea typeface="ＭＳ Ｐゴシック" pitchFamily="-65" charset="-128"/>
                <a:cs typeface="+mn-cs"/>
              </a:rPr>
              <a:t>9 </a:t>
            </a:r>
            <a:r>
              <a:rPr lang="en-US" sz="1600" dirty="0" smtClean="0">
                <a:solidFill>
                  <a:srgbClr val="FF0000"/>
                </a:solidFill>
                <a:latin typeface="Times New Roman" pitchFamily="18" charset="0"/>
                <a:ea typeface="ＭＳ Ｐゴシック" pitchFamily="-65" charset="-128"/>
                <a:cs typeface="+mn-cs"/>
              </a:rPr>
              <a:t>May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dirty="0">
                <a:solidFill>
                  <a:schemeClr val="tx2"/>
                </a:solidFill>
                <a:latin typeface="Times New Roman" pitchFamily="18" charset="0"/>
                <a:ea typeface="ＭＳ Ｐゴシック" pitchFamily="-65" charset="-128"/>
              </a:rPr>
              <a:t>	</a:t>
            </a:r>
          </a:p>
          <a:p>
            <a:pPr eaLnBrk="0" hangingPunct="0">
              <a:defRPr/>
            </a:pPr>
            <a:r>
              <a:rPr lang="en-US" sz="1600" b="1" dirty="0">
                <a:solidFill>
                  <a:schemeClr val="tx2"/>
                </a:solidFill>
                <a:latin typeface="Times New Roman" pitchFamily="18" charset="0"/>
                <a:ea typeface="ＭＳ Ｐゴシック" pitchFamily="-65" charset="-128"/>
              </a:rPr>
              <a:t>Source:</a:t>
            </a:r>
            <a:r>
              <a:rPr lang="en-US" sz="1600" dirty="0">
                <a:solidFill>
                  <a:schemeClr val="tx2"/>
                </a:solidFill>
                <a:latin typeface="Times New Roman" pitchFamily="18" charset="0"/>
                <a:ea typeface="ＭＳ Ｐゴシック" pitchFamily="-65" charset="-128"/>
              </a:rPr>
              <a:t> [</a:t>
            </a:r>
            <a:r>
              <a:rPr lang="en-US" sz="1600" dirty="0">
                <a:solidFill>
                  <a:srgbClr val="FF0000"/>
                </a:solidFill>
                <a:latin typeface="Times New Roman" pitchFamily="18" charset="0"/>
                <a:ea typeface="ＭＳ Ｐゴシック" pitchFamily="-65" charset="-128"/>
              </a:rPr>
              <a:t>Charles Perkins</a:t>
            </a:r>
            <a:r>
              <a:rPr lang="en-US" sz="1600" dirty="0">
                <a:solidFill>
                  <a:schemeClr val="tx2"/>
                </a:solidFill>
                <a:latin typeface="Times New Roman" pitchFamily="18" charset="0"/>
                <a:ea typeface="ＭＳ Ｐゴシック" pitchFamily="-65" charset="-128"/>
              </a:rPr>
              <a:t>] Company [</a:t>
            </a:r>
            <a:r>
              <a:rPr lang="en-US" sz="1600" dirty="0">
                <a:solidFill>
                  <a:srgbClr val="FF0000"/>
                </a:solidFill>
                <a:latin typeface="Times New Roman" pitchFamily="18" charset="0"/>
                <a:ea typeface="ＭＳ Ｐゴシック" pitchFamily="-65" charset="-128"/>
              </a:rPr>
              <a:t>Futurewei</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Address [</a:t>
            </a:r>
            <a:r>
              <a:rPr lang="en-US" sz="1600" dirty="0">
                <a:solidFill>
                  <a:srgbClr val="FF0000"/>
                </a:solidFill>
                <a:latin typeface="Times New Roman" pitchFamily="18" charset="0"/>
                <a:ea typeface="ＭＳ Ｐゴシック" pitchFamily="-65" charset="-128"/>
              </a:rPr>
              <a:t>Santa Clara, CA, USA</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Voice:[</a:t>
            </a:r>
            <a:r>
              <a:rPr lang="en-US" sz="1600" dirty="0">
                <a:solidFill>
                  <a:srgbClr val="FF0000"/>
                </a:solidFill>
                <a:latin typeface="Times New Roman" pitchFamily="18" charset="0"/>
                <a:ea typeface="ＭＳ Ｐゴシック" pitchFamily="-65" charset="-128"/>
              </a:rPr>
              <a:t>+1.408-330-4586</a:t>
            </a:r>
            <a:r>
              <a:rPr lang="en-US" sz="1600" dirty="0">
                <a:solidFill>
                  <a:schemeClr val="tx2"/>
                </a:solidFill>
                <a:latin typeface="Times New Roman" pitchFamily="18" charset="0"/>
                <a:ea typeface="ＭＳ Ｐゴシック" pitchFamily="-65" charset="-128"/>
              </a:rPr>
              <a:t>], E-Mail:[</a:t>
            </a:r>
            <a:r>
              <a:rPr lang="en-US" sz="1600" dirty="0">
                <a:solidFill>
                  <a:srgbClr val="FF0000"/>
                </a:solidFill>
                <a:latin typeface="Times New Roman" pitchFamily="18" charset="0"/>
                <a:ea typeface="ＭＳ Ｐゴシック" pitchFamily="-65" charset="-128"/>
              </a:rPr>
              <a:t>charlie.perkins@huawei.com</a:t>
            </a:r>
            <a:r>
              <a:rPr lang="en-US" sz="1600" dirty="0">
                <a:solidFill>
                  <a:schemeClr val="tx2"/>
                </a:solidFill>
                <a:latin typeface="Times New Roman" pitchFamily="18" charset="0"/>
                <a:ea typeface="ＭＳ Ｐゴシック" pitchFamily="-65" charset="-128"/>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Re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[Enable 802.15 </a:t>
            </a:r>
            <a:r>
              <a:rPr lang="en-US" sz="1600" dirty="0">
                <a:solidFill>
                  <a:schemeClr val="tx2"/>
                </a:solidFill>
                <a:latin typeface="Times New Roman" pitchFamily="18" charset="0"/>
                <a:ea typeface="ＭＳ Ｐゴシック" pitchFamily="-65" charset="-128"/>
                <a:cs typeface="+mn-cs"/>
              </a:rPr>
              <a:t>Interim </a:t>
            </a:r>
            <a:r>
              <a:rPr lang="en-US" sz="1600" dirty="0" smtClean="0">
                <a:solidFill>
                  <a:schemeClr val="tx2"/>
                </a:solidFill>
                <a:latin typeface="Times New Roman" pitchFamily="18" charset="0"/>
                <a:ea typeface="ＭＳ Ｐゴシック" pitchFamily="-65" charset="-128"/>
                <a:cs typeface="+mn-cs"/>
              </a:rPr>
              <a:t>meeting participants to understand IETF activities </a:t>
            </a:r>
            <a:r>
              <a:rPr lang="en-US" sz="1600" dirty="0">
                <a:solidFill>
                  <a:schemeClr val="tx2"/>
                </a:solidFill>
                <a:latin typeface="Times New Roman" pitchFamily="18" charset="0"/>
                <a:ea typeface="ＭＳ Ｐゴシック" pitchFamily="-65" charset="-128"/>
                <a:cs typeface="+mn-cs"/>
              </a:rPr>
              <a:t>during May, 2017]</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1881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838200"/>
            <a:ext cx="9144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82575" indent="-282575" eaLnBrk="0" fontAlgn="b" hangingPunct="0">
              <a:buClr>
                <a:srgbClr val="FF0000"/>
              </a:buClr>
              <a:buFont typeface="Wingdings" charset="0"/>
              <a:buChar char="q"/>
            </a:pPr>
            <a:r>
              <a:rPr lang="en-US" sz="2200" b="1" dirty="0" smtClean="0"/>
              <a:t>Agenda approval </a:t>
            </a:r>
            <a:r>
              <a:rPr lang="en-US" sz="2000" dirty="0" smtClean="0"/>
              <a:t>(15-17-0260-00)</a:t>
            </a:r>
          </a:p>
          <a:p>
            <a:pPr marL="282575" indent="-282575" eaLnBrk="0" fontAlgn="b" hangingPunct="0">
              <a:buClr>
                <a:srgbClr val="FF0000"/>
              </a:buClr>
              <a:buFont typeface="Wingdings" charset="0"/>
              <a:buChar char="q"/>
            </a:pPr>
            <a:r>
              <a:rPr lang="en-US" sz="2200" b="1" dirty="0" smtClean="0"/>
              <a:t>Discussion of </a:t>
            </a:r>
            <a:r>
              <a:rPr lang="en-US" sz="2200" b="1" dirty="0"/>
              <a:t>any </a:t>
            </a:r>
            <a:r>
              <a:rPr lang="en-US" sz="2200" b="1" dirty="0" smtClean="0"/>
              <a:t>issues </a:t>
            </a:r>
            <a:r>
              <a:rPr lang="en-US" sz="2200" b="1" dirty="0"/>
              <a:t>with published </a:t>
            </a:r>
            <a:r>
              <a:rPr lang="en-US" sz="2200" b="1" dirty="0" smtClean="0"/>
              <a:t>standards or Operations Manual</a:t>
            </a:r>
          </a:p>
          <a:p>
            <a:pPr marL="282575" indent="-282575" eaLnBrk="0" fontAlgn="b" hangingPunct="0">
              <a:buClr>
                <a:srgbClr val="FF0000"/>
              </a:buClr>
              <a:buFont typeface="Wingdings" charset="0"/>
              <a:buChar char="q"/>
            </a:pPr>
            <a:r>
              <a:rPr lang="en-US" sz="2200" b="1" dirty="0" smtClean="0"/>
              <a:t>Discussion on next revision changes</a:t>
            </a:r>
          </a:p>
          <a:p>
            <a:pPr marL="693738" lvl="1" indent="-290513" eaLnBrk="0" fontAlgn="b" hangingPunct="0">
              <a:buClr>
                <a:srgbClr val="FF0000"/>
              </a:buClr>
              <a:buFont typeface="Wingdings" charset="0"/>
              <a:buChar char="q"/>
            </a:pPr>
            <a:r>
              <a:rPr lang="en-US" sz="2000" dirty="0"/>
              <a:t>Discussion of items to be addressed in next revision </a:t>
            </a:r>
            <a:endParaRPr lang="en-US" sz="2000" dirty="0" smtClean="0"/>
          </a:p>
          <a:p>
            <a:pPr marL="1084263" lvl="2" indent="-285750" eaLnBrk="0" fontAlgn="b" hangingPunct="0">
              <a:buClr>
                <a:srgbClr val="FF0000"/>
              </a:buClr>
              <a:buFont typeface="Wingdings" charset="0"/>
              <a:buChar char="q"/>
            </a:pPr>
            <a:r>
              <a:rPr lang="en-US" sz="2000" dirty="0" smtClean="0"/>
              <a:t>Plan</a:t>
            </a:r>
            <a:r>
              <a:rPr lang="en-US" sz="2000" dirty="0"/>
              <a:t>:  start July 2017 with RevCom approval Dec 2018 </a:t>
            </a:r>
            <a:endParaRPr lang="en-US" sz="2000" dirty="0" smtClean="0"/>
          </a:p>
          <a:p>
            <a:pPr marL="1084263" lvl="2" indent="-285750" eaLnBrk="0" fontAlgn="b" hangingPunct="0">
              <a:buClr>
                <a:srgbClr val="FF0000"/>
              </a:buClr>
              <a:buFont typeface="Wingdings" charset="0"/>
              <a:buChar char="q"/>
            </a:pPr>
            <a:r>
              <a:rPr lang="en-US" sz="2000" dirty="0" smtClean="0"/>
              <a:t>Roll</a:t>
            </a:r>
            <a:r>
              <a:rPr lang="en-US" sz="2000" dirty="0"/>
              <a:t>-up: n, q, s, t, u, v; (IEEE SA to provide?) </a:t>
            </a:r>
            <a:endParaRPr lang="en-US" sz="2000" dirty="0" smtClean="0"/>
          </a:p>
          <a:p>
            <a:pPr marL="1084263" lvl="2" indent="-285750" eaLnBrk="0" fontAlgn="b" hangingPunct="0">
              <a:buClr>
                <a:srgbClr val="FF0000"/>
              </a:buClr>
              <a:buFont typeface="Wingdings" charset="0"/>
              <a:buChar char="q"/>
            </a:pPr>
            <a:r>
              <a:rPr lang="en-US" sz="2000" dirty="0" smtClean="0"/>
              <a:t>Corrigenda</a:t>
            </a:r>
            <a:r>
              <a:rPr lang="en-US" sz="2000" dirty="0"/>
              <a:t>: (should items 1 &amp; 2 be done in a separate corrigenda and </a:t>
            </a:r>
            <a:r>
              <a:rPr lang="en-US" sz="2000" dirty="0" smtClean="0"/>
              <a:t>then</a:t>
            </a:r>
            <a:br>
              <a:rPr lang="en-US" sz="2000" dirty="0" smtClean="0"/>
            </a:br>
            <a:r>
              <a:rPr lang="en-US" sz="2000" dirty="0" smtClean="0"/>
              <a:t>rolled</a:t>
            </a:r>
            <a:r>
              <a:rPr lang="en-US" sz="2000" dirty="0"/>
              <a:t>-up into revision?) </a:t>
            </a:r>
            <a:endParaRPr lang="en-US" sz="2000" dirty="0" smtClean="0"/>
          </a:p>
          <a:p>
            <a:pPr marL="1543050" lvl="3" indent="-457200" eaLnBrk="0" fontAlgn="b" hangingPunct="0">
              <a:buClr>
                <a:srgbClr val="FF0000"/>
              </a:buClr>
              <a:buFont typeface="+mj-lt"/>
              <a:buAutoNum type="arabicPeriod"/>
            </a:pPr>
            <a:r>
              <a:rPr lang="en-US" sz="2000" dirty="0" smtClean="0"/>
              <a:t>802.15 </a:t>
            </a:r>
            <a:r>
              <a:rPr lang="en-US" sz="2000" dirty="0"/>
              <a:t>CID for TSCH short address nonce </a:t>
            </a:r>
            <a:endParaRPr lang="en-US" sz="2000" dirty="0" smtClean="0"/>
          </a:p>
          <a:p>
            <a:pPr marL="1543050" lvl="3" indent="-457200" eaLnBrk="0" fontAlgn="b" hangingPunct="0">
              <a:buClr>
                <a:srgbClr val="FF0000"/>
              </a:buClr>
              <a:buFont typeface="+mj-lt"/>
              <a:buAutoNum type="arabicPeriod"/>
            </a:pPr>
            <a:r>
              <a:rPr lang="en-US" sz="2000" dirty="0" smtClean="0"/>
              <a:t>transmitted </a:t>
            </a:r>
            <a:r>
              <a:rPr lang="en-US" sz="2000" dirty="0"/>
              <a:t>order of 64-bit MAC address </a:t>
            </a:r>
            <a:endParaRPr lang="en-US" sz="2000" dirty="0" smtClean="0"/>
          </a:p>
          <a:p>
            <a:pPr marL="1543050" lvl="3" indent="-458788" eaLnBrk="0" fontAlgn="b" hangingPunct="0">
              <a:buClr>
                <a:srgbClr val="FF0000"/>
              </a:buClr>
              <a:buFont typeface="+mj-lt"/>
              <a:buAutoNum type="arabicPeriod"/>
            </a:pPr>
            <a:r>
              <a:rPr lang="en-US" sz="2000" dirty="0" err="1" smtClean="0"/>
              <a:t>phyCCAMode</a:t>
            </a:r>
            <a:r>
              <a:rPr lang="en-US" sz="2000" dirty="0" smtClean="0"/>
              <a:t> </a:t>
            </a:r>
            <a:r>
              <a:rPr lang="en-US" sz="2000" dirty="0"/>
              <a:t>is referred in 10.2.7 but isn't defined in 11.3 </a:t>
            </a:r>
            <a:endParaRPr lang="en-US" sz="2000" dirty="0" smtClean="0"/>
          </a:p>
          <a:p>
            <a:pPr marL="1543050" lvl="3" indent="-457200" eaLnBrk="0" fontAlgn="b" hangingPunct="0">
              <a:buClr>
                <a:srgbClr val="FF0000"/>
              </a:buClr>
              <a:buFont typeface="+mj-lt"/>
              <a:buAutoNum type="arabicPeriod"/>
            </a:pPr>
            <a:r>
              <a:rPr lang="en-US" sz="2000" dirty="0" smtClean="0"/>
              <a:t>some </a:t>
            </a:r>
            <a:r>
              <a:rPr lang="en-US" sz="2000" dirty="0" err="1"/>
              <a:t>crossreferences</a:t>
            </a:r>
            <a:r>
              <a:rPr lang="en-US" sz="2000" dirty="0"/>
              <a:t> in Table 8-1 are </a:t>
            </a:r>
            <a:r>
              <a:rPr lang="en-US" sz="2000" dirty="0" smtClean="0"/>
              <a:t>incorrect</a:t>
            </a:r>
          </a:p>
          <a:p>
            <a:pPr marL="1543050" lvl="3" indent="-457200" eaLnBrk="0" fontAlgn="b" hangingPunct="0">
              <a:buClr>
                <a:srgbClr val="FF0000"/>
              </a:buClr>
              <a:buFont typeface="+mj-lt"/>
              <a:buAutoNum type="arabicPeriod"/>
            </a:pPr>
            <a:r>
              <a:rPr lang="en-US" sz="2000" dirty="0" smtClean="0"/>
              <a:t>Omit </a:t>
            </a:r>
            <a:r>
              <a:rPr lang="en-US" sz="2000" dirty="0"/>
              <a:t>"being performed by higher layers" in last sentence of 10.1.2...changed by 4t? </a:t>
            </a:r>
            <a:endParaRPr lang="en-US" sz="2000" dirty="0" smtClean="0"/>
          </a:p>
          <a:p>
            <a:pPr marL="1371600" lvl="2" indent="-457200" eaLnBrk="0" fontAlgn="b" hangingPunct="0">
              <a:buClr>
                <a:srgbClr val="FF0000"/>
              </a:buClr>
              <a:buFont typeface="Wingdings" charset="0"/>
              <a:buChar char="q"/>
            </a:pPr>
            <a:r>
              <a:rPr lang="en-US" sz="2000" dirty="0" smtClean="0"/>
              <a:t>Ambiguities</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add </a:t>
            </a:r>
            <a:r>
              <a:rPr lang="en-US" sz="2000" dirty="0"/>
              <a:t>a short description in Clause 4 describing contents of reference [B3] </a:t>
            </a:r>
            <a:endParaRPr lang="en-US" sz="2000" dirty="0" smtClean="0"/>
          </a:p>
          <a:p>
            <a:pPr marL="1543050" lvl="3" indent="-457200" eaLnBrk="0" fontAlgn="b" hangingPunct="0">
              <a:buClr>
                <a:srgbClr val="FF0000"/>
              </a:buClr>
              <a:buFont typeface="+mj-lt"/>
              <a:buAutoNum type="arabicPeriod"/>
            </a:pPr>
            <a:r>
              <a:rPr lang="en-US" sz="2000" dirty="0" smtClean="0"/>
              <a:t>resolved </a:t>
            </a:r>
            <a:r>
              <a:rPr lang="en-US" sz="2000" dirty="0"/>
              <a:t>19 comments from doc 15-17-0182-00 </a:t>
            </a:r>
            <a:endParaRPr lang="en-US" sz="2000" dirty="0" smtClean="0"/>
          </a:p>
          <a:p>
            <a:pPr marL="171450" indent="-457200" eaLnBrk="0" fontAlgn="b" hangingPunct="0">
              <a:buClr>
                <a:srgbClr val="FF0000"/>
              </a:buClr>
              <a:buFont typeface="Wingdings" charset="2"/>
              <a:buChar char="q"/>
            </a:pPr>
            <a:r>
              <a:rPr lang="en-US" sz="2000" dirty="0" smtClean="0"/>
              <a:t>Discussion of separate Corrigendum (item 2 of above Corrigenda)</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991600" cy="5029200"/>
          </a:xfrm>
        </p:spPr>
        <p:txBody>
          <a:bodyPr/>
          <a:lstStyle/>
          <a:p>
            <a:pPr marL="0" indent="0">
              <a:buNone/>
            </a:pPr>
            <a:r>
              <a:rPr lang="en-US" sz="2800" dirty="0" smtClean="0"/>
              <a:t>6tisch – highlights from minutes at IETF 98</a:t>
            </a:r>
            <a:endParaRPr lang="en-US" sz="2800" dirty="0"/>
          </a:p>
          <a:p>
            <a:r>
              <a:rPr lang="en-US" sz="1800" dirty="0"/>
              <a:t>Presentation for </a:t>
            </a:r>
            <a:r>
              <a:rPr lang="en-US" sz="1800" dirty="0" err="1"/>
              <a:t>detnet</a:t>
            </a:r>
            <a:r>
              <a:rPr lang="en-US" sz="1800" dirty="0"/>
              <a:t>-backhaul-architecture (informative) did not occur.</a:t>
            </a:r>
          </a:p>
          <a:p>
            <a:r>
              <a:rPr lang="en-US" sz="1800" dirty="0"/>
              <a:t>The group is ready to call for adoption for the 6P and SF0 documents, with restrictions.</a:t>
            </a:r>
          </a:p>
          <a:p>
            <a:r>
              <a:rPr lang="en-US" sz="1800" dirty="0"/>
              <a:t>The first restriction is the lack of feedback information from SF on whether the panel of capabilities from 6P is sufficient to achieve all the needs to an abstract SF. This will be alleviated by experience from the interop test in Prague so we expect to be ready then.</a:t>
            </a:r>
          </a:p>
          <a:p>
            <a:r>
              <a:rPr lang="en-US" sz="1800" dirty="0"/>
              <a:t>Also remarks on the lack of definition of the service interface between SF and 6P, e.g. pointing on the responsibility of the timeouts and the values incurred.</a:t>
            </a:r>
          </a:p>
          <a:p>
            <a:r>
              <a:rPr lang="en-US" sz="1800" dirty="0"/>
              <a:t>The largest piece of the meeting dealt with security. The framework was presented in which the minimal security based on PSK can be seen as an optional portion of the larger flow that starts with private keys / certificates and fits within the ANIMA framework.</a:t>
            </a:r>
          </a:p>
          <a:p>
            <a:r>
              <a:rPr lang="en-US" sz="1800" dirty="0"/>
              <a:t>S</a:t>
            </a:r>
            <a:r>
              <a:rPr lang="en-US" sz="1800" dirty="0" smtClean="0"/>
              <a:t>tatus </a:t>
            </a:r>
            <a:r>
              <a:rPr lang="en-US" sz="1800" dirty="0"/>
              <a:t>was given on related work in other WG and at the IEEE</a:t>
            </a:r>
            <a:r>
              <a:rPr lang="en-US" sz="1800" dirty="0" smtClean="0"/>
              <a:t>.</a:t>
            </a:r>
          </a:p>
        </p:txBody>
      </p:sp>
      <p:sp>
        <p:nvSpPr>
          <p:cNvPr id="4" name="Date Placeholder 3"/>
          <p:cNvSpPr>
            <a:spLocks noGrp="1"/>
          </p:cNvSpPr>
          <p:nvPr>
            <p:ph type="dt" sz="half" idx="10"/>
          </p:nvPr>
        </p:nvSpPr>
        <p:spPr/>
        <p:txBody>
          <a:bodyPr/>
          <a:lstStyle/>
          <a:p>
            <a:pPr>
              <a:defRPr/>
            </a:pPr>
            <a:r>
              <a:rPr lang="en-US" dirty="0"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959222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914400"/>
          </a:xfrm>
        </p:spPr>
        <p:txBody>
          <a:bodyPr/>
          <a:lstStyle/>
          <a:p>
            <a:r>
              <a:rPr lang="en-US" b="1" dirty="0" smtClean="0"/>
              <a:t>6tisch - </a:t>
            </a:r>
            <a:r>
              <a:rPr lang="en-US" b="1" dirty="0"/>
              <a:t>Active Internet-Drafts</a:t>
            </a:r>
          </a:p>
        </p:txBody>
      </p:sp>
      <p:sp>
        <p:nvSpPr>
          <p:cNvPr id="3" name="Content Placeholder 2"/>
          <p:cNvSpPr>
            <a:spLocks noGrp="1"/>
          </p:cNvSpPr>
          <p:nvPr>
            <p:ph idx="1"/>
          </p:nvPr>
        </p:nvSpPr>
        <p:spPr>
          <a:xfrm>
            <a:off x="0" y="990600"/>
            <a:ext cx="9151088" cy="5410200"/>
          </a:xfrm>
        </p:spPr>
        <p:txBody>
          <a:bodyPr/>
          <a:lstStyle/>
          <a:p>
            <a:pPr>
              <a:buFont typeface="Arial"/>
              <a:buChar char="•"/>
            </a:pPr>
            <a:r>
              <a:rPr lang="en-US" sz="1800" dirty="0" smtClean="0">
                <a:cs typeface="ＭＳ Ｐゴシック" charset="0"/>
              </a:rPr>
              <a:t>6top </a:t>
            </a:r>
            <a:r>
              <a:rPr lang="en-US" sz="1800" dirty="0">
                <a:cs typeface="ＭＳ Ｐゴシック" charset="0"/>
              </a:rPr>
              <a:t>Protocol (6P) (draft-ietf-6tisch-6top-protocol</a:t>
            </a:r>
            <a:r>
              <a:rPr lang="en-US" sz="1800" dirty="0" smtClean="0">
                <a:cs typeface="ＭＳ Ｐゴシック" charset="0"/>
              </a:rPr>
              <a:t>)</a:t>
            </a:r>
            <a:endParaRPr lang="en-US" sz="1800" dirty="0">
              <a:cs typeface="ＭＳ Ｐゴシック" charset="0"/>
            </a:endParaRPr>
          </a:p>
          <a:p>
            <a:pPr marL="685800" lvl="2" indent="-342900">
              <a:buFont typeface="Arial"/>
              <a:buChar char="•"/>
            </a:pPr>
            <a:r>
              <a:rPr lang="en-US" sz="1600" dirty="0">
                <a:cs typeface="ＭＳ Ｐゴシック" charset="0"/>
              </a:rPr>
              <a:t>Abstract: </a:t>
            </a:r>
            <a:r>
              <a:rPr lang="en-US" sz="1600" dirty="0"/>
              <a:t>enables distributed scheduling in 6TiSCH networks</a:t>
            </a:r>
            <a:endParaRPr lang="en-US" sz="1600" dirty="0">
              <a:cs typeface="ＭＳ Ｐゴシック" charset="0"/>
            </a:endParaRPr>
          </a:p>
          <a:p>
            <a:pPr>
              <a:buFont typeface="Arial"/>
              <a:buChar char="•"/>
            </a:pPr>
            <a:r>
              <a:rPr lang="en-US" sz="1800" dirty="0" smtClean="0">
                <a:cs typeface="ＭＳ Ｐゴシック" charset="0"/>
              </a:rPr>
              <a:t>6TiSCH </a:t>
            </a:r>
            <a:r>
              <a:rPr lang="en-US" sz="1800" dirty="0">
                <a:cs typeface="ＭＳ Ｐゴシック" charset="0"/>
              </a:rPr>
              <a:t>6top Scheduling Function Zero (SF0) (draft-ietf-6tisch-6top-sf0</a:t>
            </a:r>
            <a:r>
              <a:rPr lang="en-US" sz="1800" dirty="0" smtClean="0">
                <a:cs typeface="ＭＳ Ｐゴシック" charset="0"/>
              </a:rPr>
              <a:t>)</a:t>
            </a:r>
            <a:endParaRPr lang="en-US" sz="1800" dirty="0">
              <a:cs typeface="ＭＳ Ｐゴシック" charset="0"/>
            </a:endParaRPr>
          </a:p>
          <a:p>
            <a:pPr lvl="1"/>
            <a:r>
              <a:rPr lang="en-US" sz="1600" dirty="0">
                <a:solidFill>
                  <a:srgbClr val="000000"/>
                </a:solidFill>
                <a:cs typeface="ＭＳ Ｐゴシック" charset="0"/>
              </a:rPr>
              <a:t>Abstract: </a:t>
            </a:r>
            <a:r>
              <a:rPr lang="en-US" sz="1600" dirty="0">
                <a:solidFill>
                  <a:srgbClr val="000000"/>
                </a:solidFill>
              </a:rPr>
              <a:t>SF0 dynamically adapts the number of allocated cells between neighbor nodes, based on the amount of currently allocated cells and the neighbor nodes' cell requirements</a:t>
            </a:r>
            <a:endParaRPr lang="en-US" sz="1600" dirty="0">
              <a:solidFill>
                <a:srgbClr val="000000"/>
              </a:solidFill>
              <a:cs typeface="ＭＳ Ｐゴシック" charset="0"/>
            </a:endParaRPr>
          </a:p>
          <a:p>
            <a:pPr>
              <a:buFont typeface="Arial"/>
              <a:buChar char="•"/>
            </a:pPr>
            <a:r>
              <a:rPr lang="en-US" sz="1800" dirty="0" smtClean="0">
                <a:cs typeface="ＭＳ Ｐゴシック" charset="0"/>
              </a:rPr>
              <a:t>An </a:t>
            </a:r>
            <a:r>
              <a:rPr lang="en-US" sz="1800" dirty="0">
                <a:cs typeface="ＭＳ Ｐゴシック" charset="0"/>
              </a:rPr>
              <a:t>Architecture for IPv6 over the TSCH mode of IEEE 802.15.4 (</a:t>
            </a:r>
            <a:r>
              <a:rPr lang="en-US" sz="1800" dirty="0" smtClean="0">
                <a:cs typeface="ＭＳ Ｐゴシック" charset="0"/>
              </a:rPr>
              <a:t>draft-ietf-6tisch-architecture)</a:t>
            </a:r>
            <a:endParaRPr lang="en-US" sz="1800" dirty="0">
              <a:cs typeface="ＭＳ Ｐゴシック" charset="0"/>
            </a:endParaRPr>
          </a:p>
          <a:p>
            <a:pPr>
              <a:buFont typeface="Arial"/>
              <a:buChar char="•"/>
            </a:pPr>
            <a:r>
              <a:rPr lang="en-US" sz="1800" dirty="0">
                <a:cs typeface="ＭＳ Ｐゴシック" charset="0"/>
              </a:rPr>
              <a:t>6tisch Secure Join protocol (draft-ietf-6tisch-dtsecurity-secure-join</a:t>
            </a:r>
            <a:r>
              <a:rPr lang="en-US" sz="1800" dirty="0" smtClean="0">
                <a:cs typeface="ＭＳ Ｐゴシック" charset="0"/>
              </a:rPr>
              <a:t>)</a:t>
            </a:r>
          </a:p>
          <a:p>
            <a:pPr lvl="1"/>
            <a:r>
              <a:rPr lang="en-US" sz="1600" dirty="0">
                <a:solidFill>
                  <a:srgbClr val="000000"/>
                </a:solidFill>
                <a:cs typeface="ＭＳ Ｐゴシック" charset="0"/>
              </a:rPr>
              <a:t>Abstract: </a:t>
            </a:r>
            <a:r>
              <a:rPr lang="en-US" sz="1600" dirty="0">
                <a:solidFill>
                  <a:srgbClr val="000000"/>
                </a:solidFill>
              </a:rPr>
              <a:t>securing the join process and making that fit within the constraints of high latency, low throughput and small frame sizes that characterize IEEE802.15.4 </a:t>
            </a:r>
            <a:r>
              <a:rPr lang="en-US" sz="1600" dirty="0" smtClean="0">
                <a:solidFill>
                  <a:srgbClr val="000000"/>
                </a:solidFill>
              </a:rPr>
              <a:t>TSCH</a:t>
            </a:r>
            <a:endParaRPr lang="en-US" sz="1800" dirty="0">
              <a:cs typeface="ＭＳ Ｐゴシック" charset="0"/>
            </a:endParaRPr>
          </a:p>
          <a:p>
            <a:pPr>
              <a:buFont typeface="Arial"/>
              <a:buChar char="•"/>
            </a:pPr>
            <a:r>
              <a:rPr lang="en-US" sz="1800" dirty="0">
                <a:cs typeface="ＭＳ Ｐゴシック" charset="0"/>
              </a:rPr>
              <a:t>Minimal 6TiSCH Configuration (draft-ietf-6tisch-minimal-21</a:t>
            </a:r>
            <a:r>
              <a:rPr lang="en-US" sz="1800" dirty="0" smtClean="0">
                <a:cs typeface="ＭＳ Ｐゴシック" charset="0"/>
              </a:rPr>
              <a:t>)</a:t>
            </a:r>
            <a:endParaRPr lang="en-US" sz="1800" dirty="0">
              <a:cs typeface="ＭＳ Ｐゴシック" charset="0"/>
            </a:endParaRPr>
          </a:p>
          <a:p>
            <a:pPr>
              <a:buFont typeface="Arial"/>
              <a:buChar char="•"/>
            </a:pPr>
            <a:r>
              <a:rPr lang="en-US" sz="1800" dirty="0">
                <a:cs typeface="ＭＳ Ｐゴシック" charset="0"/>
              </a:rPr>
              <a:t>Minimal Security Framework for 6TiSCH (</a:t>
            </a:r>
            <a:r>
              <a:rPr lang="en-US" sz="1800" dirty="0" smtClean="0">
                <a:cs typeface="ＭＳ Ｐゴシック" charset="0"/>
              </a:rPr>
              <a:t>draft-ietf-6tisch-minimal-security)</a:t>
            </a:r>
          </a:p>
          <a:p>
            <a:pPr lvl="1"/>
            <a:r>
              <a:rPr lang="en-US" sz="1600" dirty="0">
                <a:solidFill>
                  <a:srgbClr val="000000"/>
                </a:solidFill>
                <a:cs typeface="ＭＳ Ｐゴシック" charset="0"/>
              </a:rPr>
              <a:t>Abstract: </a:t>
            </a:r>
            <a:r>
              <a:rPr lang="en-US" sz="1600" dirty="0">
                <a:solidFill>
                  <a:srgbClr val="000000"/>
                </a:solidFill>
              </a:rPr>
              <a:t>describes the minimal mechanisms required to support secure initial configuration in a device being added to a 6TiSCH network.  The goal of this configuration is to set link-layer keys, and to establish a secure session between each joining node and the JCE who may use that to further configure the joining </a:t>
            </a:r>
            <a:r>
              <a:rPr lang="en-US" sz="1600" dirty="0" smtClean="0">
                <a:solidFill>
                  <a:srgbClr val="000000"/>
                </a:solidFill>
              </a:rPr>
              <a:t>device</a:t>
            </a:r>
            <a:endParaRPr lang="en-US" sz="1800" dirty="0">
              <a:cs typeface="ＭＳ Ｐゴシック" charset="0"/>
            </a:endParaRPr>
          </a:p>
          <a:p>
            <a:pPr>
              <a:buFont typeface="Arial"/>
              <a:buChar char="•"/>
            </a:pPr>
            <a:r>
              <a:rPr lang="en-US" sz="1800" dirty="0">
                <a:cs typeface="ＭＳ Ｐゴシック" charset="0"/>
              </a:rPr>
              <a:t>Terminology in IPv6 over the TSCH mode of IEEE 802.15.4e (draft-ietf-6tisch-terminology</a:t>
            </a:r>
            <a:r>
              <a:rPr lang="en-US" sz="1800" dirty="0" smtClean="0">
                <a:cs typeface="ＭＳ Ｐゴシック" charset="0"/>
              </a:rPr>
              <a:t>)</a:t>
            </a:r>
            <a:endParaRPr lang="en-US" sz="1600" dirty="0" smtClean="0"/>
          </a:p>
        </p:txBody>
      </p:sp>
      <p:sp>
        <p:nvSpPr>
          <p:cNvPr id="4" name="Date Placeholder 3"/>
          <p:cNvSpPr>
            <a:spLocks noGrp="1"/>
          </p:cNvSpPr>
          <p:nvPr>
            <p:ph type="dt" sz="half" idx="10"/>
          </p:nvPr>
        </p:nvSpPr>
        <p:spPr/>
        <p:txBody>
          <a:bodyPr/>
          <a:lstStyle/>
          <a:p>
            <a:pPr>
              <a:defRPr/>
            </a:pPr>
            <a:r>
              <a:rPr lang="en-US" dirty="0"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09600"/>
          </a:xfrm>
        </p:spPr>
        <p:txBody>
          <a:bodyPr/>
          <a:lstStyle/>
          <a:p>
            <a:r>
              <a:rPr lang="en-US" b="1" dirty="0" smtClean="0"/>
              <a:t>SC IETF – Core </a:t>
            </a:r>
            <a:r>
              <a:rPr lang="en-US" sz="2000" dirty="0"/>
              <a:t>(Constrained RESTful Environments)</a:t>
            </a:r>
            <a:endParaRPr lang="en-US" sz="2000" b="1" dirty="0"/>
          </a:p>
        </p:txBody>
      </p:sp>
      <p:sp>
        <p:nvSpPr>
          <p:cNvPr id="3" name="Content Placeholder 2"/>
          <p:cNvSpPr>
            <a:spLocks noGrp="1"/>
          </p:cNvSpPr>
          <p:nvPr>
            <p:ph idx="1"/>
          </p:nvPr>
        </p:nvSpPr>
        <p:spPr>
          <a:xfrm>
            <a:off x="152400" y="1143000"/>
            <a:ext cx="8839200" cy="4876800"/>
          </a:xfrm>
        </p:spPr>
        <p:txBody>
          <a:bodyPr/>
          <a:lstStyle/>
          <a:p>
            <a:pPr marL="0" indent="0">
              <a:buNone/>
            </a:pPr>
            <a:r>
              <a:rPr lang="en-US" sz="1600" b="1" dirty="0"/>
              <a:t>WG status</a:t>
            </a:r>
          </a:p>
          <a:p>
            <a:pPr>
              <a:buFont typeface="Arial"/>
              <a:buChar char="•"/>
            </a:pPr>
            <a:r>
              <a:rPr lang="en-US" sz="1600" dirty="0"/>
              <a:t>RFC8075 (Guidelines for Mapping Implementations: HTTP to </a:t>
            </a:r>
            <a:r>
              <a:rPr lang="en-US" sz="1600" dirty="0" err="1"/>
              <a:t>CoAP</a:t>
            </a:r>
            <a:r>
              <a:rPr lang="en-US" sz="1600" dirty="0"/>
              <a:t>) published.</a:t>
            </a:r>
          </a:p>
          <a:p>
            <a:pPr>
              <a:buFont typeface="Arial"/>
              <a:buChar char="•"/>
            </a:pPr>
            <a:r>
              <a:rPr lang="en-US" sz="1600" dirty="0"/>
              <a:t>draft-</a:t>
            </a:r>
            <a:r>
              <a:rPr lang="en-US" sz="1600" dirty="0" err="1"/>
              <a:t>ietf</a:t>
            </a:r>
            <a:r>
              <a:rPr lang="en-US" sz="1600" dirty="0"/>
              <a:t>-core-etch: To become RFC8132, in AUTH48 as of time of meeting.</a:t>
            </a:r>
          </a:p>
          <a:p>
            <a:pPr>
              <a:buFont typeface="Arial"/>
              <a:buChar char="•"/>
            </a:pPr>
            <a:r>
              <a:rPr lang="en-US" sz="1600" dirty="0"/>
              <a:t>draft-</a:t>
            </a:r>
            <a:r>
              <a:rPr lang="en-US" sz="1600" dirty="0" err="1"/>
              <a:t>ietf</a:t>
            </a:r>
            <a:r>
              <a:rPr lang="en-US" sz="1600" dirty="0"/>
              <a:t>-</a:t>
            </a:r>
            <a:r>
              <a:rPr lang="en-US" sz="1600" dirty="0" err="1"/>
              <a:t>lpwan</a:t>
            </a:r>
            <a:r>
              <a:rPr lang="en-US" sz="1600" dirty="0"/>
              <a:t>-</a:t>
            </a:r>
            <a:r>
              <a:rPr lang="en-US" sz="1600" dirty="0" err="1"/>
              <a:t>coap</a:t>
            </a:r>
            <a:r>
              <a:rPr lang="en-US" sz="1600" dirty="0"/>
              <a:t>-static-context-</a:t>
            </a:r>
            <a:r>
              <a:rPr lang="en-US" sz="1600" dirty="0" err="1"/>
              <a:t>hc</a:t>
            </a:r>
            <a:r>
              <a:rPr lang="en-US" sz="1600" dirty="0"/>
              <a:t> (LPWAN work item) was briefly presented, the authors are looking for feedback about whether the compression works.</a:t>
            </a:r>
          </a:p>
          <a:p>
            <a:pPr>
              <a:buFont typeface="Arial"/>
              <a:buChar char="•"/>
            </a:pPr>
            <a:r>
              <a:rPr lang="en-US" sz="1600" dirty="0"/>
              <a:t>Multiple </a:t>
            </a:r>
            <a:r>
              <a:rPr lang="en-US" sz="1600" dirty="0" err="1"/>
              <a:t>Interops</a:t>
            </a:r>
            <a:r>
              <a:rPr lang="en-US" sz="1600" dirty="0"/>
              <a:t> are being planned. Virtual format to occur about monthly until Prague.</a:t>
            </a:r>
          </a:p>
          <a:p>
            <a:pPr lvl="1">
              <a:buFont typeface="Arial"/>
              <a:buChar char="•"/>
            </a:pPr>
            <a:r>
              <a:rPr lang="en-US" sz="1400" dirty="0"/>
              <a:t>OSCOAP interop event already took place during February and during Hackathon this week.</a:t>
            </a:r>
          </a:p>
          <a:p>
            <a:pPr lvl="1">
              <a:buFont typeface="Arial"/>
              <a:buChar char="•"/>
            </a:pPr>
            <a:r>
              <a:rPr lang="en-US" sz="1400" dirty="0"/>
              <a:t>Interest for the organization of other </a:t>
            </a:r>
            <a:r>
              <a:rPr lang="en-US" sz="1400" dirty="0" err="1"/>
              <a:t>interops</a:t>
            </a:r>
            <a:r>
              <a:rPr lang="en-US" sz="1400" dirty="0"/>
              <a:t> as well was expressed: </a:t>
            </a:r>
          </a:p>
          <a:p>
            <a:pPr marL="1143000" lvl="2">
              <a:buFont typeface="Arial"/>
              <a:buChar char="•"/>
            </a:pPr>
            <a:r>
              <a:rPr lang="en-US" sz="1200" dirty="0"/>
              <a:t>Organization of interop event for </a:t>
            </a:r>
            <a:r>
              <a:rPr lang="en-US" sz="1200" dirty="0" err="1"/>
              <a:t>CoAP</a:t>
            </a:r>
            <a:r>
              <a:rPr lang="en-US" sz="1200" dirty="0"/>
              <a:t>-TCP/-TLS/-</a:t>
            </a:r>
            <a:r>
              <a:rPr lang="en-US" sz="1200" dirty="0" err="1"/>
              <a:t>Websockets</a:t>
            </a:r>
            <a:r>
              <a:rPr lang="en-US" sz="1200" dirty="0"/>
              <a:t>?</a:t>
            </a:r>
          </a:p>
          <a:p>
            <a:pPr marL="1143000" lvl="2">
              <a:buFont typeface="Arial"/>
              <a:buChar char="•"/>
            </a:pPr>
            <a:r>
              <a:rPr lang="en-US" sz="1200" dirty="0"/>
              <a:t>Organization of interop event for Links-JSON?</a:t>
            </a:r>
          </a:p>
          <a:p>
            <a:pPr marL="1143000" lvl="2">
              <a:buFont typeface="Arial"/>
              <a:buChar char="•"/>
            </a:pPr>
            <a:r>
              <a:rPr lang="en-US" sz="1200" dirty="0"/>
              <a:t>Organization of interop event for Etch?</a:t>
            </a:r>
          </a:p>
          <a:p>
            <a:pPr marL="1143000" lvl="2">
              <a:buFont typeface="Arial"/>
              <a:buChar char="•"/>
            </a:pPr>
            <a:r>
              <a:rPr lang="en-US" sz="1200" dirty="0"/>
              <a:t>Organization of interop event for </a:t>
            </a:r>
            <a:r>
              <a:rPr lang="en-US" sz="1200" dirty="0" err="1"/>
              <a:t>SenML</a:t>
            </a:r>
            <a:r>
              <a:rPr lang="en-US" sz="1200" dirty="0"/>
              <a:t>?</a:t>
            </a:r>
          </a:p>
          <a:p>
            <a:pPr marL="0" indent="0">
              <a:buNone/>
            </a:pPr>
            <a:r>
              <a:rPr lang="en-US" sz="1600" b="1" dirty="0"/>
              <a:t>Post-WGLC drafts</a:t>
            </a:r>
          </a:p>
          <a:p>
            <a:pPr>
              <a:buFont typeface="Arial"/>
              <a:buChar char="•"/>
            </a:pPr>
            <a:r>
              <a:rPr lang="en-US" sz="1600" dirty="0" smtClean="0"/>
              <a:t>draft-</a:t>
            </a:r>
            <a:r>
              <a:rPr lang="en-US" sz="1600" dirty="0" err="1" smtClean="0"/>
              <a:t>ietf</a:t>
            </a:r>
            <a:r>
              <a:rPr lang="en-US" sz="1600" dirty="0" smtClean="0"/>
              <a:t>-core-</a:t>
            </a:r>
            <a:r>
              <a:rPr lang="en-US" sz="1600" dirty="0" err="1" smtClean="0"/>
              <a:t>coap</a:t>
            </a:r>
            <a:r>
              <a:rPr lang="en-US" sz="1600" dirty="0" smtClean="0"/>
              <a:t>-</a:t>
            </a:r>
            <a:r>
              <a:rPr lang="en-US" sz="1600" dirty="0" err="1" smtClean="0"/>
              <a:t>tcp-tls</a:t>
            </a:r>
            <a:r>
              <a:rPr lang="en-US" sz="1600" dirty="0" smtClean="0"/>
              <a:t>: </a:t>
            </a:r>
            <a:r>
              <a:rPr lang="en-US" sz="1600" dirty="0"/>
              <a:t>undergone 3 versions since the first WGLC and submitted to IESG, –08 soon to resolve a few editorial issues. Still some nits to be worked out on the CSM messages. There is interest to make an interop, need to work out the details before IETF99.</a:t>
            </a:r>
          </a:p>
          <a:p>
            <a:pPr>
              <a:buFont typeface="Arial"/>
              <a:buChar char="•"/>
            </a:pPr>
            <a:r>
              <a:rPr lang="en-US" sz="1600" dirty="0" smtClean="0"/>
              <a:t>draft-</a:t>
            </a:r>
            <a:r>
              <a:rPr lang="en-US" sz="1600" dirty="0" err="1" smtClean="0"/>
              <a:t>ietf</a:t>
            </a:r>
            <a:r>
              <a:rPr lang="en-US" sz="1600" dirty="0" smtClean="0"/>
              <a:t>-core-links-</a:t>
            </a:r>
            <a:r>
              <a:rPr lang="en-US" sz="1600" dirty="0" err="1" smtClean="0"/>
              <a:t>json</a:t>
            </a:r>
            <a:r>
              <a:rPr lang="en-US" sz="1600" dirty="0" smtClean="0"/>
              <a:t>:  </a:t>
            </a:r>
            <a:r>
              <a:rPr lang="en-US" sz="1600" dirty="0"/>
              <a:t>2nd WGLC finished. (Since has been sent to IESG</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2650059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09600"/>
          </a:xfrm>
        </p:spPr>
        <p:txBody>
          <a:bodyPr/>
          <a:lstStyle/>
          <a:p>
            <a:r>
              <a:rPr lang="en-US" b="1" dirty="0" smtClean="0"/>
              <a:t>SC IETF – Core </a:t>
            </a:r>
            <a:r>
              <a:rPr lang="en-US" sz="2000" dirty="0"/>
              <a:t>(Constrained RESTful Environments)</a:t>
            </a:r>
            <a:endParaRPr lang="en-US" sz="2000" b="1" dirty="0"/>
          </a:p>
        </p:txBody>
      </p:sp>
      <p:sp>
        <p:nvSpPr>
          <p:cNvPr id="3" name="Content Placeholder 2"/>
          <p:cNvSpPr>
            <a:spLocks noGrp="1"/>
          </p:cNvSpPr>
          <p:nvPr>
            <p:ph idx="1"/>
          </p:nvPr>
        </p:nvSpPr>
        <p:spPr>
          <a:xfrm>
            <a:off x="152400" y="1143000"/>
            <a:ext cx="8839200" cy="4267200"/>
          </a:xfrm>
        </p:spPr>
        <p:txBody>
          <a:bodyPr/>
          <a:lstStyle/>
          <a:p>
            <a:pPr marL="0" indent="0">
              <a:buNone/>
            </a:pPr>
            <a:r>
              <a:rPr lang="en-US" sz="1600" b="1" dirty="0" smtClean="0"/>
              <a:t>Maybe </a:t>
            </a:r>
            <a:r>
              <a:rPr lang="en-US" sz="1600" b="1" dirty="0"/>
              <a:t>WGLC (15)</a:t>
            </a:r>
          </a:p>
          <a:p>
            <a:pPr>
              <a:buFont typeface="Arial"/>
              <a:buChar char="•"/>
            </a:pPr>
            <a:r>
              <a:rPr lang="en-US" sz="1600" dirty="0" smtClean="0"/>
              <a:t>draft-ietf-core-cocoa-01</a:t>
            </a:r>
            <a:r>
              <a:rPr lang="en-US" sz="1600" dirty="0"/>
              <a:t> (</a:t>
            </a:r>
            <a:r>
              <a:rPr lang="en-US" sz="1600" dirty="0" err="1"/>
              <a:t>CoAP</a:t>
            </a:r>
            <a:r>
              <a:rPr lang="en-US" sz="1600" dirty="0"/>
              <a:t> Simple Congestion </a:t>
            </a:r>
            <a:r>
              <a:rPr lang="en-US" sz="1600" dirty="0" smtClean="0"/>
              <a:t>Control/Advanced) document ready for WGLC, we will take it to the mailing list. Suggestion is to contact other groups like TCPM WG and IRTF ICCRG in the WGLC for comments. (Running code in Californium/Java, Erbium/C, an Android port of </a:t>
            </a:r>
            <a:r>
              <a:rPr lang="en-US" sz="1600" dirty="0" err="1" smtClean="0"/>
              <a:t>libcoap</a:t>
            </a:r>
            <a:r>
              <a:rPr lang="en-US" sz="1600" dirty="0" smtClean="0"/>
              <a:t>/C.)</a:t>
            </a:r>
          </a:p>
          <a:p>
            <a:pPr>
              <a:buFont typeface="Arial"/>
              <a:buChar char="•"/>
            </a:pPr>
            <a:r>
              <a:rPr lang="en-US" sz="1600" dirty="0" smtClean="0">
                <a:solidFill>
                  <a:schemeClr val="tx2"/>
                </a:solidFill>
              </a:rPr>
              <a:t>draft-ietf-core-resource-directory-10</a:t>
            </a:r>
            <a:r>
              <a:rPr lang="en-US" sz="1600" dirty="0">
                <a:solidFill>
                  <a:schemeClr val="tx2"/>
                </a:solidFill>
              </a:rPr>
              <a:t>.</a:t>
            </a:r>
          </a:p>
          <a:p>
            <a:pPr lvl="1">
              <a:buFont typeface="Arial"/>
              <a:buChar char="•"/>
            </a:pPr>
            <a:r>
              <a:rPr lang="en-US" sz="1400" dirty="0"/>
              <a:t>The discovery of RD itself seems to be problematic in some scenarios as there are maybe too many ways for a </a:t>
            </a:r>
            <a:r>
              <a:rPr lang="en-US" sz="1400" dirty="0" err="1"/>
              <a:t>CoAP</a:t>
            </a:r>
            <a:r>
              <a:rPr lang="en-US" sz="1400" dirty="0"/>
              <a:t> server to find RD instances to register to. A smaller set is desired.</a:t>
            </a:r>
          </a:p>
          <a:p>
            <a:pPr lvl="1">
              <a:buFont typeface="Arial"/>
              <a:buChar char="•"/>
            </a:pPr>
            <a:r>
              <a:rPr lang="en-US" sz="1400" dirty="0"/>
              <a:t>To move the document and track the remaining issues the chairs have asked Christian </a:t>
            </a:r>
            <a:r>
              <a:rPr lang="en-US" sz="1400" dirty="0" err="1"/>
              <a:t>Amsüss</a:t>
            </a:r>
            <a:r>
              <a:rPr lang="en-US" sz="1400" dirty="0"/>
              <a:t> to act as document editor of the RD document.</a:t>
            </a:r>
          </a:p>
          <a:p>
            <a:pPr lvl="1">
              <a:buFont typeface="Arial"/>
              <a:buChar char="•"/>
            </a:pPr>
            <a:r>
              <a:rPr lang="en-US" sz="1400" dirty="0"/>
              <a:t>There was a proposed split of the RD document to have the DNS-SD part in a separate document, to be operated on in the same timelines. Although there was high consensus on the importance of having normative text on DNS-SD there was some opposition to the split. Discussion to be taken to the mailing list. (A lot of hallway discussion happened during the week, too, now with a rough consensus between the authors of the various parts to go for the split.)</a:t>
            </a:r>
          </a:p>
          <a:p>
            <a:endParaRPr lang="en-US" sz="1800" dirty="0" smtClean="0">
              <a:hlinkClick r:id="rId2"/>
            </a:endParaRP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1842933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09600"/>
          </a:xfrm>
        </p:spPr>
        <p:txBody>
          <a:bodyPr/>
          <a:lstStyle/>
          <a:p>
            <a:r>
              <a:rPr lang="en-US" b="1" dirty="0" smtClean="0"/>
              <a:t>SC IETF – Core </a:t>
            </a:r>
            <a:r>
              <a:rPr lang="en-US" sz="2000" dirty="0"/>
              <a:t>(Constrained RESTful Environments)</a:t>
            </a:r>
            <a:endParaRPr lang="en-US" sz="2000" b="1" dirty="0"/>
          </a:p>
        </p:txBody>
      </p:sp>
      <p:sp>
        <p:nvSpPr>
          <p:cNvPr id="3" name="Content Placeholder 2"/>
          <p:cNvSpPr>
            <a:spLocks noGrp="1"/>
          </p:cNvSpPr>
          <p:nvPr>
            <p:ph idx="1"/>
          </p:nvPr>
        </p:nvSpPr>
        <p:spPr>
          <a:xfrm>
            <a:off x="152400" y="1143000"/>
            <a:ext cx="8839200" cy="4267200"/>
          </a:xfrm>
        </p:spPr>
        <p:txBody>
          <a:bodyPr/>
          <a:lstStyle/>
          <a:p>
            <a:pPr marL="0" indent="0">
              <a:buNone/>
            </a:pPr>
            <a:r>
              <a:rPr lang="en-US" sz="1600" b="1" dirty="0" smtClean="0"/>
              <a:t>COMI</a:t>
            </a:r>
            <a:endParaRPr lang="en-US" sz="1600" b="1" dirty="0"/>
          </a:p>
          <a:p>
            <a:pPr>
              <a:buFont typeface="Arial"/>
              <a:buChar char="•"/>
            </a:pPr>
            <a:r>
              <a:rPr lang="en-US" sz="1600" dirty="0"/>
              <a:t>draft-ietf-core-yang-cbor-10: there was in room consensus on the document being ready for WGLC. Will be taken to the list for confirmation.</a:t>
            </a:r>
          </a:p>
          <a:p>
            <a:pPr>
              <a:buFont typeface="Arial"/>
              <a:buChar char="•"/>
            </a:pPr>
            <a:r>
              <a:rPr lang="en-US" sz="1600" dirty="0"/>
              <a:t>draft-</a:t>
            </a:r>
            <a:r>
              <a:rPr lang="en-US" sz="1600" dirty="0" err="1"/>
              <a:t>veillette</a:t>
            </a:r>
            <a:r>
              <a:rPr lang="en-US" sz="1600" dirty="0"/>
              <a:t>-core-yang-library: there was not enough people in the room who have read the doc to have consensus on WG adoption.</a:t>
            </a:r>
          </a:p>
          <a:p>
            <a:pPr>
              <a:buFont typeface="Arial"/>
              <a:buChar char="•"/>
            </a:pPr>
            <a:r>
              <a:rPr lang="en-US" sz="1600" dirty="0"/>
              <a:t>draft-</a:t>
            </a:r>
            <a:r>
              <a:rPr lang="en-US" sz="1600" dirty="0" err="1"/>
              <a:t>ietf</a:t>
            </a:r>
            <a:r>
              <a:rPr lang="en-US" sz="1600" dirty="0"/>
              <a:t>-core-</a:t>
            </a:r>
            <a:r>
              <a:rPr lang="en-US" sz="1600" dirty="0" err="1"/>
              <a:t>comi</a:t>
            </a:r>
            <a:r>
              <a:rPr lang="en-US" sz="1600" dirty="0"/>
              <a:t>: A discussion on PATCH formats led to a rough consensus to go for the simple array of ID-value pairs for now. Further PATCH formats can be added. (Notification is noted as an interesting next item of work.) (See also Friday.)</a:t>
            </a:r>
          </a:p>
          <a:p>
            <a:pPr marL="0" indent="0">
              <a:buNone/>
            </a:pPr>
            <a:r>
              <a:rPr lang="en-US" sz="1600" b="1" dirty="0"/>
              <a:t>Object Security (Tuesday and Friday)</a:t>
            </a:r>
          </a:p>
          <a:p>
            <a:pPr>
              <a:buFont typeface="Arial"/>
              <a:buChar char="•"/>
            </a:pPr>
            <a:r>
              <a:rPr lang="en-US" sz="1600" dirty="0"/>
              <a:t>draft-ietf-core-object-security-02: Per packet overhead and memory usage reduction in –02. Two </a:t>
            </a:r>
            <a:r>
              <a:rPr lang="en-US" sz="1600" dirty="0" err="1"/>
              <a:t>interops</a:t>
            </a:r>
            <a:r>
              <a:rPr lang="en-US" sz="1600" dirty="0"/>
              <a:t> have been held (see above) where 2 implementations have been tested. </a:t>
            </a:r>
            <a:r>
              <a:rPr lang="en-US" sz="1600" dirty="0" err="1"/>
              <a:t>Blockwise</a:t>
            </a:r>
            <a:r>
              <a:rPr lang="en-US" sz="1600" dirty="0"/>
              <a:t> transfer still under discussion (rolling MAC already covered?). The addition of a request-tag option to </a:t>
            </a:r>
            <a:r>
              <a:rPr lang="en-US" sz="1600" dirty="0" err="1"/>
              <a:t>OSCoAP</a:t>
            </a:r>
            <a:r>
              <a:rPr lang="en-US" sz="1600" dirty="0"/>
              <a:t> was received positively (</a:t>
            </a:r>
            <a:r>
              <a:rPr lang="en-US" sz="1600" dirty="0">
                <a:hlinkClick r:id="rId2"/>
              </a:rPr>
              <a:t>draft-</a:t>
            </a:r>
            <a:r>
              <a:rPr lang="en-US" sz="1600" dirty="0" err="1">
                <a:hlinkClick r:id="rId2"/>
              </a:rPr>
              <a:t>amsuess</a:t>
            </a:r>
            <a:r>
              <a:rPr lang="en-US" sz="1600" dirty="0">
                <a:hlinkClick r:id="rId2"/>
              </a:rPr>
              <a:t>-core-request-tag</a:t>
            </a:r>
            <a:r>
              <a:rPr lang="en-US" sz="1600" dirty="0"/>
              <a:t>) but in need of more work. A bit of concern by one of the coauthors about the size of the document. Work based on </a:t>
            </a:r>
            <a:r>
              <a:rPr lang="en-US" sz="1600" dirty="0" err="1"/>
              <a:t>interops</a:t>
            </a:r>
            <a:r>
              <a:rPr lang="en-US" sz="1600" dirty="0"/>
              <a:t> will continue. Target is to have WGLC before Prague.</a:t>
            </a:r>
          </a:p>
          <a:p>
            <a:endParaRPr lang="en-US" sz="1800" dirty="0" smtClean="0">
              <a:hlinkClick r:id="rId3"/>
            </a:endParaRP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1908356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838200"/>
          </a:xfrm>
        </p:spPr>
        <p:txBody>
          <a:bodyPr/>
          <a:lstStyle/>
          <a:p>
            <a:r>
              <a:rPr lang="en-US" b="1" dirty="0" smtClean="0"/>
              <a:t>SC </a:t>
            </a:r>
            <a:r>
              <a:rPr lang="en-US" b="1" dirty="0"/>
              <a:t>IETF </a:t>
            </a:r>
            <a:r>
              <a:rPr lang="en-US" b="1" dirty="0" smtClean="0"/>
              <a:t>- 6lo</a:t>
            </a:r>
            <a:endParaRPr lang="en-US" b="1" dirty="0"/>
          </a:p>
        </p:txBody>
      </p:sp>
      <p:sp>
        <p:nvSpPr>
          <p:cNvPr id="3" name="Content Placeholder 2"/>
          <p:cNvSpPr>
            <a:spLocks noGrp="1"/>
          </p:cNvSpPr>
          <p:nvPr>
            <p:ph idx="1"/>
          </p:nvPr>
        </p:nvSpPr>
        <p:spPr>
          <a:xfrm>
            <a:off x="533400" y="838200"/>
            <a:ext cx="8382000" cy="5562600"/>
          </a:xfrm>
        </p:spPr>
        <p:txBody>
          <a:bodyPr/>
          <a:lstStyle/>
          <a:p>
            <a:pPr marL="0" indent="0">
              <a:spcBef>
                <a:spcPts val="200"/>
              </a:spcBef>
              <a:buNone/>
            </a:pPr>
            <a:r>
              <a:rPr lang="en-US" sz="1800" dirty="0" smtClean="0"/>
              <a:t>Introduction </a:t>
            </a:r>
            <a:r>
              <a:rPr lang="en-US" sz="1800" dirty="0"/>
              <a:t>and  draft status are provided by the </a:t>
            </a:r>
            <a:r>
              <a:rPr lang="en-US" sz="1800" dirty="0" smtClean="0"/>
              <a:t>chairs. 4 </a:t>
            </a:r>
            <a:r>
              <a:rPr lang="en-US" sz="1800" dirty="0"/>
              <a:t>new </a:t>
            </a:r>
            <a:r>
              <a:rPr lang="en-US" sz="1800" dirty="0" smtClean="0"/>
              <a:t>RFCs:</a:t>
            </a:r>
            <a:endParaRPr lang="en-US" sz="1800" dirty="0"/>
          </a:p>
          <a:p>
            <a:pPr>
              <a:spcBef>
                <a:spcPts val="200"/>
              </a:spcBef>
            </a:pPr>
            <a:r>
              <a:rPr lang="en-US" sz="1800" dirty="0"/>
              <a:t>   RFC 7973 (draft-ietf-6lo-ethertype-request)</a:t>
            </a:r>
          </a:p>
          <a:p>
            <a:pPr>
              <a:spcBef>
                <a:spcPts val="200"/>
              </a:spcBef>
            </a:pPr>
            <a:r>
              <a:rPr lang="en-US" sz="1800" dirty="0"/>
              <a:t>   RFC 8025 (draft-ietf-6lo-paging-dispatch)</a:t>
            </a:r>
          </a:p>
          <a:p>
            <a:pPr>
              <a:spcBef>
                <a:spcPts val="200"/>
              </a:spcBef>
            </a:pPr>
            <a:r>
              <a:rPr lang="en-US" sz="1800" dirty="0"/>
              <a:t>   RFC 8065 (draft-ietf-6lo-privacy-considerations)</a:t>
            </a:r>
          </a:p>
          <a:p>
            <a:pPr>
              <a:spcBef>
                <a:spcPts val="200"/>
              </a:spcBef>
            </a:pPr>
            <a:r>
              <a:rPr lang="en-US" sz="1800" dirty="0"/>
              <a:t>   RFC 8066 (draft-ietf-6lo-dispatch-iana-registry) </a:t>
            </a:r>
          </a:p>
          <a:p>
            <a:pPr>
              <a:spcBef>
                <a:spcPts val="200"/>
              </a:spcBef>
            </a:pPr>
            <a:endParaRPr lang="en-US" sz="1800" dirty="0"/>
          </a:p>
          <a:p>
            <a:pPr marL="0" indent="0">
              <a:spcBef>
                <a:spcPts val="200"/>
              </a:spcBef>
              <a:buNone/>
            </a:pPr>
            <a:r>
              <a:rPr lang="en-US" sz="1800" dirty="0" smtClean="0"/>
              <a:t>In IESG </a:t>
            </a:r>
            <a:r>
              <a:rPr lang="en-US" sz="1800" dirty="0"/>
              <a:t>processing are:</a:t>
            </a:r>
          </a:p>
          <a:p>
            <a:pPr>
              <a:spcBef>
                <a:spcPts val="200"/>
              </a:spcBef>
            </a:pPr>
            <a:r>
              <a:rPr lang="en-US" sz="1800" dirty="0"/>
              <a:t>    draft-ietf-6lo-dect-ule (AUTH 48)</a:t>
            </a:r>
          </a:p>
          <a:p>
            <a:pPr>
              <a:spcBef>
                <a:spcPts val="200"/>
              </a:spcBef>
            </a:pPr>
            <a:r>
              <a:rPr lang="en-US" sz="1800" dirty="0"/>
              <a:t>    draft-ietf-6lo-6lobac-06 (RFC Editor's Queue)</a:t>
            </a:r>
          </a:p>
          <a:p>
            <a:pPr>
              <a:spcBef>
                <a:spcPts val="200"/>
              </a:spcBef>
            </a:pPr>
            <a:r>
              <a:rPr lang="en-US" sz="1800" dirty="0"/>
              <a:t>    draft-kivinen-802-15-ie  (RFC editor's </a:t>
            </a:r>
            <a:r>
              <a:rPr lang="en-US" sz="1800" dirty="0" smtClean="0"/>
              <a:t>queue)</a:t>
            </a:r>
          </a:p>
          <a:p>
            <a:pPr lvl="1">
              <a:spcBef>
                <a:spcPts val="200"/>
              </a:spcBef>
            </a:pPr>
            <a:r>
              <a:rPr lang="en-US" sz="1400" dirty="0" smtClean="0"/>
              <a:t>IE(information </a:t>
            </a:r>
            <a:r>
              <a:rPr lang="en-US" sz="1400" dirty="0"/>
              <a:t>element) has been allocated by IEEE. </a:t>
            </a:r>
            <a:r>
              <a:rPr lang="en-US" sz="1400" dirty="0" smtClean="0">
                <a:sym typeface="Wingdings" panose="05000000000000000000" pitchFamily="2" charset="2"/>
              </a:rPr>
              <a:t> </a:t>
            </a:r>
            <a:r>
              <a:rPr lang="en-US" sz="1400" dirty="0" smtClean="0"/>
              <a:t>minor </a:t>
            </a:r>
            <a:r>
              <a:rPr lang="en-US" sz="1400" dirty="0"/>
              <a:t>update</a:t>
            </a:r>
          </a:p>
          <a:p>
            <a:pPr marL="0" indent="0">
              <a:spcBef>
                <a:spcPts val="200"/>
              </a:spcBef>
              <a:buNone/>
            </a:pPr>
            <a:endParaRPr lang="en-US" sz="1800" dirty="0" smtClean="0"/>
          </a:p>
          <a:p>
            <a:pPr marL="0" indent="0">
              <a:spcBef>
                <a:spcPts val="200"/>
              </a:spcBef>
              <a:buNone/>
            </a:pPr>
            <a:r>
              <a:rPr lang="en-US" sz="1800" dirty="0" smtClean="0"/>
              <a:t>Newly </a:t>
            </a:r>
            <a:r>
              <a:rPr lang="en-US" sz="1800" dirty="0"/>
              <a:t>adopted </a:t>
            </a:r>
            <a:r>
              <a:rPr lang="en-US" sz="1800" dirty="0" smtClean="0"/>
              <a:t>drafts:</a:t>
            </a:r>
            <a:endParaRPr lang="en-US" sz="1800" dirty="0"/>
          </a:p>
          <a:p>
            <a:pPr>
              <a:spcBef>
                <a:spcPts val="200"/>
              </a:spcBef>
            </a:pPr>
            <a:r>
              <a:rPr lang="en-US" sz="1800" dirty="0"/>
              <a:t>    draft-ietf-6lo-rfc6775-update</a:t>
            </a:r>
          </a:p>
          <a:p>
            <a:pPr>
              <a:spcBef>
                <a:spcPts val="200"/>
              </a:spcBef>
            </a:pPr>
            <a:r>
              <a:rPr lang="en-US" sz="1800" dirty="0"/>
              <a:t>    draft-ietf-6lo-use-cases</a:t>
            </a:r>
          </a:p>
          <a:p>
            <a:endParaRPr lang="en-US" sz="1800" dirty="0"/>
          </a:p>
          <a:p>
            <a:pPr marL="0" indent="0">
              <a:buNone/>
            </a:pPr>
            <a:r>
              <a:rPr lang="en-US" sz="1800" dirty="0"/>
              <a:t>No more interest from originating group, ZigBee </a:t>
            </a:r>
            <a:r>
              <a:rPr lang="en-US" sz="1800" dirty="0" smtClean="0"/>
              <a:t>NAN/Jupiter</a:t>
            </a:r>
            <a:endParaRPr lang="en-US" sz="1800" dirty="0"/>
          </a:p>
          <a:p>
            <a:r>
              <a:rPr lang="en-US" sz="1800" dirty="0" smtClean="0"/>
              <a:t>draft-ietf-6lo-mesh-link-establishment:</a:t>
            </a:r>
            <a:endParaRPr lang="en-US" sz="18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360629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533400"/>
          </a:xfrm>
        </p:spPr>
        <p:txBody>
          <a:bodyPr/>
          <a:lstStyle/>
          <a:p>
            <a:r>
              <a:rPr lang="en-US" b="1" dirty="0" smtClean="0"/>
              <a:t>SC </a:t>
            </a:r>
            <a:r>
              <a:rPr lang="en-US" b="1" dirty="0"/>
              <a:t>IETF </a:t>
            </a:r>
            <a:r>
              <a:rPr lang="en-US" b="1" dirty="0" smtClean="0"/>
              <a:t>- 6lo: </a:t>
            </a:r>
            <a:r>
              <a:rPr lang="en-US" b="1" dirty="0"/>
              <a:t>Active Internet-Drafts</a:t>
            </a:r>
          </a:p>
        </p:txBody>
      </p:sp>
      <p:sp>
        <p:nvSpPr>
          <p:cNvPr id="3" name="Content Placeholder 2"/>
          <p:cNvSpPr>
            <a:spLocks noGrp="1"/>
          </p:cNvSpPr>
          <p:nvPr>
            <p:ph idx="1"/>
          </p:nvPr>
        </p:nvSpPr>
        <p:spPr>
          <a:xfrm>
            <a:off x="533400" y="1371600"/>
            <a:ext cx="8382000" cy="3962400"/>
          </a:xfrm>
        </p:spPr>
        <p:txBody>
          <a:bodyPr/>
          <a:lstStyle/>
          <a:p>
            <a:endParaRPr lang="en-US" sz="1800" dirty="0" smtClean="0"/>
          </a:p>
          <a:p>
            <a:r>
              <a:rPr lang="en-US" sz="1800" dirty="0" smtClean="0"/>
              <a:t>Address </a:t>
            </a:r>
            <a:r>
              <a:rPr lang="en-US" sz="1800" dirty="0"/>
              <a:t>Protected Neighbor Discovery for Low-power and Lossy Networks (draft-ietf-6lo-ap-nd</a:t>
            </a:r>
            <a:r>
              <a:rPr lang="en-US" sz="1800" dirty="0" smtClean="0"/>
              <a:t>)</a:t>
            </a:r>
            <a:endParaRPr lang="en-US" sz="1800" dirty="0"/>
          </a:p>
          <a:p>
            <a:r>
              <a:rPr lang="en-US" sz="1800" dirty="0"/>
              <a:t>IPv6 Backbone Router (draft-ietf-6lo-backbone-router</a:t>
            </a:r>
            <a:r>
              <a:rPr lang="en-US" sz="1800" dirty="0" smtClean="0"/>
              <a:t>)</a:t>
            </a:r>
            <a:endParaRPr lang="en-US" sz="1800" dirty="0"/>
          </a:p>
          <a:p>
            <a:r>
              <a:rPr lang="en-US" sz="1800" dirty="0"/>
              <a:t>IPv6 Mesh over BLUETOOTH(R) Low Energy using IPSP (draft-ietf-6lo-blemesh</a:t>
            </a:r>
            <a:r>
              <a:rPr lang="en-US" sz="1800" dirty="0" smtClean="0"/>
              <a:t>)</a:t>
            </a:r>
            <a:endParaRPr lang="en-US" sz="1800" dirty="0"/>
          </a:p>
          <a:p>
            <a:r>
              <a:rPr lang="en-US" sz="1800" dirty="0"/>
              <a:t>Transmission of IPv6 Packets over Near Field Communication (draft-ietf-6lo-nfc</a:t>
            </a:r>
            <a:r>
              <a:rPr lang="en-US" sz="1800" dirty="0" smtClean="0"/>
              <a:t>)</a:t>
            </a:r>
            <a:endParaRPr lang="en-US" sz="1800" dirty="0"/>
          </a:p>
          <a:p>
            <a:r>
              <a:rPr lang="en-US" sz="1800" dirty="0"/>
              <a:t>An Update to 6LoWPAN ND (draft-ietf-6lo-rfc6775-update</a:t>
            </a:r>
            <a:r>
              <a:rPr lang="en-US" sz="1800" dirty="0" smtClean="0"/>
              <a:t>)</a:t>
            </a:r>
            <a:endParaRPr lang="en-US" sz="1800" dirty="0"/>
          </a:p>
          <a:p>
            <a:r>
              <a:rPr lang="en-US" sz="1800" dirty="0"/>
              <a:t>IPv6 over Constrained Node Networks(6lo) Applicability &amp; Use cases (draft-ietf-6lo-use-cases</a:t>
            </a:r>
            <a:r>
              <a:rPr lang="en-US" sz="1800" dirty="0" smtClean="0"/>
              <a:t>)</a:t>
            </a: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85800"/>
          </a:xfrm>
        </p:spPr>
        <p:txBody>
          <a:bodyPr/>
          <a:lstStyle/>
          <a:p>
            <a:r>
              <a:rPr lang="en-US" b="1" dirty="0" smtClean="0"/>
              <a:t>SC </a:t>
            </a:r>
            <a:r>
              <a:rPr lang="en-US" b="1" dirty="0"/>
              <a:t>IETF </a:t>
            </a:r>
            <a:r>
              <a:rPr lang="en-US" b="1" dirty="0" smtClean="0"/>
              <a:t>– Roll IETF 98 presentations</a:t>
            </a:r>
            <a:endParaRPr lang="en-US" b="1" dirty="0"/>
          </a:p>
        </p:txBody>
      </p:sp>
      <p:sp>
        <p:nvSpPr>
          <p:cNvPr id="3" name="Content Placeholder 2"/>
          <p:cNvSpPr>
            <a:spLocks noGrp="1"/>
          </p:cNvSpPr>
          <p:nvPr>
            <p:ph idx="1"/>
          </p:nvPr>
        </p:nvSpPr>
        <p:spPr>
          <a:xfrm>
            <a:off x="228600" y="1447800"/>
            <a:ext cx="8534400" cy="3810000"/>
          </a:xfrm>
        </p:spPr>
        <p:txBody>
          <a:bodyPr/>
          <a:lstStyle/>
          <a:p>
            <a:r>
              <a:rPr lang="en-US" sz="1800" dirty="0" smtClean="0"/>
              <a:t>DAO </a:t>
            </a:r>
            <a:r>
              <a:rPr lang="en-US" sz="1800" dirty="0"/>
              <a:t>projection          </a:t>
            </a:r>
            <a:r>
              <a:rPr lang="en-US" sz="1800" dirty="0" smtClean="0"/>
              <a:t>  Pascal</a:t>
            </a:r>
            <a:endParaRPr lang="en-US" sz="1800" dirty="0"/>
          </a:p>
          <a:p>
            <a:pPr lvl="1"/>
            <a:r>
              <a:rPr lang="en-US" sz="1600" dirty="0" smtClean="0"/>
              <a:t>https</a:t>
            </a:r>
            <a:r>
              <a:rPr lang="en-US" sz="1600" dirty="0"/>
              <a:t>://</a:t>
            </a:r>
            <a:r>
              <a:rPr lang="en-US" sz="1600" dirty="0" smtClean="0"/>
              <a:t>tools.ietf.org/html/draft-ietf-roll-dao-projection          </a:t>
            </a:r>
            <a:endParaRPr lang="en-US" sz="1600" dirty="0"/>
          </a:p>
          <a:p>
            <a:r>
              <a:rPr lang="en-US" sz="1800" dirty="0" err="1"/>
              <a:t>Npdao</a:t>
            </a:r>
            <a:r>
              <a:rPr lang="en-US" sz="1800" dirty="0"/>
              <a:t> optimization      </a:t>
            </a:r>
            <a:r>
              <a:rPr lang="en-US" sz="1800" dirty="0" smtClean="0"/>
              <a:t>Rahul</a:t>
            </a:r>
            <a:endParaRPr lang="en-US" sz="1800" dirty="0"/>
          </a:p>
          <a:p>
            <a:pPr lvl="1"/>
            <a:r>
              <a:rPr lang="en-US" sz="1600" dirty="0" smtClean="0"/>
              <a:t>https</a:t>
            </a:r>
            <a:r>
              <a:rPr lang="en-US" sz="1600" dirty="0"/>
              <a:t>://</a:t>
            </a:r>
            <a:r>
              <a:rPr lang="en-US" sz="1600" dirty="0" smtClean="0"/>
              <a:t>tools.ietf.org/html/draft-jadhav-roll-efficient-npdao      </a:t>
            </a:r>
            <a:endParaRPr lang="en-US" sz="1600" dirty="0"/>
          </a:p>
          <a:p>
            <a:r>
              <a:rPr lang="en-US" sz="1800" dirty="0"/>
              <a:t>Load-balancing          </a:t>
            </a:r>
            <a:r>
              <a:rPr lang="en-US" sz="1800" dirty="0" smtClean="0"/>
              <a:t>  </a:t>
            </a:r>
            <a:r>
              <a:rPr lang="en-US" sz="1800" dirty="0" err="1" smtClean="0"/>
              <a:t>Mamoun</a:t>
            </a:r>
            <a:endParaRPr lang="en-US" sz="1800" dirty="0"/>
          </a:p>
          <a:p>
            <a:pPr lvl="1"/>
            <a:r>
              <a:rPr lang="en-US" sz="1600" dirty="0" smtClean="0"/>
              <a:t>https</a:t>
            </a:r>
            <a:r>
              <a:rPr lang="en-US" sz="1600" dirty="0"/>
              <a:t>://</a:t>
            </a:r>
            <a:r>
              <a:rPr lang="en-US" sz="1600" dirty="0" smtClean="0"/>
              <a:t>datatracker.ietf.org/doc/html/draft-qasem-roll-rpl-load-balancing      </a:t>
            </a:r>
            <a:endParaRPr lang="en-US" sz="1600" dirty="0"/>
          </a:p>
          <a:p>
            <a:r>
              <a:rPr lang="en-US" sz="1800" dirty="0"/>
              <a:t>AODV-RPL                </a:t>
            </a:r>
            <a:r>
              <a:rPr lang="en-US" sz="1800" dirty="0" smtClean="0"/>
              <a:t>  Charlie</a:t>
            </a:r>
            <a:endParaRPr lang="en-US" sz="1800" dirty="0"/>
          </a:p>
          <a:p>
            <a:pPr lvl="1"/>
            <a:r>
              <a:rPr lang="en-US" sz="1600" dirty="0" smtClean="0"/>
              <a:t>https</a:t>
            </a:r>
            <a:r>
              <a:rPr lang="en-US" sz="1600" dirty="0"/>
              <a:t>://</a:t>
            </a:r>
            <a:r>
              <a:rPr lang="en-US" sz="1600" dirty="0" smtClean="0"/>
              <a:t>datatracker.ietf.org/doc/html/draft-ietf-roll-aodv-rpl    </a:t>
            </a:r>
            <a:endParaRPr lang="en-US" sz="1600" dirty="0"/>
          </a:p>
          <a:p>
            <a:r>
              <a:rPr lang="en-US" sz="1800" dirty="0" smtClean="0"/>
              <a:t>RPL-info                       Michael</a:t>
            </a:r>
          </a:p>
          <a:p>
            <a:pPr lvl="1"/>
            <a:r>
              <a:rPr lang="en-US" sz="1600" dirty="0"/>
              <a:t>https://datatracker.ietf.org/doc/html/</a:t>
            </a:r>
            <a:r>
              <a:rPr lang="en-US" sz="1600" dirty="0" smtClean="0"/>
              <a:t>draft-ietf-roll-useofrplinfo</a:t>
            </a:r>
            <a:endParaRPr lang="en-US" sz="1600" dirty="0"/>
          </a:p>
          <a:p>
            <a:pPr lvl="1"/>
            <a:r>
              <a:rPr lang="en-US" sz="1400" dirty="0"/>
              <a:t>When to use RFC 6553, 6554 and </a:t>
            </a:r>
            <a:r>
              <a:rPr lang="en-US" sz="1400" dirty="0" smtClean="0"/>
              <a:t>IPv6-in-IPv6</a:t>
            </a:r>
            <a:endParaRPr lang="en-US" sz="14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304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85800"/>
          </a:xfrm>
        </p:spPr>
        <p:txBody>
          <a:bodyPr/>
          <a:lstStyle/>
          <a:p>
            <a:r>
              <a:rPr lang="en-US" b="1" dirty="0" smtClean="0"/>
              <a:t>SC </a:t>
            </a:r>
            <a:r>
              <a:rPr lang="en-US" b="1" dirty="0"/>
              <a:t>IETF </a:t>
            </a:r>
            <a:r>
              <a:rPr lang="en-US" b="1" dirty="0" smtClean="0"/>
              <a:t>– Roll - </a:t>
            </a:r>
            <a:r>
              <a:rPr lang="en-US" dirty="0"/>
              <a:t>Active </a:t>
            </a:r>
            <a:r>
              <a:rPr lang="en-US" dirty="0" smtClean="0"/>
              <a:t>Internet-Drafts</a:t>
            </a:r>
            <a:endParaRPr lang="en-US" b="1" dirty="0"/>
          </a:p>
        </p:txBody>
      </p:sp>
      <p:sp>
        <p:nvSpPr>
          <p:cNvPr id="3" name="Content Placeholder 2"/>
          <p:cNvSpPr>
            <a:spLocks noGrp="1"/>
          </p:cNvSpPr>
          <p:nvPr>
            <p:ph idx="1"/>
          </p:nvPr>
        </p:nvSpPr>
        <p:spPr>
          <a:xfrm>
            <a:off x="228600" y="1219200"/>
            <a:ext cx="8534400" cy="3429000"/>
          </a:xfrm>
        </p:spPr>
        <p:txBody>
          <a:bodyPr/>
          <a:lstStyle/>
          <a:p>
            <a:endParaRPr lang="en-US" sz="1800" dirty="0"/>
          </a:p>
          <a:p>
            <a:r>
              <a:rPr lang="en-US" sz="1800" dirty="0"/>
              <a:t>Asymmetric AODV-P2P-RPL in Low-Power and Lossy Networks (LLNs) (draft-</a:t>
            </a:r>
            <a:r>
              <a:rPr lang="en-US" sz="1800" dirty="0" err="1"/>
              <a:t>ietf</a:t>
            </a:r>
            <a:r>
              <a:rPr lang="en-US" sz="1800" dirty="0"/>
              <a:t>-roll-</a:t>
            </a:r>
            <a:r>
              <a:rPr lang="en-US" sz="1800" dirty="0" err="1"/>
              <a:t>aodv</a:t>
            </a:r>
            <a:r>
              <a:rPr lang="en-US" sz="1800" dirty="0"/>
              <a:t>-</a:t>
            </a:r>
            <a:r>
              <a:rPr lang="en-US" sz="1800" dirty="0" err="1"/>
              <a:t>rpl</a:t>
            </a:r>
            <a:r>
              <a:rPr lang="en-US" sz="1800" dirty="0"/>
              <a:t>)</a:t>
            </a:r>
          </a:p>
          <a:p>
            <a:r>
              <a:rPr lang="en-US" sz="1800" dirty="0"/>
              <a:t>Constrained-Cast: Source-Routed Multicast for RPL (draft-</a:t>
            </a:r>
            <a:r>
              <a:rPr lang="en-US" sz="1800" dirty="0" err="1"/>
              <a:t>ietf</a:t>
            </a:r>
            <a:r>
              <a:rPr lang="en-US" sz="1800" dirty="0"/>
              <a:t>-roll-</a:t>
            </a:r>
            <a:r>
              <a:rPr lang="en-US" sz="1800" dirty="0" err="1"/>
              <a:t>ccast</a:t>
            </a:r>
            <a:r>
              <a:rPr lang="en-US" sz="1800" dirty="0"/>
              <a:t>)</a:t>
            </a:r>
          </a:p>
          <a:p>
            <a:r>
              <a:rPr lang="en-US" sz="1800" dirty="0"/>
              <a:t>Root initiated routing state in RPL (draft-</a:t>
            </a:r>
            <a:r>
              <a:rPr lang="en-US" sz="1800" dirty="0" err="1"/>
              <a:t>ietf</a:t>
            </a:r>
            <a:r>
              <a:rPr lang="en-US" sz="1800" dirty="0"/>
              <a:t>-roll-</a:t>
            </a:r>
            <a:r>
              <a:rPr lang="en-US" sz="1800" dirty="0" err="1"/>
              <a:t>dao</a:t>
            </a:r>
            <a:r>
              <a:rPr lang="en-US" sz="1800" dirty="0"/>
              <a:t>-projection)</a:t>
            </a:r>
          </a:p>
          <a:p>
            <a:r>
              <a:rPr lang="en-US" sz="1800" dirty="0"/>
              <a:t>DIS Modifications (draft-</a:t>
            </a:r>
            <a:r>
              <a:rPr lang="en-US" sz="1800" dirty="0" err="1"/>
              <a:t>ietf</a:t>
            </a:r>
            <a:r>
              <a:rPr lang="en-US" sz="1800" dirty="0"/>
              <a:t>-roll-dis-modifications)</a:t>
            </a:r>
          </a:p>
          <a:p>
            <a:r>
              <a:rPr lang="en-US" sz="1800" dirty="0"/>
              <a:t>MPL Forwarder Select (MPLFS) (draft-</a:t>
            </a:r>
            <a:r>
              <a:rPr lang="en-US" sz="1800" dirty="0" err="1"/>
              <a:t>ietf</a:t>
            </a:r>
            <a:r>
              <a:rPr lang="en-US" sz="1800" dirty="0"/>
              <a:t>-roll-</a:t>
            </a:r>
            <a:r>
              <a:rPr lang="en-US" sz="1800" dirty="0" err="1"/>
              <a:t>mpl</a:t>
            </a:r>
            <a:r>
              <a:rPr lang="en-US" sz="1800" dirty="0"/>
              <a:t>-</a:t>
            </a:r>
            <a:r>
              <a:rPr lang="en-US" sz="1800" dirty="0" err="1"/>
              <a:t>forw</a:t>
            </a:r>
            <a:r>
              <a:rPr lang="en-US" sz="1800" dirty="0"/>
              <a:t>-select)</a:t>
            </a:r>
          </a:p>
          <a:p>
            <a:r>
              <a:rPr lang="en-US" sz="1800" dirty="0"/>
              <a:t>A YANG model for Multicast Protocol for Low power and lossy Networks (MPL) (draft-</a:t>
            </a:r>
            <a:r>
              <a:rPr lang="en-US" sz="1800" dirty="0" err="1"/>
              <a:t>ietf</a:t>
            </a:r>
            <a:r>
              <a:rPr lang="en-US" sz="1800" dirty="0"/>
              <a:t>-roll-</a:t>
            </a:r>
            <a:r>
              <a:rPr lang="en-US" sz="1800" dirty="0" err="1"/>
              <a:t>mpl</a:t>
            </a:r>
            <a:r>
              <a:rPr lang="en-US" sz="1800" dirty="0"/>
              <a:t>-yang)</a:t>
            </a:r>
          </a:p>
          <a:p>
            <a:r>
              <a:rPr lang="en-US" sz="1800" dirty="0"/>
              <a:t>When to use RFC 6553, 6554 and IPv6-in-IPv6 (</a:t>
            </a:r>
            <a:r>
              <a:rPr lang="en-US" sz="1800" dirty="0" smtClean="0"/>
              <a:t>draft-</a:t>
            </a:r>
            <a:r>
              <a:rPr lang="en-US" sz="1800" dirty="0" err="1" smtClean="0"/>
              <a:t>ietf</a:t>
            </a:r>
            <a:r>
              <a:rPr lang="en-US" sz="1800" dirty="0" smtClean="0"/>
              <a:t>-roll-</a:t>
            </a:r>
            <a:r>
              <a:rPr lang="en-US" sz="1800" dirty="0" err="1" smtClean="0"/>
              <a:t>useofrplinfo</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818689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05800" cy="685800"/>
          </a:xfrm>
        </p:spPr>
        <p:txBody>
          <a:bodyPr/>
          <a:lstStyle/>
          <a:p>
            <a:r>
              <a:rPr lang="en-US" b="1" dirty="0" smtClean="0"/>
              <a:t>SC </a:t>
            </a:r>
            <a:r>
              <a:rPr lang="en-US" b="1" dirty="0"/>
              <a:t>IETF </a:t>
            </a:r>
            <a:r>
              <a:rPr lang="en-US" b="1" dirty="0" smtClean="0"/>
              <a:t>– Roll - </a:t>
            </a:r>
            <a:r>
              <a:rPr lang="en-US" dirty="0"/>
              <a:t>Related </a:t>
            </a:r>
            <a:r>
              <a:rPr lang="en-US" dirty="0" smtClean="0"/>
              <a:t>Internet-Drafts</a:t>
            </a:r>
            <a:endParaRPr lang="en-US" b="1" dirty="0"/>
          </a:p>
        </p:txBody>
      </p:sp>
      <p:sp>
        <p:nvSpPr>
          <p:cNvPr id="3" name="Content Placeholder 2"/>
          <p:cNvSpPr>
            <a:spLocks noGrp="1"/>
          </p:cNvSpPr>
          <p:nvPr>
            <p:ph idx="1"/>
          </p:nvPr>
        </p:nvSpPr>
        <p:spPr>
          <a:xfrm>
            <a:off x="228600" y="1524000"/>
            <a:ext cx="8534400" cy="2667000"/>
          </a:xfrm>
        </p:spPr>
        <p:txBody>
          <a:bodyPr/>
          <a:lstStyle/>
          <a:p>
            <a:endParaRPr lang="en-US" sz="1800" dirty="0"/>
          </a:p>
          <a:p>
            <a:r>
              <a:rPr lang="en-US" sz="1800" dirty="0"/>
              <a:t>Optimization of Parent-node Selection in RPL-based Networks (draft-</a:t>
            </a:r>
            <a:r>
              <a:rPr lang="en-US" sz="1800" dirty="0" err="1"/>
              <a:t>hou</a:t>
            </a:r>
            <a:r>
              <a:rPr lang="en-US" sz="1800" dirty="0"/>
              <a:t>-roll-</a:t>
            </a:r>
            <a:r>
              <a:rPr lang="en-US" sz="1800" dirty="0" err="1"/>
              <a:t>rpl</a:t>
            </a:r>
            <a:r>
              <a:rPr lang="en-US" sz="1800" dirty="0"/>
              <a:t>-parent-selection)</a:t>
            </a:r>
          </a:p>
          <a:p>
            <a:r>
              <a:rPr lang="en-US" sz="1800" dirty="0"/>
              <a:t>No-Path DAO modifications (draft-</a:t>
            </a:r>
            <a:r>
              <a:rPr lang="en-US" sz="1800" dirty="0" err="1"/>
              <a:t>jadhav</a:t>
            </a:r>
            <a:r>
              <a:rPr lang="en-US" sz="1800" dirty="0"/>
              <a:t>-roll-efficient-</a:t>
            </a:r>
            <a:r>
              <a:rPr lang="en-US" sz="1800" dirty="0" err="1"/>
              <a:t>npdao</a:t>
            </a:r>
            <a:r>
              <a:rPr lang="en-US" sz="1800" dirty="0"/>
              <a:t>)</a:t>
            </a:r>
          </a:p>
          <a:p>
            <a:r>
              <a:rPr lang="en-US" sz="1800" dirty="0"/>
              <a:t>Load Balancing Objective Function in RPL (draft-</a:t>
            </a:r>
            <a:r>
              <a:rPr lang="en-US" sz="1800" dirty="0" err="1"/>
              <a:t>qasem</a:t>
            </a:r>
            <a:r>
              <a:rPr lang="en-US" sz="1800" dirty="0"/>
              <a:t>-roll-</a:t>
            </a:r>
            <a:r>
              <a:rPr lang="en-US" sz="1800" dirty="0" err="1"/>
              <a:t>rpl</a:t>
            </a:r>
            <a:r>
              <a:rPr lang="en-US" sz="1800" dirty="0"/>
              <a:t>-load-balancing)</a:t>
            </a:r>
          </a:p>
          <a:p>
            <a:r>
              <a:rPr lang="en-US" sz="1800" dirty="0"/>
              <a:t>An energy optimization routing scheme for LLSs (draft-</a:t>
            </a:r>
            <a:r>
              <a:rPr lang="en-US" sz="1800" dirty="0" err="1"/>
              <a:t>wang</a:t>
            </a:r>
            <a:r>
              <a:rPr lang="en-US" sz="1800" dirty="0"/>
              <a:t>-roll-energy-optimization-scheme)</a:t>
            </a:r>
            <a:endParaRPr lang="en-US" sz="1400" dirty="0" smtClean="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851625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a:t>
            </a:r>
            <a:r>
              <a:rPr lang="en-US" b="1" dirty="0"/>
              <a:t>IETF </a:t>
            </a:r>
            <a:r>
              <a:rPr lang="en-US" b="1" dirty="0" smtClean="0"/>
              <a:t>– </a:t>
            </a:r>
            <a:r>
              <a:rPr lang="en-US" b="1" dirty="0" err="1" smtClean="0"/>
              <a:t>Detnet</a:t>
            </a:r>
            <a:r>
              <a:rPr lang="en-US" b="1" dirty="0" smtClean="0"/>
              <a:t> IETF 98 agenda</a:t>
            </a:r>
            <a:endParaRPr lang="en-US" b="1" dirty="0"/>
          </a:p>
        </p:txBody>
      </p:sp>
      <p:sp>
        <p:nvSpPr>
          <p:cNvPr id="3" name="Content Placeholder 2"/>
          <p:cNvSpPr>
            <a:spLocks noGrp="1"/>
          </p:cNvSpPr>
          <p:nvPr>
            <p:ph idx="1"/>
          </p:nvPr>
        </p:nvSpPr>
        <p:spPr>
          <a:xfrm>
            <a:off x="228600" y="1828800"/>
            <a:ext cx="8534400" cy="4343400"/>
          </a:xfrm>
        </p:spPr>
        <p:txBody>
          <a:bodyPr/>
          <a:lstStyle/>
          <a:p>
            <a:r>
              <a:rPr lang="en-US" sz="2000" dirty="0" err="1"/>
              <a:t>DetNet</a:t>
            </a:r>
            <a:r>
              <a:rPr lang="en-US" sz="2000" dirty="0"/>
              <a:t> Data Plane Design Team (</a:t>
            </a:r>
            <a:r>
              <a:rPr lang="en-US" sz="2000" dirty="0" err="1"/>
              <a:t>Jouni</a:t>
            </a:r>
            <a:r>
              <a:rPr lang="en-US" sz="2000" dirty="0"/>
              <a:t> </a:t>
            </a:r>
            <a:r>
              <a:rPr lang="en-US" sz="2000" dirty="0" err="1"/>
              <a:t>Korhonen</a:t>
            </a:r>
            <a:r>
              <a:rPr lang="en-US" sz="2000" dirty="0"/>
              <a:t>)</a:t>
            </a:r>
          </a:p>
          <a:p>
            <a:pPr lvl="1"/>
            <a:r>
              <a:rPr lang="en-US" sz="1600" dirty="0"/>
              <a:t>  </a:t>
            </a:r>
            <a:r>
              <a:rPr lang="en-US" sz="1600" dirty="0" smtClean="0"/>
              <a:t>https</a:t>
            </a:r>
            <a:r>
              <a:rPr lang="en-US" sz="1600" dirty="0"/>
              <a:t>://tools.ietf.org/html/draft-dt-detnet-dp-sol-00</a:t>
            </a:r>
          </a:p>
          <a:p>
            <a:r>
              <a:rPr lang="en-US" sz="2000" dirty="0" err="1"/>
              <a:t>DetNet</a:t>
            </a:r>
            <a:r>
              <a:rPr lang="en-US" sz="2000" dirty="0"/>
              <a:t> Flow Information Model Based on TSN (</a:t>
            </a:r>
            <a:r>
              <a:rPr lang="en-US" sz="2000" dirty="0" err="1" smtClean="0"/>
              <a:t>Balazs</a:t>
            </a:r>
            <a:r>
              <a:rPr lang="en-US" sz="2000" dirty="0" smtClean="0"/>
              <a:t> </a:t>
            </a:r>
            <a:r>
              <a:rPr lang="en-US" sz="2000" dirty="0"/>
              <a:t>Varga)</a:t>
            </a:r>
          </a:p>
          <a:p>
            <a:pPr lvl="1"/>
            <a:r>
              <a:rPr lang="en-US" sz="1600" dirty="0"/>
              <a:t>  </a:t>
            </a:r>
            <a:r>
              <a:rPr lang="en-US" sz="1600" dirty="0" smtClean="0"/>
              <a:t>https</a:t>
            </a:r>
            <a:r>
              <a:rPr lang="en-US" sz="1600" dirty="0"/>
              <a:t>://tools.ietf.org/html/draft-farkas-detnet-flow-information-model-00</a:t>
            </a:r>
          </a:p>
          <a:p>
            <a:r>
              <a:rPr lang="en-US" sz="2000" dirty="0" err="1"/>
              <a:t>DetNet</a:t>
            </a:r>
            <a:r>
              <a:rPr lang="en-US" sz="2000" dirty="0"/>
              <a:t> Security Considerations (Ethan Grossman)</a:t>
            </a:r>
          </a:p>
          <a:p>
            <a:pPr lvl="1"/>
            <a:r>
              <a:rPr lang="en-US" sz="1600" dirty="0"/>
              <a:t>  </a:t>
            </a:r>
            <a:r>
              <a:rPr lang="en-US" sz="1600" dirty="0" smtClean="0"/>
              <a:t>https</a:t>
            </a:r>
            <a:r>
              <a:rPr lang="en-US" sz="1600" dirty="0"/>
              <a:t>://tools.ietf.org/html/draft-sdt-detnet-security-00</a:t>
            </a:r>
          </a:p>
          <a:p>
            <a:r>
              <a:rPr lang="en-US" sz="2000" dirty="0"/>
              <a:t>IEEE TSN and IETF </a:t>
            </a:r>
            <a:r>
              <a:rPr lang="en-US" sz="2000" dirty="0" err="1"/>
              <a:t>DetNet</a:t>
            </a:r>
            <a:r>
              <a:rPr lang="en-US" sz="2000" dirty="0"/>
              <a:t> Issues  (Norm Finn)</a:t>
            </a:r>
          </a:p>
          <a:p>
            <a:r>
              <a:rPr lang="en-US" sz="2000" dirty="0" err="1"/>
              <a:t>DetNet</a:t>
            </a:r>
            <a:r>
              <a:rPr lang="en-US" sz="2000" dirty="0"/>
              <a:t> Backhaul Networks  (</a:t>
            </a:r>
            <a:r>
              <a:rPr lang="en-US" sz="2000" dirty="0" err="1"/>
              <a:t>Lun</a:t>
            </a:r>
            <a:r>
              <a:rPr lang="en-US" sz="2000" dirty="0"/>
              <a:t> Shao)</a:t>
            </a:r>
          </a:p>
          <a:p>
            <a:pPr lvl="1"/>
            <a:r>
              <a:rPr lang="en-US" sz="1600" dirty="0" smtClean="0"/>
              <a:t>https</a:t>
            </a:r>
            <a:r>
              <a:rPr lang="en-US" sz="1600" dirty="0"/>
              <a:t>://tools.ietf.org/html/draft-wang-detnet-joint-scheduling-00</a:t>
            </a:r>
          </a:p>
          <a:p>
            <a:pPr lvl="1"/>
            <a:r>
              <a:rPr lang="en-US" sz="1600" dirty="0" smtClean="0"/>
              <a:t>https</a:t>
            </a:r>
            <a:r>
              <a:rPr lang="en-US" sz="1600" dirty="0"/>
              <a:t>://tools.ietf.org/html/draft-wang-detnet-backhaul-architecture-00</a:t>
            </a:r>
            <a:endParaRPr lang="en-US" sz="1400" dirty="0" smtClean="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a:t>
            </a:r>
            <a:r>
              <a:rPr lang="en-US" b="1" dirty="0"/>
              <a:t>IETF </a:t>
            </a:r>
            <a:r>
              <a:rPr lang="en-US" b="1" dirty="0" smtClean="0"/>
              <a:t>– </a:t>
            </a:r>
            <a:r>
              <a:rPr lang="en-US" b="1" dirty="0" err="1" smtClean="0"/>
              <a:t>Detnet</a:t>
            </a:r>
            <a:r>
              <a:rPr lang="en-US" b="1" dirty="0" smtClean="0"/>
              <a:t> Internet Drafts</a:t>
            </a:r>
            <a:endParaRPr lang="en-US" b="1" dirty="0"/>
          </a:p>
        </p:txBody>
      </p:sp>
      <p:sp>
        <p:nvSpPr>
          <p:cNvPr id="3" name="Content Placeholder 2"/>
          <p:cNvSpPr>
            <a:spLocks noGrp="1"/>
          </p:cNvSpPr>
          <p:nvPr>
            <p:ph idx="1"/>
          </p:nvPr>
        </p:nvSpPr>
        <p:spPr>
          <a:xfrm>
            <a:off x="304800" y="1295400"/>
            <a:ext cx="8534400" cy="4724400"/>
          </a:xfrm>
        </p:spPr>
        <p:txBody>
          <a:bodyPr/>
          <a:lstStyle/>
          <a:p>
            <a:pPr marL="0" indent="0">
              <a:buNone/>
            </a:pPr>
            <a:r>
              <a:rPr lang="en-US" sz="2000" b="1" dirty="0" smtClean="0"/>
              <a:t>Active </a:t>
            </a:r>
            <a:r>
              <a:rPr lang="en-US" sz="2000" b="1" dirty="0"/>
              <a:t>Internet-Drafts </a:t>
            </a:r>
          </a:p>
          <a:p>
            <a:r>
              <a:rPr lang="en-US" sz="2000" dirty="0"/>
              <a:t>Deterministic Networking Architecture (</a:t>
            </a:r>
            <a:r>
              <a:rPr lang="en-US" sz="2000" dirty="0" smtClean="0"/>
              <a:t>draft-</a:t>
            </a:r>
            <a:r>
              <a:rPr lang="en-US" sz="2000" dirty="0" err="1" smtClean="0"/>
              <a:t>ietf</a:t>
            </a:r>
            <a:r>
              <a:rPr lang="en-US" sz="2000" dirty="0" smtClean="0"/>
              <a:t>-</a:t>
            </a:r>
            <a:r>
              <a:rPr lang="en-US" sz="2000" dirty="0" err="1" smtClean="0"/>
              <a:t>detnet</a:t>
            </a:r>
            <a:r>
              <a:rPr lang="en-US" sz="2000" dirty="0" smtClean="0"/>
              <a:t>-architecture)</a:t>
            </a:r>
            <a:endParaRPr lang="en-US" sz="2000" dirty="0"/>
          </a:p>
          <a:p>
            <a:r>
              <a:rPr lang="en-US" sz="2000" dirty="0"/>
              <a:t>Deterministic Networking Use Cases (</a:t>
            </a:r>
            <a:r>
              <a:rPr lang="en-US" sz="2000" dirty="0" smtClean="0"/>
              <a:t>draft-</a:t>
            </a:r>
            <a:r>
              <a:rPr lang="en-US" sz="2000" dirty="0" err="1" smtClean="0"/>
              <a:t>ietf</a:t>
            </a:r>
            <a:r>
              <a:rPr lang="en-US" sz="2000" dirty="0" smtClean="0"/>
              <a:t>-</a:t>
            </a:r>
            <a:r>
              <a:rPr lang="en-US" sz="2000" dirty="0" err="1" smtClean="0"/>
              <a:t>detnet</a:t>
            </a:r>
            <a:r>
              <a:rPr lang="en-US" sz="2000" dirty="0" smtClean="0"/>
              <a:t>-use-cases)</a:t>
            </a:r>
            <a:endParaRPr lang="en-US" sz="2000" dirty="0"/>
          </a:p>
          <a:p>
            <a:pPr marL="0" indent="0">
              <a:buNone/>
            </a:pPr>
            <a:endParaRPr lang="en-US" sz="2000" dirty="0" smtClean="0"/>
          </a:p>
          <a:p>
            <a:pPr marL="0" indent="0">
              <a:buNone/>
            </a:pPr>
            <a:r>
              <a:rPr lang="en-US" sz="2000" b="1" dirty="0" smtClean="0"/>
              <a:t>Related Internet-Drafts</a:t>
            </a:r>
            <a:endParaRPr lang="en-US" sz="2000" b="1" dirty="0"/>
          </a:p>
          <a:p>
            <a:r>
              <a:rPr lang="en-US" sz="2000" dirty="0" err="1"/>
              <a:t>DetNet</a:t>
            </a:r>
            <a:r>
              <a:rPr lang="en-US" sz="2000" dirty="0"/>
              <a:t> Data Plane solution (</a:t>
            </a:r>
            <a:r>
              <a:rPr lang="en-US" sz="2000" dirty="0" smtClean="0"/>
              <a:t>draft-</a:t>
            </a:r>
            <a:r>
              <a:rPr lang="en-US" sz="2000" dirty="0" err="1" smtClean="0"/>
              <a:t>dt</a:t>
            </a:r>
            <a:r>
              <a:rPr lang="en-US" sz="2000" dirty="0" smtClean="0"/>
              <a:t>-</a:t>
            </a:r>
            <a:r>
              <a:rPr lang="en-US" sz="2000" dirty="0" err="1" smtClean="0"/>
              <a:t>detnet</a:t>
            </a:r>
            <a:r>
              <a:rPr lang="en-US" sz="2000" dirty="0" smtClean="0"/>
              <a:t>-</a:t>
            </a:r>
            <a:r>
              <a:rPr lang="en-US" sz="2000" dirty="0" err="1" smtClean="0"/>
              <a:t>dp</a:t>
            </a:r>
            <a:r>
              <a:rPr lang="en-US" sz="2000" dirty="0" smtClean="0"/>
              <a:t>-sol)</a:t>
            </a:r>
            <a:endParaRPr lang="en-US" sz="2000" dirty="0"/>
          </a:p>
          <a:p>
            <a:r>
              <a:rPr lang="en-US" sz="2000" dirty="0" err="1"/>
              <a:t>DetNet</a:t>
            </a:r>
            <a:r>
              <a:rPr lang="en-US" sz="2000" dirty="0"/>
              <a:t> Flow Information Model Based on TSN (</a:t>
            </a:r>
            <a:r>
              <a:rPr lang="en-US" sz="2000" dirty="0" smtClean="0"/>
              <a:t>draft-</a:t>
            </a:r>
            <a:r>
              <a:rPr lang="en-US" sz="2000" dirty="0" err="1" smtClean="0"/>
              <a:t>farkas</a:t>
            </a:r>
            <a:r>
              <a:rPr lang="en-US" sz="2000" dirty="0" smtClean="0"/>
              <a:t>-</a:t>
            </a:r>
            <a:r>
              <a:rPr lang="en-US" sz="2000" dirty="0" err="1" smtClean="0"/>
              <a:t>detnet</a:t>
            </a:r>
            <a:r>
              <a:rPr lang="en-US" sz="2000" dirty="0" smtClean="0"/>
              <a:t>-flow-information-model)</a:t>
            </a:r>
            <a:endParaRPr lang="en-US" sz="2000" dirty="0"/>
          </a:p>
          <a:p>
            <a:r>
              <a:rPr lang="en-US" sz="2000" dirty="0"/>
              <a:t>IGP-TE Extensions for </a:t>
            </a:r>
            <a:r>
              <a:rPr lang="en-US" sz="2000" dirty="0" err="1"/>
              <a:t>DetNet</a:t>
            </a:r>
            <a:r>
              <a:rPr lang="en-US" sz="2000" dirty="0"/>
              <a:t> Information Distribution (</a:t>
            </a:r>
            <a:r>
              <a:rPr lang="en-US" sz="2000" dirty="0" smtClean="0"/>
              <a:t>draft-</a:t>
            </a:r>
            <a:r>
              <a:rPr lang="en-US" sz="2000" dirty="0" err="1" smtClean="0"/>
              <a:t>geng</a:t>
            </a:r>
            <a:r>
              <a:rPr lang="en-US" sz="2000" dirty="0" smtClean="0"/>
              <a:t>-</a:t>
            </a:r>
            <a:r>
              <a:rPr lang="en-US" sz="2000" dirty="0" err="1" smtClean="0"/>
              <a:t>detnet</a:t>
            </a:r>
            <a:r>
              <a:rPr lang="en-US" sz="2000" dirty="0" smtClean="0"/>
              <a:t>-info-distribution)</a:t>
            </a:r>
            <a:endParaRPr lang="en-US" sz="2000" dirty="0"/>
          </a:p>
          <a:p>
            <a:r>
              <a:rPr lang="en-US" sz="2000" dirty="0"/>
              <a:t>Deterministic Networking (</a:t>
            </a:r>
            <a:r>
              <a:rPr lang="en-US" sz="2000" dirty="0" err="1"/>
              <a:t>DetNet</a:t>
            </a:r>
            <a:r>
              <a:rPr lang="en-US" sz="2000" dirty="0"/>
              <a:t>) Security Considerations (</a:t>
            </a:r>
            <a:r>
              <a:rPr lang="en-US" sz="2000" dirty="0" smtClean="0"/>
              <a:t>draft-</a:t>
            </a:r>
            <a:r>
              <a:rPr lang="en-US" sz="2000" dirty="0" err="1" smtClean="0"/>
              <a:t>sdt</a:t>
            </a:r>
            <a:r>
              <a:rPr lang="en-US" sz="2000" dirty="0" smtClean="0"/>
              <a:t>-</a:t>
            </a:r>
            <a:r>
              <a:rPr lang="en-US" sz="2000" dirty="0" err="1" smtClean="0"/>
              <a:t>detnet</a:t>
            </a:r>
            <a:r>
              <a:rPr lang="en-US" sz="2000" dirty="0" smtClean="0"/>
              <a:t>-security)</a:t>
            </a:r>
            <a:endParaRPr lang="en-US" sz="2000" dirty="0"/>
          </a:p>
          <a:p>
            <a:r>
              <a:rPr lang="en-US" sz="2000" dirty="0" err="1"/>
              <a:t>DetNet</a:t>
            </a:r>
            <a:r>
              <a:rPr lang="en-US" sz="2000" dirty="0"/>
              <a:t> Service Model (</a:t>
            </a:r>
            <a:r>
              <a:rPr lang="en-US" sz="2000" dirty="0" smtClean="0"/>
              <a:t>draft-</a:t>
            </a:r>
            <a:r>
              <a:rPr lang="en-US" sz="2000" dirty="0" err="1" smtClean="0"/>
              <a:t>varga</a:t>
            </a:r>
            <a:r>
              <a:rPr lang="en-US" sz="2000" dirty="0" smtClean="0"/>
              <a:t>-</a:t>
            </a:r>
            <a:r>
              <a:rPr lang="en-US" sz="2000" dirty="0" err="1" smtClean="0"/>
              <a:t>detnet</a:t>
            </a:r>
            <a:r>
              <a:rPr lang="en-US" sz="2000" dirty="0" smtClean="0"/>
              <a:t>-service-model)</a:t>
            </a:r>
            <a:endParaRPr lang="en-US" sz="20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4274504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762000"/>
          </a:xfrm>
        </p:spPr>
        <p:txBody>
          <a:bodyPr/>
          <a:lstStyle/>
          <a:p>
            <a:r>
              <a:rPr lang="en-US" b="1" dirty="0"/>
              <a:t>SC IETF – </a:t>
            </a:r>
            <a:r>
              <a:rPr lang="en-US" b="1" dirty="0" err="1"/>
              <a:t>Detnet</a:t>
            </a:r>
            <a:r>
              <a:rPr lang="en-US" b="1" dirty="0"/>
              <a:t> Internet Drafts</a:t>
            </a:r>
          </a:p>
        </p:txBody>
      </p:sp>
      <p:sp>
        <p:nvSpPr>
          <p:cNvPr id="3" name="Content Placeholder 2"/>
          <p:cNvSpPr>
            <a:spLocks noGrp="1"/>
          </p:cNvSpPr>
          <p:nvPr>
            <p:ph idx="1"/>
          </p:nvPr>
        </p:nvSpPr>
        <p:spPr>
          <a:xfrm>
            <a:off x="228600" y="1371600"/>
            <a:ext cx="8534400" cy="3810000"/>
          </a:xfrm>
        </p:spPr>
        <p:txBody>
          <a:bodyPr/>
          <a:lstStyle/>
          <a:p>
            <a:pPr marL="0" indent="0">
              <a:buNone/>
            </a:pPr>
            <a:r>
              <a:rPr lang="en-US" sz="2000" b="1" dirty="0" smtClean="0"/>
              <a:t>Related Internet-Drafts (continued)</a:t>
            </a:r>
          </a:p>
          <a:p>
            <a:pPr marL="0" indent="0">
              <a:buNone/>
            </a:pPr>
            <a:endParaRPr lang="en-US" sz="2000" b="1" dirty="0"/>
          </a:p>
          <a:p>
            <a:r>
              <a:rPr lang="en-US" sz="2000" dirty="0" smtClean="0"/>
              <a:t>Joint </a:t>
            </a:r>
            <a:r>
              <a:rPr lang="en-US" sz="2000" dirty="0"/>
              <a:t>Scheduling Architecture for Deterministic Industrial Field/Backhaul Networks (</a:t>
            </a:r>
            <a:r>
              <a:rPr lang="en-US" sz="2000" dirty="0" smtClean="0"/>
              <a:t>draft-</a:t>
            </a:r>
            <a:r>
              <a:rPr lang="en-US" sz="2000" dirty="0" err="1" smtClean="0"/>
              <a:t>wang</a:t>
            </a:r>
            <a:r>
              <a:rPr lang="en-US" sz="2000" dirty="0" smtClean="0"/>
              <a:t>-</a:t>
            </a:r>
            <a:r>
              <a:rPr lang="en-US" sz="2000" dirty="0" err="1" smtClean="0"/>
              <a:t>detnet</a:t>
            </a:r>
            <a:r>
              <a:rPr lang="en-US" sz="2000" dirty="0" smtClean="0"/>
              <a:t>-backhaul-architecture)</a:t>
            </a:r>
            <a:endParaRPr lang="en-US" sz="2000" dirty="0"/>
          </a:p>
          <a:p>
            <a:r>
              <a:rPr lang="en-US" sz="2000" dirty="0"/>
              <a:t>Joint Deterministic Scheduling Requirements for Industrial Field/Backhaul Networks (</a:t>
            </a:r>
            <a:r>
              <a:rPr lang="en-US" sz="2000" dirty="0" smtClean="0"/>
              <a:t>draft-</a:t>
            </a:r>
            <a:r>
              <a:rPr lang="en-US" sz="2000" dirty="0" err="1" smtClean="0"/>
              <a:t>wang</a:t>
            </a:r>
            <a:r>
              <a:rPr lang="en-US" sz="2000" dirty="0" smtClean="0"/>
              <a:t>-</a:t>
            </a:r>
            <a:r>
              <a:rPr lang="en-US" sz="2000" dirty="0" err="1" smtClean="0"/>
              <a:t>detnet</a:t>
            </a:r>
            <a:r>
              <a:rPr lang="en-US" sz="2000" dirty="0" smtClean="0"/>
              <a:t>-backhaul-requirements)</a:t>
            </a:r>
            <a:endParaRPr lang="en-US" sz="2000" dirty="0"/>
          </a:p>
          <a:p>
            <a:r>
              <a:rPr lang="en-US" sz="2000" dirty="0"/>
              <a:t>Joint Real-Time Scheduling Methods for Deterministic Industrial Field/Backhaul Networks (</a:t>
            </a:r>
            <a:r>
              <a:rPr lang="en-US" sz="2000" dirty="0" smtClean="0"/>
              <a:t>draft-</a:t>
            </a:r>
            <a:r>
              <a:rPr lang="en-US" sz="2000" dirty="0" err="1" smtClean="0"/>
              <a:t>wang</a:t>
            </a:r>
            <a:r>
              <a:rPr lang="en-US" sz="2000" dirty="0" smtClean="0"/>
              <a:t>-</a:t>
            </a:r>
            <a:r>
              <a:rPr lang="en-US" sz="2000" dirty="0" err="1" smtClean="0"/>
              <a:t>detnet</a:t>
            </a:r>
            <a:r>
              <a:rPr lang="en-US" sz="2000" dirty="0" smtClean="0"/>
              <a:t>-joint-scheduling)</a:t>
            </a:r>
            <a:endParaRPr lang="en-US" sz="2000" dirty="0"/>
          </a:p>
          <a:p>
            <a:r>
              <a:rPr lang="en-US" sz="2000" dirty="0"/>
              <a:t>Deterministic Networking Flow Information Model (</a:t>
            </a:r>
            <a:r>
              <a:rPr lang="en-US" sz="2000" dirty="0" smtClean="0"/>
              <a:t>draft-</a:t>
            </a:r>
            <a:r>
              <a:rPr lang="en-US" sz="2000" dirty="0" err="1" smtClean="0"/>
              <a:t>zha</a:t>
            </a:r>
            <a:r>
              <a:rPr lang="en-US" sz="2000" dirty="0" smtClean="0"/>
              <a:t>-</a:t>
            </a:r>
            <a:r>
              <a:rPr lang="en-US" sz="2000" dirty="0" err="1" smtClean="0"/>
              <a:t>detnet</a:t>
            </a:r>
            <a:r>
              <a:rPr lang="en-US" sz="2000" dirty="0" smtClean="0"/>
              <a:t>-flow-info-model)</a:t>
            </a:r>
            <a:endParaRPr lang="en-US" sz="20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558706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a:t>
            </a:r>
            <a:r>
              <a:rPr lang="en-US" b="1" dirty="0"/>
              <a:t>IETF </a:t>
            </a:r>
            <a:r>
              <a:rPr lang="en-US" b="1" dirty="0" smtClean="0"/>
              <a:t>– </a:t>
            </a:r>
            <a:r>
              <a:rPr lang="en-US" b="1" dirty="0" err="1" smtClean="0"/>
              <a:t>lpwan</a:t>
            </a:r>
            <a:r>
              <a:rPr lang="en-US" b="1" dirty="0" smtClean="0"/>
              <a:t> IETF 98 agenda</a:t>
            </a:r>
            <a:endParaRPr lang="en-US" b="1" dirty="0"/>
          </a:p>
        </p:txBody>
      </p:sp>
      <p:sp>
        <p:nvSpPr>
          <p:cNvPr id="3" name="Content Placeholder 2"/>
          <p:cNvSpPr>
            <a:spLocks noGrp="1"/>
          </p:cNvSpPr>
          <p:nvPr>
            <p:ph idx="1"/>
          </p:nvPr>
        </p:nvSpPr>
        <p:spPr>
          <a:xfrm>
            <a:off x="304800" y="1219200"/>
            <a:ext cx="8534400" cy="5029200"/>
          </a:xfrm>
        </p:spPr>
        <p:txBody>
          <a:bodyPr/>
          <a:lstStyle/>
          <a:p>
            <a:pPr marL="0" indent="0">
              <a:buNone/>
            </a:pPr>
            <a:r>
              <a:rPr lang="en-US" sz="2000" u="sng" dirty="0"/>
              <a:t>The room was full, with many people standing or sitting on the floor</a:t>
            </a:r>
            <a:r>
              <a:rPr lang="en-US" sz="2000" u="sng" dirty="0" smtClean="0"/>
              <a:t>.</a:t>
            </a:r>
          </a:p>
          <a:p>
            <a:pPr marL="0" indent="0">
              <a:buNone/>
            </a:pPr>
            <a:endParaRPr lang="en-US" sz="2000" u="sng" dirty="0"/>
          </a:p>
          <a:p>
            <a:r>
              <a:rPr lang="en-US" sz="2000" dirty="0" smtClean="0"/>
              <a:t>LPWAN </a:t>
            </a:r>
            <a:r>
              <a:rPr lang="en-US" sz="2000" dirty="0"/>
              <a:t>Overview Presentation and Discussion </a:t>
            </a:r>
            <a:r>
              <a:rPr lang="en-US" sz="2000" dirty="0" smtClean="0"/>
              <a:t>(</a:t>
            </a:r>
            <a:r>
              <a:rPr lang="en-US" sz="2000" dirty="0"/>
              <a:t>Stephen Farrell) </a:t>
            </a:r>
          </a:p>
          <a:p>
            <a:r>
              <a:rPr lang="en-US" sz="2000" dirty="0" err="1" smtClean="0"/>
              <a:t>LoRaWAN</a:t>
            </a:r>
            <a:r>
              <a:rPr lang="en-US" sz="2000" dirty="0" smtClean="0"/>
              <a:t> </a:t>
            </a:r>
            <a:r>
              <a:rPr lang="en-US" sz="2000" dirty="0"/>
              <a:t>overview </a:t>
            </a:r>
            <a:r>
              <a:rPr lang="en-US" sz="2000" dirty="0" smtClean="0"/>
              <a:t>(</a:t>
            </a:r>
            <a:r>
              <a:rPr lang="en-US" sz="2000" dirty="0" err="1"/>
              <a:t>Alper</a:t>
            </a:r>
            <a:r>
              <a:rPr lang="en-US" sz="2000" dirty="0"/>
              <a:t> </a:t>
            </a:r>
            <a:r>
              <a:rPr lang="en-US" sz="2000" dirty="0" err="1"/>
              <a:t>Yegin</a:t>
            </a:r>
            <a:r>
              <a:rPr lang="en-US" sz="2000" dirty="0"/>
              <a:t>)</a:t>
            </a:r>
          </a:p>
          <a:p>
            <a:r>
              <a:rPr lang="en-US" sz="2000" dirty="0" smtClean="0"/>
              <a:t>SCHC </a:t>
            </a:r>
            <a:r>
              <a:rPr lang="en-US" sz="2000" dirty="0"/>
              <a:t>LPWAN Fragmentation Header </a:t>
            </a:r>
            <a:r>
              <a:rPr lang="en-US" sz="2000" dirty="0" smtClean="0"/>
              <a:t>(</a:t>
            </a:r>
            <a:r>
              <a:rPr lang="en-US" sz="2000" dirty="0" err="1"/>
              <a:t>Carles</a:t>
            </a:r>
            <a:r>
              <a:rPr lang="en-US" sz="2000" dirty="0"/>
              <a:t> Gomez)</a:t>
            </a:r>
          </a:p>
          <a:p>
            <a:r>
              <a:rPr lang="en-US" sz="2000" dirty="0" smtClean="0"/>
              <a:t>LPWAN </a:t>
            </a:r>
            <a:r>
              <a:rPr lang="en-US" sz="2000" dirty="0"/>
              <a:t>Static Context Header Compression (SCHC) for IPv6 and UDP </a:t>
            </a:r>
            <a:r>
              <a:rPr lang="en-US" sz="2000" dirty="0" smtClean="0"/>
              <a:t>(</a:t>
            </a:r>
            <a:r>
              <a:rPr lang="en-US" sz="2000" dirty="0" err="1"/>
              <a:t>Ivaylo</a:t>
            </a:r>
            <a:r>
              <a:rPr lang="en-US" sz="2000" dirty="0"/>
              <a:t> </a:t>
            </a:r>
            <a:r>
              <a:rPr lang="en-US" sz="2000" dirty="0" err="1"/>
              <a:t>Petrov</a:t>
            </a:r>
            <a:r>
              <a:rPr lang="en-US" sz="2000" dirty="0"/>
              <a:t> stepping in for Ana </a:t>
            </a:r>
            <a:r>
              <a:rPr lang="en-US" sz="2000" dirty="0" err="1"/>
              <a:t>Minaburo</a:t>
            </a:r>
            <a:r>
              <a:rPr lang="en-US" sz="2000" dirty="0"/>
              <a:t>)</a:t>
            </a:r>
          </a:p>
          <a:p>
            <a:r>
              <a:rPr lang="en-US" sz="2000" dirty="0" smtClean="0"/>
              <a:t>LPWAN </a:t>
            </a:r>
            <a:r>
              <a:rPr lang="en-US" sz="2000" dirty="0"/>
              <a:t>SCHC for </a:t>
            </a:r>
            <a:r>
              <a:rPr lang="en-US" sz="2000" dirty="0" err="1"/>
              <a:t>CoAP</a:t>
            </a:r>
            <a:r>
              <a:rPr lang="en-US" sz="2000" dirty="0"/>
              <a:t> </a:t>
            </a:r>
            <a:r>
              <a:rPr lang="en-US" sz="2000" dirty="0" smtClean="0"/>
              <a:t>(</a:t>
            </a:r>
            <a:r>
              <a:rPr lang="en-US" sz="2000" dirty="0"/>
              <a:t>Laurent </a:t>
            </a:r>
            <a:r>
              <a:rPr lang="en-US" sz="2000" dirty="0" err="1"/>
              <a:t>Toutain</a:t>
            </a:r>
            <a:r>
              <a:rPr lang="en-US" sz="2000" dirty="0" smtClean="0"/>
              <a:t>)</a:t>
            </a:r>
          </a:p>
          <a:p>
            <a:pPr lvl="1"/>
            <a:r>
              <a:rPr lang="en-US" sz="1600" dirty="0" smtClean="0"/>
              <a:t>Now is directional</a:t>
            </a:r>
            <a:endParaRPr lang="en-US" sz="1600" dirty="0"/>
          </a:p>
          <a:p>
            <a:r>
              <a:rPr lang="en-US" sz="2000" dirty="0" smtClean="0"/>
              <a:t>SCHC </a:t>
            </a:r>
            <a:r>
              <a:rPr lang="en-US" sz="2000" dirty="0"/>
              <a:t>Implementation </a:t>
            </a:r>
            <a:r>
              <a:rPr lang="en-US" sz="2000" dirty="0" smtClean="0"/>
              <a:t>(</a:t>
            </a:r>
            <a:r>
              <a:rPr lang="en-US" sz="2000" dirty="0"/>
              <a:t>Tomas Lagos)</a:t>
            </a:r>
          </a:p>
          <a:p>
            <a:r>
              <a:rPr lang="en-US" sz="2000" dirty="0" smtClean="0"/>
              <a:t>Implementation </a:t>
            </a:r>
            <a:r>
              <a:rPr lang="en-US" sz="2000" dirty="0"/>
              <a:t>of SCHC over </a:t>
            </a:r>
            <a:r>
              <a:rPr lang="en-US" sz="2000" dirty="0" err="1"/>
              <a:t>Sigfox</a:t>
            </a:r>
            <a:r>
              <a:rPr lang="en-US" sz="2000" dirty="0"/>
              <a:t> </a:t>
            </a:r>
            <a:r>
              <a:rPr lang="en-US" sz="2000" dirty="0" smtClean="0"/>
              <a:t>(</a:t>
            </a:r>
            <a:r>
              <a:rPr lang="en-US" sz="2000" dirty="0"/>
              <a:t>Juan Carlos Zuniga)</a:t>
            </a:r>
          </a:p>
          <a:p>
            <a:r>
              <a:rPr lang="en-US" sz="2000" dirty="0" smtClean="0"/>
              <a:t>802.15.LPWA </a:t>
            </a:r>
            <a:r>
              <a:rPr lang="en-US" sz="2000" dirty="0"/>
              <a:t>Interest Group Activities </a:t>
            </a:r>
            <a:r>
              <a:rPr lang="en-US" sz="2000" dirty="0" smtClean="0"/>
              <a:t>(</a:t>
            </a:r>
            <a:r>
              <a:rPr lang="en-US" sz="2000" dirty="0"/>
              <a:t>Charlie Perkins)</a:t>
            </a:r>
          </a:p>
          <a:p>
            <a:r>
              <a:rPr lang="en-US" sz="2000" dirty="0" smtClean="0"/>
              <a:t>802.15.4{</a:t>
            </a:r>
            <a:r>
              <a:rPr lang="en-US" sz="2000" dirty="0" err="1" smtClean="0"/>
              <a:t>k,m</a:t>
            </a:r>
            <a:r>
              <a:rPr lang="en-US" sz="2000" dirty="0" smtClean="0"/>
              <a:t>} as </a:t>
            </a:r>
            <a:r>
              <a:rPr lang="en-US" sz="2000" dirty="0" err="1" smtClean="0"/>
              <a:t>lpwan</a:t>
            </a:r>
            <a:r>
              <a:rPr lang="en-US" sz="2000" dirty="0" smtClean="0"/>
              <a:t> technology (Pat Kinney)</a:t>
            </a:r>
            <a:endParaRPr lang="en-US" sz="2000" dirty="0"/>
          </a:p>
          <a:p>
            <a:r>
              <a:rPr lang="en-US" sz="2000" dirty="0" smtClean="0"/>
              <a:t>Possible </a:t>
            </a:r>
            <a:r>
              <a:rPr lang="en-US" sz="2000" dirty="0"/>
              <a:t>future work items </a:t>
            </a:r>
            <a:r>
              <a:rPr lang="en-US" sz="2000" dirty="0" smtClean="0"/>
              <a:t>(</a:t>
            </a:r>
            <a:r>
              <a:rPr lang="en-US" sz="2000" dirty="0"/>
              <a:t>Sri Gundavelli)</a:t>
            </a:r>
            <a:endParaRPr lang="en-US" sz="16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a:t>
            </a:r>
            <a:r>
              <a:rPr lang="en-US" b="1" dirty="0"/>
              <a:t>IETF </a:t>
            </a:r>
            <a:r>
              <a:rPr lang="en-US" b="1" dirty="0" smtClean="0"/>
              <a:t>– </a:t>
            </a:r>
            <a:r>
              <a:rPr lang="en-US" b="1" dirty="0" err="1" smtClean="0"/>
              <a:t>lpwan</a:t>
            </a:r>
            <a:r>
              <a:rPr lang="en-US" b="1" dirty="0" smtClean="0"/>
              <a:t> drafts</a:t>
            </a:r>
            <a:endParaRPr lang="en-US" b="1" dirty="0"/>
          </a:p>
        </p:txBody>
      </p:sp>
      <p:sp>
        <p:nvSpPr>
          <p:cNvPr id="3" name="Content Placeholder 2"/>
          <p:cNvSpPr>
            <a:spLocks noGrp="1"/>
          </p:cNvSpPr>
          <p:nvPr>
            <p:ph idx="1"/>
          </p:nvPr>
        </p:nvSpPr>
        <p:spPr>
          <a:xfrm>
            <a:off x="304800" y="1219200"/>
            <a:ext cx="8534400" cy="4038600"/>
          </a:xfrm>
        </p:spPr>
        <p:txBody>
          <a:bodyPr/>
          <a:lstStyle/>
          <a:p>
            <a:pPr marL="0" indent="0">
              <a:buNone/>
            </a:pPr>
            <a:r>
              <a:rPr lang="en-US" sz="2000" b="1" dirty="0"/>
              <a:t>Active </a:t>
            </a:r>
            <a:r>
              <a:rPr lang="en-US" sz="2000" b="1" dirty="0" smtClean="0"/>
              <a:t>Internet-Drafts</a:t>
            </a:r>
          </a:p>
          <a:p>
            <a:pPr marL="0" indent="0">
              <a:buNone/>
            </a:pPr>
            <a:endParaRPr lang="en-US" sz="2000" b="1" dirty="0"/>
          </a:p>
          <a:p>
            <a:r>
              <a:rPr lang="en-US" sz="2000" dirty="0"/>
              <a:t>LPWAN Static Context Header Compression (SCHC) for </a:t>
            </a:r>
            <a:r>
              <a:rPr lang="en-US" sz="2000" dirty="0" err="1" smtClean="0"/>
              <a:t>CoAP</a:t>
            </a:r>
            <a:r>
              <a:rPr lang="en-US" sz="2000" dirty="0" smtClean="0"/>
              <a:t> (draft-</a:t>
            </a:r>
            <a:r>
              <a:rPr lang="en-US" sz="2000" dirty="0" err="1" smtClean="0"/>
              <a:t>ietf</a:t>
            </a:r>
            <a:r>
              <a:rPr lang="en-US" sz="2000" dirty="0" smtClean="0"/>
              <a:t>-</a:t>
            </a:r>
            <a:r>
              <a:rPr lang="en-US" sz="2000" dirty="0" err="1" smtClean="0"/>
              <a:t>lpwan</a:t>
            </a:r>
            <a:r>
              <a:rPr lang="en-US" sz="2000" dirty="0" smtClean="0"/>
              <a:t>-</a:t>
            </a:r>
            <a:r>
              <a:rPr lang="en-US" sz="2000" dirty="0" err="1" smtClean="0"/>
              <a:t>coap</a:t>
            </a:r>
            <a:r>
              <a:rPr lang="en-US" sz="2000" dirty="0" smtClean="0"/>
              <a:t>-static-context-</a:t>
            </a:r>
            <a:r>
              <a:rPr lang="en-US" sz="2000" dirty="0" err="1" smtClean="0"/>
              <a:t>hc</a:t>
            </a:r>
            <a:r>
              <a:rPr lang="en-US" sz="2000" dirty="0" smtClean="0"/>
              <a:t>)</a:t>
            </a:r>
            <a:endParaRPr lang="en-US" sz="2000" dirty="0"/>
          </a:p>
          <a:p>
            <a:r>
              <a:rPr lang="en-US" sz="2000" dirty="0"/>
              <a:t>LPWAN Static Context Header Compression (SCHC) and fragmentation for IPv6 and </a:t>
            </a:r>
            <a:r>
              <a:rPr lang="en-US" sz="2000" dirty="0" smtClean="0"/>
              <a:t>UDP (draft-ietf-lpwan-ipv6-static-context-hc)</a:t>
            </a:r>
            <a:endParaRPr lang="en-US" sz="2000" dirty="0"/>
          </a:p>
          <a:p>
            <a:r>
              <a:rPr lang="en-US" sz="2000" dirty="0"/>
              <a:t>LPWAN </a:t>
            </a:r>
            <a:r>
              <a:rPr lang="en-US" sz="2000" dirty="0" smtClean="0"/>
              <a:t>Overview (draft-</a:t>
            </a:r>
            <a:r>
              <a:rPr lang="en-US" sz="2000" dirty="0" err="1" smtClean="0"/>
              <a:t>ietf</a:t>
            </a:r>
            <a:r>
              <a:rPr lang="en-US" sz="2000" dirty="0" smtClean="0"/>
              <a:t>-</a:t>
            </a:r>
            <a:r>
              <a:rPr lang="en-US" sz="2000" dirty="0" err="1" smtClean="0"/>
              <a:t>lpwan</a:t>
            </a:r>
            <a:r>
              <a:rPr lang="en-US" sz="2000" dirty="0" smtClean="0"/>
              <a:t>-overview</a:t>
            </a:r>
            <a:r>
              <a:rPr lang="en-US" sz="2000" dirty="0"/>
              <a:t>)</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3918139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a:t>
            </a:r>
            <a:r>
              <a:rPr lang="en-US" b="1" dirty="0"/>
              <a:t>IETF </a:t>
            </a:r>
            <a:r>
              <a:rPr lang="en-US" b="1" dirty="0" smtClean="0"/>
              <a:t>– </a:t>
            </a:r>
            <a:r>
              <a:rPr lang="en-US" b="1" dirty="0" err="1" smtClean="0"/>
              <a:t>lpwan</a:t>
            </a:r>
            <a:r>
              <a:rPr lang="en-US" b="1" dirty="0" smtClean="0"/>
              <a:t> drafts</a:t>
            </a:r>
            <a:endParaRPr lang="en-US" b="1" dirty="0"/>
          </a:p>
        </p:txBody>
      </p:sp>
      <p:sp>
        <p:nvSpPr>
          <p:cNvPr id="3" name="Content Placeholder 2"/>
          <p:cNvSpPr>
            <a:spLocks noGrp="1"/>
          </p:cNvSpPr>
          <p:nvPr>
            <p:ph idx="1"/>
          </p:nvPr>
        </p:nvSpPr>
        <p:spPr>
          <a:xfrm>
            <a:off x="304800" y="1219200"/>
            <a:ext cx="8534400" cy="4038600"/>
          </a:xfrm>
        </p:spPr>
        <p:txBody>
          <a:bodyPr/>
          <a:lstStyle/>
          <a:p>
            <a:pPr marL="0" indent="0">
              <a:buNone/>
            </a:pPr>
            <a:r>
              <a:rPr lang="en-US" sz="2000" b="1" dirty="0" smtClean="0"/>
              <a:t>Related </a:t>
            </a:r>
            <a:r>
              <a:rPr lang="en-US" sz="2000" b="1" dirty="0"/>
              <a:t>Internet-Drafts</a:t>
            </a:r>
          </a:p>
          <a:p>
            <a:pPr marL="0" indent="0">
              <a:buNone/>
            </a:pPr>
            <a:r>
              <a:rPr lang="en-US" sz="2000" dirty="0"/>
              <a:t>	</a:t>
            </a:r>
          </a:p>
          <a:p>
            <a:r>
              <a:rPr lang="en-US" sz="2000" dirty="0"/>
              <a:t>Concise Binary Object Representation (CBOR) Tag for CBOR </a:t>
            </a:r>
            <a:r>
              <a:rPr lang="en-US" sz="2000" dirty="0" smtClean="0"/>
              <a:t>Templates (draft-</a:t>
            </a:r>
            <a:r>
              <a:rPr lang="en-US" sz="2000" dirty="0" err="1" smtClean="0"/>
              <a:t>bormann</a:t>
            </a:r>
            <a:r>
              <a:rPr lang="en-US" sz="2000" dirty="0" smtClean="0"/>
              <a:t>-</a:t>
            </a:r>
            <a:r>
              <a:rPr lang="en-US" sz="2000" dirty="0" err="1" smtClean="0"/>
              <a:t>lpwan</a:t>
            </a:r>
            <a:r>
              <a:rPr lang="en-US" sz="2000" dirty="0" smtClean="0"/>
              <a:t>-</a:t>
            </a:r>
            <a:r>
              <a:rPr lang="en-US" sz="2000" dirty="0" err="1" smtClean="0"/>
              <a:t>cbor</a:t>
            </a:r>
            <a:r>
              <a:rPr lang="en-US" sz="2000" dirty="0" smtClean="0"/>
              <a:t>-template)</a:t>
            </a:r>
            <a:r>
              <a:rPr lang="en-US" sz="2000" dirty="0"/>
              <a:t>	</a:t>
            </a:r>
          </a:p>
          <a:p>
            <a:r>
              <a:rPr lang="en-US" sz="2000" dirty="0" err="1"/>
              <a:t>CoAP</a:t>
            </a:r>
            <a:r>
              <a:rPr lang="en-US" sz="2000" dirty="0"/>
              <a:t> </a:t>
            </a:r>
            <a:r>
              <a:rPr lang="en-US" sz="2000" dirty="0" smtClean="0"/>
              <a:t>Traffic (draft-</a:t>
            </a:r>
            <a:r>
              <a:rPr lang="en-US" sz="2000" dirty="0" err="1" smtClean="0"/>
              <a:t>toutain</a:t>
            </a:r>
            <a:r>
              <a:rPr lang="en-US" sz="2000" dirty="0" smtClean="0"/>
              <a:t>-</a:t>
            </a:r>
            <a:r>
              <a:rPr lang="en-US" sz="2000" dirty="0" err="1" smtClean="0"/>
              <a:t>lpwan</a:t>
            </a:r>
            <a:r>
              <a:rPr lang="en-US" sz="2000" dirty="0" smtClean="0"/>
              <a:t>-</a:t>
            </a:r>
            <a:r>
              <a:rPr lang="en-US" sz="2000" dirty="0" err="1" smtClean="0"/>
              <a:t>coap</a:t>
            </a:r>
            <a:r>
              <a:rPr lang="en-US" sz="2000" dirty="0" smtClean="0"/>
              <a:t>-traffic)</a:t>
            </a:r>
            <a:r>
              <a:rPr lang="en-US" sz="2000" dirty="0"/>
              <a:t>	</a:t>
            </a:r>
          </a:p>
          <a:p>
            <a:r>
              <a:rPr lang="en-US" sz="2000" dirty="0"/>
              <a:t>SIGFOX System </a:t>
            </a:r>
            <a:r>
              <a:rPr lang="en-US" sz="2000" dirty="0" smtClean="0"/>
              <a:t>Description (draft-</a:t>
            </a:r>
            <a:r>
              <a:rPr lang="en-US" sz="2000" dirty="0" err="1" smtClean="0"/>
              <a:t>zuniga</a:t>
            </a:r>
            <a:r>
              <a:rPr lang="en-US" sz="2000" dirty="0" smtClean="0"/>
              <a:t>-</a:t>
            </a:r>
            <a:r>
              <a:rPr lang="en-US" sz="2000" dirty="0" err="1" smtClean="0"/>
              <a:t>lpwan</a:t>
            </a:r>
            <a:r>
              <a:rPr lang="en-US" sz="2000" dirty="0" smtClean="0"/>
              <a:t>-</a:t>
            </a:r>
            <a:r>
              <a:rPr lang="en-US" sz="2000" dirty="0" err="1" smtClean="0"/>
              <a:t>sigfox</a:t>
            </a:r>
            <a:r>
              <a:rPr lang="en-US" sz="2000" dirty="0" smtClean="0"/>
              <a:t>-system-description)</a:t>
            </a:r>
            <a:endParaRPr lang="en-US" sz="2000" dirty="0"/>
          </a:p>
          <a:p>
            <a:r>
              <a:rPr lang="en-US" sz="2000" dirty="0"/>
              <a:t>6LPWA Static Context Header Compression (SCHC) for IPV6 and UDP </a:t>
            </a:r>
            <a:r>
              <a:rPr lang="en-US" sz="2000" dirty="0" smtClean="0"/>
              <a:t>(</a:t>
            </a:r>
            <a:r>
              <a:rPr lang="en-US" sz="2000" dirty="0"/>
              <a:t>draft-toutain-6lpwa-ipv6-static-context-hc)</a:t>
            </a:r>
            <a:endParaRPr lang="en-US" sz="16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27</a:t>
            </a:fld>
            <a:endParaRPr lang="en-US"/>
          </a:p>
        </p:txBody>
      </p:sp>
    </p:spTree>
    <p:extLst>
      <p:ext uri="{BB962C8B-B14F-4D97-AF65-F5344CB8AC3E}">
        <p14:creationId xmlns:p14="http://schemas.microsoft.com/office/powerpoint/2010/main" val="4110980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b="1" dirty="0" smtClean="0"/>
              <a:t>SC </a:t>
            </a:r>
            <a:r>
              <a:rPr lang="en-US" b="1" dirty="0"/>
              <a:t>IETF - t2trg (</a:t>
            </a:r>
            <a:r>
              <a:rPr lang="en-US" b="1" dirty="0" smtClean="0"/>
              <a:t>Thing-to-Thing):</a:t>
            </a:r>
            <a:br>
              <a:rPr lang="en-US" b="1" dirty="0" smtClean="0"/>
            </a:br>
            <a:r>
              <a:rPr lang="en-US" b="1" dirty="0" smtClean="0"/>
              <a:t>Discussion items 1-4</a:t>
            </a:r>
            <a:endParaRPr lang="en-US" b="1" dirty="0"/>
          </a:p>
        </p:txBody>
      </p:sp>
      <p:sp>
        <p:nvSpPr>
          <p:cNvPr id="3" name="Content Placeholder 2"/>
          <p:cNvSpPr>
            <a:spLocks noGrp="1"/>
          </p:cNvSpPr>
          <p:nvPr>
            <p:ph idx="1"/>
          </p:nvPr>
        </p:nvSpPr>
        <p:spPr>
          <a:xfrm>
            <a:off x="685800" y="1600200"/>
            <a:ext cx="7870176" cy="4419600"/>
          </a:xfrm>
        </p:spPr>
        <p:txBody>
          <a:bodyPr/>
          <a:lstStyle/>
          <a:p>
            <a:pPr marL="0" indent="0">
              <a:buNone/>
            </a:pPr>
            <a:r>
              <a:rPr lang="en-US" sz="1800" dirty="0" smtClean="0"/>
              <a:t>[See https</a:t>
            </a:r>
            <a:r>
              <a:rPr lang="en-US" sz="1800" dirty="0"/>
              <a:t>://</a:t>
            </a:r>
            <a:r>
              <a:rPr lang="en-US" sz="1800" dirty="0" smtClean="0"/>
              <a:t>www.ietf.org/proceedings/98/minutes/minutes-98-t2trg-01.html]</a:t>
            </a:r>
            <a:endParaRPr lang="en-US" sz="1800" dirty="0"/>
          </a:p>
          <a:p>
            <a:pPr marL="457200" indent="-457200">
              <a:buFont typeface="+mj-lt"/>
              <a:buAutoNum type="arabicPeriod"/>
            </a:pPr>
            <a:r>
              <a:rPr lang="en-US" sz="2000" dirty="0" smtClean="0"/>
              <a:t>“</a:t>
            </a:r>
            <a:r>
              <a:rPr lang="en-US" sz="2000" dirty="0"/>
              <a:t>What needs to be done to make systems interoperate that employ different kinds of data models in their components”</a:t>
            </a:r>
          </a:p>
          <a:p>
            <a:pPr marL="457200" indent="-457200">
              <a:buFont typeface="+mj-lt"/>
              <a:buAutoNum type="arabicPeriod"/>
            </a:pPr>
            <a:endParaRPr lang="en-US" sz="2000" dirty="0"/>
          </a:p>
          <a:p>
            <a:pPr marL="457200" indent="-457200">
              <a:buFont typeface="+mj-lt"/>
              <a:buAutoNum type="arabicPeriod"/>
            </a:pPr>
            <a:r>
              <a:rPr lang="en-US" sz="2000" dirty="0"/>
              <a:t>“What are the problems that need to be solved before I can reasonably transfer authority to access a bunch of IoT devices to a new owner when I sell my house”</a:t>
            </a:r>
          </a:p>
          <a:p>
            <a:pPr marL="457200" indent="-457200">
              <a:buFont typeface="+mj-lt"/>
              <a:buAutoNum type="arabicPeriod"/>
            </a:pPr>
            <a:endParaRPr lang="en-US" sz="2000" dirty="0"/>
          </a:p>
          <a:p>
            <a:pPr marL="457200" indent="-457200">
              <a:buFont typeface="+mj-lt"/>
              <a:buAutoNum type="arabicPeriod"/>
            </a:pPr>
            <a:r>
              <a:rPr lang="en-US" sz="2000" dirty="0"/>
              <a:t>“What if Alice is evil and Bob doesn’t get a chance to scream?”</a:t>
            </a:r>
          </a:p>
          <a:p>
            <a:pPr marL="457200" indent="-457200">
              <a:buFont typeface="+mj-lt"/>
              <a:buAutoNum type="arabicPeriod"/>
            </a:pPr>
            <a:endParaRPr lang="en-US" sz="2000" dirty="0"/>
          </a:p>
          <a:p>
            <a:pPr marL="457200" indent="-457200">
              <a:buFont typeface="+mj-lt"/>
              <a:buAutoNum type="arabicPeriod"/>
            </a:pPr>
            <a:r>
              <a:rPr lang="en-US" sz="2000" dirty="0"/>
              <a:t>“Converging network on-boarding with application layer setup? How can I use application credentials to join the network or v.v. Can we reduce TCO in the process?”</a:t>
            </a:r>
          </a:p>
          <a:p>
            <a:pPr marL="0" indent="0">
              <a:buNone/>
            </a:pPr>
            <a:endParaRPr lang="en-US" sz="16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28</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b="1" dirty="0"/>
              <a:t>SC IETF - t2trg (Thing-to-Thing):</a:t>
            </a:r>
            <a:br>
              <a:rPr lang="en-US" b="1" dirty="0"/>
            </a:br>
            <a:r>
              <a:rPr lang="en-US" b="1" dirty="0"/>
              <a:t>Discussion </a:t>
            </a:r>
            <a:r>
              <a:rPr lang="en-US" b="1" dirty="0" smtClean="0"/>
              <a:t>items 5-8</a:t>
            </a:r>
            <a:endParaRPr lang="en-US" b="1" dirty="0"/>
          </a:p>
        </p:txBody>
      </p:sp>
      <p:sp>
        <p:nvSpPr>
          <p:cNvPr id="3" name="Content Placeholder 2"/>
          <p:cNvSpPr>
            <a:spLocks noGrp="1"/>
          </p:cNvSpPr>
          <p:nvPr>
            <p:ph idx="1"/>
          </p:nvPr>
        </p:nvSpPr>
        <p:spPr>
          <a:xfrm>
            <a:off x="685800" y="1524000"/>
            <a:ext cx="7717776" cy="4800600"/>
          </a:xfrm>
        </p:spPr>
        <p:txBody>
          <a:bodyPr/>
          <a:lstStyle/>
          <a:p>
            <a:pPr marL="457200" indent="-457200">
              <a:buFont typeface="+mj-lt"/>
              <a:buAutoNum type="arabicPeriod" startAt="5"/>
            </a:pPr>
            <a:r>
              <a:rPr lang="en-US" sz="2000" dirty="0" smtClean="0"/>
              <a:t>“</a:t>
            </a:r>
            <a:r>
              <a:rPr lang="en-US" sz="2000" dirty="0"/>
              <a:t>Edge computing issues”</a:t>
            </a:r>
          </a:p>
          <a:p>
            <a:pPr marL="457200" indent="-457200">
              <a:buFont typeface="+mj-lt"/>
              <a:buAutoNum type="arabicPeriod" startAt="5"/>
            </a:pPr>
            <a:endParaRPr lang="en-US" sz="2000" dirty="0"/>
          </a:p>
          <a:p>
            <a:pPr marL="457200" indent="-457200">
              <a:buFont typeface="+mj-lt"/>
              <a:buAutoNum type="arabicPeriod" startAt="5"/>
            </a:pPr>
            <a:r>
              <a:rPr lang="en-US" sz="2000" dirty="0"/>
              <a:t>“What would it mean to configure some remote certificates on a device which then sits in a drawer for 2 years and will then be expected to be deployed for 10 years, when the lifetime of that certificate is 1 year?”</a:t>
            </a:r>
          </a:p>
          <a:p>
            <a:pPr marL="457200" indent="-457200">
              <a:buFont typeface="+mj-lt"/>
              <a:buAutoNum type="arabicPeriod" startAt="5"/>
            </a:pPr>
            <a:endParaRPr lang="en-US" sz="2000" dirty="0"/>
          </a:p>
          <a:p>
            <a:pPr marL="457200" indent="-457200">
              <a:buFont typeface="+mj-lt"/>
              <a:buAutoNum type="arabicPeriod" startAt="5"/>
            </a:pPr>
            <a:r>
              <a:rPr lang="en-US" sz="2000" dirty="0"/>
              <a:t>“Early discovery: DHCP, Multicast, </a:t>
            </a:r>
            <a:r>
              <a:rPr lang="en-US" sz="2000" dirty="0" err="1"/>
              <a:t>Anycast</a:t>
            </a:r>
            <a:r>
              <a:rPr lang="en-US" sz="2000" dirty="0"/>
              <a:t>, ND, … What is the preferred tool (for any particular space) and why? (Does it have the properties we need)”</a:t>
            </a:r>
          </a:p>
          <a:p>
            <a:pPr marL="457200" indent="-457200">
              <a:buFont typeface="+mj-lt"/>
              <a:buAutoNum type="arabicPeriod" startAt="5"/>
            </a:pPr>
            <a:endParaRPr lang="en-US" sz="2000" dirty="0"/>
          </a:p>
          <a:p>
            <a:pPr marL="457200" indent="-457200">
              <a:buFont typeface="+mj-lt"/>
              <a:buAutoNum type="arabicPeriod" startAt="5"/>
            </a:pPr>
            <a:r>
              <a:rPr lang="en-US" sz="2000" dirty="0"/>
              <a:t>“What problems are we running into by running different kinds of systems on the same networks? What could be done to increase coexistence?”</a:t>
            </a:r>
            <a:endParaRPr lang="en-US" sz="16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29</a:t>
            </a:fld>
            <a:endParaRPr lang="en-US"/>
          </a:p>
        </p:txBody>
      </p:sp>
    </p:spTree>
    <p:extLst>
      <p:ext uri="{BB962C8B-B14F-4D97-AF65-F5344CB8AC3E}">
        <p14:creationId xmlns:p14="http://schemas.microsoft.com/office/powerpoint/2010/main" val="1537765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a:t>
            </a:r>
            <a:r>
              <a:rPr lang="en-US" b="1" dirty="0"/>
              <a:t>IETF - t2trg (</a:t>
            </a:r>
            <a:r>
              <a:rPr lang="en-US" b="1" dirty="0" smtClean="0"/>
              <a:t>Thing-to-Thing)</a:t>
            </a:r>
            <a:endParaRPr lang="en-US" b="1" dirty="0"/>
          </a:p>
        </p:txBody>
      </p:sp>
      <p:sp>
        <p:nvSpPr>
          <p:cNvPr id="3" name="Content Placeholder 2"/>
          <p:cNvSpPr>
            <a:spLocks noGrp="1"/>
          </p:cNvSpPr>
          <p:nvPr>
            <p:ph idx="1"/>
          </p:nvPr>
        </p:nvSpPr>
        <p:spPr>
          <a:xfrm>
            <a:off x="304800" y="1371600"/>
            <a:ext cx="8534400" cy="4800600"/>
          </a:xfrm>
        </p:spPr>
        <p:txBody>
          <a:bodyPr/>
          <a:lstStyle/>
          <a:p>
            <a:pPr marL="0" indent="0">
              <a:buNone/>
            </a:pPr>
            <a:r>
              <a:rPr lang="en-US" sz="2000" b="1" dirty="0"/>
              <a:t>Active </a:t>
            </a:r>
            <a:r>
              <a:rPr lang="en-US" sz="2000" b="1" dirty="0" smtClean="0"/>
              <a:t>Internet-Draft</a:t>
            </a:r>
            <a:endParaRPr lang="en-US" sz="2000" b="1" dirty="0"/>
          </a:p>
          <a:p>
            <a:r>
              <a:rPr lang="en-US" sz="2000" dirty="0"/>
              <a:t>State of the Art and Challenges for the Internet of Things (draft-irtf-t2trg-iot-seccons)</a:t>
            </a:r>
          </a:p>
          <a:p>
            <a:pPr marL="0" indent="0">
              <a:buNone/>
            </a:pPr>
            <a:endParaRPr lang="en-US" sz="2000" dirty="0"/>
          </a:p>
          <a:p>
            <a:pPr marL="0" indent="0">
              <a:buNone/>
            </a:pPr>
            <a:r>
              <a:rPr lang="en-US" sz="2000" b="1" dirty="0"/>
              <a:t>Related </a:t>
            </a:r>
            <a:r>
              <a:rPr lang="en-US" sz="2000" b="1" dirty="0" smtClean="0"/>
              <a:t>Internet-Drafts</a:t>
            </a:r>
            <a:endParaRPr lang="en-US" sz="2000" b="1" dirty="0"/>
          </a:p>
          <a:p>
            <a:r>
              <a:rPr lang="en-US" sz="1800" dirty="0" err="1"/>
              <a:t>Slipmux</a:t>
            </a:r>
            <a:r>
              <a:rPr lang="en-US" sz="1800" dirty="0"/>
              <a:t>: Using an UART interface for diagnostics, configuration, and packet transfer (draft-bormann-t2trg-slipmux</a:t>
            </a:r>
            <a:r>
              <a:rPr lang="en-US" sz="1800" dirty="0" smtClean="0"/>
              <a:t>)</a:t>
            </a:r>
            <a:endParaRPr lang="en-US" sz="1800" dirty="0"/>
          </a:p>
          <a:p>
            <a:r>
              <a:rPr lang="en-US" sz="1800" dirty="0"/>
              <a:t>SWORN: Secure Wake on Radio Nudging (draft-bormann-t2trg-sworn</a:t>
            </a:r>
            <a:r>
              <a:rPr lang="en-US" sz="1800" dirty="0" smtClean="0"/>
              <a:t>)</a:t>
            </a:r>
            <a:endParaRPr lang="en-US" sz="1800" dirty="0"/>
          </a:p>
          <a:p>
            <a:r>
              <a:rPr lang="en-US" sz="1800" dirty="0"/>
              <a:t>The Constrained RESTful Application Language (</a:t>
            </a:r>
            <a:r>
              <a:rPr lang="en-US" sz="1800" dirty="0" err="1"/>
              <a:t>CoRAL</a:t>
            </a:r>
            <a:r>
              <a:rPr lang="en-US" sz="1800" dirty="0"/>
              <a:t>) (draft-hartke-t2trg-coral</a:t>
            </a:r>
            <a:r>
              <a:rPr lang="en-US" sz="1800" dirty="0" smtClean="0"/>
              <a:t>)</a:t>
            </a:r>
            <a:endParaRPr lang="en-US" sz="1800" dirty="0"/>
          </a:p>
          <a:p>
            <a:r>
              <a:rPr lang="en-US" sz="1800" dirty="0"/>
              <a:t>Thing-to-Thing Data Hub (draft-hartke-t2trg-data-hub</a:t>
            </a:r>
            <a:r>
              <a:rPr lang="en-US" sz="1800" dirty="0" smtClean="0"/>
              <a:t>)</a:t>
            </a:r>
            <a:endParaRPr lang="en-US" sz="1800" dirty="0"/>
          </a:p>
          <a:p>
            <a:r>
              <a:rPr lang="en-US" sz="1800" dirty="0"/>
              <a:t>RESTful Design for Internet of Things Systems (draft-keranen-t2trg-rest-iot</a:t>
            </a:r>
            <a:r>
              <a:rPr lang="en-US" sz="1800" dirty="0" smtClean="0"/>
              <a:t>)</a:t>
            </a:r>
            <a:endParaRPr lang="en-US" sz="1800" dirty="0"/>
          </a:p>
          <a:p>
            <a:r>
              <a:rPr lang="en-US" sz="1800" dirty="0"/>
              <a:t>Media Types for Hypertext Sensor Markup (draft-koster-t2trg-hsml</a:t>
            </a:r>
            <a:r>
              <a:rPr lang="en-US" sz="1800" dirty="0" smtClean="0"/>
              <a:t>)</a:t>
            </a:r>
            <a:endParaRPr lang="en-US" sz="1800" dirty="0"/>
          </a:p>
          <a:p>
            <a:r>
              <a:rPr lang="en-US" sz="1800" dirty="0"/>
              <a:t>Secure IoT Bootstrapping: A Survey (draft-sarikaya-t2trg-sbootstrapping</a:t>
            </a:r>
            <a:r>
              <a:rPr lang="en-US" sz="1800" dirty="0" smtClean="0"/>
              <a:t>)</a:t>
            </a:r>
          </a:p>
          <a:p>
            <a:pPr marL="0" indent="0">
              <a:buNone/>
            </a:pPr>
            <a:r>
              <a:rPr lang="en-US" sz="1600" dirty="0" smtClean="0"/>
              <a:t> </a:t>
            </a:r>
            <a:endParaRPr lang="en-US" sz="16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30</a:t>
            </a:fld>
            <a:endParaRPr lang="en-US"/>
          </a:p>
        </p:txBody>
      </p:sp>
    </p:spTree>
    <p:extLst>
      <p:ext uri="{BB962C8B-B14F-4D97-AF65-F5344CB8AC3E}">
        <p14:creationId xmlns:p14="http://schemas.microsoft.com/office/powerpoint/2010/main" val="2426144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b="1" dirty="0" smtClean="0"/>
              <a:t>SC IETF – ace</a:t>
            </a:r>
            <a:endParaRPr lang="en-US" b="1" dirty="0"/>
          </a:p>
        </p:txBody>
      </p:sp>
      <p:sp>
        <p:nvSpPr>
          <p:cNvPr id="3" name="Content Placeholder 2"/>
          <p:cNvSpPr>
            <a:spLocks noGrp="1"/>
          </p:cNvSpPr>
          <p:nvPr>
            <p:ph idx="1"/>
          </p:nvPr>
        </p:nvSpPr>
        <p:spPr>
          <a:xfrm>
            <a:off x="228600" y="1219200"/>
            <a:ext cx="8686800" cy="4267200"/>
          </a:xfrm>
        </p:spPr>
        <p:txBody>
          <a:bodyPr/>
          <a:lstStyle/>
          <a:p>
            <a:pPr marL="0" indent="0">
              <a:buNone/>
            </a:pPr>
            <a:r>
              <a:rPr lang="en-US" sz="2400" b="1" dirty="0" smtClean="0"/>
              <a:t>IETF 98 agenda</a:t>
            </a:r>
            <a:endParaRPr lang="en-US" sz="2400" dirty="0"/>
          </a:p>
          <a:p>
            <a:r>
              <a:rPr lang="en-US" sz="2400" dirty="0" smtClean="0"/>
              <a:t>discuss most of the drafts on these three pages</a:t>
            </a:r>
            <a:endParaRPr lang="en-US" sz="2400" dirty="0"/>
          </a:p>
          <a:p>
            <a:r>
              <a:rPr lang="en-US" sz="2000" dirty="0" smtClean="0"/>
              <a:t>See: https</a:t>
            </a:r>
            <a:r>
              <a:rPr lang="en-US" sz="2000" dirty="0"/>
              <a:t>://www.ietf.org/proceedings/98/minutes/minutes-98-ace-00.txt</a:t>
            </a:r>
            <a:endParaRPr lang="en-US" sz="2000" dirty="0" smtClean="0"/>
          </a:p>
          <a:p>
            <a:pPr marL="0" indent="0">
              <a:spcBef>
                <a:spcPts val="1800"/>
              </a:spcBef>
              <a:buNone/>
            </a:pPr>
            <a:r>
              <a:rPr lang="en-US" sz="2400" b="1" dirty="0" smtClean="0"/>
              <a:t>Active </a:t>
            </a:r>
            <a:r>
              <a:rPr lang="en-US" sz="2400" b="1" dirty="0"/>
              <a:t>Internet-Drafts</a:t>
            </a:r>
          </a:p>
          <a:p>
            <a:r>
              <a:rPr lang="en-US" sz="2400" dirty="0" smtClean="0"/>
              <a:t>An </a:t>
            </a:r>
            <a:r>
              <a:rPr lang="en-US" sz="2400" dirty="0"/>
              <a:t>architecture for authorization in constrained environments (draft-</a:t>
            </a:r>
            <a:r>
              <a:rPr lang="en-US" sz="2400" dirty="0" err="1"/>
              <a:t>ietf</a:t>
            </a:r>
            <a:r>
              <a:rPr lang="en-US" sz="2400" dirty="0"/>
              <a:t>-ace-actors</a:t>
            </a:r>
            <a:r>
              <a:rPr lang="en-US" sz="2400" dirty="0" smtClean="0"/>
              <a:t>)</a:t>
            </a:r>
            <a:endParaRPr lang="en-US" sz="2400" dirty="0"/>
          </a:p>
          <a:p>
            <a:r>
              <a:rPr lang="en-US" sz="2400" dirty="0"/>
              <a:t>CBOR Web Token (CWT) (draft-</a:t>
            </a:r>
            <a:r>
              <a:rPr lang="en-US" sz="2400" dirty="0" err="1"/>
              <a:t>ietf</a:t>
            </a:r>
            <a:r>
              <a:rPr lang="en-US" sz="2400" dirty="0"/>
              <a:t>-ace-</a:t>
            </a:r>
            <a:r>
              <a:rPr lang="en-US" sz="2400" dirty="0" err="1"/>
              <a:t>cbor</a:t>
            </a:r>
            <a:r>
              <a:rPr lang="en-US" sz="2400" dirty="0"/>
              <a:t>-web-token</a:t>
            </a:r>
            <a:r>
              <a:rPr lang="en-US" sz="2400" dirty="0" smtClean="0"/>
              <a:t>)</a:t>
            </a:r>
            <a:endParaRPr lang="en-US" sz="2400" dirty="0"/>
          </a:p>
          <a:p>
            <a:r>
              <a:rPr lang="en-US" sz="2400" dirty="0"/>
              <a:t>Authentication and Authorization for Constrained Environments (ACE) (draft-</a:t>
            </a:r>
            <a:r>
              <a:rPr lang="en-US" sz="2400" dirty="0" err="1"/>
              <a:t>ietf</a:t>
            </a:r>
            <a:r>
              <a:rPr lang="en-US" sz="2400" dirty="0"/>
              <a:t>-ace-</a:t>
            </a:r>
            <a:r>
              <a:rPr lang="en-US" sz="2400" dirty="0" err="1"/>
              <a:t>oauth</a:t>
            </a:r>
            <a:r>
              <a:rPr lang="en-US" sz="2400" dirty="0"/>
              <a:t>-</a:t>
            </a:r>
            <a:r>
              <a:rPr lang="en-US" sz="2400" dirty="0" err="1"/>
              <a:t>authz</a:t>
            </a:r>
            <a:r>
              <a:rPr lang="en-US" sz="2400" dirty="0"/>
              <a:t>)</a:t>
            </a:r>
            <a:endParaRPr lang="en-US" sz="1600" dirty="0" smtClean="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31</a:t>
            </a:fld>
            <a:endParaRPr lang="en-US"/>
          </a:p>
        </p:txBody>
      </p:sp>
    </p:spTree>
    <p:extLst>
      <p:ext uri="{BB962C8B-B14F-4D97-AF65-F5344CB8AC3E}">
        <p14:creationId xmlns:p14="http://schemas.microsoft.com/office/powerpoint/2010/main" val="1960398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685800"/>
          </a:xfrm>
        </p:spPr>
        <p:txBody>
          <a:bodyPr/>
          <a:lstStyle/>
          <a:p>
            <a:r>
              <a:rPr lang="en-US" b="1" dirty="0" smtClean="0"/>
              <a:t>SC IETF – ace - </a:t>
            </a:r>
            <a:r>
              <a:rPr lang="en-US" dirty="0" smtClean="0"/>
              <a:t>Related Internet-Drafts (1)</a:t>
            </a:r>
            <a:endParaRPr lang="en-US" b="1" dirty="0"/>
          </a:p>
        </p:txBody>
      </p:sp>
      <p:sp>
        <p:nvSpPr>
          <p:cNvPr id="3" name="Content Placeholder 2"/>
          <p:cNvSpPr>
            <a:spLocks noGrp="1"/>
          </p:cNvSpPr>
          <p:nvPr>
            <p:ph idx="1"/>
          </p:nvPr>
        </p:nvSpPr>
        <p:spPr>
          <a:xfrm>
            <a:off x="228600" y="1524000"/>
            <a:ext cx="8534400" cy="4800600"/>
          </a:xfrm>
        </p:spPr>
        <p:txBody>
          <a:bodyPr/>
          <a:lstStyle/>
          <a:p>
            <a:r>
              <a:rPr lang="en-US" sz="2000" dirty="0" smtClean="0"/>
              <a:t>Privacy-Enhanced </a:t>
            </a:r>
            <a:r>
              <a:rPr lang="en-US" sz="2000" dirty="0"/>
              <a:t>Tokens for Authorization in ACE (draft-</a:t>
            </a:r>
            <a:r>
              <a:rPr lang="en-US" sz="2000" dirty="0" err="1"/>
              <a:t>cuellar</a:t>
            </a:r>
            <a:r>
              <a:rPr lang="en-US" sz="2000" dirty="0"/>
              <a:t>-ace-pat-</a:t>
            </a:r>
            <a:r>
              <a:rPr lang="en-US" sz="2000" dirty="0" err="1"/>
              <a:t>priv</a:t>
            </a:r>
            <a:r>
              <a:rPr lang="en-US" sz="2000" dirty="0"/>
              <a:t>-enhanced-</a:t>
            </a:r>
            <a:r>
              <a:rPr lang="en-US" sz="2000" dirty="0" err="1"/>
              <a:t>authz</a:t>
            </a:r>
            <a:r>
              <a:rPr lang="en-US" sz="2000" dirty="0"/>
              <a:t>-tokens</a:t>
            </a:r>
            <a:r>
              <a:rPr lang="en-US" sz="2000" dirty="0" smtClean="0"/>
              <a:t>)</a:t>
            </a:r>
            <a:endParaRPr lang="en-US" sz="2000" dirty="0"/>
          </a:p>
          <a:p>
            <a:r>
              <a:rPr lang="en-US" sz="2000" dirty="0"/>
              <a:t>Datagram Transport Layer Security (DTLS) Profile for Authentication and Authorization for Constrained Environments (ACE) (draft-</a:t>
            </a:r>
            <a:r>
              <a:rPr lang="en-US" sz="2000" dirty="0" err="1"/>
              <a:t>gerdes</a:t>
            </a:r>
            <a:r>
              <a:rPr lang="en-US" sz="2000" dirty="0"/>
              <a:t>-ace-</a:t>
            </a:r>
            <a:r>
              <a:rPr lang="en-US" sz="2000" dirty="0" err="1"/>
              <a:t>dtls</a:t>
            </a:r>
            <a:r>
              <a:rPr lang="en-US" sz="2000" dirty="0"/>
              <a:t>-authorize</a:t>
            </a:r>
            <a:r>
              <a:rPr lang="en-US" sz="2000" dirty="0" smtClean="0"/>
              <a:t>)</a:t>
            </a:r>
            <a:endParaRPr lang="en-US" sz="2000" dirty="0"/>
          </a:p>
          <a:p>
            <a:r>
              <a:rPr lang="en-US" sz="2000" dirty="0"/>
              <a:t>Subliminal Channel Hiding Communication for Constrained-Node Networks (draft-</a:t>
            </a:r>
            <a:r>
              <a:rPr lang="en-US" sz="2000" dirty="0" err="1"/>
              <a:t>huang</a:t>
            </a:r>
            <a:r>
              <a:rPr lang="en-US" sz="2000" dirty="0"/>
              <a:t>-ace-hiding-communication</a:t>
            </a:r>
            <a:r>
              <a:rPr lang="en-US" sz="2000" dirty="0" smtClean="0"/>
              <a:t>)</a:t>
            </a:r>
            <a:endParaRPr lang="en-US" sz="2000" dirty="0"/>
          </a:p>
          <a:p>
            <a:r>
              <a:rPr lang="en-US" sz="2000" dirty="0"/>
              <a:t>Proof-of-Possession Key Semantics for CBOR Web Tokens (CWTs) (draft-jones-ace-cwt-proof-of-possession</a:t>
            </a:r>
            <a:r>
              <a:rPr lang="en-US" sz="2000" dirty="0" smtClean="0"/>
              <a:t>)</a:t>
            </a:r>
            <a:endParaRPr lang="en-US" sz="2000" dirty="0"/>
          </a:p>
          <a:p>
            <a:r>
              <a:rPr lang="en-US" sz="2000" dirty="0"/>
              <a:t>EAP-based Authentication Service for </a:t>
            </a:r>
            <a:r>
              <a:rPr lang="en-US" sz="2000" dirty="0" err="1"/>
              <a:t>CoAP</a:t>
            </a:r>
            <a:r>
              <a:rPr lang="en-US" sz="2000" dirty="0"/>
              <a:t> (draft-</a:t>
            </a:r>
            <a:r>
              <a:rPr lang="en-US" sz="2000" dirty="0" err="1"/>
              <a:t>marin</a:t>
            </a:r>
            <a:r>
              <a:rPr lang="en-US" sz="2000" dirty="0"/>
              <a:t>-ace-</a:t>
            </a:r>
            <a:r>
              <a:rPr lang="en-US" sz="2000" dirty="0" err="1"/>
              <a:t>wg</a:t>
            </a:r>
            <a:r>
              <a:rPr lang="en-US" sz="2000" dirty="0"/>
              <a:t>-</a:t>
            </a:r>
            <a:r>
              <a:rPr lang="en-US" sz="2000" dirty="0" err="1"/>
              <a:t>coap-eap</a:t>
            </a:r>
            <a:r>
              <a:rPr lang="en-US" sz="2000" dirty="0" smtClean="0"/>
              <a:t>)</a:t>
            </a:r>
            <a:endParaRPr lang="en-US" sz="2000" dirty="0"/>
          </a:p>
          <a:p>
            <a:r>
              <a:rPr lang="en-US" sz="2000" dirty="0" err="1"/>
              <a:t>CoAP</a:t>
            </a:r>
            <a:r>
              <a:rPr lang="en-US" sz="2000" dirty="0"/>
              <a:t> Pub-Sub Profile for Authentication and Authorization for Constrained Environments (ACE) (draft-</a:t>
            </a:r>
            <a:r>
              <a:rPr lang="en-US" sz="2000" dirty="0" err="1"/>
              <a:t>palombini</a:t>
            </a:r>
            <a:r>
              <a:rPr lang="en-US" sz="2000" dirty="0"/>
              <a:t>-ace-</a:t>
            </a:r>
            <a:r>
              <a:rPr lang="en-US" sz="2000" dirty="0" err="1"/>
              <a:t>coap</a:t>
            </a:r>
            <a:r>
              <a:rPr lang="en-US" sz="2000" dirty="0"/>
              <a:t>-</a:t>
            </a:r>
            <a:r>
              <a:rPr lang="en-US" sz="2000" dirty="0" err="1"/>
              <a:t>pubsub</a:t>
            </a:r>
            <a:r>
              <a:rPr lang="en-US" sz="2000" dirty="0"/>
              <a:t>-profile</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32</a:t>
            </a:fld>
            <a:endParaRPr lang="en-US"/>
          </a:p>
        </p:txBody>
      </p:sp>
    </p:spTree>
    <p:extLst>
      <p:ext uri="{BB962C8B-B14F-4D97-AF65-F5344CB8AC3E}">
        <p14:creationId xmlns:p14="http://schemas.microsoft.com/office/powerpoint/2010/main" val="1890155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458200" cy="685800"/>
          </a:xfrm>
        </p:spPr>
        <p:txBody>
          <a:bodyPr/>
          <a:lstStyle/>
          <a:p>
            <a:r>
              <a:rPr lang="en-US" b="1" dirty="0" smtClean="0"/>
              <a:t>SC IETF – ace - </a:t>
            </a:r>
            <a:r>
              <a:rPr lang="en-US" dirty="0" smtClean="0"/>
              <a:t>Related Internet-Drafts (2)</a:t>
            </a:r>
            <a:endParaRPr lang="en-US" b="1" dirty="0"/>
          </a:p>
        </p:txBody>
      </p:sp>
      <p:sp>
        <p:nvSpPr>
          <p:cNvPr id="3" name="Content Placeholder 2"/>
          <p:cNvSpPr>
            <a:spLocks noGrp="1"/>
          </p:cNvSpPr>
          <p:nvPr>
            <p:ph idx="1"/>
          </p:nvPr>
        </p:nvSpPr>
        <p:spPr>
          <a:xfrm>
            <a:off x="228600" y="1371600"/>
            <a:ext cx="8534400" cy="4953000"/>
          </a:xfrm>
        </p:spPr>
        <p:txBody>
          <a:bodyPr/>
          <a:lstStyle/>
          <a:p>
            <a:r>
              <a:rPr lang="en-US" sz="2400" dirty="0" smtClean="0"/>
              <a:t>OSCOAP </a:t>
            </a:r>
            <a:r>
              <a:rPr lang="en-US" sz="2400" dirty="0"/>
              <a:t>profile of ACE (draft-</a:t>
            </a:r>
            <a:r>
              <a:rPr lang="en-US" sz="2400" dirty="0" err="1"/>
              <a:t>seitz</a:t>
            </a:r>
            <a:r>
              <a:rPr lang="en-US" sz="2400" dirty="0"/>
              <a:t>-ace-</a:t>
            </a:r>
            <a:r>
              <a:rPr lang="en-US" sz="2400" dirty="0" err="1"/>
              <a:t>oscoap</a:t>
            </a:r>
            <a:r>
              <a:rPr lang="en-US" sz="2400" dirty="0"/>
              <a:t>-profile</a:t>
            </a:r>
            <a:r>
              <a:rPr lang="en-US" sz="2400" dirty="0" smtClean="0"/>
              <a:t>)</a:t>
            </a:r>
            <a:endParaRPr lang="en-US" sz="2400" dirty="0"/>
          </a:p>
          <a:p>
            <a:r>
              <a:rPr lang="en-US" sz="2400" dirty="0"/>
              <a:t>Ephemeral </a:t>
            </a:r>
            <a:r>
              <a:rPr lang="en-US" sz="2400" dirty="0" err="1"/>
              <a:t>Diffie</a:t>
            </a:r>
            <a:r>
              <a:rPr lang="en-US" sz="2400" dirty="0"/>
              <a:t>-Hellman Over COSE (EDHOC) (draft-</a:t>
            </a:r>
            <a:r>
              <a:rPr lang="en-US" sz="2400" dirty="0" err="1"/>
              <a:t>selander</a:t>
            </a:r>
            <a:r>
              <a:rPr lang="en-US" sz="2400" dirty="0"/>
              <a:t>-ace-</a:t>
            </a:r>
            <a:r>
              <a:rPr lang="en-US" sz="2400" dirty="0" err="1"/>
              <a:t>cose</a:t>
            </a:r>
            <a:r>
              <a:rPr lang="en-US" sz="2400" dirty="0"/>
              <a:t>-</a:t>
            </a:r>
            <a:r>
              <a:rPr lang="en-US" sz="2400" dirty="0" err="1"/>
              <a:t>ecdhe</a:t>
            </a:r>
            <a:r>
              <a:rPr lang="en-US" sz="2400" dirty="0" smtClean="0"/>
              <a:t>)</a:t>
            </a:r>
            <a:endParaRPr lang="en-US" sz="2400" dirty="0"/>
          </a:p>
          <a:p>
            <a:r>
              <a:rPr lang="en-US" sz="2400" dirty="0"/>
              <a:t>Enrollment with Application Layer Security (draft-</a:t>
            </a:r>
            <a:r>
              <a:rPr lang="en-US" sz="2400" dirty="0" err="1"/>
              <a:t>selander</a:t>
            </a:r>
            <a:r>
              <a:rPr lang="en-US" sz="2400" dirty="0"/>
              <a:t>-ace-</a:t>
            </a:r>
            <a:r>
              <a:rPr lang="en-US" sz="2400" dirty="0" err="1"/>
              <a:t>eals</a:t>
            </a:r>
            <a:r>
              <a:rPr lang="en-US" sz="2400" dirty="0" smtClean="0"/>
              <a:t>)</a:t>
            </a:r>
            <a:endParaRPr lang="en-US" sz="2400" dirty="0"/>
          </a:p>
          <a:p>
            <a:r>
              <a:rPr lang="en-US" sz="2400" dirty="0"/>
              <a:t>MQTT-TLS profile of ACE (draft-</a:t>
            </a:r>
            <a:r>
              <a:rPr lang="en-US" sz="2400" dirty="0" err="1"/>
              <a:t>sengul</a:t>
            </a:r>
            <a:r>
              <a:rPr lang="en-US" sz="2400" dirty="0"/>
              <a:t>-ace-</a:t>
            </a:r>
            <a:r>
              <a:rPr lang="en-US" sz="2400" dirty="0" err="1"/>
              <a:t>mqtt</a:t>
            </a:r>
            <a:r>
              <a:rPr lang="en-US" sz="2400" dirty="0"/>
              <a:t>-</a:t>
            </a:r>
            <a:r>
              <a:rPr lang="en-US" sz="2400" dirty="0" err="1"/>
              <a:t>tls</a:t>
            </a:r>
            <a:r>
              <a:rPr lang="en-US" sz="2400" dirty="0"/>
              <a:t>-profile</a:t>
            </a:r>
            <a:r>
              <a:rPr lang="en-US" sz="2400" dirty="0" smtClean="0"/>
              <a:t>)</a:t>
            </a:r>
            <a:endParaRPr lang="en-US" sz="2400" dirty="0"/>
          </a:p>
          <a:p>
            <a:r>
              <a:rPr lang="en-US" sz="2400" dirty="0"/>
              <a:t>EST over secure </a:t>
            </a:r>
            <a:r>
              <a:rPr lang="en-US" sz="2400" dirty="0" err="1"/>
              <a:t>CoAP</a:t>
            </a:r>
            <a:r>
              <a:rPr lang="en-US" sz="2400" dirty="0"/>
              <a:t> (EST-</a:t>
            </a:r>
            <a:r>
              <a:rPr lang="en-US" sz="2400" dirty="0" err="1"/>
              <a:t>coaps</a:t>
            </a:r>
            <a:r>
              <a:rPr lang="en-US" sz="2400" dirty="0"/>
              <a:t>) (draft-</a:t>
            </a:r>
            <a:r>
              <a:rPr lang="en-US" sz="2400" dirty="0" err="1"/>
              <a:t>vanderstok</a:t>
            </a:r>
            <a:r>
              <a:rPr lang="en-US" sz="2400" dirty="0"/>
              <a:t>-ace-</a:t>
            </a:r>
            <a:r>
              <a:rPr lang="en-US" sz="2400" dirty="0" err="1"/>
              <a:t>coap</a:t>
            </a:r>
            <a:r>
              <a:rPr lang="en-US" sz="2400" dirty="0"/>
              <a:t>-</a:t>
            </a:r>
            <a:r>
              <a:rPr lang="en-US" sz="2400" dirty="0" err="1"/>
              <a:t>est</a:t>
            </a:r>
            <a:r>
              <a:rPr lang="en-US" sz="2400" dirty="0" smtClean="0"/>
              <a:t>)</a:t>
            </a:r>
            <a:endParaRPr lang="en-US" sz="2400" dirty="0"/>
          </a:p>
          <a:p>
            <a:r>
              <a:rPr lang="en-US" sz="2400" dirty="0"/>
              <a:t>The consideration of OPC UA security in constrained environments (draft-</a:t>
            </a:r>
            <a:r>
              <a:rPr lang="en-US" sz="2400" dirty="0" err="1"/>
              <a:t>wei</a:t>
            </a:r>
            <a:r>
              <a:rPr lang="en-US" sz="2400" dirty="0"/>
              <a:t>-ace-</a:t>
            </a:r>
            <a:r>
              <a:rPr lang="en-US" sz="2400" dirty="0" err="1"/>
              <a:t>opc</a:t>
            </a:r>
            <a:r>
              <a:rPr lang="en-US" sz="2400" dirty="0"/>
              <a:t>-</a:t>
            </a:r>
            <a:r>
              <a:rPr lang="en-US" sz="2400" dirty="0" err="1"/>
              <a:t>ua</a:t>
            </a:r>
            <a:r>
              <a:rPr lang="en-US" sz="2400" dirty="0"/>
              <a:t>-security</a:t>
            </a:r>
            <a:r>
              <a:rPr lang="en-US" sz="2400" dirty="0" smtClean="0"/>
              <a:t>)</a:t>
            </a:r>
            <a:endParaRPr lang="en-US" sz="2400" dirty="0"/>
          </a:p>
          <a:p>
            <a:r>
              <a:rPr lang="en-US" sz="2400" dirty="0"/>
              <a:t>Offline usage of ACE (draft-</a:t>
            </a:r>
            <a:r>
              <a:rPr lang="en-US" sz="2400" dirty="0" err="1"/>
              <a:t>zhu</a:t>
            </a:r>
            <a:r>
              <a:rPr lang="en-US" sz="2400" dirty="0"/>
              <a:t>-ace-offline)</a:t>
            </a:r>
            <a:endParaRPr lang="en-US" sz="1600" dirty="0" smtClean="0"/>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33</a:t>
            </a:fld>
            <a:endParaRPr lang="en-US"/>
          </a:p>
        </p:txBody>
      </p:sp>
    </p:spTree>
    <p:extLst>
      <p:ext uri="{BB962C8B-B14F-4D97-AF65-F5344CB8AC3E}">
        <p14:creationId xmlns:p14="http://schemas.microsoft.com/office/powerpoint/2010/main" val="3204204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920750" lvl="2" indent="-290513" fontAlgn="b">
              <a:buClr>
                <a:srgbClr val="FF0000"/>
              </a:buClr>
              <a:buFont typeface="Wingdings" charset="2"/>
              <a:buChar char="q"/>
            </a:pPr>
            <a:r>
              <a:rPr lang="en-US" sz="1600" b="1" dirty="0" smtClean="0"/>
              <a:t>No presentation requests</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34</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915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liaison communications status updated</a:t>
            </a:r>
          </a:p>
          <a:p>
            <a:pPr marL="798513" lvl="1" indent="-339725">
              <a:buClr>
                <a:srgbClr val="FF0000"/>
              </a:buClr>
              <a:buFont typeface="Wingdings" charset="2"/>
              <a:buChar char="q"/>
            </a:pPr>
            <a:r>
              <a:rPr lang="en-US" sz="1800" b="1" dirty="0" smtClean="0"/>
              <a:t>Next session agenda</a:t>
            </a:r>
            <a:r>
              <a:rPr lang="en-US" sz="1800" dirty="0" smtClean="0"/>
              <a:t>: IETF status on above WGs</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p>
          <a:p>
            <a:pPr marL="342900" indent="-342900">
              <a:buClr>
                <a:srgbClr val="FF0000"/>
              </a:buClr>
              <a:buFont typeface="Wingdings" charset="2"/>
              <a:buChar char="q"/>
            </a:pPr>
            <a:r>
              <a:rPr lang="en-US" sz="2000" b="1" dirty="0" smtClean="0"/>
              <a:t>Maintenance</a:t>
            </a:r>
            <a:endParaRPr lang="en-US" sz="2000" b="1" dirty="0"/>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a:t>Changes with Operations Manual: None needed</a:t>
            </a:r>
          </a:p>
          <a:p>
            <a:pPr marL="800100" lvl="1" indent="-342900">
              <a:buClr>
                <a:srgbClr val="FF0000"/>
              </a:buClr>
              <a:buFont typeface="Wingdings" charset="2"/>
              <a:buChar char="q"/>
            </a:pPr>
            <a:r>
              <a:rPr lang="en-US" sz="2000" dirty="0" smtClean="0"/>
              <a:t>Revision status:</a:t>
            </a:r>
          </a:p>
          <a:p>
            <a:pPr marL="800100" lvl="1" indent="-342900">
              <a:buClr>
                <a:srgbClr val="FF0000"/>
              </a:buClr>
              <a:buFont typeface="Wingdings" charset="2"/>
              <a:buChar char="q"/>
            </a:pPr>
            <a:r>
              <a:rPr lang="en-US" sz="2000" dirty="0" smtClean="0"/>
              <a:t>Corrigendum status:</a:t>
            </a:r>
            <a:endParaRPr lang="en-US" sz="2000" dirty="0"/>
          </a:p>
          <a:p>
            <a:pPr marL="800100" lvl="1" indent="-342900">
              <a:buClr>
                <a:srgbClr val="FF0000"/>
              </a:buClr>
              <a:buFont typeface="Wingdings" charset="2"/>
              <a:buChar char="q"/>
            </a:pPr>
            <a:endParaRPr lang="en-US" sz="1800"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SC</a:t>
            </a:r>
            <a:r>
              <a:rPr lang="en-US" baseline="-25000" dirty="0" smtClean="0">
                <a:latin typeface="Times New Roman" charset="0"/>
                <a:ea typeface="ＭＳ Ｐゴシック" charset="0"/>
                <a:cs typeface="ＭＳ Ｐゴシック" charset="0"/>
              </a:rPr>
              <a:t>MAINTENANCE</a:t>
            </a:r>
            <a:r>
              <a:rPr lang="en-US" dirty="0" smtClean="0">
                <a:latin typeface="Times New Roman" charset="0"/>
                <a:ea typeface="ＭＳ Ｐゴシック" charset="0"/>
                <a:cs typeface="ＭＳ Ｐゴシック" charset="0"/>
              </a:rPr>
              <a:t> &amp; SC</a:t>
            </a:r>
            <a:r>
              <a:rPr lang="en-US" baseline="-25000" dirty="0" smtClean="0">
                <a:latin typeface="Times New Roman" charset="0"/>
                <a:ea typeface="ＭＳ Ｐゴシック" charset="0"/>
                <a:cs typeface="ＭＳ Ｐゴシック" charset="0"/>
              </a:rPr>
              <a:t>WNG</a:t>
            </a:r>
            <a:r>
              <a:rPr lang="en-US" dirty="0" smtClean="0">
                <a:latin typeface="Times New Roman" charset="0"/>
                <a:ea typeface="ＭＳ Ｐゴシック" charset="0"/>
                <a:cs typeface="ＭＳ Ｐゴシック" charset="0"/>
              </a:rPr>
              <a:t> Officers</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16002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
        <p:nvSpPr>
          <p:cNvPr id="8" name="Rectangle 2"/>
          <p:cNvSpPr txBox="1">
            <a:spLocks noChangeArrowheads="1"/>
          </p:cNvSpPr>
          <p:nvPr/>
        </p:nvSpPr>
        <p:spPr bwMode="auto">
          <a:xfrm>
            <a:off x="457200" y="3429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dirty="0" smtClean="0">
                <a:latin typeface="Times New Roman" charset="0"/>
                <a:ea typeface="ＭＳ Ｐゴシック" charset="0"/>
                <a:cs typeface="ＭＳ Ｐゴシック" charset="0"/>
              </a:rPr>
              <a:t>SC</a:t>
            </a:r>
            <a:r>
              <a:rPr lang="en-US" baseline="-25000" dirty="0" smtClean="0">
                <a:latin typeface="Times New Roman" charset="0"/>
                <a:ea typeface="ＭＳ Ｐゴシック" charset="0"/>
                <a:cs typeface="ＭＳ Ｐゴシック" charset="0"/>
              </a:rPr>
              <a:t>IETF</a:t>
            </a:r>
            <a:r>
              <a:rPr lang="en-US" dirty="0" smtClean="0">
                <a:latin typeface="Times New Roman" charset="0"/>
                <a:ea typeface="ＭＳ Ｐゴシック" charset="0"/>
                <a:cs typeface="ＭＳ Ｐゴシック" charset="0"/>
              </a:rPr>
              <a:t> Officers</a:t>
            </a:r>
            <a:endParaRPr lang="en-US" dirty="0">
              <a:latin typeface="Times New Roman" charset="0"/>
              <a:ea typeface="ＭＳ Ｐゴシック" charset="0"/>
              <a:cs typeface="ＭＳ Ｐゴシック" charset="0"/>
            </a:endParaRPr>
          </a:p>
        </p:txBody>
      </p:sp>
      <p:sp>
        <p:nvSpPr>
          <p:cNvPr id="9" name="Rectangle 3"/>
          <p:cNvSpPr txBox="1">
            <a:spLocks noChangeArrowheads="1"/>
          </p:cNvSpPr>
          <p:nvPr/>
        </p:nvSpPr>
        <p:spPr bwMode="auto">
          <a:xfrm>
            <a:off x="914400" y="43434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lnSpc>
                <a:spcPct val="80000"/>
              </a:lnSpc>
              <a:buFontTx/>
              <a:buNone/>
            </a:pPr>
            <a:r>
              <a:rPr lang="en-US" sz="1800" dirty="0" smtClean="0">
                <a:latin typeface="Arial" charset="0"/>
                <a:ea typeface="ＭＳ Ｐゴシック" charset="0"/>
                <a:cs typeface="ＭＳ Ｐゴシック" charset="0"/>
              </a:rPr>
              <a:t>Chair:			Patrick Kinney</a:t>
            </a: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Vice Chair		C Perkins</a:t>
            </a: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15-17-0260-00)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2362200"/>
            <a:ext cx="8839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IETF </a:t>
            </a:r>
            <a:r>
              <a:rPr lang="en-US" sz="1800" b="1" dirty="0" smtClean="0"/>
              <a:t>Tuesday 9 May, PM1 </a:t>
            </a:r>
            <a:endParaRPr lang="en-US" sz="1800" b="1" dirty="0"/>
          </a:p>
          <a:p>
            <a:pPr marL="800100" lvl="1" indent="-342900">
              <a:buClr>
                <a:srgbClr val="FF0000"/>
              </a:buClr>
              <a:buFont typeface="Wingdings" charset="2"/>
              <a:buChar char="q"/>
            </a:pPr>
            <a:r>
              <a:rPr lang="en-US" sz="1800" b="1" dirty="0"/>
              <a:t>Status </a:t>
            </a:r>
            <a:r>
              <a:rPr lang="en-US" sz="1800" b="1" dirty="0" smtClean="0"/>
              <a:t>Update from IETF 98: </a:t>
            </a:r>
            <a:r>
              <a:rPr lang="en-US" sz="1800" b="1" dirty="0"/>
              <a:t>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10 May,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WNG presentation requests have been made</a:t>
            </a:r>
          </a:p>
          <a:p>
            <a:pPr marL="120650" indent="-290513" fontAlgn="b">
              <a:buClr>
                <a:srgbClr val="FF0000"/>
              </a:buClr>
              <a:buFont typeface="Wingdings" charset="2"/>
              <a:buChar char="q"/>
            </a:pPr>
            <a:r>
              <a:rPr lang="en-US" sz="2400" b="1" dirty="0"/>
              <a:t>SC Maintenance   </a:t>
            </a:r>
            <a:r>
              <a:rPr lang="en-US" sz="1800" b="1" dirty="0" smtClean="0"/>
              <a:t>Thursday 11 May, AM2 </a:t>
            </a:r>
            <a:endParaRPr lang="en-US" sz="1800" b="1" dirty="0"/>
          </a:p>
          <a:p>
            <a:pPr marL="914400" lvl="1" indent="-457200" eaLnBrk="0" fontAlgn="b" hangingPunct="0">
              <a:buClr>
                <a:srgbClr val="FF0000"/>
              </a:buClr>
              <a:buFont typeface="Wingdings" charset="0"/>
              <a:buChar char="q"/>
            </a:pPr>
            <a:r>
              <a:rPr lang="en-US" sz="1800" b="1" dirty="0" smtClean="0"/>
              <a:t>Discuss </a:t>
            </a:r>
            <a:r>
              <a:rPr lang="en-US" sz="1800" b="1" dirty="0"/>
              <a:t>any </a:t>
            </a:r>
            <a:r>
              <a:rPr lang="en-US" sz="1800" b="1" dirty="0" smtClean="0"/>
              <a:t>issues </a:t>
            </a:r>
            <a:r>
              <a:rPr lang="en-US" sz="1800" b="1" dirty="0"/>
              <a:t>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914400" lvl="1" indent="-457200" eaLnBrk="0" fontAlgn="b" hangingPunct="0">
              <a:buClr>
                <a:srgbClr val="FF0000"/>
              </a:buClr>
              <a:buFont typeface="Wingdings" charset="0"/>
              <a:buChar char="q"/>
            </a:pPr>
            <a:r>
              <a:rPr lang="en-US" sz="1800" b="1" dirty="0"/>
              <a:t>Discuss next 802.15.4 </a:t>
            </a:r>
            <a:r>
              <a:rPr lang="en-US" sz="1800" b="1" dirty="0" smtClean="0"/>
              <a:t>revision:</a:t>
            </a:r>
          </a:p>
          <a:p>
            <a:pPr marL="1371600" lvl="2" indent="-457200" eaLnBrk="0" fontAlgn="b" hangingPunct="0">
              <a:buClr>
                <a:srgbClr val="FF0000"/>
              </a:buClr>
              <a:buFont typeface="Wingdings" charset="0"/>
              <a:buChar char="q"/>
            </a:pPr>
            <a:r>
              <a:rPr lang="en-US" sz="1800" b="1" dirty="0" smtClean="0"/>
              <a:t>Plans</a:t>
            </a:r>
          </a:p>
          <a:p>
            <a:pPr marL="1371600" lvl="2" indent="-457200" eaLnBrk="0" fontAlgn="b" hangingPunct="0">
              <a:buClr>
                <a:srgbClr val="FF0000"/>
              </a:buClr>
              <a:buFont typeface="Wingdings" charset="0"/>
              <a:buChar char="q"/>
            </a:pPr>
            <a:r>
              <a:rPr lang="en-US" sz="1800" b="1" dirty="0" smtClean="0"/>
              <a:t>Roll-ups</a:t>
            </a:r>
          </a:p>
          <a:p>
            <a:pPr marL="1371600" lvl="2" indent="-457200" eaLnBrk="0" fontAlgn="b" hangingPunct="0">
              <a:buClr>
                <a:srgbClr val="FF0000"/>
              </a:buClr>
              <a:buFont typeface="Wingdings" charset="0"/>
              <a:buChar char="q"/>
            </a:pPr>
            <a:r>
              <a:rPr lang="en-US" sz="1800" b="1" dirty="0" smtClean="0"/>
              <a:t>Corrigenda</a:t>
            </a:r>
          </a:p>
          <a:p>
            <a:pPr marL="1371600" lvl="2" indent="-457200" eaLnBrk="0" fontAlgn="b" hangingPunct="0">
              <a:buClr>
                <a:srgbClr val="FF0000"/>
              </a:buClr>
              <a:buFont typeface="Wingdings" charset="0"/>
              <a:buChar char="q"/>
            </a:pPr>
            <a:r>
              <a:rPr lang="en-US" sz="1800" b="1" dirty="0" smtClean="0"/>
              <a:t>Ambiguities</a:t>
            </a:r>
          </a:p>
          <a:p>
            <a:pPr marL="914400" lvl="1" indent="-457200" eaLnBrk="0" fontAlgn="b" hangingPunct="0">
              <a:buClr>
                <a:srgbClr val="FF0000"/>
              </a:buClr>
              <a:buFont typeface="Wingdings" charset="0"/>
              <a:buChar char="q"/>
            </a:pPr>
            <a:r>
              <a:rPr lang="en-US" sz="1800" b="1" dirty="0" smtClean="0"/>
              <a:t>Discuss 802.15.4 corrigendum</a:t>
            </a:r>
            <a:endParaRPr lang="en-US"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41067</TotalTime>
  <Words>3726</Words>
  <Application>Microsoft Office PowerPoint</Application>
  <PresentationFormat>On-screen Show (4:3)</PresentationFormat>
  <Paragraphs>496</Paragraphs>
  <Slides>35</Slides>
  <Notes>7</Notes>
  <HiddenSlides>1</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 &amp; SCWNG Officers</vt:lpstr>
      <vt:lpstr>Chair’s Role</vt:lpstr>
      <vt:lpstr>SC Meeting Goals (Agenda 15-17-0260-00)</vt:lpstr>
      <vt:lpstr>SC Maintenance</vt:lpstr>
      <vt:lpstr>SC IETF</vt:lpstr>
      <vt:lpstr>SC IETF</vt:lpstr>
      <vt:lpstr>6tisch - Active Internet-Drafts</vt:lpstr>
      <vt:lpstr>SC IETF – Core (Constrained RESTful Environments)</vt:lpstr>
      <vt:lpstr>SC IETF – Core (Constrained RESTful Environments)</vt:lpstr>
      <vt:lpstr>SC IETF – Core (Constrained RESTful Environments)</vt:lpstr>
      <vt:lpstr>SC IETF - 6lo</vt:lpstr>
      <vt:lpstr>SC IETF - 6lo: Active Internet-Drafts</vt:lpstr>
      <vt:lpstr>SC IETF – Roll IETF 98 presentations</vt:lpstr>
      <vt:lpstr>SC IETF – Roll - Active Internet-Drafts</vt:lpstr>
      <vt:lpstr>SC IETF – Roll - Related Internet-Drafts</vt:lpstr>
      <vt:lpstr>SC IETF – Detnet IETF 98 agenda</vt:lpstr>
      <vt:lpstr>SC IETF – Detnet Internet Drafts</vt:lpstr>
      <vt:lpstr>SC IETF – Detnet Internet Drafts</vt:lpstr>
      <vt:lpstr>SC IETF – lpwan IETF 98 agenda</vt:lpstr>
      <vt:lpstr>SC IETF – lpwan drafts</vt:lpstr>
      <vt:lpstr>SC IETF – lpwan drafts</vt:lpstr>
      <vt:lpstr>SC IETF - t2trg (Thing-to-Thing): Discussion items 1-4</vt:lpstr>
      <vt:lpstr>SC IETF - t2trg (Thing-to-Thing): Discussion items 5-8</vt:lpstr>
      <vt:lpstr>SC IETF - t2trg (Thing-to-Thing)</vt:lpstr>
      <vt:lpstr>SC IETF – ace</vt:lpstr>
      <vt:lpstr>SC IETF – ace - Related Internet-Drafts (1)</vt:lpstr>
      <vt:lpstr>SC IETF – ace - Related Internet-Drafts (2)</vt:lpstr>
      <vt:lpstr>SC WNG </vt:lpstr>
      <vt:lpstr>SC Accomplishments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Daejeon</dc:title>
  <dc:subject>IEEE 802.15 &lt;SC Report&gt;</dc:subject>
  <dc:creator>Pat Kinney</dc:creator>
  <dc:description>&lt;5-17-0261-01-0mag&gt;</dc:description>
  <cp:lastModifiedBy>charliep</cp:lastModifiedBy>
  <cp:revision>876</cp:revision>
  <cp:lastPrinted>2016-07-25T16:00:41Z</cp:lastPrinted>
  <dcterms:created xsi:type="dcterms:W3CDTF">2009-07-12T16:25:16Z</dcterms:created>
  <dcterms:modified xsi:type="dcterms:W3CDTF">2017-05-10T03:16:17Z</dcterms:modified>
</cp:coreProperties>
</file>