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87" r:id="rId3"/>
    <p:sldId id="288" r:id="rId4"/>
    <p:sldId id="289" r:id="rId5"/>
    <p:sldId id="290" r:id="rId6"/>
    <p:sldId id="291" r:id="rId7"/>
    <p:sldId id="271" r:id="rId8"/>
    <p:sldId id="272" r:id="rId9"/>
    <p:sldId id="264" r:id="rId10"/>
    <p:sldId id="315" r:id="rId11"/>
    <p:sldId id="303" r:id="rId12"/>
    <p:sldId id="280" r:id="rId13"/>
    <p:sldId id="32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6" d="100"/>
          <a:sy n="116" d="100"/>
        </p:scale>
        <p:origin x="-191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15-17-0261-01-0mag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2</a:t>
            </a:r>
            <a:r>
              <a:rPr lang="en-US" sz="1600" dirty="0" smtClean="0">
                <a:solidFill>
                  <a:srgbClr val="FF0000"/>
                </a:solidFill>
                <a:latin typeface="Times New Roman" pitchFamily="18" charset="0"/>
                <a:ea typeface="ＭＳ Ｐゴシック" pitchFamily="-65" charset="-128"/>
                <a:cs typeface="+mn-cs"/>
              </a:rPr>
              <a:t> May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1881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838200"/>
            <a:ext cx="91440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82575" indent="-282575" eaLnBrk="0" fontAlgn="b" hangingPunct="0">
              <a:buClr>
                <a:srgbClr val="FF0000"/>
              </a:buClr>
              <a:buFont typeface="Wingdings" charset="0"/>
              <a:buChar char="q"/>
            </a:pPr>
            <a:r>
              <a:rPr lang="en-US" sz="2200" b="1" dirty="0" smtClean="0"/>
              <a:t>Agenda approval </a:t>
            </a:r>
            <a:r>
              <a:rPr lang="en-US" sz="2000" dirty="0" smtClean="0"/>
              <a:t>(15-17-0260-00)</a:t>
            </a:r>
          </a:p>
          <a:p>
            <a:pPr marL="282575" indent="-282575" eaLnBrk="0" fontAlgn="b" hangingPunct="0">
              <a:buClr>
                <a:srgbClr val="FF0000"/>
              </a:buClr>
              <a:buFont typeface="Wingdings" charset="0"/>
              <a:buChar char="q"/>
            </a:pPr>
            <a:r>
              <a:rPr lang="en-US" sz="2200" b="1" dirty="0" smtClean="0"/>
              <a:t>Discussion of </a:t>
            </a:r>
            <a:r>
              <a:rPr lang="en-US" sz="2200" b="1" dirty="0"/>
              <a:t>any </a:t>
            </a:r>
            <a:r>
              <a:rPr lang="en-US" sz="2200" b="1" dirty="0" smtClean="0"/>
              <a:t>issues </a:t>
            </a:r>
            <a:r>
              <a:rPr lang="en-US" sz="2200" b="1" dirty="0"/>
              <a:t>with published </a:t>
            </a:r>
            <a:r>
              <a:rPr lang="en-US" sz="2200" b="1" dirty="0" smtClean="0"/>
              <a:t>standards or Operations Manual</a:t>
            </a:r>
          </a:p>
          <a:p>
            <a:pPr marL="282575" indent="-282575" eaLnBrk="0" fontAlgn="b" hangingPunct="0">
              <a:buClr>
                <a:srgbClr val="FF0000"/>
              </a:buClr>
              <a:buFont typeface="Wingdings" charset="0"/>
              <a:buChar char="q"/>
            </a:pPr>
            <a:r>
              <a:rPr lang="en-US" sz="2200" b="1" dirty="0" smtClean="0"/>
              <a:t>Discussion on next revision changes</a:t>
            </a:r>
          </a:p>
          <a:p>
            <a:pPr marL="693738" lvl="1" indent="-290513" eaLnBrk="0" fontAlgn="b" hangingPunct="0">
              <a:buClr>
                <a:srgbClr val="FF0000"/>
              </a:buClr>
              <a:buFont typeface="Wingdings" charset="0"/>
              <a:buChar char="q"/>
            </a:pPr>
            <a:r>
              <a:rPr lang="en-US" sz="2000" dirty="0"/>
              <a:t>Discussion of items to be addressed in next revision </a:t>
            </a:r>
            <a:endParaRPr lang="en-US" sz="2000" dirty="0" smtClean="0"/>
          </a:p>
          <a:p>
            <a:pPr marL="1084263" lvl="2" indent="-285750" eaLnBrk="0" fontAlgn="b" hangingPunct="0">
              <a:buClr>
                <a:srgbClr val="FF0000"/>
              </a:buClr>
              <a:buFont typeface="Wingdings" charset="0"/>
              <a:buChar char="q"/>
            </a:pPr>
            <a:r>
              <a:rPr lang="en-US" sz="2000" dirty="0" smtClean="0"/>
              <a:t>Plan</a:t>
            </a:r>
            <a:r>
              <a:rPr lang="en-US" sz="2000" dirty="0"/>
              <a:t>:  start July 2017 with RevCom approval Dec 2018 </a:t>
            </a:r>
            <a:endParaRPr lang="en-US" sz="2000" dirty="0" smtClean="0"/>
          </a:p>
          <a:p>
            <a:pPr marL="1084263" lvl="2" indent="-285750" eaLnBrk="0" fontAlgn="b" hangingPunct="0">
              <a:buClr>
                <a:srgbClr val="FF0000"/>
              </a:buClr>
              <a:buFont typeface="Wingdings" charset="0"/>
              <a:buChar char="q"/>
            </a:pPr>
            <a:r>
              <a:rPr lang="en-US" sz="2000" dirty="0" smtClean="0"/>
              <a:t>Roll</a:t>
            </a:r>
            <a:r>
              <a:rPr lang="en-US" sz="2000" dirty="0"/>
              <a:t>-up: n, q, s, t, u, v; (IEEE SA to provide?) </a:t>
            </a:r>
            <a:endParaRPr lang="en-US" sz="2000" dirty="0" smtClean="0"/>
          </a:p>
          <a:p>
            <a:pPr marL="1084263" lvl="2" indent="-285750" eaLnBrk="0" fontAlgn="b" hangingPunct="0">
              <a:buClr>
                <a:srgbClr val="FF0000"/>
              </a:buClr>
              <a:buFont typeface="Wingdings" charset="0"/>
              <a:buChar char="q"/>
            </a:pPr>
            <a:r>
              <a:rPr lang="en-US" sz="2000" dirty="0" smtClean="0"/>
              <a:t>Corrigenda</a:t>
            </a:r>
            <a:r>
              <a:rPr lang="en-US" sz="2000" dirty="0"/>
              <a:t>: (should items 1 &amp; 2 be done in a separate corrigenda and </a:t>
            </a:r>
            <a:r>
              <a:rPr lang="en-US" sz="2000" dirty="0" smtClean="0"/>
              <a:t>then</a:t>
            </a:r>
            <a:br>
              <a:rPr lang="en-US" sz="2000" dirty="0" smtClean="0"/>
            </a:br>
            <a:r>
              <a:rPr lang="en-US" sz="2000" dirty="0" smtClean="0"/>
              <a:t>rolled</a:t>
            </a:r>
            <a:r>
              <a:rPr lang="en-US" sz="2000" dirty="0"/>
              <a:t>-up into revision?) </a:t>
            </a:r>
            <a:endParaRPr lang="en-US" sz="2000" dirty="0" smtClean="0"/>
          </a:p>
          <a:p>
            <a:pPr marL="1543050" lvl="3" indent="-457200" eaLnBrk="0" fontAlgn="b" hangingPunct="0">
              <a:buClr>
                <a:srgbClr val="FF0000"/>
              </a:buClr>
              <a:buFont typeface="+mj-lt"/>
              <a:buAutoNum type="arabicPeriod"/>
            </a:pPr>
            <a:r>
              <a:rPr lang="en-US" sz="2000" dirty="0" smtClean="0"/>
              <a:t>802.15 </a:t>
            </a:r>
            <a:r>
              <a:rPr lang="en-US" sz="2000" dirty="0"/>
              <a:t>CID for TSCH short address nonce </a:t>
            </a:r>
            <a:endParaRPr lang="en-US" sz="2000" dirty="0" smtClean="0"/>
          </a:p>
          <a:p>
            <a:pPr marL="1543050" lvl="3" indent="-457200" eaLnBrk="0" fontAlgn="b" hangingPunct="0">
              <a:buClr>
                <a:srgbClr val="FF0000"/>
              </a:buClr>
              <a:buFont typeface="+mj-lt"/>
              <a:buAutoNum type="arabicPeriod"/>
            </a:pPr>
            <a:r>
              <a:rPr lang="en-US" sz="2000" dirty="0" smtClean="0"/>
              <a:t>transmitted </a:t>
            </a:r>
            <a:r>
              <a:rPr lang="en-US" sz="2000" dirty="0"/>
              <a:t>order of 64-bit MAC address </a:t>
            </a:r>
            <a:endParaRPr lang="en-US" sz="2000" dirty="0" smtClean="0"/>
          </a:p>
          <a:p>
            <a:pPr marL="1543050" lvl="3" indent="-458788" eaLnBrk="0" fontAlgn="b" hangingPunct="0">
              <a:buClr>
                <a:srgbClr val="FF0000"/>
              </a:buClr>
              <a:buFont typeface="+mj-lt"/>
              <a:buAutoNum type="arabicPeriod"/>
            </a:pPr>
            <a:r>
              <a:rPr lang="en-US" sz="2000" dirty="0" err="1" smtClean="0"/>
              <a:t>phyCCAMode</a:t>
            </a:r>
            <a:r>
              <a:rPr lang="en-US" sz="2000" dirty="0" smtClean="0"/>
              <a:t> </a:t>
            </a:r>
            <a:r>
              <a:rPr lang="en-US" sz="2000" dirty="0"/>
              <a:t>is referred in 10.2.7 but isn't defined in 11.3 </a:t>
            </a:r>
            <a:endParaRPr lang="en-US" sz="2000" dirty="0" smtClean="0"/>
          </a:p>
          <a:p>
            <a:pPr marL="1543050" lvl="3" indent="-457200" eaLnBrk="0" fontAlgn="b" hangingPunct="0">
              <a:buClr>
                <a:srgbClr val="FF0000"/>
              </a:buClr>
              <a:buFont typeface="+mj-lt"/>
              <a:buAutoNum type="arabicPeriod"/>
            </a:pPr>
            <a:r>
              <a:rPr lang="en-US" sz="2000" dirty="0" smtClean="0"/>
              <a:t>some </a:t>
            </a:r>
            <a:r>
              <a:rPr lang="en-US" sz="2000" dirty="0" err="1"/>
              <a:t>crossreferences</a:t>
            </a:r>
            <a:r>
              <a:rPr lang="en-US" sz="2000" dirty="0"/>
              <a:t> in Table 8-1 are </a:t>
            </a:r>
            <a:r>
              <a:rPr lang="en-US" sz="2000" dirty="0" smtClean="0"/>
              <a:t>incorrect</a:t>
            </a:r>
          </a:p>
          <a:p>
            <a:pPr marL="1543050" lvl="3" indent="-457200" eaLnBrk="0" fontAlgn="b" hangingPunct="0">
              <a:buClr>
                <a:srgbClr val="FF0000"/>
              </a:buClr>
              <a:buFont typeface="+mj-lt"/>
              <a:buAutoNum type="arabicPeriod"/>
            </a:pPr>
            <a:r>
              <a:rPr lang="en-US" sz="2000" dirty="0" smtClean="0"/>
              <a:t>Omit </a:t>
            </a:r>
            <a:r>
              <a:rPr lang="en-US" sz="2000" dirty="0"/>
              <a:t>"being performed by higher layers" in last sentence of 10.1.2...changed by 4t? </a:t>
            </a:r>
            <a:endParaRPr lang="en-US" sz="2000" dirty="0" smtClean="0"/>
          </a:p>
          <a:p>
            <a:pPr marL="1371600" lvl="2" indent="-457200" eaLnBrk="0" fontAlgn="b" hangingPunct="0">
              <a:buClr>
                <a:srgbClr val="FF0000"/>
              </a:buClr>
              <a:buFont typeface="Wingdings" charset="0"/>
              <a:buChar char="q"/>
            </a:pPr>
            <a:r>
              <a:rPr lang="en-US" sz="2000" dirty="0" smtClean="0"/>
              <a:t>Ambiguities</a:t>
            </a:r>
            <a:r>
              <a:rPr lang="en-US" sz="2000" dirty="0"/>
              <a:t>:  </a:t>
            </a:r>
            <a:endParaRPr lang="en-US" sz="2000" dirty="0" smtClean="0"/>
          </a:p>
          <a:p>
            <a:pPr marL="1543050" lvl="3" indent="-457200" eaLnBrk="0" fontAlgn="b" hangingPunct="0">
              <a:buClr>
                <a:srgbClr val="FF0000"/>
              </a:buClr>
              <a:buFont typeface="+mj-lt"/>
              <a:buAutoNum type="arabicPeriod"/>
            </a:pPr>
            <a:r>
              <a:rPr lang="en-US" sz="2000" dirty="0" smtClean="0"/>
              <a:t>add </a:t>
            </a:r>
            <a:r>
              <a:rPr lang="en-US" sz="2000" dirty="0"/>
              <a:t>a short description in Clause 4 describing contents of reference [B3] </a:t>
            </a:r>
            <a:endParaRPr lang="en-US" sz="2000" dirty="0" smtClean="0"/>
          </a:p>
          <a:p>
            <a:pPr marL="1543050" lvl="3" indent="-457200" eaLnBrk="0" fontAlgn="b" hangingPunct="0">
              <a:buClr>
                <a:srgbClr val="FF0000"/>
              </a:buClr>
              <a:buFont typeface="+mj-lt"/>
              <a:buAutoNum type="arabicPeriod"/>
            </a:pPr>
            <a:r>
              <a:rPr lang="en-US" sz="2000" dirty="0" smtClean="0"/>
              <a:t>resolved </a:t>
            </a:r>
            <a:r>
              <a:rPr lang="en-US" sz="2000" dirty="0"/>
              <a:t>19 comments from doc 15-17-0182-00 </a:t>
            </a:r>
            <a:endParaRPr lang="en-US" sz="2000" dirty="0" smtClean="0"/>
          </a:p>
          <a:p>
            <a:pPr marL="171450" indent="-457200" eaLnBrk="0" fontAlgn="b" hangingPunct="0">
              <a:buClr>
                <a:srgbClr val="FF0000"/>
              </a:buClr>
              <a:buFont typeface="Wingdings" charset="2"/>
              <a:buChar char="q"/>
            </a:pPr>
            <a:r>
              <a:rPr lang="en-US" sz="2000" dirty="0" smtClean="0"/>
              <a:t>Discussion of separate Corrigendum (item 2 of above Corrigenda)</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920750" lvl="2" indent="-290513" fontAlgn="b">
              <a:buClr>
                <a:srgbClr val="FF0000"/>
              </a:buClr>
              <a:buFont typeface="Wingdings" charset="2"/>
              <a:buChar char="q"/>
            </a:pPr>
            <a:r>
              <a:rPr lang="en-US" sz="1600" b="1" dirty="0" smtClean="0"/>
              <a:t>No presentation requests</a:t>
            </a:r>
            <a:endParaRPr lang="en-US" sz="16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9154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smtClean="0"/>
              <a:t>liaison communications status updated</a:t>
            </a:r>
          </a:p>
          <a:p>
            <a:pPr marL="798513" lvl="1" indent="-339725">
              <a:buClr>
                <a:srgbClr val="FF0000"/>
              </a:buClr>
              <a:buFont typeface="Wingdings" charset="2"/>
              <a:buChar char="q"/>
            </a:pPr>
            <a:r>
              <a:rPr lang="en-US" sz="1800" b="1" dirty="0" smtClean="0"/>
              <a:t>Next session agenda</a:t>
            </a:r>
            <a:r>
              <a:rPr lang="en-US" sz="1800" dirty="0" smtClean="0"/>
              <a:t>: IETF status on above WGs</a:t>
            </a:r>
          </a:p>
          <a:p>
            <a:pPr marL="342900" indent="-342900">
              <a:buClr>
                <a:srgbClr val="FF0000"/>
              </a:buClr>
              <a:buFont typeface="Wingdings" charset="2"/>
              <a:buChar char="q"/>
            </a:pPr>
            <a:r>
              <a:rPr lang="en-US" sz="1800" b="1" dirty="0"/>
              <a:t>WNG presentations</a:t>
            </a:r>
          </a:p>
          <a:p>
            <a:pPr marL="800100" lvl="1" indent="-342900">
              <a:buClr>
                <a:srgbClr val="FF0000"/>
              </a:buClr>
              <a:buFont typeface="Wingdings" charset="2"/>
              <a:buChar char="q"/>
            </a:pPr>
            <a:r>
              <a:rPr lang="en-US" sz="1800" dirty="0" smtClean="0">
                <a:solidFill>
                  <a:srgbClr val="000000"/>
                </a:solidFill>
              </a:rPr>
              <a:t>No presentations</a:t>
            </a:r>
          </a:p>
          <a:p>
            <a:pPr marL="342900" indent="-342900">
              <a:buClr>
                <a:srgbClr val="FF0000"/>
              </a:buClr>
              <a:buFont typeface="Wingdings" charset="2"/>
              <a:buChar char="q"/>
            </a:pPr>
            <a:r>
              <a:rPr lang="en-US" sz="2000" b="1" dirty="0" smtClean="0"/>
              <a:t>Maintenance</a:t>
            </a:r>
            <a:endParaRPr lang="en-US" sz="2000" b="1" dirty="0"/>
          </a:p>
          <a:p>
            <a:pPr marL="800100" lvl="1" indent="-342900">
              <a:buClr>
                <a:srgbClr val="FF0000"/>
              </a:buClr>
              <a:buFont typeface="Wingdings" charset="2"/>
              <a:buChar char="q"/>
            </a:pPr>
            <a:r>
              <a:rPr lang="en-US" sz="2000" dirty="0"/>
              <a:t>No Standards issues reported</a:t>
            </a:r>
          </a:p>
          <a:p>
            <a:pPr marL="800100" lvl="1" indent="-342900">
              <a:buClr>
                <a:srgbClr val="FF0000"/>
              </a:buClr>
              <a:buFont typeface="Wingdings" charset="2"/>
              <a:buChar char="q"/>
            </a:pPr>
            <a:r>
              <a:rPr lang="en-US" sz="2000" dirty="0"/>
              <a:t>Changes with Operations Manual: None needed</a:t>
            </a:r>
          </a:p>
          <a:p>
            <a:pPr marL="800100" lvl="1" indent="-342900">
              <a:buClr>
                <a:srgbClr val="FF0000"/>
              </a:buClr>
              <a:buFont typeface="Wingdings" charset="2"/>
              <a:buChar char="q"/>
            </a:pPr>
            <a:r>
              <a:rPr lang="en-US" sz="2000" dirty="0" smtClean="0"/>
              <a:t>Revision status:</a:t>
            </a:r>
          </a:p>
          <a:p>
            <a:pPr marL="800100" lvl="1" indent="-342900">
              <a:buClr>
                <a:srgbClr val="FF0000"/>
              </a:buClr>
              <a:buFont typeface="Wingdings" charset="2"/>
              <a:buChar char="q"/>
            </a:pPr>
            <a:r>
              <a:rPr lang="en-US" sz="2000" dirty="0" smtClean="0"/>
              <a:t>Corrigendum status:</a:t>
            </a:r>
            <a:endParaRPr lang="en-US" sz="2000" dirty="0"/>
          </a:p>
          <a:p>
            <a:pPr marL="800100" lvl="1" indent="-342900">
              <a:buClr>
                <a:srgbClr val="FF0000"/>
              </a:buClr>
              <a:buFont typeface="Wingdings" charset="2"/>
              <a:buChar char="q"/>
            </a:pPr>
            <a:endParaRPr lang="en-US" sz="1800"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304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smtClean="0">
                <a:latin typeface="Times New Roman" charset="0"/>
                <a:ea typeface="ＭＳ Ｐゴシック" charset="0"/>
                <a:cs typeface="ＭＳ Ｐゴシック" charset="0"/>
              </a:rPr>
              <a:t>SC</a:t>
            </a:r>
            <a:r>
              <a:rPr lang="en-US" baseline="-25000" dirty="0" smtClean="0">
                <a:latin typeface="Times New Roman" charset="0"/>
                <a:ea typeface="ＭＳ Ｐゴシック" charset="0"/>
                <a:cs typeface="ＭＳ Ｐゴシック" charset="0"/>
              </a:rPr>
              <a:t>MAINTENANCE</a:t>
            </a:r>
            <a:r>
              <a:rPr lang="en-US" dirty="0" smtClean="0">
                <a:latin typeface="Times New Roman" charset="0"/>
                <a:ea typeface="ＭＳ Ｐゴシック" charset="0"/>
                <a:cs typeface="ＭＳ Ｐゴシック" charset="0"/>
              </a:rPr>
              <a:t> &amp; SC</a:t>
            </a:r>
            <a:r>
              <a:rPr lang="en-US" baseline="-25000" dirty="0" smtClean="0">
                <a:latin typeface="Times New Roman" charset="0"/>
                <a:ea typeface="ＭＳ Ｐゴシック" charset="0"/>
                <a:cs typeface="ＭＳ Ｐゴシック" charset="0"/>
              </a:rPr>
              <a:t>WNG</a:t>
            </a:r>
            <a:r>
              <a:rPr lang="en-US" dirty="0" smtClean="0">
                <a:latin typeface="Times New Roman" charset="0"/>
                <a:ea typeface="ＭＳ Ｐゴシック" charset="0"/>
                <a:cs typeface="ＭＳ Ｐゴシック" charset="0"/>
              </a:rPr>
              <a:t> Officers</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16002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
        <p:nvSpPr>
          <p:cNvPr id="8" name="Rectangle 2"/>
          <p:cNvSpPr txBox="1">
            <a:spLocks noChangeArrowheads="1"/>
          </p:cNvSpPr>
          <p:nvPr/>
        </p:nvSpPr>
        <p:spPr bwMode="auto">
          <a:xfrm>
            <a:off x="457200" y="34290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dirty="0" smtClean="0">
                <a:latin typeface="Times New Roman" charset="0"/>
                <a:ea typeface="ＭＳ Ｐゴシック" charset="0"/>
                <a:cs typeface="ＭＳ Ｐゴシック" charset="0"/>
              </a:rPr>
              <a:t>SC</a:t>
            </a:r>
            <a:r>
              <a:rPr lang="en-US" baseline="-25000" dirty="0" smtClean="0">
                <a:latin typeface="Times New Roman" charset="0"/>
                <a:ea typeface="ＭＳ Ｐゴシック" charset="0"/>
                <a:cs typeface="ＭＳ Ｐゴシック" charset="0"/>
              </a:rPr>
              <a:t>IETF</a:t>
            </a:r>
            <a:r>
              <a:rPr lang="en-US" dirty="0" smtClean="0">
                <a:latin typeface="Times New Roman" charset="0"/>
                <a:ea typeface="ＭＳ Ｐゴシック" charset="0"/>
                <a:cs typeface="ＭＳ Ｐゴシック" charset="0"/>
              </a:rPr>
              <a:t> Officers</a:t>
            </a:r>
            <a:endParaRPr lang="en-US" dirty="0">
              <a:latin typeface="Times New Roman" charset="0"/>
              <a:ea typeface="ＭＳ Ｐゴシック" charset="0"/>
              <a:cs typeface="ＭＳ Ｐゴシック" charset="0"/>
            </a:endParaRPr>
          </a:p>
        </p:txBody>
      </p:sp>
      <p:sp>
        <p:nvSpPr>
          <p:cNvPr id="9" name="Rectangle 3"/>
          <p:cNvSpPr txBox="1">
            <a:spLocks noChangeArrowheads="1"/>
          </p:cNvSpPr>
          <p:nvPr/>
        </p:nvSpPr>
        <p:spPr bwMode="auto">
          <a:xfrm>
            <a:off x="914400" y="43434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lnSpc>
                <a:spcPct val="80000"/>
              </a:lnSpc>
              <a:buFontTx/>
              <a:buNone/>
            </a:pPr>
            <a:r>
              <a:rPr lang="en-US" sz="1800" dirty="0" smtClean="0">
                <a:latin typeface="Arial" charset="0"/>
                <a:ea typeface="ＭＳ Ｐゴシック" charset="0"/>
                <a:cs typeface="ＭＳ Ｐゴシック" charset="0"/>
              </a:rPr>
              <a:t>Chair:			Patrick Kinney</a:t>
            </a:r>
          </a:p>
          <a:p>
            <a:pPr>
              <a:lnSpc>
                <a:spcPct val="80000"/>
              </a:lnSpc>
              <a:buFontTx/>
              <a:buNone/>
            </a:pPr>
            <a:endParaRPr lang="en-US" sz="1800" dirty="0" smtClean="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Vice Chair		C Perkins</a:t>
            </a:r>
          </a:p>
          <a:p>
            <a:pPr>
              <a:lnSpc>
                <a:spcPct val="80000"/>
              </a:lnSpc>
              <a:buFontTx/>
              <a:buNone/>
            </a:pPr>
            <a:endParaRPr lang="en-US" sz="1800" dirty="0" smtClean="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15-17-0260-00)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2362200"/>
            <a:ext cx="8839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SC IETF </a:t>
            </a:r>
            <a:r>
              <a:rPr lang="en-US" sz="1800" b="1" dirty="0" smtClean="0"/>
              <a:t>Tuesday 9 May, PM1 </a:t>
            </a:r>
            <a:endParaRPr lang="en-US" sz="1800" b="1" dirty="0"/>
          </a:p>
          <a:p>
            <a:pPr marL="800100" lvl="1" indent="-342900">
              <a:buClr>
                <a:srgbClr val="FF0000"/>
              </a:buClr>
              <a:buFont typeface="Wingdings" charset="2"/>
              <a:buChar char="q"/>
            </a:pPr>
            <a:r>
              <a:rPr lang="en-US" sz="1800" b="1" dirty="0"/>
              <a:t>Status </a:t>
            </a:r>
            <a:r>
              <a:rPr lang="en-US" sz="1800" b="1" dirty="0" smtClean="0"/>
              <a:t>Update from IETF 98: </a:t>
            </a:r>
            <a:r>
              <a:rPr lang="en-US" sz="1800" b="1" dirty="0"/>
              <a:t>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smtClean="0"/>
              <a:t>Liaison 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10 May, </a:t>
            </a:r>
            <a:r>
              <a:rPr lang="en-US" sz="1800" b="1" dirty="0"/>
              <a:t>AM2</a:t>
            </a:r>
          </a:p>
          <a:p>
            <a:pPr marL="801688" lvl="1" indent="-342900" fontAlgn="b">
              <a:buClr>
                <a:srgbClr val="FF0000"/>
              </a:buClr>
              <a:buFont typeface="Wingdings" charset="2"/>
              <a:buChar char="q"/>
            </a:pPr>
            <a:r>
              <a:rPr lang="en-US" sz="1800" b="1" dirty="0" smtClean="0">
                <a:solidFill>
                  <a:srgbClr val="000000"/>
                </a:solidFill>
              </a:rPr>
              <a:t>No WNG presentation requests have been made</a:t>
            </a:r>
          </a:p>
          <a:p>
            <a:pPr marL="120650" indent="-290513" fontAlgn="b">
              <a:buClr>
                <a:srgbClr val="FF0000"/>
              </a:buClr>
              <a:buFont typeface="Wingdings" charset="2"/>
              <a:buChar char="q"/>
            </a:pPr>
            <a:r>
              <a:rPr lang="en-US" sz="2400" b="1" dirty="0"/>
              <a:t>SC Maintenance   </a:t>
            </a:r>
            <a:r>
              <a:rPr lang="en-US" sz="1800" b="1" dirty="0" smtClean="0"/>
              <a:t>Thursday 11 May, AM2 </a:t>
            </a:r>
            <a:endParaRPr lang="en-US" sz="1800" b="1" dirty="0"/>
          </a:p>
          <a:p>
            <a:pPr marL="914400" lvl="1" indent="-457200" eaLnBrk="0" fontAlgn="b" hangingPunct="0">
              <a:buClr>
                <a:srgbClr val="FF0000"/>
              </a:buClr>
              <a:buFont typeface="Wingdings" charset="0"/>
              <a:buChar char="q"/>
            </a:pPr>
            <a:r>
              <a:rPr lang="en-US" sz="1800" b="1" dirty="0" smtClean="0"/>
              <a:t>Discuss </a:t>
            </a:r>
            <a:r>
              <a:rPr lang="en-US" sz="1800" b="1" dirty="0"/>
              <a:t>any </a:t>
            </a:r>
            <a:r>
              <a:rPr lang="en-US" sz="1800" b="1" dirty="0" smtClean="0"/>
              <a:t>issues </a:t>
            </a:r>
            <a:r>
              <a:rPr lang="en-US" sz="1800" b="1" dirty="0"/>
              <a:t>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p>
          <a:p>
            <a:pPr marL="914400" lvl="1" indent="-457200" eaLnBrk="0" fontAlgn="b" hangingPunct="0">
              <a:buClr>
                <a:srgbClr val="FF0000"/>
              </a:buClr>
              <a:buFont typeface="Wingdings" charset="0"/>
              <a:buChar char="q"/>
            </a:pPr>
            <a:r>
              <a:rPr lang="en-US" sz="1800" b="1" dirty="0"/>
              <a:t>Discuss next 802.15.4 </a:t>
            </a:r>
            <a:r>
              <a:rPr lang="en-US" sz="1800" b="1" dirty="0" smtClean="0"/>
              <a:t>revision:</a:t>
            </a:r>
          </a:p>
          <a:p>
            <a:pPr marL="1371600" lvl="2" indent="-457200" eaLnBrk="0" fontAlgn="b" hangingPunct="0">
              <a:buClr>
                <a:srgbClr val="FF0000"/>
              </a:buClr>
              <a:buFont typeface="Wingdings" charset="0"/>
              <a:buChar char="q"/>
            </a:pPr>
            <a:r>
              <a:rPr lang="en-US" sz="1800" b="1" dirty="0" smtClean="0"/>
              <a:t>Plans</a:t>
            </a:r>
          </a:p>
          <a:p>
            <a:pPr marL="1371600" lvl="2" indent="-457200" eaLnBrk="0" fontAlgn="b" hangingPunct="0">
              <a:buClr>
                <a:srgbClr val="FF0000"/>
              </a:buClr>
              <a:buFont typeface="Wingdings" charset="0"/>
              <a:buChar char="q"/>
            </a:pPr>
            <a:r>
              <a:rPr lang="en-US" sz="1800" b="1" dirty="0" smtClean="0"/>
              <a:t>Roll-ups</a:t>
            </a:r>
          </a:p>
          <a:p>
            <a:pPr marL="1371600" lvl="2" indent="-457200" eaLnBrk="0" fontAlgn="b" hangingPunct="0">
              <a:buClr>
                <a:srgbClr val="FF0000"/>
              </a:buClr>
              <a:buFont typeface="Wingdings" charset="0"/>
              <a:buChar char="q"/>
            </a:pPr>
            <a:r>
              <a:rPr lang="en-US" sz="1800" b="1" dirty="0" smtClean="0"/>
              <a:t>Corrigenda</a:t>
            </a:r>
          </a:p>
          <a:p>
            <a:pPr marL="1371600" lvl="2" indent="-457200" eaLnBrk="0" fontAlgn="b" hangingPunct="0">
              <a:buClr>
                <a:srgbClr val="FF0000"/>
              </a:buClr>
              <a:buFont typeface="Wingdings" charset="0"/>
              <a:buChar char="q"/>
            </a:pPr>
            <a:r>
              <a:rPr lang="en-US" sz="1800" b="1" dirty="0" smtClean="0"/>
              <a:t>Ambiguities</a:t>
            </a:r>
          </a:p>
          <a:p>
            <a:pPr marL="914400" lvl="1" indent="-457200" eaLnBrk="0" fontAlgn="b" hangingPunct="0">
              <a:buClr>
                <a:srgbClr val="FF0000"/>
              </a:buClr>
              <a:buFont typeface="Wingdings" charset="0"/>
              <a:buChar char="q"/>
            </a:pPr>
            <a:r>
              <a:rPr lang="en-US" sz="1800" b="1" dirty="0" smtClean="0"/>
              <a:t>Discuss 802.15.4 corrigendum</a:t>
            </a:r>
            <a:endParaRPr lang="en-US" sz="1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39787</TotalTime>
  <Words>1378</Words>
  <Application>Microsoft Macintosh PowerPoint</Application>
  <PresentationFormat>On-screen Show (4:3)</PresentationFormat>
  <Paragraphs>214</Paragraphs>
  <Slides>13</Slides>
  <Notes>7</Notes>
  <HiddenSlides>1</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 &amp; SCWNG Officers</vt:lpstr>
      <vt:lpstr>Chair’s Role</vt:lpstr>
      <vt:lpstr>SC Meeting Goals (Agenda 15-17-0260-00)</vt:lpstr>
      <vt:lpstr>SC Maintenance</vt:lpstr>
      <vt:lpstr>SC IETF</vt:lpstr>
      <vt:lpstr>SC WNG </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Daejeon</dc:title>
  <dc:subject>IEEE 802.15 &lt;SC Report&gt;</dc:subject>
  <dc:creator>Pat Kinney</dc:creator>
  <cp:keywords/>
  <dc:description>&lt;5-17-0261-01-0mag&gt;</dc:description>
  <cp:lastModifiedBy>Pat Kinney</cp:lastModifiedBy>
  <cp:revision>841</cp:revision>
  <cp:lastPrinted>2016-07-25T16:00:41Z</cp:lastPrinted>
  <dcterms:created xsi:type="dcterms:W3CDTF">2009-07-12T16:25:16Z</dcterms:created>
  <dcterms:modified xsi:type="dcterms:W3CDTF">2017-05-03T20:40:15Z</dcterms:modified>
  <cp:category/>
</cp:coreProperties>
</file>