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59" r:id="rId2"/>
    <p:sldId id="287" r:id="rId3"/>
    <p:sldId id="288" r:id="rId4"/>
    <p:sldId id="289" r:id="rId5"/>
    <p:sldId id="290" r:id="rId6"/>
    <p:sldId id="291" r:id="rId7"/>
    <p:sldId id="271" r:id="rId8"/>
    <p:sldId id="272" r:id="rId9"/>
    <p:sldId id="264" r:id="rId10"/>
    <p:sldId id="315" r:id="rId11"/>
    <p:sldId id="303" r:id="rId12"/>
    <p:sldId id="280" r:id="rId13"/>
    <p:sldId id="328"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87"/>
            <p14:sldId id="288"/>
            <p14:sldId id="289"/>
            <p14:sldId id="290"/>
            <p14:sldId id="291"/>
            <p14:sldId id="271"/>
            <p14:sldId id="272"/>
            <p14:sldId id="264"/>
          </p14:sldIdLst>
        </p14:section>
        <p14:section name="Maintenance Slides" id="{D507A924-5AC0-334B-9748-422B382A8527}">
          <p14:sldIdLst>
            <p14:sldId id="315"/>
          </p14:sldIdLst>
        </p14:section>
        <p14:section name="IETF Slides" id="{6F917E0C-88C3-844C-A2A8-1D0DD9F462AB}">
          <p14:sldIdLst>
            <p14:sldId id="303"/>
          </p14:sldIdLst>
        </p14:section>
        <p14:section name="Joint Meeting Slides" id="{4042D080-B958-EA4D-BDAC-4A8AEEE50AF8}">
          <p14:sldIdLst/>
        </p14:section>
        <p14:section name="WNG Slide" id="{606CC85E-C483-8140-831E-DEBCD83DA7FF}">
          <p14:sldIdLst>
            <p14:sldId id="280"/>
          </p14:sldIdLst>
        </p14:section>
        <p14:section name="Closing Slide" id="{17524BA6-C3AC-EE4D-BA9D-E46A8CDB0646}">
          <p14:sldIdLst>
            <p14:sldId id="32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7972" autoAdjust="0"/>
  </p:normalViewPr>
  <p:slideViewPr>
    <p:cSldViewPr>
      <p:cViewPr>
        <p:scale>
          <a:sx n="116" d="100"/>
          <a:sy n="116" d="100"/>
        </p:scale>
        <p:origin x="-1912" y="-24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F1BCA979-86B2-BE48-B0E4-6D2705FD9C02}"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487E8C0C-34CE-0C49-A8C5-33277DD36091}"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May 17</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2286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&lt;May 2017&gt;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228600"/>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a:t>
            </a:r>
            <a:r>
              <a:rPr lang="en-US" sz="1400" b="1" dirty="0" smtClean="0"/>
              <a:t>&lt;</a:t>
            </a:r>
            <a:r>
              <a:rPr lang="en-US" b="1" dirty="0" smtClean="0"/>
              <a:t>15-17-</a:t>
            </a:r>
            <a:r>
              <a:rPr lang="en-US" b="1" dirty="0" smtClean="0"/>
              <a:t>0261-</a:t>
            </a:r>
            <a:r>
              <a:rPr lang="en-US" b="1" dirty="0" smtClean="0"/>
              <a:t>00-0mag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hyperlink" Target="http://ieee802.org/Mike_Spring_Article_on_Stds_Proces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May </a:t>
            </a:r>
            <a:r>
              <a:rPr lang="en-US" sz="1600" dirty="0" smtClean="0">
                <a:solidFill>
                  <a:srgbClr val="FF0000"/>
                </a:solidFill>
                <a:latin typeface="Times New Roman" pitchFamily="18" charset="0"/>
                <a:ea typeface="ＭＳ Ｐゴシック" pitchFamily="-65" charset="-128"/>
                <a:cs typeface="+mn-cs"/>
              </a:rPr>
              <a:t>2017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2</a:t>
            </a:r>
            <a:r>
              <a:rPr lang="en-US" sz="1600" dirty="0" smtClean="0">
                <a:solidFill>
                  <a:srgbClr val="FF0000"/>
                </a:solidFill>
                <a:latin typeface="Times New Roman" pitchFamily="18" charset="0"/>
                <a:ea typeface="ＭＳ Ｐゴシック" pitchFamily="-65" charset="-128"/>
                <a:cs typeface="+mn-cs"/>
              </a:rPr>
              <a:t> May 2017</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a:t>
            </a:r>
            <a:r>
              <a:rPr lang="en-US" sz="1600" dirty="0" err="1" smtClean="0">
                <a:solidFill>
                  <a:srgbClr val="FF0000"/>
                </a:solidFill>
                <a:latin typeface="Times New Roman" pitchFamily="18" charset="0"/>
                <a:ea typeface="ＭＳ Ｐゴシック" pitchFamily="-65" charset="-128"/>
                <a:cs typeface="+mn-cs"/>
              </a:rPr>
              <a:t>@kinneyconsultingllc.org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May </a:t>
            </a:r>
            <a:r>
              <a:rPr lang="en-US" sz="1600" dirty="0" smtClean="0">
                <a:latin typeface="Times New Roman" pitchFamily="18" charset="0"/>
                <a:ea typeface="ＭＳ Ｐゴシック" pitchFamily="-65" charset="-128"/>
                <a:cs typeface="+mn-cs"/>
              </a:rPr>
              <a:t>2017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May </a:t>
            </a:r>
            <a:r>
              <a:rPr lang="en-US" sz="1600" dirty="0" smtClean="0">
                <a:latin typeface="Times New Roman" pitchFamily="18" charset="0"/>
                <a:ea typeface="ＭＳ Ｐゴシック" pitchFamily="-65" charset="-128"/>
                <a:cs typeface="+mn-cs"/>
              </a:rPr>
              <a:t>2017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381000" y="1881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0" y="838200"/>
            <a:ext cx="9144000"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282575" indent="-282575" eaLnBrk="0" fontAlgn="b" hangingPunct="0">
              <a:buClr>
                <a:srgbClr val="FF0000"/>
              </a:buClr>
              <a:buFont typeface="Wingdings" charset="0"/>
              <a:buChar char="q"/>
            </a:pPr>
            <a:r>
              <a:rPr lang="en-US" sz="2200" b="1" dirty="0" smtClean="0"/>
              <a:t>Agenda approval </a:t>
            </a:r>
            <a:r>
              <a:rPr lang="en-US" sz="2000" dirty="0" smtClean="0"/>
              <a:t>(15-17-</a:t>
            </a:r>
            <a:r>
              <a:rPr lang="en-US" sz="2000" dirty="0" smtClean="0"/>
              <a:t>0260-00)</a:t>
            </a:r>
            <a:endParaRPr lang="en-US" sz="2000" dirty="0" smtClean="0"/>
          </a:p>
          <a:p>
            <a:pPr marL="282575" indent="-282575" eaLnBrk="0" fontAlgn="b" hangingPunct="0">
              <a:buClr>
                <a:srgbClr val="FF0000"/>
              </a:buClr>
              <a:buFont typeface="Wingdings" charset="0"/>
              <a:buChar char="q"/>
            </a:pPr>
            <a:r>
              <a:rPr lang="en-US" sz="2200" b="1" dirty="0" smtClean="0"/>
              <a:t>Discussion of </a:t>
            </a:r>
            <a:r>
              <a:rPr lang="en-US" sz="2200" b="1" dirty="0"/>
              <a:t>any </a:t>
            </a:r>
            <a:r>
              <a:rPr lang="en-US" sz="2200" b="1" dirty="0" smtClean="0"/>
              <a:t>issues </a:t>
            </a:r>
            <a:r>
              <a:rPr lang="en-US" sz="2200" b="1" dirty="0"/>
              <a:t>with published </a:t>
            </a:r>
            <a:r>
              <a:rPr lang="en-US" sz="2200" b="1" dirty="0" smtClean="0"/>
              <a:t>standards or Operations Manual</a:t>
            </a:r>
            <a:endParaRPr lang="en-US" sz="2200" b="1" dirty="0" smtClean="0"/>
          </a:p>
          <a:p>
            <a:pPr marL="282575" indent="-282575" eaLnBrk="0" fontAlgn="b" hangingPunct="0">
              <a:buClr>
                <a:srgbClr val="FF0000"/>
              </a:buClr>
              <a:buFont typeface="Wingdings" charset="0"/>
              <a:buChar char="q"/>
            </a:pPr>
            <a:r>
              <a:rPr lang="en-US" sz="2200" b="1" dirty="0" smtClean="0"/>
              <a:t>Discussion on next revision changes</a:t>
            </a:r>
          </a:p>
          <a:p>
            <a:pPr marL="693738" lvl="1" indent="-290513" eaLnBrk="0" fontAlgn="b" hangingPunct="0">
              <a:buClr>
                <a:srgbClr val="FF0000"/>
              </a:buClr>
              <a:buFont typeface="Wingdings" charset="0"/>
              <a:buChar char="q"/>
            </a:pPr>
            <a:r>
              <a:rPr lang="en-US" sz="2000" dirty="0"/>
              <a:t>Discussion of items to be addressed in next revision</a:t>
            </a:r>
            <a:r>
              <a:rPr lang="en-US" sz="2000" dirty="0"/>
              <a:t> </a:t>
            </a:r>
            <a:endParaRPr lang="en-US" sz="2000" dirty="0" smtClean="0"/>
          </a:p>
          <a:p>
            <a:pPr marL="1084263" lvl="2" indent="-285750" eaLnBrk="0" fontAlgn="b" hangingPunct="0">
              <a:buClr>
                <a:srgbClr val="FF0000"/>
              </a:buClr>
              <a:buFont typeface="Wingdings" charset="0"/>
              <a:buChar char="q"/>
            </a:pPr>
            <a:r>
              <a:rPr lang="en-US" sz="2000" dirty="0" smtClean="0"/>
              <a:t>Plan</a:t>
            </a:r>
            <a:r>
              <a:rPr lang="en-US" sz="2000" dirty="0"/>
              <a:t>:  start July 2017 with RevCom approval Dec 2018</a:t>
            </a:r>
            <a:r>
              <a:rPr lang="en-US" sz="2000" dirty="0"/>
              <a:t> </a:t>
            </a:r>
            <a:endParaRPr lang="en-US" sz="2000" dirty="0" smtClean="0"/>
          </a:p>
          <a:p>
            <a:pPr marL="1084263" lvl="2" indent="-285750" eaLnBrk="0" fontAlgn="b" hangingPunct="0">
              <a:buClr>
                <a:srgbClr val="FF0000"/>
              </a:buClr>
              <a:buFont typeface="Wingdings" charset="0"/>
              <a:buChar char="q"/>
            </a:pPr>
            <a:r>
              <a:rPr lang="en-US" sz="2000" dirty="0" smtClean="0"/>
              <a:t>Roll</a:t>
            </a:r>
            <a:r>
              <a:rPr lang="en-US" sz="2000" dirty="0"/>
              <a:t>-up: n, q, s, t, u, v; (IEEE SA to provide?)</a:t>
            </a:r>
            <a:r>
              <a:rPr lang="en-US" sz="2000" dirty="0"/>
              <a:t> </a:t>
            </a:r>
            <a:endParaRPr lang="en-US" sz="2000" dirty="0" smtClean="0"/>
          </a:p>
          <a:p>
            <a:pPr marL="1084263" lvl="2" indent="-285750" eaLnBrk="0" fontAlgn="b" hangingPunct="0">
              <a:buClr>
                <a:srgbClr val="FF0000"/>
              </a:buClr>
              <a:buFont typeface="Wingdings" charset="0"/>
              <a:buChar char="q"/>
            </a:pPr>
            <a:r>
              <a:rPr lang="en-US" sz="2000" dirty="0" smtClean="0"/>
              <a:t>Corrigenda</a:t>
            </a:r>
            <a:r>
              <a:rPr lang="en-US" sz="2000" dirty="0"/>
              <a:t>: (should items 1 &amp; 2 be done in a separate corrigenda and </a:t>
            </a:r>
            <a:r>
              <a:rPr lang="en-US" sz="2000" dirty="0" smtClean="0"/>
              <a:t>then</a:t>
            </a:r>
            <a:br>
              <a:rPr lang="en-US" sz="2000" dirty="0" smtClean="0"/>
            </a:br>
            <a:r>
              <a:rPr lang="en-US" sz="2000" dirty="0" smtClean="0"/>
              <a:t>rolled</a:t>
            </a:r>
            <a:r>
              <a:rPr lang="en-US" sz="2000" dirty="0"/>
              <a:t>-up into revision?)</a:t>
            </a:r>
            <a:r>
              <a:rPr lang="en-US" sz="2000" dirty="0"/>
              <a:t> </a:t>
            </a:r>
            <a:endParaRPr lang="en-US" sz="2000" dirty="0" smtClean="0"/>
          </a:p>
          <a:p>
            <a:pPr marL="1543050" lvl="3" indent="-457200" eaLnBrk="0" fontAlgn="b" hangingPunct="0">
              <a:buClr>
                <a:srgbClr val="FF0000"/>
              </a:buClr>
              <a:buFont typeface="+mj-lt"/>
              <a:buAutoNum type="arabicPeriod"/>
            </a:pPr>
            <a:r>
              <a:rPr lang="en-US" sz="2000" dirty="0" smtClean="0"/>
              <a:t>802.15 </a:t>
            </a:r>
            <a:r>
              <a:rPr lang="en-US" sz="2000" dirty="0"/>
              <a:t>CID for TSCH short address nonce</a:t>
            </a:r>
            <a:r>
              <a:rPr lang="en-US" sz="2000" dirty="0"/>
              <a:t> </a:t>
            </a:r>
            <a:endParaRPr lang="en-US" sz="2000" dirty="0" smtClean="0"/>
          </a:p>
          <a:p>
            <a:pPr marL="1543050" lvl="3" indent="-457200" eaLnBrk="0" fontAlgn="b" hangingPunct="0">
              <a:buClr>
                <a:srgbClr val="FF0000"/>
              </a:buClr>
              <a:buFont typeface="+mj-lt"/>
              <a:buAutoNum type="arabicPeriod"/>
            </a:pPr>
            <a:r>
              <a:rPr lang="en-US" sz="2000" dirty="0" smtClean="0"/>
              <a:t>transmitted </a:t>
            </a:r>
            <a:r>
              <a:rPr lang="en-US" sz="2000" dirty="0"/>
              <a:t>order of 64-bit MAC address</a:t>
            </a:r>
            <a:r>
              <a:rPr lang="en-US" sz="2000" dirty="0"/>
              <a:t> </a:t>
            </a:r>
            <a:endParaRPr lang="en-US" sz="2000" dirty="0" smtClean="0"/>
          </a:p>
          <a:p>
            <a:pPr marL="1543050" lvl="3" indent="-458788" eaLnBrk="0" fontAlgn="b" hangingPunct="0">
              <a:buClr>
                <a:srgbClr val="FF0000"/>
              </a:buClr>
              <a:buFont typeface="+mj-lt"/>
              <a:buAutoNum type="arabicPeriod"/>
            </a:pPr>
            <a:r>
              <a:rPr lang="en-US" sz="2000" dirty="0" err="1" smtClean="0"/>
              <a:t>phyCCAMode</a:t>
            </a:r>
            <a:r>
              <a:rPr lang="en-US" sz="2000" dirty="0" smtClean="0"/>
              <a:t> </a:t>
            </a:r>
            <a:r>
              <a:rPr lang="en-US" sz="2000" dirty="0"/>
              <a:t>is referred in 10.2.7 but isn't defined in 11.3</a:t>
            </a:r>
            <a:r>
              <a:rPr lang="en-US" sz="2000" dirty="0"/>
              <a:t> </a:t>
            </a:r>
            <a:endParaRPr lang="en-US" sz="2000" dirty="0" smtClean="0"/>
          </a:p>
          <a:p>
            <a:pPr marL="1543050" lvl="3" indent="-457200" eaLnBrk="0" fontAlgn="b" hangingPunct="0">
              <a:buClr>
                <a:srgbClr val="FF0000"/>
              </a:buClr>
              <a:buFont typeface="+mj-lt"/>
              <a:buAutoNum type="arabicPeriod"/>
            </a:pPr>
            <a:r>
              <a:rPr lang="en-US" sz="2000" dirty="0" smtClean="0"/>
              <a:t>some </a:t>
            </a:r>
            <a:r>
              <a:rPr lang="en-US" sz="2000" dirty="0" err="1"/>
              <a:t>crossreferences</a:t>
            </a:r>
            <a:r>
              <a:rPr lang="en-US" sz="2000" dirty="0"/>
              <a:t> in Table 8-1 are </a:t>
            </a:r>
            <a:r>
              <a:rPr lang="en-US" sz="2000" dirty="0" smtClean="0"/>
              <a:t>incorrect</a:t>
            </a:r>
          </a:p>
          <a:p>
            <a:pPr marL="1543050" lvl="3" indent="-457200" eaLnBrk="0" fontAlgn="b" hangingPunct="0">
              <a:buClr>
                <a:srgbClr val="FF0000"/>
              </a:buClr>
              <a:buFont typeface="+mj-lt"/>
              <a:buAutoNum type="arabicPeriod"/>
            </a:pPr>
            <a:r>
              <a:rPr lang="en-US" sz="2000" dirty="0" smtClean="0"/>
              <a:t>Omit </a:t>
            </a:r>
            <a:r>
              <a:rPr lang="en-US" sz="2000" dirty="0"/>
              <a:t>"being performed by higher layers" in last sentence of 10.1.2...changed by 4t?</a:t>
            </a:r>
            <a:r>
              <a:rPr lang="en-US" sz="2000" dirty="0"/>
              <a:t> </a:t>
            </a:r>
            <a:endParaRPr lang="en-US" sz="2000" dirty="0" smtClean="0"/>
          </a:p>
          <a:p>
            <a:pPr marL="1371600" lvl="2" indent="-457200" eaLnBrk="0" fontAlgn="b" hangingPunct="0">
              <a:buClr>
                <a:srgbClr val="FF0000"/>
              </a:buClr>
              <a:buFont typeface="Wingdings" charset="0"/>
              <a:buChar char="q"/>
            </a:pPr>
            <a:r>
              <a:rPr lang="en-US" sz="2000" dirty="0" smtClean="0"/>
              <a:t>Ambiguities</a:t>
            </a:r>
            <a:r>
              <a:rPr lang="en-US" sz="2000" dirty="0"/>
              <a:t>: </a:t>
            </a:r>
            <a:r>
              <a:rPr lang="en-US" sz="2000" dirty="0"/>
              <a:t> </a:t>
            </a:r>
            <a:endParaRPr lang="en-US" sz="2000" dirty="0" smtClean="0"/>
          </a:p>
          <a:p>
            <a:pPr marL="1543050" lvl="3" indent="-457200" eaLnBrk="0" fontAlgn="b" hangingPunct="0">
              <a:buClr>
                <a:srgbClr val="FF0000"/>
              </a:buClr>
              <a:buFont typeface="+mj-lt"/>
              <a:buAutoNum type="arabicPeriod"/>
            </a:pPr>
            <a:r>
              <a:rPr lang="en-US" sz="2000" dirty="0" smtClean="0"/>
              <a:t>add </a:t>
            </a:r>
            <a:r>
              <a:rPr lang="en-US" sz="2000" dirty="0"/>
              <a:t>a short description in Clause 4 describing contents of reference [B3]</a:t>
            </a:r>
            <a:r>
              <a:rPr lang="en-US" sz="2000" dirty="0"/>
              <a:t> </a:t>
            </a:r>
            <a:endParaRPr lang="en-US" sz="2000" dirty="0" smtClean="0"/>
          </a:p>
          <a:p>
            <a:pPr marL="1543050" lvl="3" indent="-457200" eaLnBrk="0" fontAlgn="b" hangingPunct="0">
              <a:buClr>
                <a:srgbClr val="FF0000"/>
              </a:buClr>
              <a:buFont typeface="+mj-lt"/>
              <a:buAutoNum type="arabicPeriod"/>
            </a:pPr>
            <a:r>
              <a:rPr lang="en-US" sz="2000" dirty="0" smtClean="0"/>
              <a:t>resolved </a:t>
            </a:r>
            <a:r>
              <a:rPr lang="en-US" sz="2000" dirty="0"/>
              <a:t>19 comments from doc 15-17-0182-00 </a:t>
            </a:r>
            <a:endParaRPr lang="en-US" sz="2000" dirty="0" smtClean="0"/>
          </a:p>
          <a:p>
            <a:pPr marL="171450" indent="-457200" eaLnBrk="0" fontAlgn="b" hangingPunct="0">
              <a:buClr>
                <a:srgbClr val="FF0000"/>
              </a:buClr>
              <a:buFont typeface="Wingdings" charset="2"/>
              <a:buChar char="q"/>
            </a:pPr>
            <a:r>
              <a:rPr lang="en-US" sz="2000" dirty="0" smtClean="0"/>
              <a:t>Discussion of </a:t>
            </a:r>
            <a:r>
              <a:rPr lang="en-US" sz="2000" dirty="0" smtClean="0"/>
              <a:t>separate </a:t>
            </a:r>
            <a:r>
              <a:rPr lang="en-US" sz="2000" dirty="0" smtClean="0"/>
              <a:t>Corrigendum (item 2 of above Corrigenda)</a:t>
            </a:r>
            <a:endParaRPr lang="en-US" sz="2000" dirty="0" smtClean="0"/>
          </a:p>
        </p:txBody>
      </p:sp>
    </p:spTree>
    <p:extLst>
      <p:ext uri="{BB962C8B-B14F-4D97-AF65-F5344CB8AC3E}">
        <p14:creationId xmlns:p14="http://schemas.microsoft.com/office/powerpoint/2010/main" val="1098708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990600"/>
            <a:ext cx="8763000" cy="5562600"/>
          </a:xfrm>
        </p:spPr>
        <p:txBody>
          <a:bodyPr/>
          <a:lstStyle/>
          <a:p>
            <a:pPr>
              <a:buClr>
                <a:srgbClr val="FF0000"/>
              </a:buClr>
              <a:buFont typeface="Wingdings" charset="2"/>
              <a:buChar char="q"/>
            </a:pPr>
            <a:r>
              <a:rPr lang="en-US" sz="2800" dirty="0" smtClean="0"/>
              <a:t>Agenda approval </a:t>
            </a:r>
          </a:p>
          <a:p>
            <a:pPr>
              <a:buClr>
                <a:srgbClr val="FF0000"/>
              </a:buClr>
              <a:buFont typeface="Wingdings" charset="2"/>
              <a:buChar char="q"/>
            </a:pPr>
            <a:r>
              <a:rPr lang="en-US" sz="2800" dirty="0" smtClean="0"/>
              <a:t>Status Updates</a:t>
            </a:r>
          </a:p>
          <a:p>
            <a:pPr marL="742950"/>
            <a:r>
              <a:rPr lang="en-US" sz="2600" dirty="0" smtClean="0"/>
              <a:t>6tisch</a:t>
            </a:r>
          </a:p>
          <a:p>
            <a:pPr marL="742950"/>
            <a:r>
              <a:rPr lang="en-US" sz="2600" dirty="0" smtClean="0"/>
              <a:t>Core</a:t>
            </a:r>
          </a:p>
          <a:p>
            <a:pPr marL="742950"/>
            <a:r>
              <a:rPr lang="en-US" sz="2600" dirty="0" smtClean="0"/>
              <a:t>6lo</a:t>
            </a:r>
          </a:p>
          <a:p>
            <a:pPr marL="742950"/>
            <a:r>
              <a:rPr lang="en-US" sz="2600" dirty="0" smtClean="0"/>
              <a:t>Roll</a:t>
            </a:r>
          </a:p>
          <a:p>
            <a:pPr marL="742950"/>
            <a:r>
              <a:rPr lang="en-US" sz="2600" dirty="0" err="1" smtClean="0"/>
              <a:t>Detnet</a:t>
            </a:r>
            <a:endParaRPr lang="en-US" sz="2600" dirty="0" smtClean="0"/>
          </a:p>
          <a:p>
            <a:pPr marL="742950"/>
            <a:r>
              <a:rPr lang="en-US" sz="2600" dirty="0" smtClean="0"/>
              <a:t>lp-wan </a:t>
            </a:r>
          </a:p>
          <a:p>
            <a:pPr marL="742950"/>
            <a:r>
              <a:rPr lang="en-US" sz="2600" dirty="0" smtClean="0"/>
              <a:t>t2trg</a:t>
            </a:r>
          </a:p>
          <a:p>
            <a:pPr marL="742950"/>
            <a:r>
              <a:rPr lang="en-US" sz="2600" dirty="0" smtClean="0"/>
              <a:t>Ace</a:t>
            </a:r>
          </a:p>
          <a:p>
            <a:pPr>
              <a:buClr>
                <a:srgbClr val="FF0000"/>
              </a:buClr>
              <a:buFont typeface="Wingdings" charset="2"/>
              <a:buChar char="q"/>
            </a:pPr>
            <a:r>
              <a:rPr lang="en-US" sz="2800" dirty="0"/>
              <a:t>IEEE 802.15 and </a:t>
            </a:r>
            <a:r>
              <a:rPr lang="en-US" sz="2800" dirty="0" smtClean="0"/>
              <a:t>IETF liaison communications</a:t>
            </a:r>
          </a:p>
        </p:txBody>
      </p:sp>
      <p:sp>
        <p:nvSpPr>
          <p:cNvPr id="4" name="Date Placeholder 3"/>
          <p:cNvSpPr>
            <a:spLocks noGrp="1"/>
          </p:cNvSpPr>
          <p:nvPr>
            <p:ph type="dt" sz="half" idx="10"/>
          </p:nvPr>
        </p:nvSpPr>
        <p:spPr/>
        <p:txBody>
          <a:bodyPr/>
          <a:lstStyle/>
          <a:p>
            <a:pPr>
              <a:defRPr/>
            </a:pPr>
            <a:r>
              <a:rPr lang="en-US" smtClean="0"/>
              <a:t>&lt;May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11</a:t>
            </a:fld>
            <a:endParaRPr lang="en-US"/>
          </a:p>
        </p:txBody>
      </p:sp>
    </p:spTree>
    <p:extLst>
      <p:ext uri="{BB962C8B-B14F-4D97-AF65-F5344CB8AC3E}">
        <p14:creationId xmlns:p14="http://schemas.microsoft.com/office/powerpoint/2010/main" val="1160942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 WNG </a:t>
            </a:r>
            <a:endParaRPr lang="en-US" dirty="0"/>
          </a:p>
        </p:txBody>
      </p:sp>
      <p:sp>
        <p:nvSpPr>
          <p:cNvPr id="3" name="Content Placeholder 2"/>
          <p:cNvSpPr>
            <a:spLocks noGrp="1"/>
          </p:cNvSpPr>
          <p:nvPr>
            <p:ph idx="1"/>
          </p:nvPr>
        </p:nvSpPr>
        <p:spPr>
          <a:xfrm>
            <a:off x="304800" y="1524000"/>
            <a:ext cx="8077200" cy="4114800"/>
          </a:xfrm>
        </p:spPr>
        <p:txBody>
          <a:bodyPr/>
          <a:lstStyle/>
          <a:p>
            <a:pPr marL="577850" lvl="1" indent="-290513" fontAlgn="b">
              <a:buClr>
                <a:srgbClr val="FF0000"/>
              </a:buClr>
              <a:buFont typeface="Wingdings" charset="2"/>
              <a:buChar char="q"/>
            </a:pPr>
            <a:r>
              <a:rPr lang="en-US" sz="2400" b="1" dirty="0"/>
              <a:t>P</a:t>
            </a:r>
            <a:r>
              <a:rPr lang="en-US" sz="2400" b="1" dirty="0" smtClean="0"/>
              <a:t>resentations</a:t>
            </a:r>
            <a:r>
              <a:rPr lang="en-US" sz="2000" b="1" dirty="0" smtClean="0"/>
              <a:t>:</a:t>
            </a:r>
          </a:p>
          <a:p>
            <a:pPr marL="920750" lvl="2" indent="-290513" fontAlgn="b">
              <a:buClr>
                <a:srgbClr val="FF0000"/>
              </a:buClr>
              <a:buFont typeface="Wingdings" charset="2"/>
              <a:buChar char="q"/>
            </a:pPr>
            <a:r>
              <a:rPr lang="en-US" sz="1600" b="1" dirty="0" smtClean="0"/>
              <a:t>No presentation requests</a:t>
            </a:r>
            <a:endParaRPr lang="en-US" sz="1600" b="1" dirty="0">
              <a:solidFill>
                <a:srgbClr val="000000"/>
              </a:solidFill>
              <a:ea typeface="Lucida Grande"/>
              <a:cs typeface="Lucida Grande"/>
            </a:endParaRPr>
          </a:p>
        </p:txBody>
      </p:sp>
      <p:sp>
        <p:nvSpPr>
          <p:cNvPr id="4" name="Date Placeholder 3"/>
          <p:cNvSpPr>
            <a:spLocks noGrp="1"/>
          </p:cNvSpPr>
          <p:nvPr>
            <p:ph type="dt" sz="half" idx="10"/>
          </p:nvPr>
        </p:nvSpPr>
        <p:spPr/>
        <p:txBody>
          <a:bodyPr/>
          <a:lstStyle/>
          <a:p>
            <a:pPr>
              <a:defRPr/>
            </a:pPr>
            <a:r>
              <a:rPr lang="en-US" smtClean="0"/>
              <a:t>&lt;May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12</a:t>
            </a:fld>
            <a:endParaRPr lang="en-US"/>
          </a:p>
        </p:txBody>
      </p:sp>
    </p:spTree>
    <p:extLst>
      <p:ext uri="{BB962C8B-B14F-4D97-AF65-F5344CB8AC3E}">
        <p14:creationId xmlns:p14="http://schemas.microsoft.com/office/powerpoint/2010/main" val="21436770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533400" y="457200"/>
            <a:ext cx="7772400" cy="762000"/>
          </a:xfrm>
        </p:spPr>
        <p:txBody>
          <a:bodyPr/>
          <a:lstStyle/>
          <a:p>
            <a:r>
              <a:rPr lang="en-US" b="1" dirty="0" smtClean="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19200"/>
            <a:ext cx="89154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1800" b="1" dirty="0" smtClean="0"/>
              <a:t>IETF</a:t>
            </a:r>
            <a:endParaRPr lang="en-US" sz="1800" b="1" dirty="0" smtClean="0"/>
          </a:p>
          <a:p>
            <a:pPr marL="800100" lvl="1" indent="-342900">
              <a:buClr>
                <a:srgbClr val="FF0000"/>
              </a:buClr>
              <a:buFont typeface="Wingdings" charset="2"/>
              <a:buChar char="q"/>
            </a:pPr>
            <a:r>
              <a:rPr lang="en-US" sz="1800" b="1" dirty="0" smtClean="0"/>
              <a:t>Status Update: </a:t>
            </a:r>
            <a:r>
              <a:rPr lang="en-US" sz="1800" dirty="0" smtClean="0"/>
              <a:t>6tisch, Core, 6lo, Roll, </a:t>
            </a:r>
            <a:r>
              <a:rPr lang="en-US" sz="1800" dirty="0" err="1" smtClean="0"/>
              <a:t>Detnet</a:t>
            </a:r>
            <a:r>
              <a:rPr lang="en-US" sz="1800" dirty="0" smtClean="0"/>
              <a:t>,</a:t>
            </a:r>
            <a:r>
              <a:rPr lang="en-US" sz="1800" dirty="0"/>
              <a:t> </a:t>
            </a:r>
            <a:r>
              <a:rPr lang="en-US" sz="1800" dirty="0" smtClean="0"/>
              <a:t>lp-wan, t2trg, Ace</a:t>
            </a:r>
          </a:p>
          <a:p>
            <a:pPr marL="800100" lvl="1" indent="-342900">
              <a:buClr>
                <a:srgbClr val="FF0000"/>
              </a:buClr>
              <a:buFont typeface="Wingdings" charset="2"/>
              <a:buChar char="q"/>
            </a:pPr>
            <a:r>
              <a:rPr lang="en-US" sz="1800" dirty="0" smtClean="0"/>
              <a:t>liaison </a:t>
            </a:r>
            <a:r>
              <a:rPr lang="en-US" sz="1800" dirty="0" smtClean="0"/>
              <a:t>communications status updated</a:t>
            </a:r>
          </a:p>
          <a:p>
            <a:pPr marL="798513" lvl="1" indent="-339725">
              <a:buClr>
                <a:srgbClr val="FF0000"/>
              </a:buClr>
              <a:buFont typeface="Wingdings" charset="2"/>
              <a:buChar char="q"/>
            </a:pPr>
            <a:r>
              <a:rPr lang="en-US" sz="1800" b="1" dirty="0" smtClean="0"/>
              <a:t>Next </a:t>
            </a:r>
            <a:r>
              <a:rPr lang="en-US" sz="1800" b="1" dirty="0" smtClean="0"/>
              <a:t>session agenda</a:t>
            </a:r>
            <a:r>
              <a:rPr lang="en-US" sz="1800" dirty="0" smtClean="0"/>
              <a:t>: </a:t>
            </a:r>
            <a:r>
              <a:rPr lang="en-US" sz="1800" dirty="0" smtClean="0"/>
              <a:t>IETF status on above WGs</a:t>
            </a:r>
            <a:endParaRPr lang="en-US" sz="1800" dirty="0" smtClean="0"/>
          </a:p>
          <a:p>
            <a:pPr marL="342900" indent="-342900">
              <a:buClr>
                <a:srgbClr val="FF0000"/>
              </a:buClr>
              <a:buFont typeface="Wingdings" charset="2"/>
              <a:buChar char="q"/>
            </a:pPr>
            <a:r>
              <a:rPr lang="en-US" sz="1800" b="1" dirty="0"/>
              <a:t>WNG presentations</a:t>
            </a:r>
          </a:p>
          <a:p>
            <a:pPr marL="800100" lvl="1" indent="-342900">
              <a:buClr>
                <a:srgbClr val="FF0000"/>
              </a:buClr>
              <a:buFont typeface="Wingdings" charset="2"/>
              <a:buChar char="q"/>
            </a:pPr>
            <a:r>
              <a:rPr lang="en-US" sz="1800" dirty="0" smtClean="0">
                <a:solidFill>
                  <a:srgbClr val="000000"/>
                </a:solidFill>
              </a:rPr>
              <a:t>No </a:t>
            </a:r>
            <a:r>
              <a:rPr lang="en-US" sz="1800" dirty="0" smtClean="0">
                <a:solidFill>
                  <a:srgbClr val="000000"/>
                </a:solidFill>
              </a:rPr>
              <a:t>presentations</a:t>
            </a:r>
          </a:p>
          <a:p>
            <a:pPr marL="342900" indent="-342900">
              <a:buClr>
                <a:srgbClr val="FF0000"/>
              </a:buClr>
              <a:buFont typeface="Wingdings" charset="2"/>
              <a:buChar char="q"/>
            </a:pPr>
            <a:r>
              <a:rPr lang="en-US" sz="2000" b="1" dirty="0" smtClean="0"/>
              <a:t>Maintenance</a:t>
            </a:r>
            <a:endParaRPr lang="en-US" sz="2000" b="1" dirty="0"/>
          </a:p>
          <a:p>
            <a:pPr marL="800100" lvl="1" indent="-342900">
              <a:buClr>
                <a:srgbClr val="FF0000"/>
              </a:buClr>
              <a:buFont typeface="Wingdings" charset="2"/>
              <a:buChar char="q"/>
            </a:pPr>
            <a:r>
              <a:rPr lang="en-US" sz="2000" dirty="0"/>
              <a:t>No Standards issues reported</a:t>
            </a:r>
          </a:p>
          <a:p>
            <a:pPr marL="800100" lvl="1" indent="-342900">
              <a:buClr>
                <a:srgbClr val="FF0000"/>
              </a:buClr>
              <a:buFont typeface="Wingdings" charset="2"/>
              <a:buChar char="q"/>
            </a:pPr>
            <a:r>
              <a:rPr lang="en-US" sz="2000" dirty="0"/>
              <a:t>Changes with Operations Manual: None needed</a:t>
            </a:r>
          </a:p>
          <a:p>
            <a:pPr marL="800100" lvl="1" indent="-342900">
              <a:buClr>
                <a:srgbClr val="FF0000"/>
              </a:buClr>
              <a:buFont typeface="Wingdings" charset="2"/>
              <a:buChar char="q"/>
            </a:pPr>
            <a:r>
              <a:rPr lang="en-US" sz="2000" dirty="0" smtClean="0"/>
              <a:t>Revision status:</a:t>
            </a:r>
          </a:p>
          <a:p>
            <a:pPr marL="800100" lvl="1" indent="-342900">
              <a:buClr>
                <a:srgbClr val="FF0000"/>
              </a:buClr>
              <a:buFont typeface="Wingdings" charset="2"/>
              <a:buChar char="q"/>
            </a:pPr>
            <a:r>
              <a:rPr lang="en-US" sz="2000" dirty="0" smtClean="0"/>
              <a:t>Corrigendum status:</a:t>
            </a:r>
            <a:endParaRPr lang="en-US" sz="2000" dirty="0"/>
          </a:p>
          <a:p>
            <a:pPr marL="800100" lvl="1" indent="-342900">
              <a:buClr>
                <a:srgbClr val="FF0000"/>
              </a:buClr>
              <a:buFont typeface="Wingdings" charset="2"/>
              <a:buChar char="q"/>
            </a:pPr>
            <a:endParaRPr lang="en-US" sz="1800" dirty="0"/>
          </a:p>
        </p:txBody>
      </p:sp>
    </p:spTree>
    <p:extLst>
      <p:ext uri="{BB962C8B-B14F-4D97-AF65-F5344CB8AC3E}">
        <p14:creationId xmlns:p14="http://schemas.microsoft.com/office/powerpoint/2010/main" val="36288684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685800"/>
            <a:ext cx="8458200" cy="56388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304800" y="0"/>
            <a:ext cx="7772400" cy="609600"/>
          </a:xfrm>
        </p:spPr>
        <p:txBody>
          <a:bodyPr lIns="90487" tIns="44450" rIns="90487" bIns="44450"/>
          <a:lstStyle/>
          <a:p>
            <a:r>
              <a:rPr lang="en-US" sz="2800" u="sng" dirty="0">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&lt;May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sz="3200" u="sng">
                <a:latin typeface="Arial" charset="0"/>
              </a:rPr>
              <a:t>Participants, Patents, and Duty to Inform</a:t>
            </a:r>
            <a:endParaRPr lang="en-US" sz="3200">
              <a:latin typeface="Arial" charset="0"/>
            </a:endParaRPr>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charset="0"/>
              <a:buNone/>
            </a:pPr>
            <a:r>
              <a:rPr lang="en-US" sz="1600" b="1">
                <a:latin typeface="Arial" charset="0"/>
              </a:rPr>
              <a:t>All participants in this meeting have certain obligations under the IEEE-SA Patent Policy. </a:t>
            </a:r>
          </a:p>
          <a:p>
            <a:pPr lvl="1">
              <a:buFont typeface="Arial" charset="0"/>
              <a:buChar char="•"/>
            </a:pPr>
            <a:r>
              <a:rPr lang="en-US" sz="1600" b="1">
                <a:solidFill>
                  <a:srgbClr val="003399"/>
                </a:solidFill>
                <a:latin typeface="Arial" charset="0"/>
              </a:rPr>
              <a:t>Participants [Note: </a:t>
            </a:r>
            <a:r>
              <a:rPr lang="en-GB" sz="1600" b="1">
                <a:solidFill>
                  <a:srgbClr val="003399"/>
                </a:solidFill>
                <a:latin typeface="Arial" charset="0"/>
              </a:rPr>
              <a:t>Quoted text excerpted from IEEE-SA Standards Board Bylaws subclause 6.2</a:t>
            </a:r>
            <a:r>
              <a:rPr lang="en-US" sz="1600" b="1">
                <a:solidFill>
                  <a:srgbClr val="003399"/>
                </a:solidFill>
                <a:latin typeface="Arial" charset="0"/>
              </a:rPr>
              <a:t>]:</a:t>
            </a:r>
          </a:p>
          <a:p>
            <a:pPr lvl="2">
              <a:buFont typeface="Arial" charset="0"/>
              <a:buChar char="•"/>
            </a:pPr>
            <a:r>
              <a:rPr lang="en-US" sz="1600" b="1">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a:latin typeface="Arial" charset="0"/>
            </a:endParaRPr>
          </a:p>
          <a:p>
            <a:pPr lvl="2">
              <a:buFont typeface="Arial" charset="0"/>
              <a:buChar char="•"/>
            </a:pPr>
            <a:r>
              <a:rPr lang="en-US" sz="1600" b="1">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a:solidFill>
                  <a:srgbClr val="003399"/>
                </a:solidFill>
                <a:latin typeface="Arial" charset="0"/>
              </a:rPr>
              <a:t>Early identification of holders of potential Essential Patent Claims is strongly encouraged</a:t>
            </a:r>
          </a:p>
          <a:p>
            <a:pPr lvl="1">
              <a:buFont typeface="Arial" charset="0"/>
              <a:buChar char="•"/>
            </a:pPr>
            <a:r>
              <a:rPr lang="en-US" sz="1600" b="1">
                <a:solidFill>
                  <a:srgbClr val="003399"/>
                </a:solidFill>
                <a:latin typeface="Arial" charset="0"/>
              </a:rPr>
              <a:t>No duty to perform a patent search</a:t>
            </a:r>
            <a:endParaRPr lang="en-US" sz="1600">
              <a:latin typeface="Arial" charset="0"/>
            </a:endParaRP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&lt;May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#2</a:t>
            </a:r>
            <a:endParaRPr lang="en-US" sz="240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&lt;May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85800" y="14478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&lt;May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533400"/>
            <a:ext cx="8458200" cy="609600"/>
          </a:xfrm>
        </p:spPr>
        <p:txBody>
          <a:bodyPr/>
          <a:lstStyle/>
          <a:p>
            <a:r>
              <a:rPr lang="en-US" sz="3200" u="sng" dirty="0">
                <a:latin typeface="Arial" charset="0"/>
              </a:rPr>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533400" y="12192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a:solidFill>
                <a:srgbClr val="FF0000"/>
              </a:solidFill>
              <a:latin typeface="Arial" charset="0"/>
            </a:endParaRPr>
          </a:p>
          <a:p>
            <a:pPr marL="230188" indent="-230188" eaLnBrk="0" hangingPunct="0">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charset="0"/>
              <a:buNone/>
            </a:pPr>
            <a:r>
              <a:rPr lang="en-US" sz="1000" b="1" dirty="0">
                <a:solidFill>
                  <a:srgbClr val="000099"/>
                </a:solidFill>
                <a:latin typeface="Arial" charset="0"/>
              </a:rPr>
              <a:t>---------------------------------------------------------------   </a:t>
            </a:r>
            <a:endParaRPr lang="en-US" sz="1200" b="1" dirty="0">
              <a:solidFill>
                <a:srgbClr val="000099"/>
              </a:solidFill>
              <a:latin typeface="Arial" charset="0"/>
            </a:endParaRPr>
          </a:p>
          <a:p>
            <a:pPr marL="230188" indent="-230188" algn="ctr" eaLnBrk="0" hangingPunct="0">
              <a:lnSpc>
                <a:spcPct val="80000"/>
              </a:lnSpc>
              <a:spcBef>
                <a:spcPct val="20000"/>
              </a:spcBef>
              <a:buClr>
                <a:srgbClr val="CC3300"/>
              </a:buClr>
              <a:buSzPct val="50000"/>
              <a:buFont typeface="Monotype Sorts" charset="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#4</a:t>
            </a:r>
            <a:endParaRPr lang="en-US" sz="2400">
              <a:solidFill>
                <a:schemeClr val="tx1"/>
              </a:solidFill>
              <a:latin typeface="Times New Roman" charset="0"/>
            </a:endParaRPr>
          </a:p>
        </p:txBody>
      </p:sp>
      <p:sp>
        <p:nvSpPr>
          <p:cNvPr id="2" name="Date Placeholder 1"/>
          <p:cNvSpPr>
            <a:spLocks noGrp="1"/>
          </p:cNvSpPr>
          <p:nvPr>
            <p:ph type="dt" sz="half" idx="10"/>
          </p:nvPr>
        </p:nvSpPr>
        <p:spPr/>
        <p:txBody>
          <a:bodyPr/>
          <a:lstStyle/>
          <a:p>
            <a:pPr>
              <a:defRPr/>
            </a:pPr>
            <a:r>
              <a:rPr lang="en-US" smtClean="0"/>
              <a:t>&lt;May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7</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7</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609600"/>
            <a:ext cx="7772400" cy="762000"/>
          </a:xfrm>
        </p:spPr>
        <p:txBody>
          <a:bodyPr/>
          <a:lstStyle/>
          <a:p>
            <a:r>
              <a:rPr lang="en-US" b="1" dirty="0" smtClean="0">
                <a:latin typeface="Times New Roman" charset="0"/>
                <a:ea typeface="ＭＳ Ｐゴシック" charset="0"/>
                <a:cs typeface="ＭＳ Ｐゴシック" charset="0"/>
              </a:rPr>
              <a:t>SC Meeting Goals </a:t>
            </a:r>
            <a:r>
              <a:rPr lang="en-US" sz="2800" dirty="0" smtClean="0">
                <a:latin typeface="Times New Roman" charset="0"/>
                <a:ea typeface="ＭＳ Ｐゴシック" charset="0"/>
                <a:cs typeface="ＭＳ Ｐゴシック" charset="0"/>
              </a:rPr>
              <a:t>(Agenda 15-17-</a:t>
            </a:r>
            <a:r>
              <a:rPr lang="en-US" sz="2800" dirty="0" smtClean="0">
                <a:latin typeface="Times New Roman" charset="0"/>
                <a:ea typeface="ＭＳ Ｐゴシック" charset="0"/>
                <a:cs typeface="ＭＳ Ｐゴシック" charset="0"/>
              </a:rPr>
              <a:t>0260-00)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0" y="2362200"/>
            <a:ext cx="88392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b="1" dirty="0" smtClean="0"/>
              <a:t>SC </a:t>
            </a:r>
            <a:r>
              <a:rPr lang="en-US" sz="2400" b="1" dirty="0" smtClean="0"/>
              <a:t>IETF </a:t>
            </a:r>
            <a:r>
              <a:rPr lang="en-US" sz="1800" b="1" dirty="0" smtClean="0"/>
              <a:t>Tuesday </a:t>
            </a:r>
            <a:r>
              <a:rPr lang="en-US" sz="1800" b="1" dirty="0" smtClean="0"/>
              <a:t>9 May, PM1 </a:t>
            </a:r>
            <a:endParaRPr lang="en-US" sz="1800" b="1" dirty="0"/>
          </a:p>
          <a:p>
            <a:pPr marL="800100" lvl="1" indent="-342900">
              <a:buClr>
                <a:srgbClr val="FF0000"/>
              </a:buClr>
              <a:buFont typeface="Wingdings" charset="2"/>
              <a:buChar char="q"/>
            </a:pPr>
            <a:r>
              <a:rPr lang="en-US" sz="1800" b="1" dirty="0"/>
              <a:t>Status </a:t>
            </a:r>
            <a:r>
              <a:rPr lang="en-US" sz="1800" b="1" dirty="0" smtClean="0"/>
              <a:t>Update from IETF 98: </a:t>
            </a:r>
            <a:r>
              <a:rPr lang="en-US" sz="1800" b="1" dirty="0"/>
              <a:t>6tisch, Core, 6lo, Roll, </a:t>
            </a:r>
            <a:r>
              <a:rPr lang="en-US" sz="1800" b="1" dirty="0" err="1"/>
              <a:t>Detnet</a:t>
            </a:r>
            <a:r>
              <a:rPr lang="en-US" sz="1800" b="1" dirty="0"/>
              <a:t>, </a:t>
            </a:r>
            <a:r>
              <a:rPr lang="en-US" sz="1800" b="1" dirty="0" smtClean="0"/>
              <a:t>lp</a:t>
            </a:r>
            <a:r>
              <a:rPr lang="en-US" sz="1800" b="1" dirty="0"/>
              <a:t>-</a:t>
            </a:r>
            <a:r>
              <a:rPr lang="en-US" sz="1800" b="1" dirty="0" smtClean="0"/>
              <a:t>wan, Ace, t2trg</a:t>
            </a:r>
            <a:endParaRPr lang="en-US" sz="1800" b="1" dirty="0"/>
          </a:p>
          <a:p>
            <a:pPr marL="800100" lvl="1" indent="-342900">
              <a:buClr>
                <a:srgbClr val="FF0000"/>
              </a:buClr>
              <a:buFont typeface="Wingdings" charset="2"/>
              <a:buChar char="q"/>
            </a:pPr>
            <a:r>
              <a:rPr lang="en-US" sz="1800" b="1" dirty="0" smtClean="0"/>
              <a:t>Liaison communications status updates/requests/discussions</a:t>
            </a:r>
          </a:p>
          <a:p>
            <a:pPr marL="457200" indent="-457200" eaLnBrk="0" fontAlgn="b" hangingPunct="0">
              <a:buClr>
                <a:srgbClr val="FF0000"/>
              </a:buClr>
              <a:buFont typeface="Wingdings" charset="0"/>
              <a:buChar char="q"/>
            </a:pPr>
            <a:r>
              <a:rPr lang="en-US" sz="2400" b="1" dirty="0" smtClean="0"/>
              <a:t>SC </a:t>
            </a:r>
            <a:r>
              <a:rPr lang="en-US" sz="2400" b="1" dirty="0"/>
              <a:t>WNG  </a:t>
            </a:r>
            <a:r>
              <a:rPr lang="en-US" sz="1800" b="1" dirty="0"/>
              <a:t>Wednesday </a:t>
            </a:r>
            <a:r>
              <a:rPr lang="en-US" sz="1800" b="1" dirty="0" smtClean="0"/>
              <a:t>10 May, </a:t>
            </a:r>
            <a:r>
              <a:rPr lang="en-US" sz="1800" b="1" dirty="0"/>
              <a:t>AM2</a:t>
            </a:r>
          </a:p>
          <a:p>
            <a:pPr marL="801688" lvl="1" indent="-342900" fontAlgn="b">
              <a:buClr>
                <a:srgbClr val="FF0000"/>
              </a:buClr>
              <a:buFont typeface="Wingdings" charset="2"/>
              <a:buChar char="q"/>
            </a:pPr>
            <a:r>
              <a:rPr lang="en-US" sz="1800" b="1" dirty="0" smtClean="0">
                <a:solidFill>
                  <a:srgbClr val="000000"/>
                </a:solidFill>
              </a:rPr>
              <a:t>No WNG presentation requests have been made</a:t>
            </a:r>
          </a:p>
          <a:p>
            <a:pPr marL="120650" indent="-290513" fontAlgn="b">
              <a:buClr>
                <a:srgbClr val="FF0000"/>
              </a:buClr>
              <a:buFont typeface="Wingdings" charset="2"/>
              <a:buChar char="q"/>
            </a:pPr>
            <a:r>
              <a:rPr lang="en-US" sz="2400" b="1" dirty="0"/>
              <a:t>SC Maintenance   </a:t>
            </a:r>
            <a:r>
              <a:rPr lang="en-US" sz="1800" b="1" dirty="0" smtClean="0"/>
              <a:t>Thursday 11 May, AM2 </a:t>
            </a:r>
            <a:endParaRPr lang="en-US" sz="1800" b="1" dirty="0"/>
          </a:p>
          <a:p>
            <a:pPr marL="914400" lvl="1" indent="-457200" eaLnBrk="0" fontAlgn="b" hangingPunct="0">
              <a:buClr>
                <a:srgbClr val="FF0000"/>
              </a:buClr>
              <a:buFont typeface="Wingdings" charset="0"/>
              <a:buChar char="q"/>
            </a:pPr>
            <a:r>
              <a:rPr lang="en-US" sz="1800" b="1" dirty="0" smtClean="0"/>
              <a:t>Discuss </a:t>
            </a:r>
            <a:r>
              <a:rPr lang="en-US" sz="1800" b="1" dirty="0"/>
              <a:t>any </a:t>
            </a:r>
            <a:r>
              <a:rPr lang="en-US" sz="1800" b="1" dirty="0" smtClean="0"/>
              <a:t>issues </a:t>
            </a:r>
            <a:r>
              <a:rPr lang="en-US" sz="1800" b="1" dirty="0"/>
              <a:t>with published standards</a:t>
            </a:r>
          </a:p>
          <a:p>
            <a:pPr marL="914400" lvl="1" indent="-457200" eaLnBrk="0" fontAlgn="b" hangingPunct="0">
              <a:buClr>
                <a:srgbClr val="FF0000"/>
              </a:buClr>
              <a:buFont typeface="Wingdings" charset="0"/>
              <a:buChar char="q"/>
            </a:pPr>
            <a:r>
              <a:rPr lang="en-US" sz="1800" b="1" dirty="0"/>
              <a:t>Discuss any issues with the Operations Manual</a:t>
            </a:r>
            <a:r>
              <a:rPr lang="en-US" sz="1800" dirty="0"/>
              <a:t> </a:t>
            </a:r>
          </a:p>
          <a:p>
            <a:pPr marL="914400" lvl="1" indent="-457200" eaLnBrk="0" fontAlgn="b" hangingPunct="0">
              <a:buClr>
                <a:srgbClr val="FF0000"/>
              </a:buClr>
              <a:buFont typeface="Wingdings" charset="0"/>
              <a:buChar char="q"/>
            </a:pPr>
            <a:r>
              <a:rPr lang="en-US" sz="1800" b="1" dirty="0"/>
              <a:t>Discuss next 802.15.4 </a:t>
            </a:r>
            <a:r>
              <a:rPr lang="en-US" sz="1800" b="1" dirty="0" smtClean="0"/>
              <a:t>revision:</a:t>
            </a:r>
          </a:p>
          <a:p>
            <a:pPr marL="1371600" lvl="2" indent="-457200" eaLnBrk="0" fontAlgn="b" hangingPunct="0">
              <a:buClr>
                <a:srgbClr val="FF0000"/>
              </a:buClr>
              <a:buFont typeface="Wingdings" charset="0"/>
              <a:buChar char="q"/>
            </a:pPr>
            <a:r>
              <a:rPr lang="en-US" sz="1800" b="1" dirty="0" smtClean="0"/>
              <a:t>Plans</a:t>
            </a:r>
          </a:p>
          <a:p>
            <a:pPr marL="1371600" lvl="2" indent="-457200" eaLnBrk="0" fontAlgn="b" hangingPunct="0">
              <a:buClr>
                <a:srgbClr val="FF0000"/>
              </a:buClr>
              <a:buFont typeface="Wingdings" charset="0"/>
              <a:buChar char="q"/>
            </a:pPr>
            <a:r>
              <a:rPr lang="en-US" sz="1800" b="1" dirty="0" smtClean="0"/>
              <a:t>Roll-ups</a:t>
            </a:r>
          </a:p>
          <a:p>
            <a:pPr marL="1371600" lvl="2" indent="-457200" eaLnBrk="0" fontAlgn="b" hangingPunct="0">
              <a:buClr>
                <a:srgbClr val="FF0000"/>
              </a:buClr>
              <a:buFont typeface="Wingdings" charset="0"/>
              <a:buChar char="q"/>
            </a:pPr>
            <a:r>
              <a:rPr lang="en-US" sz="1800" b="1" dirty="0" smtClean="0"/>
              <a:t>Corrigenda</a:t>
            </a:r>
          </a:p>
          <a:p>
            <a:pPr marL="1371600" lvl="2" indent="-457200" eaLnBrk="0" fontAlgn="b" hangingPunct="0">
              <a:buClr>
                <a:srgbClr val="FF0000"/>
              </a:buClr>
              <a:buFont typeface="Wingdings" charset="0"/>
              <a:buChar char="q"/>
            </a:pPr>
            <a:r>
              <a:rPr lang="en-US" sz="1800" b="1" dirty="0" smtClean="0"/>
              <a:t>Ambiguities</a:t>
            </a:r>
          </a:p>
          <a:p>
            <a:pPr marL="914400" lvl="1" indent="-457200" eaLnBrk="0" fontAlgn="b" hangingPunct="0">
              <a:buClr>
                <a:srgbClr val="FF0000"/>
              </a:buClr>
              <a:buFont typeface="Wingdings" charset="0"/>
              <a:buChar char="q"/>
            </a:pPr>
            <a:r>
              <a:rPr lang="en-US" sz="1800" b="1" dirty="0" smtClean="0"/>
              <a:t>Discuss 802.15.4 corrigendum</a:t>
            </a:r>
            <a:endParaRPr lang="en-US" sz="18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39784</TotalTime>
  <Words>1374</Words>
  <Application>Microsoft Macintosh PowerPoint</Application>
  <PresentationFormat>On-screen Show (4:3)</PresentationFormat>
  <Paragraphs>208</Paragraphs>
  <Slides>13</Slides>
  <Notes>7</Notes>
  <HiddenSlides>1</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Default Design</vt:lpstr>
      <vt:lpstr>PowerPoint Presentation</vt:lpstr>
      <vt:lpstr>Instructions for the WG Chair</vt:lpstr>
      <vt:lpstr>Participants, Patents, and Duty to Inform</vt:lpstr>
      <vt:lpstr>Patent Related Links</vt:lpstr>
      <vt:lpstr>Call for Potentially Essential Patents</vt:lpstr>
      <vt:lpstr>Other Guidelines for IEEE WG Meetings</vt:lpstr>
      <vt:lpstr>SCmaintenance/SCwng Officer</vt:lpstr>
      <vt:lpstr>Chair’s Role</vt:lpstr>
      <vt:lpstr>SC Meeting Goals (Agenda 15-17-0260-00)</vt:lpstr>
      <vt:lpstr>SC Maintenance</vt:lpstr>
      <vt:lpstr>SC IETF</vt:lpstr>
      <vt:lpstr>SC WNG </vt:lpstr>
      <vt:lpstr>SC Accomplishments</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Report for Daejeon</dc:title>
  <dc:subject>IEEE 802.15 &lt;SC Report&gt;</dc:subject>
  <dc:creator>Pat Kinney</dc:creator>
  <cp:keywords/>
  <dc:description>&lt;5-17-0261-00-0mag&gt;</dc:description>
  <cp:lastModifiedBy>Pat Kinney</cp:lastModifiedBy>
  <cp:revision>838</cp:revision>
  <cp:lastPrinted>2016-07-25T16:00:41Z</cp:lastPrinted>
  <dcterms:created xsi:type="dcterms:W3CDTF">2009-07-12T16:25:16Z</dcterms:created>
  <dcterms:modified xsi:type="dcterms:W3CDTF">2017-05-02T16:42:00Z</dcterms:modified>
  <cp:category/>
</cp:coreProperties>
</file>