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3" r:id="rId1"/>
  </p:sldMasterIdLst>
  <p:notesMasterIdLst>
    <p:notesMasterId r:id="rId24"/>
  </p:notesMasterIdLst>
  <p:handoutMasterIdLst>
    <p:handoutMasterId r:id="rId25"/>
  </p:handoutMasterIdLst>
  <p:sldIdLst>
    <p:sldId id="525" r:id="rId2"/>
    <p:sldId id="493" r:id="rId3"/>
    <p:sldId id="506" r:id="rId4"/>
    <p:sldId id="507" r:id="rId5"/>
    <p:sldId id="508" r:id="rId6"/>
    <p:sldId id="509" r:id="rId7"/>
    <p:sldId id="510" r:id="rId8"/>
    <p:sldId id="511" r:id="rId9"/>
    <p:sldId id="512" r:id="rId10"/>
    <p:sldId id="513" r:id="rId11"/>
    <p:sldId id="514" r:id="rId12"/>
    <p:sldId id="515" r:id="rId13"/>
    <p:sldId id="516" r:id="rId14"/>
    <p:sldId id="517" r:id="rId15"/>
    <p:sldId id="518" r:id="rId16"/>
    <p:sldId id="519" r:id="rId17"/>
    <p:sldId id="520" r:id="rId18"/>
    <p:sldId id="521" r:id="rId19"/>
    <p:sldId id="522" r:id="rId20"/>
    <p:sldId id="523" r:id="rId21"/>
    <p:sldId id="524" r:id="rId22"/>
    <p:sldId id="504" r:id="rId23"/>
  </p:sldIdLst>
  <p:sldSz cx="9144000" cy="5143500" type="screen16x9"/>
  <p:notesSz cx="6858000" cy="9144000"/>
  <p:defaultTextStyle>
    <a:defPPr>
      <a:defRPr lang="fr-FR"/>
    </a:defPPr>
    <a:lvl1pPr marL="0" algn="l" defTabSz="457061" rtl="0" eaLnBrk="1" latinLnBrk="0" hangingPunct="1">
      <a:defRPr sz="1800" kern="1200">
        <a:solidFill>
          <a:schemeClr val="tx1"/>
        </a:solidFill>
        <a:latin typeface="+mn-lt"/>
        <a:ea typeface="+mn-ea"/>
        <a:cs typeface="+mn-cs"/>
      </a:defRPr>
    </a:lvl1pPr>
    <a:lvl2pPr marL="457061" algn="l" defTabSz="457061" rtl="0" eaLnBrk="1" latinLnBrk="0" hangingPunct="1">
      <a:defRPr sz="1800" kern="1200">
        <a:solidFill>
          <a:schemeClr val="tx1"/>
        </a:solidFill>
        <a:latin typeface="+mn-lt"/>
        <a:ea typeface="+mn-ea"/>
        <a:cs typeface="+mn-cs"/>
      </a:defRPr>
    </a:lvl2pPr>
    <a:lvl3pPr marL="914121" algn="l" defTabSz="457061" rtl="0" eaLnBrk="1" latinLnBrk="0" hangingPunct="1">
      <a:defRPr sz="1800" kern="1200">
        <a:solidFill>
          <a:schemeClr val="tx1"/>
        </a:solidFill>
        <a:latin typeface="+mn-lt"/>
        <a:ea typeface="+mn-ea"/>
        <a:cs typeface="+mn-cs"/>
      </a:defRPr>
    </a:lvl3pPr>
    <a:lvl4pPr marL="1371183" algn="l" defTabSz="457061" rtl="0" eaLnBrk="1" latinLnBrk="0" hangingPunct="1">
      <a:defRPr sz="1800" kern="1200">
        <a:solidFill>
          <a:schemeClr val="tx1"/>
        </a:solidFill>
        <a:latin typeface="+mn-lt"/>
        <a:ea typeface="+mn-ea"/>
        <a:cs typeface="+mn-cs"/>
      </a:defRPr>
    </a:lvl4pPr>
    <a:lvl5pPr marL="1828243" algn="l" defTabSz="457061" rtl="0" eaLnBrk="1" latinLnBrk="0" hangingPunct="1">
      <a:defRPr sz="1800" kern="1200">
        <a:solidFill>
          <a:schemeClr val="tx1"/>
        </a:solidFill>
        <a:latin typeface="+mn-lt"/>
        <a:ea typeface="+mn-ea"/>
        <a:cs typeface="+mn-cs"/>
      </a:defRPr>
    </a:lvl5pPr>
    <a:lvl6pPr marL="2285303" algn="l" defTabSz="457061" rtl="0" eaLnBrk="1" latinLnBrk="0" hangingPunct="1">
      <a:defRPr sz="1800" kern="1200">
        <a:solidFill>
          <a:schemeClr val="tx1"/>
        </a:solidFill>
        <a:latin typeface="+mn-lt"/>
        <a:ea typeface="+mn-ea"/>
        <a:cs typeface="+mn-cs"/>
      </a:defRPr>
    </a:lvl6pPr>
    <a:lvl7pPr marL="2742363" algn="l" defTabSz="457061" rtl="0" eaLnBrk="1" latinLnBrk="0" hangingPunct="1">
      <a:defRPr sz="1800" kern="1200">
        <a:solidFill>
          <a:schemeClr val="tx1"/>
        </a:solidFill>
        <a:latin typeface="+mn-lt"/>
        <a:ea typeface="+mn-ea"/>
        <a:cs typeface="+mn-cs"/>
      </a:defRPr>
    </a:lvl7pPr>
    <a:lvl8pPr marL="3199424" algn="l" defTabSz="457061" rtl="0" eaLnBrk="1" latinLnBrk="0" hangingPunct="1">
      <a:defRPr sz="1800" kern="1200">
        <a:solidFill>
          <a:schemeClr val="tx1"/>
        </a:solidFill>
        <a:latin typeface="+mn-lt"/>
        <a:ea typeface="+mn-ea"/>
        <a:cs typeface="+mn-cs"/>
      </a:defRPr>
    </a:lvl8pPr>
    <a:lvl9pPr marL="3656485" algn="l" defTabSz="457061"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B1E26"/>
    <a:srgbClr val="C01D23"/>
    <a:srgbClr val="C12022"/>
    <a:srgbClr val="E96870"/>
    <a:srgbClr val="9BBB59"/>
    <a:srgbClr val="EAD4D5"/>
    <a:srgbClr val="FD272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46F890A9-2807-4EBB-B81D-B2AA78EC7F39}" styleName="Style foncé 2 - Accentuation 5/Accentuation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Style à thème 1 - Accentuation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Style léger 2 - Accentuation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734" autoAdjust="0"/>
  </p:normalViewPr>
  <p:slideViewPr>
    <p:cSldViewPr snapToGrid="0" snapToObjects="1">
      <p:cViewPr varScale="1">
        <p:scale>
          <a:sx n="77" d="100"/>
          <a:sy n="77" d="100"/>
        </p:scale>
        <p:origin x="-510" y="-84"/>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BE8550-4F88-435C-AAD4-4E04358FEE0E}" type="doc">
      <dgm:prSet loTypeId="urn:microsoft.com/office/officeart/2005/8/layout/StepDownProcess" loCatId="process" qsTypeId="urn:microsoft.com/office/officeart/2005/8/quickstyle/simple1" qsCatId="simple" csTypeId="urn:microsoft.com/office/officeart/2005/8/colors/colorful1" csCatId="colorful" phldr="1"/>
      <dgm:spPr/>
      <dgm:t>
        <a:bodyPr/>
        <a:lstStyle/>
        <a:p>
          <a:endParaRPr lang="de-DE"/>
        </a:p>
      </dgm:t>
    </dgm:pt>
    <dgm:pt modelId="{C027D2E2-D2E4-4C6F-B2D7-8BC1FD1D84B8}">
      <dgm:prSet phldrT="[Text]">
        <dgm:style>
          <a:lnRef idx="1">
            <a:schemeClr val="dk1"/>
          </a:lnRef>
          <a:fillRef idx="2">
            <a:schemeClr val="dk1"/>
          </a:fillRef>
          <a:effectRef idx="1">
            <a:schemeClr val="dk1"/>
          </a:effectRef>
          <a:fontRef idx="minor">
            <a:schemeClr val="dk1"/>
          </a:fontRef>
        </dgm:style>
      </dgm:prSet>
      <dgm:spPr>
        <a:solidFill>
          <a:srgbClr val="FF3300"/>
        </a:solidFill>
      </dgm:spPr>
      <dgm:t>
        <a:bodyPr/>
        <a:lstStyle/>
        <a:p>
          <a:r>
            <a:rPr lang="en-US" noProof="0" dirty="0" smtClean="0"/>
            <a:t>Suitability</a:t>
          </a:r>
          <a:endParaRPr lang="en-US" noProof="0" dirty="0"/>
        </a:p>
      </dgm:t>
    </dgm:pt>
    <dgm:pt modelId="{7749962D-E4B9-4309-BE6E-5BEBC2670CBD}" type="parTrans" cxnId="{E2D9C05B-21D7-4FA9-92EB-9D87A47BDAD8}">
      <dgm:prSet/>
      <dgm:spPr/>
      <dgm:t>
        <a:bodyPr/>
        <a:lstStyle/>
        <a:p>
          <a:endParaRPr lang="de-DE"/>
        </a:p>
      </dgm:t>
    </dgm:pt>
    <dgm:pt modelId="{9E51DC53-7CD5-4846-813F-7CAF07744DEE}" type="sibTrans" cxnId="{E2D9C05B-21D7-4FA9-92EB-9D87A47BDAD8}">
      <dgm:prSet/>
      <dgm:spPr/>
      <dgm:t>
        <a:bodyPr/>
        <a:lstStyle/>
        <a:p>
          <a:endParaRPr lang="de-DE"/>
        </a:p>
      </dgm:t>
    </dgm:pt>
    <dgm:pt modelId="{94EB00EF-107A-4F23-B5BC-EAC3B4D359E5}">
      <dgm:prSet phldrT="[Text]" custT="1"/>
      <dgm:spPr/>
      <dgm:t>
        <a:bodyPr/>
        <a:lstStyle/>
        <a:p>
          <a:r>
            <a:rPr lang="en-US" sz="1400" noProof="0" dirty="0" smtClean="0"/>
            <a:t>Analyze the general suitability of a candidate technology</a:t>
          </a:r>
          <a:r>
            <a:rPr lang="en-US" sz="1200" noProof="0" dirty="0" smtClean="0"/>
            <a:t/>
          </a:r>
          <a:br>
            <a:rPr lang="en-US" sz="1200" noProof="0" dirty="0" smtClean="0"/>
          </a:br>
          <a:endParaRPr lang="en-US" sz="1200" noProof="0" dirty="0"/>
        </a:p>
      </dgm:t>
    </dgm:pt>
    <dgm:pt modelId="{88278E9E-D598-4C7E-93B4-8870BEABCE17}" type="parTrans" cxnId="{10F09677-E9D0-444D-90AD-48E8296E2D67}">
      <dgm:prSet/>
      <dgm:spPr/>
      <dgm:t>
        <a:bodyPr/>
        <a:lstStyle/>
        <a:p>
          <a:endParaRPr lang="de-DE"/>
        </a:p>
      </dgm:t>
    </dgm:pt>
    <dgm:pt modelId="{ACF0398C-640D-4120-AEF1-C5FF700A6C3E}" type="sibTrans" cxnId="{10F09677-E9D0-444D-90AD-48E8296E2D67}">
      <dgm:prSet/>
      <dgm:spPr/>
      <dgm:t>
        <a:bodyPr/>
        <a:lstStyle/>
        <a:p>
          <a:endParaRPr lang="de-DE"/>
        </a:p>
      </dgm:t>
    </dgm:pt>
    <dgm:pt modelId="{24680F2F-F8F7-4ADC-8C25-195E6CFD48FC}">
      <dgm:prSet phldrT="[Text]">
        <dgm:style>
          <a:lnRef idx="1">
            <a:schemeClr val="dk1"/>
          </a:lnRef>
          <a:fillRef idx="2">
            <a:schemeClr val="dk1"/>
          </a:fillRef>
          <a:effectRef idx="1">
            <a:schemeClr val="dk1"/>
          </a:effectRef>
          <a:fontRef idx="minor">
            <a:schemeClr val="dk1"/>
          </a:fontRef>
        </dgm:style>
      </dgm:prSet>
      <dgm:spPr>
        <a:solidFill>
          <a:srgbClr val="FFC000"/>
        </a:solidFill>
      </dgm:spPr>
      <dgm:t>
        <a:bodyPr/>
        <a:lstStyle/>
        <a:p>
          <a:r>
            <a:rPr lang="de-DE" dirty="0" smtClean="0"/>
            <a:t>Qualitative Evaluation</a:t>
          </a:r>
          <a:endParaRPr lang="de-DE" dirty="0"/>
        </a:p>
      </dgm:t>
    </dgm:pt>
    <dgm:pt modelId="{D41153C5-9493-4ECE-9D70-718FED6FDE42}" type="parTrans" cxnId="{551480AE-E800-421E-BE2F-59B55FD33C11}">
      <dgm:prSet/>
      <dgm:spPr/>
      <dgm:t>
        <a:bodyPr/>
        <a:lstStyle/>
        <a:p>
          <a:endParaRPr lang="de-DE"/>
        </a:p>
      </dgm:t>
    </dgm:pt>
    <dgm:pt modelId="{DCA2C550-03B6-45B0-BE4F-BE7B30F64D21}" type="sibTrans" cxnId="{551480AE-E800-421E-BE2F-59B55FD33C11}">
      <dgm:prSet/>
      <dgm:spPr/>
      <dgm:t>
        <a:bodyPr/>
        <a:lstStyle/>
        <a:p>
          <a:endParaRPr lang="de-DE"/>
        </a:p>
      </dgm:t>
    </dgm:pt>
    <dgm:pt modelId="{86923B22-2BE1-4342-969D-655A72623A4B}">
      <dgm:prSet phldrT="[Text]"/>
      <dgm:spPr/>
      <dgm:t>
        <a:bodyPr/>
        <a:lstStyle/>
        <a:p>
          <a:r>
            <a:rPr lang="en-US" noProof="0" dirty="0" smtClean="0"/>
            <a:t>Analyze pros and cons, and dependency on other technologies</a:t>
          </a:r>
          <a:endParaRPr lang="en-US" noProof="0" dirty="0"/>
        </a:p>
      </dgm:t>
    </dgm:pt>
    <dgm:pt modelId="{645C9814-D296-47B0-9590-759E3D464007}" type="parTrans" cxnId="{D2078DD8-22D2-42C8-9120-736E9BF97387}">
      <dgm:prSet/>
      <dgm:spPr/>
      <dgm:t>
        <a:bodyPr/>
        <a:lstStyle/>
        <a:p>
          <a:endParaRPr lang="de-DE"/>
        </a:p>
      </dgm:t>
    </dgm:pt>
    <dgm:pt modelId="{EC3CF9B7-99C0-4923-96ED-25E5D513C867}" type="sibTrans" cxnId="{D2078DD8-22D2-42C8-9120-736E9BF97387}">
      <dgm:prSet/>
      <dgm:spPr/>
      <dgm:t>
        <a:bodyPr/>
        <a:lstStyle/>
        <a:p>
          <a:endParaRPr lang="de-DE"/>
        </a:p>
      </dgm:t>
    </dgm:pt>
    <dgm:pt modelId="{8B786DE9-EE6E-4F92-A11D-304DC9DCD8F3}">
      <dgm:prSet phldrT="[Text]">
        <dgm:style>
          <a:lnRef idx="1">
            <a:schemeClr val="dk1"/>
          </a:lnRef>
          <a:fillRef idx="2">
            <a:schemeClr val="dk1"/>
          </a:fillRef>
          <a:effectRef idx="1">
            <a:schemeClr val="dk1"/>
          </a:effectRef>
          <a:fontRef idx="minor">
            <a:schemeClr val="dk1"/>
          </a:fontRef>
        </dgm:style>
      </dgm:prSet>
      <dgm:spPr>
        <a:solidFill>
          <a:srgbClr val="00B050"/>
        </a:solidFill>
      </dgm:spPr>
      <dgm:t>
        <a:bodyPr/>
        <a:lstStyle/>
        <a:p>
          <a:r>
            <a:rPr lang="de-DE" dirty="0" smtClean="0"/>
            <a:t>Quantitative Evaluation</a:t>
          </a:r>
          <a:endParaRPr lang="de-DE" dirty="0"/>
        </a:p>
      </dgm:t>
    </dgm:pt>
    <dgm:pt modelId="{15FFF8B1-3272-48FC-8A45-6D3BD2EC3CE7}" type="parTrans" cxnId="{4C6CDE8A-E35C-4F4B-841B-2E855ECF849F}">
      <dgm:prSet/>
      <dgm:spPr/>
      <dgm:t>
        <a:bodyPr/>
        <a:lstStyle/>
        <a:p>
          <a:endParaRPr lang="de-DE"/>
        </a:p>
      </dgm:t>
    </dgm:pt>
    <dgm:pt modelId="{540E5C96-6C05-4D14-A75E-8E367BA3C9A8}" type="sibTrans" cxnId="{4C6CDE8A-E35C-4F4B-841B-2E855ECF849F}">
      <dgm:prSet/>
      <dgm:spPr/>
      <dgm:t>
        <a:bodyPr/>
        <a:lstStyle/>
        <a:p>
          <a:endParaRPr lang="de-DE"/>
        </a:p>
      </dgm:t>
    </dgm:pt>
    <dgm:pt modelId="{8073D91E-C722-4C3B-8B2D-CA0769270084}">
      <dgm:prSet phldrT="[Text]" custT="1"/>
      <dgm:spPr/>
      <dgm:t>
        <a:bodyPr/>
        <a:lstStyle/>
        <a:p>
          <a:r>
            <a:rPr lang="en-US" sz="1600" noProof="0" dirty="0" smtClean="0"/>
            <a:t>Exact performance (for selected technologies)</a:t>
          </a:r>
          <a:endParaRPr lang="en-US" sz="1600" noProof="0" dirty="0"/>
        </a:p>
      </dgm:t>
    </dgm:pt>
    <dgm:pt modelId="{999637F2-7125-449D-A231-4C8BA5AE0245}" type="parTrans" cxnId="{FD01CB0B-69A9-4075-A892-12FE4365D9B6}">
      <dgm:prSet/>
      <dgm:spPr/>
      <dgm:t>
        <a:bodyPr/>
        <a:lstStyle/>
        <a:p>
          <a:endParaRPr lang="de-DE"/>
        </a:p>
      </dgm:t>
    </dgm:pt>
    <dgm:pt modelId="{A4335D84-8DF3-4FB1-8CD2-5D9D19ED3C4C}" type="sibTrans" cxnId="{FD01CB0B-69A9-4075-A892-12FE4365D9B6}">
      <dgm:prSet/>
      <dgm:spPr/>
      <dgm:t>
        <a:bodyPr/>
        <a:lstStyle/>
        <a:p>
          <a:endParaRPr lang="de-DE"/>
        </a:p>
      </dgm:t>
    </dgm:pt>
    <dgm:pt modelId="{F5906A7C-0801-4174-B7CC-06A775F3134F}" type="pres">
      <dgm:prSet presAssocID="{D4BE8550-4F88-435C-AAD4-4E04358FEE0E}" presName="rootnode" presStyleCnt="0">
        <dgm:presLayoutVars>
          <dgm:chMax/>
          <dgm:chPref/>
          <dgm:dir/>
          <dgm:animLvl val="lvl"/>
        </dgm:presLayoutVars>
      </dgm:prSet>
      <dgm:spPr/>
      <dgm:t>
        <a:bodyPr/>
        <a:lstStyle/>
        <a:p>
          <a:endParaRPr lang="de-DE"/>
        </a:p>
      </dgm:t>
    </dgm:pt>
    <dgm:pt modelId="{E424B4CF-ACF5-4DD7-8358-CF4889E721E5}" type="pres">
      <dgm:prSet presAssocID="{C027D2E2-D2E4-4C6F-B2D7-8BC1FD1D84B8}" presName="composite" presStyleCnt="0"/>
      <dgm:spPr/>
      <dgm:t>
        <a:bodyPr/>
        <a:lstStyle/>
        <a:p>
          <a:endParaRPr lang="de-DE"/>
        </a:p>
      </dgm:t>
    </dgm:pt>
    <dgm:pt modelId="{63DDAE83-FBAC-462A-BAAF-393DE5B1514F}" type="pres">
      <dgm:prSet presAssocID="{C027D2E2-D2E4-4C6F-B2D7-8BC1FD1D84B8}" presName="bentUpArrow1" presStyleLbl="alignImgPlace1" presStyleIdx="0" presStyleCnt="2" custScaleX="124958" custScaleY="97914" custLinFactNeighborX="7230" custLinFactNeighborY="593"/>
      <dgm:spPr/>
      <dgm:t>
        <a:bodyPr/>
        <a:lstStyle/>
        <a:p>
          <a:endParaRPr lang="de-DE"/>
        </a:p>
      </dgm:t>
    </dgm:pt>
    <dgm:pt modelId="{0DF1A5D3-FB10-40C1-A865-6F0BB2B6CAA2}" type="pres">
      <dgm:prSet presAssocID="{C027D2E2-D2E4-4C6F-B2D7-8BC1FD1D84B8}" presName="ParentText" presStyleLbl="node1" presStyleIdx="0" presStyleCnt="3">
        <dgm:presLayoutVars>
          <dgm:chMax val="1"/>
          <dgm:chPref val="1"/>
          <dgm:bulletEnabled val="1"/>
        </dgm:presLayoutVars>
      </dgm:prSet>
      <dgm:spPr/>
      <dgm:t>
        <a:bodyPr/>
        <a:lstStyle/>
        <a:p>
          <a:endParaRPr lang="de-DE"/>
        </a:p>
      </dgm:t>
    </dgm:pt>
    <dgm:pt modelId="{8CDCE64E-1463-463D-8DBD-1EDB44637450}" type="pres">
      <dgm:prSet presAssocID="{C027D2E2-D2E4-4C6F-B2D7-8BC1FD1D84B8}" presName="ChildText" presStyleLbl="revTx" presStyleIdx="0" presStyleCnt="3" custScaleX="273049" custLinFactX="8646" custLinFactNeighborX="100000" custLinFactNeighborY="-828">
        <dgm:presLayoutVars>
          <dgm:chMax val="0"/>
          <dgm:chPref val="0"/>
          <dgm:bulletEnabled val="1"/>
        </dgm:presLayoutVars>
      </dgm:prSet>
      <dgm:spPr/>
      <dgm:t>
        <a:bodyPr/>
        <a:lstStyle/>
        <a:p>
          <a:endParaRPr lang="de-DE"/>
        </a:p>
      </dgm:t>
    </dgm:pt>
    <dgm:pt modelId="{D7D7399E-14D7-4086-8B9B-4D1EE588698B}" type="pres">
      <dgm:prSet presAssocID="{9E51DC53-7CD5-4846-813F-7CAF07744DEE}" presName="sibTrans" presStyleCnt="0"/>
      <dgm:spPr/>
      <dgm:t>
        <a:bodyPr/>
        <a:lstStyle/>
        <a:p>
          <a:endParaRPr lang="de-DE"/>
        </a:p>
      </dgm:t>
    </dgm:pt>
    <dgm:pt modelId="{D101DB11-CD14-4977-B539-420191362964}" type="pres">
      <dgm:prSet presAssocID="{24680F2F-F8F7-4ADC-8C25-195E6CFD48FC}" presName="composite" presStyleCnt="0"/>
      <dgm:spPr/>
      <dgm:t>
        <a:bodyPr/>
        <a:lstStyle/>
        <a:p>
          <a:endParaRPr lang="de-DE"/>
        </a:p>
      </dgm:t>
    </dgm:pt>
    <dgm:pt modelId="{7F02839F-137A-4F94-B168-5FA03F4F9FB3}" type="pres">
      <dgm:prSet presAssocID="{24680F2F-F8F7-4ADC-8C25-195E6CFD48FC}" presName="bentUpArrow1" presStyleLbl="alignImgPlace1" presStyleIdx="1" presStyleCnt="2"/>
      <dgm:spPr/>
      <dgm:t>
        <a:bodyPr/>
        <a:lstStyle/>
        <a:p>
          <a:endParaRPr lang="de-DE"/>
        </a:p>
      </dgm:t>
    </dgm:pt>
    <dgm:pt modelId="{C95E30D4-F999-4F68-B37B-AEC3B33204F5}" type="pres">
      <dgm:prSet presAssocID="{24680F2F-F8F7-4ADC-8C25-195E6CFD48FC}" presName="ParentText" presStyleLbl="node1" presStyleIdx="1" presStyleCnt="3" custLinFactNeighborX="-35481" custLinFactNeighborY="8406">
        <dgm:presLayoutVars>
          <dgm:chMax val="1"/>
          <dgm:chPref val="1"/>
          <dgm:bulletEnabled val="1"/>
        </dgm:presLayoutVars>
      </dgm:prSet>
      <dgm:spPr/>
      <dgm:t>
        <a:bodyPr/>
        <a:lstStyle/>
        <a:p>
          <a:endParaRPr lang="de-DE"/>
        </a:p>
      </dgm:t>
    </dgm:pt>
    <dgm:pt modelId="{B0C9459C-C39B-4E37-93E6-F603617144A8}" type="pres">
      <dgm:prSet presAssocID="{24680F2F-F8F7-4ADC-8C25-195E6CFD48FC}" presName="ChildText" presStyleLbl="revTx" presStyleIdx="1" presStyleCnt="3" custScaleX="238713" custLinFactNeighborX="33066" custLinFactNeighborY="8224">
        <dgm:presLayoutVars>
          <dgm:chMax val="0"/>
          <dgm:chPref val="0"/>
          <dgm:bulletEnabled val="1"/>
        </dgm:presLayoutVars>
      </dgm:prSet>
      <dgm:spPr/>
      <dgm:t>
        <a:bodyPr/>
        <a:lstStyle/>
        <a:p>
          <a:endParaRPr lang="de-DE"/>
        </a:p>
      </dgm:t>
    </dgm:pt>
    <dgm:pt modelId="{1ED22ED6-62D4-46E2-A429-9C7E170B04EA}" type="pres">
      <dgm:prSet presAssocID="{DCA2C550-03B6-45B0-BE4F-BE7B30F64D21}" presName="sibTrans" presStyleCnt="0"/>
      <dgm:spPr/>
      <dgm:t>
        <a:bodyPr/>
        <a:lstStyle/>
        <a:p>
          <a:endParaRPr lang="de-DE"/>
        </a:p>
      </dgm:t>
    </dgm:pt>
    <dgm:pt modelId="{786835F3-5DB7-4F02-B417-E3A20B05D512}" type="pres">
      <dgm:prSet presAssocID="{8B786DE9-EE6E-4F92-A11D-304DC9DCD8F3}" presName="composite" presStyleCnt="0"/>
      <dgm:spPr/>
      <dgm:t>
        <a:bodyPr/>
        <a:lstStyle/>
        <a:p>
          <a:endParaRPr lang="de-DE"/>
        </a:p>
      </dgm:t>
    </dgm:pt>
    <dgm:pt modelId="{02A58948-7271-4311-8CA6-1D627C198C0F}" type="pres">
      <dgm:prSet presAssocID="{8B786DE9-EE6E-4F92-A11D-304DC9DCD8F3}" presName="ParentText" presStyleLbl="node1" presStyleIdx="2" presStyleCnt="3" custLinFactNeighborX="-47560" custLinFactNeighborY="-2084">
        <dgm:presLayoutVars>
          <dgm:chMax val="1"/>
          <dgm:chPref val="1"/>
          <dgm:bulletEnabled val="1"/>
        </dgm:presLayoutVars>
      </dgm:prSet>
      <dgm:spPr/>
      <dgm:t>
        <a:bodyPr/>
        <a:lstStyle/>
        <a:p>
          <a:endParaRPr lang="de-DE"/>
        </a:p>
      </dgm:t>
    </dgm:pt>
    <dgm:pt modelId="{E54BA121-8A97-411C-9537-0D90FF95030F}" type="pres">
      <dgm:prSet presAssocID="{8B786DE9-EE6E-4F92-A11D-304DC9DCD8F3}" presName="FinalChildText" presStyleLbl="revTx" presStyleIdx="2" presStyleCnt="3" custScaleX="197957" custLinFactNeighborX="58078" custLinFactNeighborY="1258">
        <dgm:presLayoutVars>
          <dgm:chMax val="0"/>
          <dgm:chPref val="0"/>
          <dgm:bulletEnabled val="1"/>
        </dgm:presLayoutVars>
      </dgm:prSet>
      <dgm:spPr/>
      <dgm:t>
        <a:bodyPr/>
        <a:lstStyle/>
        <a:p>
          <a:endParaRPr lang="de-DE"/>
        </a:p>
      </dgm:t>
    </dgm:pt>
  </dgm:ptLst>
  <dgm:cxnLst>
    <dgm:cxn modelId="{D2078DD8-22D2-42C8-9120-736E9BF97387}" srcId="{24680F2F-F8F7-4ADC-8C25-195E6CFD48FC}" destId="{86923B22-2BE1-4342-969D-655A72623A4B}" srcOrd="0" destOrd="0" parTransId="{645C9814-D296-47B0-9590-759E3D464007}" sibTransId="{EC3CF9B7-99C0-4923-96ED-25E5D513C867}"/>
    <dgm:cxn modelId="{10F09677-E9D0-444D-90AD-48E8296E2D67}" srcId="{C027D2E2-D2E4-4C6F-B2D7-8BC1FD1D84B8}" destId="{94EB00EF-107A-4F23-B5BC-EAC3B4D359E5}" srcOrd="0" destOrd="0" parTransId="{88278E9E-D598-4C7E-93B4-8870BEABCE17}" sibTransId="{ACF0398C-640D-4120-AEF1-C5FF700A6C3E}"/>
    <dgm:cxn modelId="{551480AE-E800-421E-BE2F-59B55FD33C11}" srcId="{D4BE8550-4F88-435C-AAD4-4E04358FEE0E}" destId="{24680F2F-F8F7-4ADC-8C25-195E6CFD48FC}" srcOrd="1" destOrd="0" parTransId="{D41153C5-9493-4ECE-9D70-718FED6FDE42}" sibTransId="{DCA2C550-03B6-45B0-BE4F-BE7B30F64D21}"/>
    <dgm:cxn modelId="{E1774A16-208E-45D7-AFB8-540DA8C6B550}" type="presOf" srcId="{8073D91E-C722-4C3B-8B2D-CA0769270084}" destId="{E54BA121-8A97-411C-9537-0D90FF95030F}" srcOrd="0" destOrd="0" presId="urn:microsoft.com/office/officeart/2005/8/layout/StepDownProcess"/>
    <dgm:cxn modelId="{E2D9C05B-21D7-4FA9-92EB-9D87A47BDAD8}" srcId="{D4BE8550-4F88-435C-AAD4-4E04358FEE0E}" destId="{C027D2E2-D2E4-4C6F-B2D7-8BC1FD1D84B8}" srcOrd="0" destOrd="0" parTransId="{7749962D-E4B9-4309-BE6E-5BEBC2670CBD}" sibTransId="{9E51DC53-7CD5-4846-813F-7CAF07744DEE}"/>
    <dgm:cxn modelId="{41C96BDB-A50A-4098-9AFA-D4D236E0DA53}" type="presOf" srcId="{94EB00EF-107A-4F23-B5BC-EAC3B4D359E5}" destId="{8CDCE64E-1463-463D-8DBD-1EDB44637450}" srcOrd="0" destOrd="0" presId="urn:microsoft.com/office/officeart/2005/8/layout/StepDownProcess"/>
    <dgm:cxn modelId="{68F29312-C028-4551-A04B-E519B196B5FF}" type="presOf" srcId="{86923B22-2BE1-4342-969D-655A72623A4B}" destId="{B0C9459C-C39B-4E37-93E6-F603617144A8}" srcOrd="0" destOrd="0" presId="urn:microsoft.com/office/officeart/2005/8/layout/StepDownProcess"/>
    <dgm:cxn modelId="{DCC40CD8-A1AC-4952-9F42-CD92073BCD56}" type="presOf" srcId="{8B786DE9-EE6E-4F92-A11D-304DC9DCD8F3}" destId="{02A58948-7271-4311-8CA6-1D627C198C0F}" srcOrd="0" destOrd="0" presId="urn:microsoft.com/office/officeart/2005/8/layout/StepDownProcess"/>
    <dgm:cxn modelId="{55324862-25FA-41D6-9130-334EEA0D8BDE}" type="presOf" srcId="{D4BE8550-4F88-435C-AAD4-4E04358FEE0E}" destId="{F5906A7C-0801-4174-B7CC-06A775F3134F}" srcOrd="0" destOrd="0" presId="urn:microsoft.com/office/officeart/2005/8/layout/StepDownProcess"/>
    <dgm:cxn modelId="{4C6CDE8A-E35C-4F4B-841B-2E855ECF849F}" srcId="{D4BE8550-4F88-435C-AAD4-4E04358FEE0E}" destId="{8B786DE9-EE6E-4F92-A11D-304DC9DCD8F3}" srcOrd="2" destOrd="0" parTransId="{15FFF8B1-3272-48FC-8A45-6D3BD2EC3CE7}" sibTransId="{540E5C96-6C05-4D14-A75E-8E367BA3C9A8}"/>
    <dgm:cxn modelId="{15778B5A-A8DD-4DFE-AB21-5CB3CE18D781}" type="presOf" srcId="{C027D2E2-D2E4-4C6F-B2D7-8BC1FD1D84B8}" destId="{0DF1A5D3-FB10-40C1-A865-6F0BB2B6CAA2}" srcOrd="0" destOrd="0" presId="urn:microsoft.com/office/officeart/2005/8/layout/StepDownProcess"/>
    <dgm:cxn modelId="{FD01CB0B-69A9-4075-A892-12FE4365D9B6}" srcId="{8B786DE9-EE6E-4F92-A11D-304DC9DCD8F3}" destId="{8073D91E-C722-4C3B-8B2D-CA0769270084}" srcOrd="0" destOrd="0" parTransId="{999637F2-7125-449D-A231-4C8BA5AE0245}" sibTransId="{A4335D84-8DF3-4FB1-8CD2-5D9D19ED3C4C}"/>
    <dgm:cxn modelId="{A280873E-0A01-47B5-963D-68F4EBE301E4}" type="presOf" srcId="{24680F2F-F8F7-4ADC-8C25-195E6CFD48FC}" destId="{C95E30D4-F999-4F68-B37B-AEC3B33204F5}" srcOrd="0" destOrd="0" presId="urn:microsoft.com/office/officeart/2005/8/layout/StepDownProcess"/>
    <dgm:cxn modelId="{35ED86B1-064C-44FC-92DF-DCDD6E7B85DE}" type="presParOf" srcId="{F5906A7C-0801-4174-B7CC-06A775F3134F}" destId="{E424B4CF-ACF5-4DD7-8358-CF4889E721E5}" srcOrd="0" destOrd="0" presId="urn:microsoft.com/office/officeart/2005/8/layout/StepDownProcess"/>
    <dgm:cxn modelId="{B9C196AB-3EF0-450B-822F-0E1E21124C96}" type="presParOf" srcId="{E424B4CF-ACF5-4DD7-8358-CF4889E721E5}" destId="{63DDAE83-FBAC-462A-BAAF-393DE5B1514F}" srcOrd="0" destOrd="0" presId="urn:microsoft.com/office/officeart/2005/8/layout/StepDownProcess"/>
    <dgm:cxn modelId="{8A1CEF19-368A-44F7-9794-D6FD4E397115}" type="presParOf" srcId="{E424B4CF-ACF5-4DD7-8358-CF4889E721E5}" destId="{0DF1A5D3-FB10-40C1-A865-6F0BB2B6CAA2}" srcOrd="1" destOrd="0" presId="urn:microsoft.com/office/officeart/2005/8/layout/StepDownProcess"/>
    <dgm:cxn modelId="{D9CBD100-4B0C-4286-A76A-CEB703945F48}" type="presParOf" srcId="{E424B4CF-ACF5-4DD7-8358-CF4889E721E5}" destId="{8CDCE64E-1463-463D-8DBD-1EDB44637450}" srcOrd="2" destOrd="0" presId="urn:microsoft.com/office/officeart/2005/8/layout/StepDownProcess"/>
    <dgm:cxn modelId="{82FE7328-9B49-4A27-9F2D-9BBACB81741B}" type="presParOf" srcId="{F5906A7C-0801-4174-B7CC-06A775F3134F}" destId="{D7D7399E-14D7-4086-8B9B-4D1EE588698B}" srcOrd="1" destOrd="0" presId="urn:microsoft.com/office/officeart/2005/8/layout/StepDownProcess"/>
    <dgm:cxn modelId="{E4C79A64-04FD-4F07-B2AF-DEE134E1E64C}" type="presParOf" srcId="{F5906A7C-0801-4174-B7CC-06A775F3134F}" destId="{D101DB11-CD14-4977-B539-420191362964}" srcOrd="2" destOrd="0" presId="urn:microsoft.com/office/officeart/2005/8/layout/StepDownProcess"/>
    <dgm:cxn modelId="{6C0DA43A-5F88-40D4-BD8C-0BC75128F106}" type="presParOf" srcId="{D101DB11-CD14-4977-B539-420191362964}" destId="{7F02839F-137A-4F94-B168-5FA03F4F9FB3}" srcOrd="0" destOrd="0" presId="urn:microsoft.com/office/officeart/2005/8/layout/StepDownProcess"/>
    <dgm:cxn modelId="{13F2E93B-3C48-46D2-89D5-3599E103CA10}" type="presParOf" srcId="{D101DB11-CD14-4977-B539-420191362964}" destId="{C95E30D4-F999-4F68-B37B-AEC3B33204F5}" srcOrd="1" destOrd="0" presId="urn:microsoft.com/office/officeart/2005/8/layout/StepDownProcess"/>
    <dgm:cxn modelId="{C74CB5BB-225C-4F93-881F-219B194C1550}" type="presParOf" srcId="{D101DB11-CD14-4977-B539-420191362964}" destId="{B0C9459C-C39B-4E37-93E6-F603617144A8}" srcOrd="2" destOrd="0" presId="urn:microsoft.com/office/officeart/2005/8/layout/StepDownProcess"/>
    <dgm:cxn modelId="{C477AE7B-3A08-4CDD-A16B-9DC55E36BA29}" type="presParOf" srcId="{F5906A7C-0801-4174-B7CC-06A775F3134F}" destId="{1ED22ED6-62D4-46E2-A429-9C7E170B04EA}" srcOrd="3" destOrd="0" presId="urn:microsoft.com/office/officeart/2005/8/layout/StepDownProcess"/>
    <dgm:cxn modelId="{D9734A1E-D046-45B9-8A03-058D2D125FFF}" type="presParOf" srcId="{F5906A7C-0801-4174-B7CC-06A775F3134F}" destId="{786835F3-5DB7-4F02-B417-E3A20B05D512}" srcOrd="4" destOrd="0" presId="urn:microsoft.com/office/officeart/2005/8/layout/StepDownProcess"/>
    <dgm:cxn modelId="{E18ED8F1-C89D-40BA-BD53-3F4BE21E27D3}" type="presParOf" srcId="{786835F3-5DB7-4F02-B417-E3A20B05D512}" destId="{02A58948-7271-4311-8CA6-1D627C198C0F}" srcOrd="0" destOrd="0" presId="urn:microsoft.com/office/officeart/2005/8/layout/StepDownProcess"/>
    <dgm:cxn modelId="{1A17C049-6063-4881-A28D-041276D07D39}" type="presParOf" srcId="{786835F3-5DB7-4F02-B417-E3A20B05D512}" destId="{E54BA121-8A97-411C-9537-0D90FF95030F}" srcOrd="1"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DDAE83-FBAC-462A-BAAF-393DE5B1514F}">
      <dsp:nvSpPr>
        <dsp:cNvPr id="0" name=""/>
        <dsp:cNvSpPr/>
      </dsp:nvSpPr>
      <dsp:spPr>
        <a:xfrm rot="5400000">
          <a:off x="1246075" y="794891"/>
          <a:ext cx="783287" cy="1138046"/>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DF1A5D3-FB10-40C1-A865-6F0BB2B6CAA2}">
      <dsp:nvSpPr>
        <dsp:cNvPr id="0" name=""/>
        <dsp:cNvSpPr/>
      </dsp:nvSpPr>
      <dsp:spPr>
        <a:xfrm>
          <a:off x="959940" y="17010"/>
          <a:ext cx="1346686" cy="942637"/>
        </a:xfrm>
        <a:prstGeom prst="roundRect">
          <a:avLst>
            <a:gd name="adj" fmla="val 16670"/>
          </a:avLst>
        </a:prstGeom>
        <a:solidFill>
          <a:srgbClr val="FF3300"/>
        </a:soli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noProof="0" dirty="0" smtClean="0"/>
            <a:t>Suitability</a:t>
          </a:r>
          <a:endParaRPr lang="en-US" sz="1600" kern="1200" noProof="0" dirty="0"/>
        </a:p>
      </dsp:txBody>
      <dsp:txXfrm>
        <a:off x="1005964" y="63034"/>
        <a:ext cx="1254638" cy="850589"/>
      </dsp:txXfrm>
    </dsp:sp>
    <dsp:sp modelId="{8CDCE64E-1463-463D-8DBD-1EDB44637450}">
      <dsp:nvSpPr>
        <dsp:cNvPr id="0" name=""/>
        <dsp:cNvSpPr/>
      </dsp:nvSpPr>
      <dsp:spPr>
        <a:xfrm>
          <a:off x="2523296" y="100604"/>
          <a:ext cx="2674383" cy="761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114300" lvl="1" indent="-114300" algn="l" defTabSz="622300">
            <a:lnSpc>
              <a:spcPct val="90000"/>
            </a:lnSpc>
            <a:spcBef>
              <a:spcPct val="0"/>
            </a:spcBef>
            <a:spcAft>
              <a:spcPct val="15000"/>
            </a:spcAft>
            <a:buChar char="••"/>
          </a:pPr>
          <a:r>
            <a:rPr lang="en-US" sz="1400" kern="1200" noProof="0" dirty="0" smtClean="0"/>
            <a:t>Analyze the general suitability of a candidate technology</a:t>
          </a:r>
          <a:r>
            <a:rPr lang="en-US" sz="1200" kern="1200" noProof="0" dirty="0" smtClean="0"/>
            <a:t/>
          </a:r>
          <a:br>
            <a:rPr lang="en-US" sz="1200" kern="1200" noProof="0" dirty="0" smtClean="0"/>
          </a:br>
          <a:endParaRPr lang="en-US" sz="1200" kern="1200" noProof="0" dirty="0"/>
        </a:p>
      </dsp:txBody>
      <dsp:txXfrm>
        <a:off x="2523296" y="100604"/>
        <a:ext cx="2674383" cy="761880"/>
      </dsp:txXfrm>
    </dsp:sp>
    <dsp:sp modelId="{7F02839F-137A-4F94-B168-5FA03F4F9FB3}">
      <dsp:nvSpPr>
        <dsp:cNvPr id="0" name=""/>
        <dsp:cNvSpPr/>
      </dsp:nvSpPr>
      <dsp:spPr>
        <a:xfrm rot="5400000">
          <a:off x="2695215" y="1954347"/>
          <a:ext cx="799974" cy="910743"/>
        </a:xfrm>
        <a:prstGeom prst="bentUpArrow">
          <a:avLst>
            <a:gd name="adj1" fmla="val 32840"/>
            <a:gd name="adj2" fmla="val 25000"/>
            <a:gd name="adj3" fmla="val 35780"/>
          </a:avLst>
        </a:prstGeom>
        <a:solidFill>
          <a:schemeClr val="accent1">
            <a:tint val="50000"/>
            <a:hueOff val="-13089513"/>
            <a:satOff val="-703"/>
            <a:lumOff val="1136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95E30D4-F999-4F68-B37B-AEC3B33204F5}">
      <dsp:nvSpPr>
        <dsp:cNvPr id="0" name=""/>
        <dsp:cNvSpPr/>
      </dsp:nvSpPr>
      <dsp:spPr>
        <a:xfrm>
          <a:off x="2005452" y="1146797"/>
          <a:ext cx="1346686" cy="942637"/>
        </a:xfrm>
        <a:prstGeom prst="roundRect">
          <a:avLst>
            <a:gd name="adj" fmla="val 16670"/>
          </a:avLst>
        </a:prstGeom>
        <a:solidFill>
          <a:srgbClr val="FFC000"/>
        </a:soli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de-DE" sz="1600" kern="1200" dirty="0" smtClean="0"/>
            <a:t>Qualitative Evaluation</a:t>
          </a:r>
          <a:endParaRPr lang="de-DE" sz="1600" kern="1200" dirty="0"/>
        </a:p>
      </dsp:txBody>
      <dsp:txXfrm>
        <a:off x="2051476" y="1192821"/>
        <a:ext cx="1254638" cy="850589"/>
      </dsp:txXfrm>
    </dsp:sp>
    <dsp:sp modelId="{B0C9459C-C39B-4E37-93E6-F603617144A8}">
      <dsp:nvSpPr>
        <dsp:cNvPr id="0" name=""/>
        <dsp:cNvSpPr/>
      </dsp:nvSpPr>
      <dsp:spPr>
        <a:xfrm>
          <a:off x="3474509" y="1220118"/>
          <a:ext cx="2338078" cy="761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ctr" anchorCtr="0">
          <a:noAutofit/>
        </a:bodyPr>
        <a:lstStyle/>
        <a:p>
          <a:pPr marL="114300" lvl="1" indent="-114300" algn="l" defTabSz="666750">
            <a:lnSpc>
              <a:spcPct val="90000"/>
            </a:lnSpc>
            <a:spcBef>
              <a:spcPct val="0"/>
            </a:spcBef>
            <a:spcAft>
              <a:spcPct val="15000"/>
            </a:spcAft>
            <a:buChar char="••"/>
          </a:pPr>
          <a:r>
            <a:rPr lang="en-US" sz="1500" kern="1200" noProof="0" dirty="0" smtClean="0"/>
            <a:t>Analyze pros and cons, and dependency on other technologies</a:t>
          </a:r>
          <a:endParaRPr lang="en-US" sz="1500" kern="1200" noProof="0" dirty="0"/>
        </a:p>
      </dsp:txBody>
      <dsp:txXfrm>
        <a:off x="3474509" y="1220118"/>
        <a:ext cx="2338078" cy="761880"/>
      </dsp:txXfrm>
    </dsp:sp>
    <dsp:sp modelId="{02A58948-7271-4311-8CA6-1D627C198C0F}">
      <dsp:nvSpPr>
        <dsp:cNvPr id="0" name=""/>
        <dsp:cNvSpPr/>
      </dsp:nvSpPr>
      <dsp:spPr>
        <a:xfrm>
          <a:off x="3366116" y="2106807"/>
          <a:ext cx="1346686" cy="942637"/>
        </a:xfrm>
        <a:prstGeom prst="roundRect">
          <a:avLst>
            <a:gd name="adj" fmla="val 16670"/>
          </a:avLst>
        </a:prstGeom>
        <a:solidFill>
          <a:srgbClr val="00B050"/>
        </a:soli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de-DE" sz="1600" kern="1200" dirty="0" smtClean="0"/>
            <a:t>Quantitative Evaluation</a:t>
          </a:r>
          <a:endParaRPr lang="de-DE" sz="1600" kern="1200" dirty="0"/>
        </a:p>
      </dsp:txBody>
      <dsp:txXfrm>
        <a:off x="3412140" y="2152831"/>
        <a:ext cx="1254638" cy="850589"/>
      </dsp:txXfrm>
    </dsp:sp>
    <dsp:sp modelId="{E54BA121-8A97-411C-9537-0D90FF95030F}">
      <dsp:nvSpPr>
        <dsp:cNvPr id="0" name=""/>
        <dsp:cNvSpPr/>
      </dsp:nvSpPr>
      <dsp:spPr>
        <a:xfrm>
          <a:off x="5442412" y="2225938"/>
          <a:ext cx="1938893" cy="761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en-US" sz="1600" kern="1200" noProof="0" dirty="0" smtClean="0"/>
            <a:t>Exact performance (for selected technologies)</a:t>
          </a:r>
          <a:endParaRPr lang="en-US" sz="1600" kern="1200" noProof="0" dirty="0"/>
        </a:p>
      </dsp:txBody>
      <dsp:txXfrm>
        <a:off x="5442412" y="2225938"/>
        <a:ext cx="1938893" cy="761880"/>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F18AC8D-8152-934A-9CD4-87285105D0F1}" type="datetimeFigureOut">
              <a:rPr lang="fr-FR" smtClean="0"/>
              <a:t>11/04/2017</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4E68B7E-75EB-E145-A77D-27225DB7AAD8}" type="slidenum">
              <a:rPr lang="fr-FR" smtClean="0"/>
              <a:t>‹#›</a:t>
            </a:fld>
            <a:endParaRPr lang="fr-FR"/>
          </a:p>
        </p:txBody>
      </p:sp>
    </p:spTree>
    <p:extLst>
      <p:ext uri="{BB962C8B-B14F-4D97-AF65-F5344CB8AC3E}">
        <p14:creationId xmlns:p14="http://schemas.microsoft.com/office/powerpoint/2010/main" val="42560321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85E145-BB0C-9046-AB45-371B9A6AEC76}" type="datetimeFigureOut">
              <a:rPr lang="fr-FR" smtClean="0"/>
              <a:t>11/04/2017</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D6E558-E63E-1D45-BFE4-2383456AADF7}" type="slidenum">
              <a:rPr lang="fr-FR" smtClean="0"/>
              <a:t>‹#›</a:t>
            </a:fld>
            <a:endParaRPr lang="fr-FR"/>
          </a:p>
        </p:txBody>
      </p:sp>
    </p:spTree>
    <p:extLst>
      <p:ext uri="{BB962C8B-B14F-4D97-AF65-F5344CB8AC3E}">
        <p14:creationId xmlns:p14="http://schemas.microsoft.com/office/powerpoint/2010/main" val="1472513166"/>
      </p:ext>
    </p:extLst>
  </p:cSld>
  <p:clrMap bg1="lt1" tx1="dk1" bg2="lt2" tx2="dk2" accent1="accent1" accent2="accent2" accent3="accent3" accent4="accent4" accent5="accent5" accent6="accent6" hlink="hlink" folHlink="folHlink"/>
  <p:hf hdr="0" ftr="0" dt="0"/>
  <p:notesStyle>
    <a:lvl1pPr marL="0" algn="l" defTabSz="457061" rtl="0" eaLnBrk="1" latinLnBrk="0" hangingPunct="1">
      <a:defRPr sz="1200" kern="1200">
        <a:solidFill>
          <a:schemeClr val="tx1"/>
        </a:solidFill>
        <a:latin typeface="+mn-lt"/>
        <a:ea typeface="+mn-ea"/>
        <a:cs typeface="+mn-cs"/>
      </a:defRPr>
    </a:lvl1pPr>
    <a:lvl2pPr marL="457061" algn="l" defTabSz="457061" rtl="0" eaLnBrk="1" latinLnBrk="0" hangingPunct="1">
      <a:defRPr sz="1200" kern="1200">
        <a:solidFill>
          <a:schemeClr val="tx1"/>
        </a:solidFill>
        <a:latin typeface="+mn-lt"/>
        <a:ea typeface="+mn-ea"/>
        <a:cs typeface="+mn-cs"/>
      </a:defRPr>
    </a:lvl2pPr>
    <a:lvl3pPr marL="914121" algn="l" defTabSz="457061" rtl="0" eaLnBrk="1" latinLnBrk="0" hangingPunct="1">
      <a:defRPr sz="1200" kern="1200">
        <a:solidFill>
          <a:schemeClr val="tx1"/>
        </a:solidFill>
        <a:latin typeface="+mn-lt"/>
        <a:ea typeface="+mn-ea"/>
        <a:cs typeface="+mn-cs"/>
      </a:defRPr>
    </a:lvl3pPr>
    <a:lvl4pPr marL="1371183" algn="l" defTabSz="457061" rtl="0" eaLnBrk="1" latinLnBrk="0" hangingPunct="1">
      <a:defRPr sz="1200" kern="1200">
        <a:solidFill>
          <a:schemeClr val="tx1"/>
        </a:solidFill>
        <a:latin typeface="+mn-lt"/>
        <a:ea typeface="+mn-ea"/>
        <a:cs typeface="+mn-cs"/>
      </a:defRPr>
    </a:lvl4pPr>
    <a:lvl5pPr marL="1828243" algn="l" defTabSz="457061" rtl="0" eaLnBrk="1" latinLnBrk="0" hangingPunct="1">
      <a:defRPr sz="1200" kern="1200">
        <a:solidFill>
          <a:schemeClr val="tx1"/>
        </a:solidFill>
        <a:latin typeface="+mn-lt"/>
        <a:ea typeface="+mn-ea"/>
        <a:cs typeface="+mn-cs"/>
      </a:defRPr>
    </a:lvl5pPr>
    <a:lvl6pPr marL="2285303" algn="l" defTabSz="457061" rtl="0" eaLnBrk="1" latinLnBrk="0" hangingPunct="1">
      <a:defRPr sz="1200" kern="1200">
        <a:solidFill>
          <a:schemeClr val="tx1"/>
        </a:solidFill>
        <a:latin typeface="+mn-lt"/>
        <a:ea typeface="+mn-ea"/>
        <a:cs typeface="+mn-cs"/>
      </a:defRPr>
    </a:lvl6pPr>
    <a:lvl7pPr marL="2742363" algn="l" defTabSz="457061" rtl="0" eaLnBrk="1" latinLnBrk="0" hangingPunct="1">
      <a:defRPr sz="1200" kern="1200">
        <a:solidFill>
          <a:schemeClr val="tx1"/>
        </a:solidFill>
        <a:latin typeface="+mn-lt"/>
        <a:ea typeface="+mn-ea"/>
        <a:cs typeface="+mn-cs"/>
      </a:defRPr>
    </a:lvl7pPr>
    <a:lvl8pPr marL="3199424" algn="l" defTabSz="457061" rtl="0" eaLnBrk="1" latinLnBrk="0" hangingPunct="1">
      <a:defRPr sz="1200" kern="1200">
        <a:solidFill>
          <a:schemeClr val="tx1"/>
        </a:solidFill>
        <a:latin typeface="+mn-lt"/>
        <a:ea typeface="+mn-ea"/>
        <a:cs typeface="+mn-cs"/>
      </a:defRPr>
    </a:lvl8pPr>
    <a:lvl9pPr marL="3656485" algn="l" defTabSz="457061"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D6E558-E63E-1D45-BFE4-2383456AADF7}" type="slidenum">
              <a:rPr lang="fr-FR" smtClean="0"/>
              <a:t>4</a:t>
            </a:fld>
            <a:endParaRPr lang="fr-FR"/>
          </a:p>
        </p:txBody>
      </p:sp>
    </p:spTree>
    <p:extLst>
      <p:ext uri="{BB962C8B-B14F-4D97-AF65-F5344CB8AC3E}">
        <p14:creationId xmlns:p14="http://schemas.microsoft.com/office/powerpoint/2010/main" val="37480919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597825"/>
            <a:ext cx="7772400" cy="1102519"/>
          </a:xfrm>
        </p:spPr>
        <p:txBody>
          <a:bodyPr/>
          <a:lstStyle/>
          <a:p>
            <a:r>
              <a:rPr lang="fr-FR" dirty="0" smtClean="0"/>
              <a:t>Cliquez et modifiez le titre</a:t>
            </a:r>
            <a:endParaRPr lang="fr-FR" dirty="0"/>
          </a:p>
        </p:txBody>
      </p:sp>
      <p:sp>
        <p:nvSpPr>
          <p:cNvPr id="3" name="Sous-titre 2"/>
          <p:cNvSpPr>
            <a:spLocks noGrp="1"/>
          </p:cNvSpPr>
          <p:nvPr>
            <p:ph type="subTitle" idx="1"/>
          </p:nvPr>
        </p:nvSpPr>
        <p:spPr>
          <a:xfrm>
            <a:off x="1371600" y="2914651"/>
            <a:ext cx="6400800" cy="1314450"/>
          </a:xfrm>
        </p:spPr>
        <p:txBody>
          <a:bodyPr/>
          <a:lstStyle>
            <a:lvl1pPr marL="0" indent="0" algn="ctr">
              <a:buNone/>
              <a:defRPr>
                <a:solidFill>
                  <a:schemeClr val="tx1">
                    <a:tint val="75000"/>
                  </a:schemeClr>
                </a:solidFill>
              </a:defRPr>
            </a:lvl1pPr>
            <a:lvl2pPr marL="457061" indent="0" algn="ctr">
              <a:buNone/>
              <a:defRPr>
                <a:solidFill>
                  <a:schemeClr val="tx1">
                    <a:tint val="75000"/>
                  </a:schemeClr>
                </a:solidFill>
              </a:defRPr>
            </a:lvl2pPr>
            <a:lvl3pPr marL="914121" indent="0" algn="ctr">
              <a:buNone/>
              <a:defRPr>
                <a:solidFill>
                  <a:schemeClr val="tx1">
                    <a:tint val="75000"/>
                  </a:schemeClr>
                </a:solidFill>
              </a:defRPr>
            </a:lvl3pPr>
            <a:lvl4pPr marL="1371183" indent="0" algn="ctr">
              <a:buNone/>
              <a:defRPr>
                <a:solidFill>
                  <a:schemeClr val="tx1">
                    <a:tint val="75000"/>
                  </a:schemeClr>
                </a:solidFill>
              </a:defRPr>
            </a:lvl4pPr>
            <a:lvl5pPr marL="1828243" indent="0" algn="ctr">
              <a:buNone/>
              <a:defRPr>
                <a:solidFill>
                  <a:schemeClr val="tx1">
                    <a:tint val="75000"/>
                  </a:schemeClr>
                </a:solidFill>
              </a:defRPr>
            </a:lvl5pPr>
            <a:lvl6pPr marL="2285303" indent="0" algn="ctr">
              <a:buNone/>
              <a:defRPr>
                <a:solidFill>
                  <a:schemeClr val="tx1">
                    <a:tint val="75000"/>
                  </a:schemeClr>
                </a:solidFill>
              </a:defRPr>
            </a:lvl6pPr>
            <a:lvl7pPr marL="2742363" indent="0" algn="ctr">
              <a:buNone/>
              <a:defRPr>
                <a:solidFill>
                  <a:schemeClr val="tx1">
                    <a:tint val="75000"/>
                  </a:schemeClr>
                </a:solidFill>
              </a:defRPr>
            </a:lvl7pPr>
            <a:lvl8pPr marL="3199424" indent="0" algn="ctr">
              <a:buNone/>
              <a:defRPr>
                <a:solidFill>
                  <a:schemeClr val="tx1">
                    <a:tint val="75000"/>
                  </a:schemeClr>
                </a:solidFill>
              </a:defRPr>
            </a:lvl8pPr>
            <a:lvl9pPr marL="3656485" indent="0" algn="ctr">
              <a:buNone/>
              <a:defRPr>
                <a:solidFill>
                  <a:schemeClr val="tx1">
                    <a:tint val="75000"/>
                  </a:schemeClr>
                </a:solidFill>
              </a:defRPr>
            </a:lvl9pPr>
          </a:lstStyle>
          <a:p>
            <a:r>
              <a:rPr lang="fr-FR" dirty="0" smtClean="0"/>
              <a:t>Cliquez pour modifier le style des sous-titres du masque</a:t>
            </a:r>
            <a:endParaRPr lang="fr-FR" dirty="0"/>
          </a:p>
        </p:txBody>
      </p:sp>
      <p:sp>
        <p:nvSpPr>
          <p:cNvPr id="6" name="Espace réservé du numéro de diapositive 5"/>
          <p:cNvSpPr>
            <a:spLocks noGrp="1"/>
          </p:cNvSpPr>
          <p:nvPr>
            <p:ph type="sldNum" sz="quarter" idx="12"/>
          </p:nvPr>
        </p:nvSpPr>
        <p:spPr/>
        <p:txBody>
          <a:bodyPr/>
          <a:lstStyle/>
          <a:p>
            <a:fld id="{22D2E28D-3C84-FA4F-AA95-DF0FC25EB245}" type="slidenum">
              <a:rPr lang="fr-FR" smtClean="0"/>
              <a:t>‹#›</a:t>
            </a:fld>
            <a:endParaRPr lang="fr-FR"/>
          </a:p>
        </p:txBody>
      </p:sp>
    </p:spTree>
    <p:extLst>
      <p:ext uri="{BB962C8B-B14F-4D97-AF65-F5344CB8AC3E}">
        <p14:creationId xmlns:p14="http://schemas.microsoft.com/office/powerpoint/2010/main" val="469615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numéro de diapositive 5"/>
          <p:cNvSpPr>
            <a:spLocks noGrp="1"/>
          </p:cNvSpPr>
          <p:nvPr>
            <p:ph type="sldNum" sz="quarter" idx="12"/>
          </p:nvPr>
        </p:nvSpPr>
        <p:spPr/>
        <p:txBody>
          <a:bodyPr/>
          <a:lstStyle/>
          <a:p>
            <a:fld id="{22D2E28D-3C84-FA4F-AA95-DF0FC25EB245}" type="slidenum">
              <a:rPr lang="fr-FR" smtClean="0"/>
              <a:t>‹#›</a:t>
            </a:fld>
            <a:endParaRPr lang="fr-FR"/>
          </a:p>
        </p:txBody>
      </p:sp>
    </p:spTree>
    <p:extLst>
      <p:ext uri="{BB962C8B-B14F-4D97-AF65-F5344CB8AC3E}">
        <p14:creationId xmlns:p14="http://schemas.microsoft.com/office/powerpoint/2010/main" val="3588037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1803398" y="4814768"/>
            <a:ext cx="1276132" cy="273844"/>
          </a:xfrm>
          <a:prstGeom prst="rect">
            <a:avLst/>
          </a:prstGeom>
        </p:spPr>
        <p:txBody>
          <a:bodyPr/>
          <a:lstStyle>
            <a:lvl1pPr>
              <a:defRPr sz="1400"/>
            </a:lvl1pPr>
          </a:lstStyle>
          <a:p>
            <a:r>
              <a:rPr lang="en-US" smtClean="0"/>
              <a:t>March 2017</a:t>
            </a:r>
            <a:endParaRPr lang="fr-FR" dirty="0"/>
          </a:p>
        </p:txBody>
      </p:sp>
      <p:sp>
        <p:nvSpPr>
          <p:cNvPr id="3" name="Espace réservé du pied de page 2"/>
          <p:cNvSpPr>
            <a:spLocks noGrp="1"/>
          </p:cNvSpPr>
          <p:nvPr>
            <p:ph type="ftr" sz="quarter" idx="11"/>
          </p:nvPr>
        </p:nvSpPr>
        <p:spPr>
          <a:xfrm>
            <a:off x="4561489" y="4824957"/>
            <a:ext cx="3718491" cy="273844"/>
          </a:xfrm>
          <a:prstGeom prst="rect">
            <a:avLst/>
          </a:prstGeom>
        </p:spPr>
        <p:txBody>
          <a:bodyPr/>
          <a:lstStyle>
            <a:lvl1pPr>
              <a:defRPr sz="1400"/>
            </a:lvl1pPr>
          </a:lstStyle>
          <a:p>
            <a:r>
              <a:rPr lang="en-US" dirty="0" err="1" smtClean="0"/>
              <a:t>Joerg</a:t>
            </a:r>
            <a:r>
              <a:rPr lang="en-US" dirty="0" smtClean="0"/>
              <a:t> Robert, FAU Erlangen-</a:t>
            </a:r>
            <a:r>
              <a:rPr lang="en-US" dirty="0" err="1" smtClean="0"/>
              <a:t>Nuernberg</a:t>
            </a:r>
            <a:endParaRPr lang="fr-FR" dirty="0"/>
          </a:p>
        </p:txBody>
      </p:sp>
      <p:sp>
        <p:nvSpPr>
          <p:cNvPr id="4" name="Espace réservé du numéro de diapositive 3"/>
          <p:cNvSpPr>
            <a:spLocks noGrp="1"/>
          </p:cNvSpPr>
          <p:nvPr>
            <p:ph type="sldNum" sz="quarter" idx="12"/>
          </p:nvPr>
        </p:nvSpPr>
        <p:spPr/>
        <p:txBody>
          <a:bodyPr/>
          <a:lstStyle/>
          <a:p>
            <a:fld id="{22D2E28D-3C84-FA4F-AA95-DF0FC25EB245}" type="slidenum">
              <a:rPr lang="fr-FR" smtClean="0"/>
              <a:t>‹#›</a:t>
            </a:fld>
            <a:endParaRPr lang="fr-FR"/>
          </a:p>
        </p:txBody>
      </p:sp>
    </p:spTree>
    <p:extLst>
      <p:ext uri="{BB962C8B-B14F-4D97-AF65-F5344CB8AC3E}">
        <p14:creationId xmlns:p14="http://schemas.microsoft.com/office/powerpoint/2010/main" val="542039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485900"/>
            <a:ext cx="3810000" cy="308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485900"/>
            <a:ext cx="3810000" cy="308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a:xfrm>
            <a:off x="685800" y="283711"/>
            <a:ext cx="1600200" cy="161583"/>
          </a:xfrm>
          <a:prstGeom prst="rect">
            <a:avLst/>
          </a:prstGeom>
        </p:spPr>
        <p:txBody>
          <a:bodyPr/>
          <a:lstStyle>
            <a:lvl1pPr>
              <a:defRPr smtClean="0"/>
            </a:lvl1pPr>
          </a:lstStyle>
          <a:p>
            <a:pPr>
              <a:defRPr/>
            </a:pPr>
            <a:r>
              <a:rPr lang="en-US" altLang="en-US" smtClean="0"/>
              <a:t>March 2017</a:t>
            </a:r>
            <a:endParaRPr lang="en-US" altLang="en-US" dirty="0"/>
          </a:p>
        </p:txBody>
      </p:sp>
      <p:sp>
        <p:nvSpPr>
          <p:cNvPr id="6" name="Fußzeilenplatzhalter 5"/>
          <p:cNvSpPr>
            <a:spLocks noGrp="1"/>
          </p:cNvSpPr>
          <p:nvPr>
            <p:ph type="ftr" sz="quarter" idx="11"/>
          </p:nvPr>
        </p:nvSpPr>
        <p:spPr>
          <a:xfrm>
            <a:off x="5486400" y="4856560"/>
            <a:ext cx="3124200" cy="138113"/>
          </a:xfrm>
          <a:prstGeom prst="rect">
            <a:avLst/>
          </a:prstGeom>
        </p:spPr>
        <p:txBody>
          <a:bodyPr/>
          <a:lstStyle>
            <a:lvl1pPr>
              <a:defRPr dirty="0" smtClean="0"/>
            </a:lvl1p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3A1A90FE-15EF-4F50-A60B-60BA20837CB3}" type="slidenum">
              <a:rPr lang="en-US" altLang="en-US"/>
              <a:pPr>
                <a:defRPr/>
              </a:pPr>
              <a:t>‹#›</a:t>
            </a:fld>
            <a:endParaRPr lang="en-US" altLang="en-US"/>
          </a:p>
        </p:txBody>
      </p:sp>
    </p:spTree>
    <p:extLst>
      <p:ext uri="{BB962C8B-B14F-4D97-AF65-F5344CB8AC3E}">
        <p14:creationId xmlns:p14="http://schemas.microsoft.com/office/powerpoint/2010/main" val="36813974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05980"/>
            <a:ext cx="8229600" cy="637043"/>
          </a:xfrm>
          <a:prstGeom prst="rect">
            <a:avLst/>
          </a:prstGeom>
        </p:spPr>
        <p:txBody>
          <a:bodyPr vert="horz" lIns="91411" tIns="45707" rIns="91411" bIns="45707" rtlCol="0" anchor="ctr">
            <a:normAutofit/>
          </a:bodyPr>
          <a:lstStyle/>
          <a:p>
            <a:r>
              <a:rPr lang="fr-FR" dirty="0" smtClean="0"/>
              <a:t>Cliquez et modifiez le titre</a:t>
            </a:r>
            <a:endParaRPr lang="fr-FR" dirty="0"/>
          </a:p>
        </p:txBody>
      </p:sp>
      <p:sp>
        <p:nvSpPr>
          <p:cNvPr id="3" name="Espace réservé du texte 2"/>
          <p:cNvSpPr>
            <a:spLocks noGrp="1"/>
          </p:cNvSpPr>
          <p:nvPr>
            <p:ph type="body" idx="1"/>
          </p:nvPr>
        </p:nvSpPr>
        <p:spPr>
          <a:xfrm>
            <a:off x="457200" y="1200154"/>
            <a:ext cx="8229600" cy="3394472"/>
          </a:xfrm>
          <a:prstGeom prst="rect">
            <a:avLst/>
          </a:prstGeom>
        </p:spPr>
        <p:txBody>
          <a:bodyPr vert="horz" lIns="91411" tIns="45707" rIns="91411" bIns="45707" rtlCol="0">
            <a:normAutofit/>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6" name="Espace réservé du numéro de diapositive 5"/>
          <p:cNvSpPr>
            <a:spLocks noGrp="1"/>
          </p:cNvSpPr>
          <p:nvPr>
            <p:ph type="sldNum" sz="quarter" idx="4"/>
          </p:nvPr>
        </p:nvSpPr>
        <p:spPr>
          <a:xfrm>
            <a:off x="8279981" y="4824409"/>
            <a:ext cx="489445" cy="273844"/>
          </a:xfrm>
          <a:prstGeom prst="rect">
            <a:avLst/>
          </a:prstGeom>
        </p:spPr>
        <p:txBody>
          <a:bodyPr vert="horz" lIns="91411" tIns="45707" rIns="91411" bIns="45707" rtlCol="0" anchor="ctr"/>
          <a:lstStyle>
            <a:lvl1pPr algn="r">
              <a:defRPr sz="1200">
                <a:solidFill>
                  <a:schemeClr val="tx1"/>
                </a:solidFill>
                <a:latin typeface="+mn-lt"/>
              </a:defRPr>
            </a:lvl1pPr>
          </a:lstStyle>
          <a:p>
            <a:fld id="{22D2E28D-3C84-FA4F-AA95-DF0FC25EB245}" type="slidenum">
              <a:rPr lang="fr-FR" smtClean="0"/>
              <a:pPr/>
              <a:t>‹#›</a:t>
            </a:fld>
            <a:endParaRPr lang="fr-FR"/>
          </a:p>
        </p:txBody>
      </p:sp>
      <p:pic>
        <p:nvPicPr>
          <p:cNvPr id="7" name="Picture 7"/>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7543800" y="33338"/>
            <a:ext cx="1519238" cy="46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8"/>
          <p:cNvSpPr txBox="1">
            <a:spLocks noChangeArrowheads="1"/>
          </p:cNvSpPr>
          <p:nvPr userDrawn="1"/>
        </p:nvSpPr>
        <p:spPr bwMode="auto">
          <a:xfrm>
            <a:off x="95252" y="4790278"/>
            <a:ext cx="1587381" cy="307777"/>
          </a:xfrm>
          <a:prstGeom prst="rect">
            <a:avLst/>
          </a:prstGeom>
          <a:noFill/>
          <a:ln w="9525">
            <a:noFill/>
            <a:miter lim="800000"/>
            <a:headEnd/>
            <a:tailEnd/>
          </a:ln>
        </p:spPr>
        <p:txBody>
          <a:bodyPr wrap="none">
            <a:spAutoFit/>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US" altLang="en-US" sz="1400" dirty="0" smtClean="0">
                <a:cs typeface="Arial" panose="020B0604020202020204" pitchFamily="34" charset="0"/>
              </a:rPr>
              <a:t>LPWAN@IETF98</a:t>
            </a:r>
          </a:p>
        </p:txBody>
      </p:sp>
    </p:spTree>
    <p:extLst>
      <p:ext uri="{BB962C8B-B14F-4D97-AF65-F5344CB8AC3E}">
        <p14:creationId xmlns:p14="http://schemas.microsoft.com/office/powerpoint/2010/main" val="945992591"/>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70" r:id="rId3"/>
    <p:sldLayoutId id="2147483671" r:id="rId4"/>
  </p:sldLayoutIdLst>
  <p:hf hdr="0"/>
  <p:txStyles>
    <p:titleStyle>
      <a:lvl1pPr algn="ctr" defTabSz="457061" rtl="0" eaLnBrk="1" latinLnBrk="0" hangingPunct="1">
        <a:spcBef>
          <a:spcPct val="0"/>
        </a:spcBef>
        <a:buNone/>
        <a:defRPr sz="4400" kern="1200">
          <a:solidFill>
            <a:schemeClr val="tx1"/>
          </a:solidFill>
          <a:latin typeface="+mj-lt"/>
          <a:ea typeface="+mj-ea"/>
          <a:cs typeface="+mj-cs"/>
        </a:defRPr>
      </a:lvl1pPr>
    </p:titleStyle>
    <p:bodyStyle>
      <a:lvl1pPr marL="342796" indent="-342796" algn="l" defTabSz="457061" rtl="0" eaLnBrk="1" latinLnBrk="0" hangingPunct="1">
        <a:spcBef>
          <a:spcPct val="20000"/>
        </a:spcBef>
        <a:buFont typeface="Arial"/>
        <a:buChar char="•"/>
        <a:defRPr sz="3200" kern="1200">
          <a:solidFill>
            <a:schemeClr val="tx1"/>
          </a:solidFill>
          <a:latin typeface="+mn-lt"/>
          <a:ea typeface="+mn-ea"/>
          <a:cs typeface="+mn-cs"/>
        </a:defRPr>
      </a:lvl1pPr>
      <a:lvl2pPr marL="742724" indent="-285662" algn="l" defTabSz="457061" rtl="0" eaLnBrk="1" latinLnBrk="0" hangingPunct="1">
        <a:spcBef>
          <a:spcPct val="20000"/>
        </a:spcBef>
        <a:buFont typeface="Arial"/>
        <a:buChar char="–"/>
        <a:defRPr sz="2800" kern="1200">
          <a:solidFill>
            <a:schemeClr val="tx1"/>
          </a:solidFill>
          <a:latin typeface="+mn-lt"/>
          <a:ea typeface="+mn-ea"/>
          <a:cs typeface="+mn-cs"/>
        </a:defRPr>
      </a:lvl2pPr>
      <a:lvl3pPr marL="1142652" indent="-228531" algn="l" defTabSz="457061" rtl="0" eaLnBrk="1" latinLnBrk="0" hangingPunct="1">
        <a:spcBef>
          <a:spcPct val="20000"/>
        </a:spcBef>
        <a:buFont typeface="Arial"/>
        <a:buChar char="•"/>
        <a:defRPr sz="2400" kern="1200">
          <a:solidFill>
            <a:schemeClr val="tx1"/>
          </a:solidFill>
          <a:latin typeface="+mn-lt"/>
          <a:ea typeface="+mn-ea"/>
          <a:cs typeface="+mn-cs"/>
        </a:defRPr>
      </a:lvl3pPr>
      <a:lvl4pPr marL="1599712" indent="-228531" algn="l" defTabSz="457061" rtl="0" eaLnBrk="1" latinLnBrk="0" hangingPunct="1">
        <a:spcBef>
          <a:spcPct val="20000"/>
        </a:spcBef>
        <a:buFont typeface="Arial"/>
        <a:buChar char="–"/>
        <a:defRPr sz="2000" kern="1200">
          <a:solidFill>
            <a:schemeClr val="tx1"/>
          </a:solidFill>
          <a:latin typeface="+mn-lt"/>
          <a:ea typeface="+mn-ea"/>
          <a:cs typeface="+mn-cs"/>
        </a:defRPr>
      </a:lvl4pPr>
      <a:lvl5pPr marL="2056773" indent="-228531" algn="l" defTabSz="457061" rtl="0" eaLnBrk="1" latinLnBrk="0" hangingPunct="1">
        <a:spcBef>
          <a:spcPct val="20000"/>
        </a:spcBef>
        <a:buFont typeface="Arial"/>
        <a:buChar char="»"/>
        <a:defRPr sz="2000" kern="1200">
          <a:solidFill>
            <a:schemeClr val="tx1"/>
          </a:solidFill>
          <a:latin typeface="+mn-lt"/>
          <a:ea typeface="+mn-ea"/>
          <a:cs typeface="+mn-cs"/>
        </a:defRPr>
      </a:lvl5pPr>
      <a:lvl6pPr marL="2513834" indent="-228531" algn="l" defTabSz="457061" rtl="0" eaLnBrk="1" latinLnBrk="0" hangingPunct="1">
        <a:spcBef>
          <a:spcPct val="20000"/>
        </a:spcBef>
        <a:buFont typeface="Arial"/>
        <a:buChar char="•"/>
        <a:defRPr sz="2000" kern="1200">
          <a:solidFill>
            <a:schemeClr val="tx1"/>
          </a:solidFill>
          <a:latin typeface="+mn-lt"/>
          <a:ea typeface="+mn-ea"/>
          <a:cs typeface="+mn-cs"/>
        </a:defRPr>
      </a:lvl6pPr>
      <a:lvl7pPr marL="2970895" indent="-228531" algn="l" defTabSz="457061" rtl="0" eaLnBrk="1" latinLnBrk="0" hangingPunct="1">
        <a:spcBef>
          <a:spcPct val="20000"/>
        </a:spcBef>
        <a:buFont typeface="Arial"/>
        <a:buChar char="•"/>
        <a:defRPr sz="2000" kern="1200">
          <a:solidFill>
            <a:schemeClr val="tx1"/>
          </a:solidFill>
          <a:latin typeface="+mn-lt"/>
          <a:ea typeface="+mn-ea"/>
          <a:cs typeface="+mn-cs"/>
        </a:defRPr>
      </a:lvl7pPr>
      <a:lvl8pPr marL="3427955" indent="-228531" algn="l" defTabSz="457061" rtl="0" eaLnBrk="1" latinLnBrk="0" hangingPunct="1">
        <a:spcBef>
          <a:spcPct val="20000"/>
        </a:spcBef>
        <a:buFont typeface="Arial"/>
        <a:buChar char="•"/>
        <a:defRPr sz="2000" kern="1200">
          <a:solidFill>
            <a:schemeClr val="tx1"/>
          </a:solidFill>
          <a:latin typeface="+mn-lt"/>
          <a:ea typeface="+mn-ea"/>
          <a:cs typeface="+mn-cs"/>
        </a:defRPr>
      </a:lvl8pPr>
      <a:lvl9pPr marL="3885015" indent="-228531" algn="l" defTabSz="457061"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061" rtl="0" eaLnBrk="1" latinLnBrk="0" hangingPunct="1">
        <a:defRPr sz="1800" kern="1200">
          <a:solidFill>
            <a:schemeClr val="tx1"/>
          </a:solidFill>
          <a:latin typeface="+mn-lt"/>
          <a:ea typeface="+mn-ea"/>
          <a:cs typeface="+mn-cs"/>
        </a:defRPr>
      </a:lvl1pPr>
      <a:lvl2pPr marL="457061" algn="l" defTabSz="457061" rtl="0" eaLnBrk="1" latinLnBrk="0" hangingPunct="1">
        <a:defRPr sz="1800" kern="1200">
          <a:solidFill>
            <a:schemeClr val="tx1"/>
          </a:solidFill>
          <a:latin typeface="+mn-lt"/>
          <a:ea typeface="+mn-ea"/>
          <a:cs typeface="+mn-cs"/>
        </a:defRPr>
      </a:lvl2pPr>
      <a:lvl3pPr marL="914121" algn="l" defTabSz="457061" rtl="0" eaLnBrk="1" latinLnBrk="0" hangingPunct="1">
        <a:defRPr sz="1800" kern="1200">
          <a:solidFill>
            <a:schemeClr val="tx1"/>
          </a:solidFill>
          <a:latin typeface="+mn-lt"/>
          <a:ea typeface="+mn-ea"/>
          <a:cs typeface="+mn-cs"/>
        </a:defRPr>
      </a:lvl3pPr>
      <a:lvl4pPr marL="1371183" algn="l" defTabSz="457061" rtl="0" eaLnBrk="1" latinLnBrk="0" hangingPunct="1">
        <a:defRPr sz="1800" kern="1200">
          <a:solidFill>
            <a:schemeClr val="tx1"/>
          </a:solidFill>
          <a:latin typeface="+mn-lt"/>
          <a:ea typeface="+mn-ea"/>
          <a:cs typeface="+mn-cs"/>
        </a:defRPr>
      </a:lvl4pPr>
      <a:lvl5pPr marL="1828243" algn="l" defTabSz="457061" rtl="0" eaLnBrk="1" latinLnBrk="0" hangingPunct="1">
        <a:defRPr sz="1800" kern="1200">
          <a:solidFill>
            <a:schemeClr val="tx1"/>
          </a:solidFill>
          <a:latin typeface="+mn-lt"/>
          <a:ea typeface="+mn-ea"/>
          <a:cs typeface="+mn-cs"/>
        </a:defRPr>
      </a:lvl5pPr>
      <a:lvl6pPr marL="2285303" algn="l" defTabSz="457061" rtl="0" eaLnBrk="1" latinLnBrk="0" hangingPunct="1">
        <a:defRPr sz="1800" kern="1200">
          <a:solidFill>
            <a:schemeClr val="tx1"/>
          </a:solidFill>
          <a:latin typeface="+mn-lt"/>
          <a:ea typeface="+mn-ea"/>
          <a:cs typeface="+mn-cs"/>
        </a:defRPr>
      </a:lvl6pPr>
      <a:lvl7pPr marL="2742363" algn="l" defTabSz="457061" rtl="0" eaLnBrk="1" latinLnBrk="0" hangingPunct="1">
        <a:defRPr sz="1800" kern="1200">
          <a:solidFill>
            <a:schemeClr val="tx1"/>
          </a:solidFill>
          <a:latin typeface="+mn-lt"/>
          <a:ea typeface="+mn-ea"/>
          <a:cs typeface="+mn-cs"/>
        </a:defRPr>
      </a:lvl7pPr>
      <a:lvl8pPr marL="3199424" algn="l" defTabSz="457061" rtl="0" eaLnBrk="1" latinLnBrk="0" hangingPunct="1">
        <a:defRPr sz="1800" kern="1200">
          <a:solidFill>
            <a:schemeClr val="tx1"/>
          </a:solidFill>
          <a:latin typeface="+mn-lt"/>
          <a:ea typeface="+mn-ea"/>
          <a:cs typeface="+mn-cs"/>
        </a:defRPr>
      </a:lvl8pPr>
      <a:lvl9pPr marL="3656485" algn="l" defTabSz="45706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5/dcn/17/15-17-0036-01-lpwa-proposal-for-lpwan-channel-models.pptx" TargetMode="External"/><Relationship Id="rId2" Type="http://schemas.openxmlformats.org/officeDocument/2006/relationships/hyperlink" Target="https://mentor.ieee.org/802.15/dcn/16/15-16-0770-05-lpwa-lpwa-use-cases.xlsx" TargetMode="External"/><Relationship Id="rId1" Type="http://schemas.openxmlformats.org/officeDocument/2006/relationships/slideLayout" Target="../slideLayouts/slideLayout2.xml"/><Relationship Id="rId6" Type="http://schemas.openxmlformats.org/officeDocument/2006/relationships/hyperlink" Target="https://mentor.ieee.org/802.15/dcn/17/15-17-0035-00-lpwa-number-of-active-interfering-users.pptx" TargetMode="External"/><Relationship Id="rId5" Type="http://schemas.openxmlformats.org/officeDocument/2006/relationships/hyperlink" Target="https://datatracker.ietf.org/doc/draft-ietf-lpwan-overview/" TargetMode="External"/><Relationship Id="rId4" Type="http://schemas.openxmlformats.org/officeDocument/2006/relationships/hyperlink" Target="https://mentor.ieee.org/802.15/dcn/17/15-17-0164-00-lpwa-lp-wan-downlink-issues.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5/dcn/17/15-17-0211-01-lpwa-candidate-ieee-standards-and-technologies-for-ig-report.pptx" TargetMode="External"/><Relationship Id="rId2" Type="http://schemas.openxmlformats.org/officeDocument/2006/relationships/hyperlink" Target="https://mentor.ieee.org/802.15/dcn/17/15-17-0037-01-lpwa-proposal-for-sub-ghz-interference-model.pptx" TargetMode="External"/><Relationship Id="rId1" Type="http://schemas.openxmlformats.org/officeDocument/2006/relationships/slideLayout" Target="../slideLayouts/slideLayout2.xml"/><Relationship Id="rId4" Type="http://schemas.openxmlformats.org/officeDocument/2006/relationships/hyperlink" Target="https://mentor.ieee.org/802.15/dcn/17/15-17-0228-00-lpwa-candidate-technology-qualitative-evaluation.ppt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wmf"/></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586946" y="202919"/>
            <a:ext cx="1600200" cy="254281"/>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smtClean="0"/>
              <a:t>April 2017</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solidFill>
                  <a:schemeClr val="tx2"/>
                </a:solidFill>
              </a:rPr>
              <a:t>Charlie </a:t>
            </a:r>
            <a:r>
              <a:rPr lang="en-US" altLang="en-US" dirty="0" smtClean="0">
                <a:solidFill>
                  <a:schemeClr val="tx2"/>
                </a:solidFill>
              </a:rPr>
              <a:t>Perkins / Futurewei</a:t>
            </a:r>
            <a:endParaRPr lang="en-US" altLang="en-US" dirty="0"/>
          </a:p>
        </p:txBody>
      </p:sp>
      <p:sp>
        <p:nvSpPr>
          <p:cNvPr id="3076" name="Foliennummernplatzhalter 3"/>
          <p:cNvSpPr>
            <a:spLocks noGrp="1"/>
          </p:cNvSpPr>
          <p:nvPr>
            <p:ph type="sldNum" sz="quarter" idx="12"/>
          </p:nvPr>
        </p:nvSpPr>
        <p:spPr>
          <a:xfrm>
            <a:off x="8279981" y="4824409"/>
            <a:ext cx="629241" cy="180077"/>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smtClean="0"/>
              <a:t>Slide </a:t>
            </a:r>
            <a:fld id="{B560CB33-A9DE-48AE-9892-C2CB6A9E2E0B}" type="slidenum">
              <a:rPr lang="en-US" altLang="en-US" smtClean="0"/>
              <a:pPr/>
              <a:t>1</a:t>
            </a:fld>
            <a:endParaRPr lang="en-US" altLang="en-US" dirty="0"/>
          </a:p>
        </p:txBody>
      </p:sp>
      <p:sp>
        <p:nvSpPr>
          <p:cNvPr id="27651" name="Rectangle 3"/>
          <p:cNvSpPr>
            <a:spLocks noChangeArrowheads="1"/>
          </p:cNvSpPr>
          <p:nvPr/>
        </p:nvSpPr>
        <p:spPr bwMode="auto">
          <a:xfrm>
            <a:off x="152400" y="457200"/>
            <a:ext cx="8991600"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sz="1600" dirty="0"/>
              <a:t>15-17-0249-00-lpwa-LPWAN_SLIDES-IEEE_802-15-IG_LPWA</a:t>
            </a:r>
            <a:r>
              <a:rPr lang="en-US" altLang="en-US" sz="1600" dirty="0" smtClean="0">
                <a:solidFill>
                  <a:schemeClr val="tx2"/>
                </a:solidFill>
              </a:rPr>
              <a:t>]</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[11. </a:t>
            </a:r>
            <a:r>
              <a:rPr lang="en-US" altLang="en-US" sz="1600" dirty="0" smtClean="0">
                <a:solidFill>
                  <a:schemeClr val="tx2"/>
                </a:solidFill>
              </a:rPr>
              <a:t>Apr. 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a:t>
            </a:r>
            <a:r>
              <a:rPr lang="en-US" altLang="en-US" sz="1600" dirty="0">
                <a:solidFill>
                  <a:schemeClr val="tx2"/>
                </a:solidFill>
              </a:rPr>
              <a:t>[Charlie Perkins] </a:t>
            </a:r>
            <a:r>
              <a:rPr lang="en-US" altLang="en-US" sz="1600" dirty="0">
                <a:solidFill>
                  <a:schemeClr val="tx2"/>
                </a:solidFill>
              </a:rPr>
              <a:t>Company </a:t>
            </a:r>
            <a:r>
              <a:rPr lang="en-US" altLang="en-US" sz="1600" dirty="0" smtClean="0">
                <a:solidFill>
                  <a:schemeClr val="tx2"/>
                </a:solidFill>
              </a:rPr>
              <a:t>[Futurewei]</a:t>
            </a:r>
            <a:endParaRPr lang="en-US" altLang="en-US" sz="1600" dirty="0">
              <a:solidFill>
                <a:schemeClr val="tx2"/>
              </a:solidFill>
            </a:endParaRPr>
          </a:p>
          <a:p>
            <a:pPr>
              <a:defRPr/>
            </a:pPr>
            <a:r>
              <a:rPr lang="en-US" altLang="en-US" sz="1600" dirty="0" smtClean="0">
                <a:solidFill>
                  <a:schemeClr val="tx2"/>
                </a:solidFill>
              </a:rPr>
              <a:t>Voice:[</a:t>
            </a:r>
            <a:r>
              <a:rPr lang="en-US" sz="1600" dirty="0" smtClean="0"/>
              <a:t>+</a:t>
            </a:r>
            <a:r>
              <a:rPr lang="en-US" sz="1600" dirty="0"/>
              <a:t>1-408-330-4586</a:t>
            </a:r>
            <a:r>
              <a:rPr lang="en-US" altLang="en-US" sz="1600" dirty="0" smtClean="0">
                <a:solidFill>
                  <a:schemeClr val="tx2"/>
                </a:solidFill>
              </a:rPr>
              <a:t>], E-Mail:[</a:t>
            </a:r>
            <a:r>
              <a:rPr lang="en-US" sz="1600" dirty="0" smtClean="0"/>
              <a:t>charliep@computer.org</a:t>
            </a:r>
            <a:r>
              <a:rPr lang="en-US" altLang="en-US" sz="1600" dirty="0" smtClean="0">
                <a:solidFill>
                  <a:schemeClr val="tx2"/>
                </a:solidFill>
              </a:rPr>
              <a:t>]</a:t>
            </a:r>
            <a:r>
              <a:rPr lang="en-US" altLang="en-US" sz="1600" dirty="0">
                <a:solidFill>
                  <a:schemeClr val="tx2"/>
                </a:solidFill>
              </a:rPr>
              <a:t>	</a:t>
            </a:r>
          </a:p>
          <a:p>
            <a:pPr>
              <a:spcBef>
                <a:spcPts val="600"/>
              </a:spcBef>
              <a:spcAft>
                <a:spcPts val="600"/>
              </a:spcAft>
              <a:defRPr/>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[IETF 98 presentation materials for </a:t>
            </a:r>
            <a:r>
              <a:rPr lang="en-US" altLang="en-US" sz="1600" dirty="0" err="1" smtClean="0">
                <a:solidFill>
                  <a:schemeClr val="tx2"/>
                </a:solidFill>
              </a:rPr>
              <a:t>lpwan</a:t>
            </a:r>
            <a:r>
              <a:rPr lang="en-US" altLang="en-US" sz="1600" dirty="0" smtClean="0">
                <a:solidFill>
                  <a:schemeClr val="tx2"/>
                </a:solidFill>
              </a:rPr>
              <a:t> working group]</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[Information for telco participants]</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385762"/>
            <a:ext cx="8964488" cy="599238"/>
          </a:xfrm>
        </p:spPr>
        <p:txBody>
          <a:bodyPr>
            <a:normAutofit fontScale="90000"/>
          </a:bodyPr>
          <a:lstStyle/>
          <a:p>
            <a:r>
              <a:rPr lang="en-US" sz="4000" dirty="0" smtClean="0"/>
              <a:t>Reason for Low LP-WAN Bit-Rates ( III/III )</a:t>
            </a:r>
            <a:r>
              <a:rPr lang="en-US" dirty="0" smtClean="0"/>
              <a:t> </a:t>
            </a:r>
            <a:endParaRPr lang="en-US" dirty="0"/>
          </a:p>
        </p:txBody>
      </p:sp>
      <p:sp>
        <p:nvSpPr>
          <p:cNvPr id="4" name="Datumsplatzhalter 3"/>
          <p:cNvSpPr>
            <a:spLocks noGrp="1"/>
          </p:cNvSpPr>
          <p:nvPr>
            <p:ph type="dt" sz="half" idx="4294967295"/>
          </p:nvPr>
        </p:nvSpPr>
        <p:spPr>
          <a:xfrm>
            <a:off x="2085505" y="4775768"/>
            <a:ext cx="1600200" cy="161583"/>
          </a:xfrm>
          <a:prstGeom prst="rect">
            <a:avLst/>
          </a:prstGeom>
        </p:spPr>
        <p:txBody>
          <a:bodyPr/>
          <a:lstStyle/>
          <a:p>
            <a:pPr>
              <a:defRPr/>
            </a:pPr>
            <a:r>
              <a:rPr lang="en-US" altLang="en-US" dirty="0" smtClean="0"/>
              <a:t>March 2017</a:t>
            </a:r>
            <a:endParaRPr lang="en-US" altLang="en-US" dirty="0"/>
          </a:p>
        </p:txBody>
      </p:sp>
      <p:sp>
        <p:nvSpPr>
          <p:cNvPr id="6" name="Foliennummernplatzhalter 5"/>
          <p:cNvSpPr>
            <a:spLocks noGrp="1"/>
          </p:cNvSpPr>
          <p:nvPr>
            <p:ph type="sldNum" sz="quarter" idx="12"/>
          </p:nvPr>
        </p:nvSpPr>
        <p:spPr/>
        <p:txBody>
          <a:bodyPr/>
          <a:lstStyle/>
          <a:p>
            <a:pPr>
              <a:defRPr/>
            </a:pPr>
            <a:fld id="{8ADE5265-9E81-4E2F-AA5C-B1F646E41AB2}" type="slidenum">
              <a:rPr lang="en-US" altLang="en-US" smtClean="0"/>
              <a:pPr>
                <a:defRPr/>
              </a:pPr>
              <a:t>10</a:t>
            </a:fld>
            <a:endParaRPr lang="en-US" altLang="en-US" dirty="0"/>
          </a:p>
        </p:txBody>
      </p:sp>
      <p:pic>
        <p:nvPicPr>
          <p:cNvPr id="7" name="Picture 2" descr="C:\Users\robert\Desktop\wng\rate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9" y="1275606"/>
            <a:ext cx="5124153" cy="2868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mc:AlternateContent xmlns:mc="http://schemas.openxmlformats.org/markup-compatibility/2006" xmlns:a14="http://schemas.microsoft.com/office/drawing/2010/main">
        <mc:Choice Requires="a14">
          <p:sp>
            <p:nvSpPr>
              <p:cNvPr id="3" name="Inhaltsplatzhalter 2"/>
              <p:cNvSpPr>
                <a:spLocks noGrp="1"/>
              </p:cNvSpPr>
              <p:nvPr>
                <p:ph idx="1"/>
              </p:nvPr>
            </p:nvSpPr>
            <p:spPr>
              <a:xfrm>
                <a:off x="5220072" y="1435596"/>
                <a:ext cx="3456384" cy="3296394"/>
              </a:xfrm>
            </p:spPr>
            <p:txBody>
              <a:bodyPr/>
              <a:lstStyle/>
              <a:p>
                <a:r>
                  <a:rPr lang="en-US" sz="2000" i="1" dirty="0" err="1" smtClean="0"/>
                  <a:t>P</a:t>
                </a:r>
                <a:r>
                  <a:rPr lang="en-US" sz="2000" i="1" baseline="-25000" dirty="0" err="1" smtClean="0"/>
                  <a:t>Rx</a:t>
                </a:r>
                <a:r>
                  <a:rPr lang="en-US" sz="2000" dirty="0" smtClean="0"/>
                  <a:t>[dBm] = -140dBm results in a maximum bit-rate of </a:t>
                </a:r>
                <a14:m>
                  <m:oMath xmlns:m="http://schemas.openxmlformats.org/officeDocument/2006/math">
                    <m:r>
                      <a:rPr lang="en-US" sz="2000" i="1" dirty="0" smtClean="0">
                        <a:latin typeface="Cambria Math"/>
                      </a:rPr>
                      <m:t>𝑅</m:t>
                    </m:r>
                    <m:r>
                      <a:rPr lang="en-US" sz="2000" i="1" dirty="0" smtClean="0">
                        <a:latin typeface="Cambria Math"/>
                      </a:rPr>
                      <m:t>=3⋅</m:t>
                    </m:r>
                    <m:f>
                      <m:fPr>
                        <m:ctrlPr>
                          <a:rPr lang="de-DE" sz="2000" b="0" i="1" dirty="0" smtClean="0">
                            <a:latin typeface="Cambria Math"/>
                          </a:rPr>
                        </m:ctrlPr>
                      </m:fPr>
                      <m:num>
                        <m:sSup>
                          <m:sSupPr>
                            <m:ctrlPr>
                              <a:rPr lang="de-DE" sz="2000" b="0" i="1" dirty="0" smtClean="0">
                                <a:latin typeface="Cambria Math"/>
                              </a:rPr>
                            </m:ctrlPr>
                          </m:sSupPr>
                          <m:e>
                            <m:r>
                              <a:rPr lang="de-DE" sz="2000" b="0" i="1" dirty="0" smtClean="0">
                                <a:latin typeface="Cambria Math"/>
                              </a:rPr>
                              <m:t>10</m:t>
                            </m:r>
                          </m:e>
                          <m:sup>
                            <m:r>
                              <a:rPr lang="de-DE" sz="2000" b="0" i="1" dirty="0" smtClean="0">
                                <a:latin typeface="Cambria Math"/>
                              </a:rPr>
                              <m:t>3</m:t>
                            </m:r>
                          </m:sup>
                        </m:sSup>
                        <m:r>
                          <m:rPr>
                            <m:sty m:val="p"/>
                          </m:rPr>
                          <a:rPr lang="de-DE" sz="2000" b="0" i="0" dirty="0" smtClean="0">
                            <a:latin typeface="Cambria Math"/>
                          </a:rPr>
                          <m:t>Bit</m:t>
                        </m:r>
                      </m:num>
                      <m:den>
                        <m:r>
                          <m:rPr>
                            <m:sty m:val="p"/>
                          </m:rPr>
                          <a:rPr lang="de-DE" sz="2000" b="0" i="0" dirty="0" smtClean="0">
                            <a:latin typeface="Cambria Math"/>
                          </a:rPr>
                          <m:t>s</m:t>
                        </m:r>
                      </m:den>
                    </m:f>
                    <m:r>
                      <a:rPr lang="de-DE" sz="2000" b="0" i="0" dirty="0" smtClean="0">
                        <a:latin typeface="Cambria Math"/>
                      </a:rPr>
                      <m:t>=3</m:t>
                    </m:r>
                    <m:r>
                      <m:rPr>
                        <m:sty m:val="p"/>
                      </m:rPr>
                      <a:rPr lang="de-DE" sz="2000" b="0" i="0" dirty="0" smtClean="0">
                        <a:latin typeface="Cambria Math"/>
                      </a:rPr>
                      <m:t>kBit</m:t>
                    </m:r>
                    <m:r>
                      <a:rPr lang="de-DE" sz="2000" b="0" i="0" dirty="0" smtClean="0">
                        <a:latin typeface="Cambria Math"/>
                      </a:rPr>
                      <m:t>/</m:t>
                    </m:r>
                    <m:r>
                      <m:rPr>
                        <m:sty m:val="p"/>
                      </m:rPr>
                      <a:rPr lang="de-DE" sz="2000" b="0" i="0" dirty="0" smtClean="0">
                        <a:latin typeface="Cambria Math"/>
                      </a:rPr>
                      <m:t>s</m:t>
                    </m:r>
                  </m:oMath>
                </a14:m>
                <a:endParaRPr lang="en-US" sz="2000" dirty="0" smtClean="0"/>
              </a:p>
              <a:p>
                <a:pPr>
                  <a:buFont typeface="Wingdings" pitchFamily="2" charset="2"/>
                  <a:buChar char="è"/>
                </a:pPr>
                <a:endParaRPr lang="en-US" sz="2000" dirty="0" smtClean="0">
                  <a:sym typeface="Wingdings" panose="05000000000000000000" pitchFamily="2" charset="2"/>
                </a:endParaRPr>
              </a:p>
              <a:p>
                <a:pPr>
                  <a:buClr>
                    <a:srgbClr val="FF0000"/>
                  </a:buClr>
                  <a:buSzPct val="125000"/>
                  <a:buFont typeface="Wingdings" panose="05000000000000000000" pitchFamily="2" charset="2"/>
                  <a:buChar char="Ø"/>
                </a:pPr>
                <a:r>
                  <a:rPr lang="en-US" sz="2000" dirty="0" smtClean="0">
                    <a:sym typeface="Wingdings" panose="05000000000000000000" pitchFamily="2" charset="2"/>
                  </a:rPr>
                  <a:t>Transmitting each bit is expensive!</a:t>
                </a:r>
              </a:p>
              <a:p>
                <a:pPr>
                  <a:buClr>
                    <a:srgbClr val="FF0000"/>
                  </a:buClr>
                  <a:buSzPct val="125000"/>
                  <a:buFont typeface="Wingdings" panose="05000000000000000000" pitchFamily="2" charset="2"/>
                  <a:buChar char="Ø"/>
                </a:pPr>
                <a:r>
                  <a:rPr lang="en-US" sz="2000" dirty="0" smtClean="0">
                    <a:sym typeface="Wingdings" panose="05000000000000000000" pitchFamily="2" charset="2"/>
                  </a:rPr>
                  <a:t>Packet overhead has significant impact</a:t>
                </a:r>
              </a:p>
              <a:p>
                <a:pPr>
                  <a:buFont typeface="Wingdings" pitchFamily="2" charset="2"/>
                  <a:buChar char="è"/>
                </a:pPr>
                <a:endParaRPr lang="en-US" sz="2000" dirty="0"/>
              </a:p>
            </p:txBody>
          </p:sp>
        </mc:Choice>
        <mc:Fallback xmlns="">
          <p:sp>
            <p:nvSpPr>
              <p:cNvPr id="3" name="Inhaltsplatzhalter 2"/>
              <p:cNvSpPr>
                <a:spLocks noGrp="1" noRot="1" noChangeAspect="1" noMove="1" noResize="1" noEditPoints="1" noAdjustHandles="1" noChangeArrowheads="1" noChangeShapeType="1" noTextEdit="1"/>
              </p:cNvSpPr>
              <p:nvPr>
                <p:ph idx="1"/>
              </p:nvPr>
            </p:nvSpPr>
            <p:spPr>
              <a:xfrm>
                <a:off x="5220072" y="1914128"/>
                <a:ext cx="3456384" cy="4395192"/>
              </a:xfrm>
              <a:blipFill rotWithShape="1">
                <a:blip r:embed="rId3"/>
                <a:stretch>
                  <a:fillRect l="-2469" t="-555"/>
                </a:stretch>
              </a:blipFill>
            </p:spPr>
            <p:txBody>
              <a:bodyPr/>
              <a:lstStyle/>
              <a:p>
                <a:r>
                  <a:rPr lang="en-US">
                    <a:noFill/>
                  </a:rPr>
                  <a:t> </a:t>
                </a:r>
              </a:p>
            </p:txBody>
          </p:sp>
        </mc:Fallback>
      </mc:AlternateContent>
      <p:cxnSp>
        <p:nvCxnSpPr>
          <p:cNvPr id="8" name="Gerade Verbindung mit Pfeil 7"/>
          <p:cNvCxnSpPr/>
          <p:nvPr/>
        </p:nvCxnSpPr>
        <p:spPr bwMode="auto">
          <a:xfrm flipH="1" flipV="1">
            <a:off x="2968248" y="2709687"/>
            <a:ext cx="158418" cy="648072"/>
          </a:xfrm>
          <a:prstGeom prst="straightConnector1">
            <a:avLst/>
          </a:prstGeom>
          <a:ln>
            <a:solidFill>
              <a:srgbClr val="FF0000"/>
            </a:solidFill>
            <a:headEnd type="none" w="sm" len="sm"/>
            <a:tailEnd type="arrow"/>
          </a:ln>
          <a:extLst/>
        </p:spPr>
        <p:style>
          <a:lnRef idx="3">
            <a:schemeClr val="dk1"/>
          </a:lnRef>
          <a:fillRef idx="0">
            <a:schemeClr val="dk1"/>
          </a:fillRef>
          <a:effectRef idx="2">
            <a:schemeClr val="dk1"/>
          </a:effectRef>
          <a:fontRef idx="minor">
            <a:schemeClr val="tx1"/>
          </a:fontRef>
        </p:style>
      </p:cxnSp>
      <p:sp>
        <p:nvSpPr>
          <p:cNvPr id="11" name="Textfeld 10"/>
          <p:cNvSpPr txBox="1"/>
          <p:nvPr/>
        </p:nvSpPr>
        <p:spPr>
          <a:xfrm>
            <a:off x="971600" y="1258666"/>
            <a:ext cx="3960440" cy="646331"/>
          </a:xfrm>
          <a:prstGeom prst="rect">
            <a:avLst/>
          </a:prstGeom>
          <a:noFill/>
        </p:spPr>
        <p:txBody>
          <a:bodyPr wrap="square" rtlCol="0">
            <a:spAutoFit/>
          </a:bodyPr>
          <a:lstStyle/>
          <a:p>
            <a:pPr marL="0" lvl="1" algn="ctr"/>
            <a:r>
              <a:rPr lang="en-US" sz="1800" dirty="0" smtClean="0"/>
              <a:t>Theoretical bit-rate according to slide 8</a:t>
            </a:r>
            <a:endParaRPr lang="de-DE" sz="1400" dirty="0"/>
          </a:p>
        </p:txBody>
      </p:sp>
      <p:sp>
        <p:nvSpPr>
          <p:cNvPr id="10" name="Fußzeilenplatzhalter 4"/>
          <p:cNvSpPr txBox="1">
            <a:spLocks/>
          </p:cNvSpPr>
          <p:nvPr/>
        </p:nvSpPr>
        <p:spPr>
          <a:xfrm>
            <a:off x="5486400" y="4856560"/>
            <a:ext cx="3124200" cy="241693"/>
          </a:xfrm>
          <a:prstGeom prst="rect">
            <a:avLst/>
          </a:prstGeom>
        </p:spPr>
        <p:txBody>
          <a:bodyPr/>
          <a:lstStyle>
            <a:defPPr>
              <a:defRPr lang="fr-FR"/>
            </a:defPPr>
            <a:lvl1pPr marL="0" algn="l" defTabSz="457061" rtl="0" eaLnBrk="1" latinLnBrk="0" hangingPunct="1">
              <a:defRPr sz="1800" kern="1200">
                <a:solidFill>
                  <a:schemeClr val="tx1"/>
                </a:solidFill>
                <a:latin typeface="+mn-lt"/>
                <a:ea typeface="+mn-ea"/>
                <a:cs typeface="+mn-cs"/>
              </a:defRPr>
            </a:lvl1pPr>
            <a:lvl2pPr marL="457061" algn="l" defTabSz="457061" rtl="0" eaLnBrk="1" latinLnBrk="0" hangingPunct="1">
              <a:defRPr sz="1800" kern="1200">
                <a:solidFill>
                  <a:schemeClr val="tx1"/>
                </a:solidFill>
                <a:latin typeface="+mn-lt"/>
                <a:ea typeface="+mn-ea"/>
                <a:cs typeface="+mn-cs"/>
              </a:defRPr>
            </a:lvl2pPr>
            <a:lvl3pPr marL="914121" algn="l" defTabSz="457061" rtl="0" eaLnBrk="1" latinLnBrk="0" hangingPunct="1">
              <a:defRPr sz="1800" kern="1200">
                <a:solidFill>
                  <a:schemeClr val="tx1"/>
                </a:solidFill>
                <a:latin typeface="+mn-lt"/>
                <a:ea typeface="+mn-ea"/>
                <a:cs typeface="+mn-cs"/>
              </a:defRPr>
            </a:lvl3pPr>
            <a:lvl4pPr marL="1371183" algn="l" defTabSz="457061" rtl="0" eaLnBrk="1" latinLnBrk="0" hangingPunct="1">
              <a:defRPr sz="1800" kern="1200">
                <a:solidFill>
                  <a:schemeClr val="tx1"/>
                </a:solidFill>
                <a:latin typeface="+mn-lt"/>
                <a:ea typeface="+mn-ea"/>
                <a:cs typeface="+mn-cs"/>
              </a:defRPr>
            </a:lvl4pPr>
            <a:lvl5pPr marL="1828243" algn="l" defTabSz="457061" rtl="0" eaLnBrk="1" latinLnBrk="0" hangingPunct="1">
              <a:defRPr sz="1800" kern="1200">
                <a:solidFill>
                  <a:schemeClr val="tx1"/>
                </a:solidFill>
                <a:latin typeface="+mn-lt"/>
                <a:ea typeface="+mn-ea"/>
                <a:cs typeface="+mn-cs"/>
              </a:defRPr>
            </a:lvl5pPr>
            <a:lvl6pPr marL="2285303" algn="l" defTabSz="457061" rtl="0" eaLnBrk="1" latinLnBrk="0" hangingPunct="1">
              <a:defRPr sz="1800" kern="1200">
                <a:solidFill>
                  <a:schemeClr val="tx1"/>
                </a:solidFill>
                <a:latin typeface="+mn-lt"/>
                <a:ea typeface="+mn-ea"/>
                <a:cs typeface="+mn-cs"/>
              </a:defRPr>
            </a:lvl6pPr>
            <a:lvl7pPr marL="2742363" algn="l" defTabSz="457061" rtl="0" eaLnBrk="1" latinLnBrk="0" hangingPunct="1">
              <a:defRPr sz="1800" kern="1200">
                <a:solidFill>
                  <a:schemeClr val="tx1"/>
                </a:solidFill>
                <a:latin typeface="+mn-lt"/>
                <a:ea typeface="+mn-ea"/>
                <a:cs typeface="+mn-cs"/>
              </a:defRPr>
            </a:lvl7pPr>
            <a:lvl8pPr marL="3199424" algn="l" defTabSz="457061" rtl="0" eaLnBrk="1" latinLnBrk="0" hangingPunct="1">
              <a:defRPr sz="1800" kern="1200">
                <a:solidFill>
                  <a:schemeClr val="tx1"/>
                </a:solidFill>
                <a:latin typeface="+mn-lt"/>
                <a:ea typeface="+mn-ea"/>
                <a:cs typeface="+mn-cs"/>
              </a:defRPr>
            </a:lvl8pPr>
            <a:lvl9pPr marL="3656485" algn="l" defTabSz="457061" rtl="0" eaLnBrk="1" latinLnBrk="0" hangingPunct="1">
              <a:defRPr sz="1800" kern="1200">
                <a:solidFill>
                  <a:schemeClr val="tx1"/>
                </a:solidFill>
                <a:latin typeface="+mn-lt"/>
                <a:ea typeface="+mn-ea"/>
                <a:cs typeface="+mn-cs"/>
              </a:defRPr>
            </a:lvl9pPr>
          </a:lstStyle>
          <a:p>
            <a:pPr>
              <a:defRPr/>
            </a:pPr>
            <a:r>
              <a:rPr lang="en-US" altLang="en-US" sz="1200" dirty="0" err="1" smtClean="0"/>
              <a:t>Joerg</a:t>
            </a:r>
            <a:r>
              <a:rPr lang="en-US" altLang="en-US" sz="1200" dirty="0" smtClean="0"/>
              <a:t> Robert, FAU Erlangen-</a:t>
            </a:r>
            <a:r>
              <a:rPr lang="en-US" altLang="en-US" sz="1200" dirty="0" err="1" smtClean="0"/>
              <a:t>Nuernberg</a:t>
            </a:r>
            <a:endParaRPr lang="en-US" altLang="en-US" sz="1200" dirty="0"/>
          </a:p>
        </p:txBody>
      </p:sp>
    </p:spTree>
    <p:extLst>
      <p:ext uri="{BB962C8B-B14F-4D97-AF65-F5344CB8AC3E}">
        <p14:creationId xmlns:p14="http://schemas.microsoft.com/office/powerpoint/2010/main" val="41617499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3568" y="328612"/>
            <a:ext cx="6472238" cy="500063"/>
          </a:xfrm>
        </p:spPr>
        <p:txBody>
          <a:bodyPr>
            <a:normAutofit fontScale="90000"/>
          </a:bodyPr>
          <a:lstStyle/>
          <a:p>
            <a:r>
              <a:rPr lang="en-US" dirty="0" smtClean="0"/>
              <a:t>Downlink-Issues</a:t>
            </a:r>
            <a:endParaRPr lang="en-US" dirty="0"/>
          </a:p>
        </p:txBody>
      </p:sp>
      <p:sp>
        <p:nvSpPr>
          <p:cNvPr id="3" name="Inhaltsplatzhalter 2"/>
          <p:cNvSpPr>
            <a:spLocks noGrp="1"/>
          </p:cNvSpPr>
          <p:nvPr>
            <p:ph idx="1"/>
          </p:nvPr>
        </p:nvSpPr>
        <p:spPr>
          <a:xfrm>
            <a:off x="683568" y="981856"/>
            <a:ext cx="7772400" cy="3348372"/>
          </a:xfrm>
        </p:spPr>
        <p:txBody>
          <a:bodyPr>
            <a:normAutofit fontScale="92500" lnSpcReduction="10000"/>
          </a:bodyPr>
          <a:lstStyle/>
          <a:p>
            <a:r>
              <a:rPr lang="en-US" sz="2400" dirty="0" smtClean="0"/>
              <a:t>The uplink and downlink have the same regulatory restrictions, but the base-station is more sensitive [4]</a:t>
            </a:r>
          </a:p>
          <a:p>
            <a:pPr marL="640080" lvl="1">
              <a:spcBef>
                <a:spcPts val="600"/>
              </a:spcBef>
              <a:buFont typeface="Wingdings" panose="05000000000000000000" pitchFamily="2" charset="2"/>
              <a:buChar char="Ø"/>
            </a:pPr>
            <a:r>
              <a:rPr lang="en-US" sz="2000" dirty="0" smtClean="0">
                <a:sym typeface="Wingdings" panose="05000000000000000000" pitchFamily="2" charset="2"/>
              </a:rPr>
              <a:t>  Downlink is more critical than uplink</a:t>
            </a:r>
          </a:p>
          <a:p>
            <a:r>
              <a:rPr lang="en-US" sz="2400" dirty="0" smtClean="0"/>
              <a:t>The base-station may be able to receive from thousands of sensor nodes simultaneously, but it can only transmit to a single downlink node at a time [4]</a:t>
            </a:r>
          </a:p>
          <a:p>
            <a:pPr marL="640080" lvl="1">
              <a:spcBef>
                <a:spcPts val="600"/>
              </a:spcBef>
              <a:buFont typeface="Wingdings" panose="05000000000000000000" pitchFamily="2" charset="2"/>
              <a:buChar char="Ø"/>
            </a:pPr>
            <a:r>
              <a:rPr lang="en-US" sz="2000" dirty="0" smtClean="0">
                <a:sym typeface="Wingdings" panose="05000000000000000000" pitchFamily="2" charset="2"/>
              </a:rPr>
              <a:t>  Only a few packets can be transmitted in the downlink</a:t>
            </a:r>
            <a:endParaRPr lang="en-US" sz="2400" dirty="0" smtClean="0"/>
          </a:p>
          <a:p>
            <a:pPr>
              <a:spcBef>
                <a:spcPts val="1200"/>
              </a:spcBef>
              <a:buClr>
                <a:srgbClr val="FF0000"/>
              </a:buClr>
              <a:buSzPct val="125000"/>
              <a:buFont typeface="Wingdings" panose="05000000000000000000" pitchFamily="2" charset="2"/>
              <a:buChar char="Ø"/>
            </a:pPr>
            <a:r>
              <a:rPr lang="en-US" sz="2400" dirty="0" smtClean="0">
                <a:sym typeface="Wingdings" panose="05000000000000000000" pitchFamily="2" charset="2"/>
              </a:rPr>
              <a:t>  Acknowledging uplink packets is impractical</a:t>
            </a:r>
          </a:p>
          <a:p>
            <a:pPr>
              <a:spcBef>
                <a:spcPts val="1800"/>
              </a:spcBef>
              <a:buClr>
                <a:srgbClr val="FF0000"/>
              </a:buClr>
              <a:buSzPct val="125000"/>
              <a:buFont typeface="Wingdings" panose="05000000000000000000" pitchFamily="2" charset="2"/>
              <a:buChar char="Ø"/>
            </a:pPr>
            <a:r>
              <a:rPr lang="en-US" sz="2400" dirty="0" smtClean="0"/>
              <a:t>  Due </a:t>
            </a:r>
            <a:r>
              <a:rPr lang="en-US" sz="2400" dirty="0"/>
              <a:t>to </a:t>
            </a:r>
            <a:r>
              <a:rPr lang="en-US" sz="2400" dirty="0" smtClean="0"/>
              <a:t>downlink, LP-WANs are highly asymmetric </a:t>
            </a:r>
          </a:p>
        </p:txBody>
      </p:sp>
      <p:sp>
        <p:nvSpPr>
          <p:cNvPr id="4" name="Datumsplatzhalter 3"/>
          <p:cNvSpPr>
            <a:spLocks noGrp="1"/>
          </p:cNvSpPr>
          <p:nvPr>
            <p:ph type="dt" sz="half" idx="4294967295"/>
          </p:nvPr>
        </p:nvSpPr>
        <p:spPr>
          <a:xfrm>
            <a:off x="1957387" y="4743617"/>
            <a:ext cx="1600200" cy="161583"/>
          </a:xfrm>
          <a:prstGeom prst="rect">
            <a:avLst/>
          </a:prstGeom>
        </p:spPr>
        <p:txBody>
          <a:bodyPr/>
          <a:lstStyle/>
          <a:p>
            <a:pPr>
              <a:defRPr/>
            </a:pPr>
            <a:r>
              <a:rPr lang="en-US" altLang="en-US" smtClean="0"/>
              <a:t>March 2017</a:t>
            </a:r>
            <a:endParaRPr lang="en-US" altLang="en-US" dirty="0"/>
          </a:p>
        </p:txBody>
      </p:sp>
      <p:sp>
        <p:nvSpPr>
          <p:cNvPr id="6" name="Foliennummernplatzhalter 5"/>
          <p:cNvSpPr>
            <a:spLocks noGrp="1"/>
          </p:cNvSpPr>
          <p:nvPr>
            <p:ph type="sldNum" sz="quarter" idx="12"/>
          </p:nvPr>
        </p:nvSpPr>
        <p:spPr/>
        <p:txBody>
          <a:bodyPr/>
          <a:lstStyle/>
          <a:p>
            <a:pPr>
              <a:defRPr/>
            </a:pPr>
            <a:fld id="{8ADE5265-9E81-4E2F-AA5C-B1F646E41AB2}" type="slidenum">
              <a:rPr lang="en-US" altLang="en-US" smtClean="0"/>
              <a:pPr>
                <a:defRPr/>
              </a:pPr>
              <a:t>11</a:t>
            </a:fld>
            <a:endParaRPr lang="en-US" altLang="en-US" dirty="0"/>
          </a:p>
        </p:txBody>
      </p:sp>
      <p:sp>
        <p:nvSpPr>
          <p:cNvPr id="7" name="Fußzeilenplatzhalter 4"/>
          <p:cNvSpPr txBox="1">
            <a:spLocks/>
          </p:cNvSpPr>
          <p:nvPr/>
        </p:nvSpPr>
        <p:spPr>
          <a:xfrm>
            <a:off x="5486400" y="4856560"/>
            <a:ext cx="3124200" cy="241693"/>
          </a:xfrm>
          <a:prstGeom prst="rect">
            <a:avLst/>
          </a:prstGeom>
        </p:spPr>
        <p:txBody>
          <a:bodyPr/>
          <a:lstStyle>
            <a:defPPr>
              <a:defRPr lang="fr-FR"/>
            </a:defPPr>
            <a:lvl1pPr marL="0" algn="l" defTabSz="457061" rtl="0" eaLnBrk="1" latinLnBrk="0" hangingPunct="1">
              <a:defRPr sz="1800" kern="1200">
                <a:solidFill>
                  <a:schemeClr val="tx1"/>
                </a:solidFill>
                <a:latin typeface="+mn-lt"/>
                <a:ea typeface="+mn-ea"/>
                <a:cs typeface="+mn-cs"/>
              </a:defRPr>
            </a:lvl1pPr>
            <a:lvl2pPr marL="457061" algn="l" defTabSz="457061" rtl="0" eaLnBrk="1" latinLnBrk="0" hangingPunct="1">
              <a:defRPr sz="1800" kern="1200">
                <a:solidFill>
                  <a:schemeClr val="tx1"/>
                </a:solidFill>
                <a:latin typeface="+mn-lt"/>
                <a:ea typeface="+mn-ea"/>
                <a:cs typeface="+mn-cs"/>
              </a:defRPr>
            </a:lvl2pPr>
            <a:lvl3pPr marL="914121" algn="l" defTabSz="457061" rtl="0" eaLnBrk="1" latinLnBrk="0" hangingPunct="1">
              <a:defRPr sz="1800" kern="1200">
                <a:solidFill>
                  <a:schemeClr val="tx1"/>
                </a:solidFill>
                <a:latin typeface="+mn-lt"/>
                <a:ea typeface="+mn-ea"/>
                <a:cs typeface="+mn-cs"/>
              </a:defRPr>
            </a:lvl3pPr>
            <a:lvl4pPr marL="1371183" algn="l" defTabSz="457061" rtl="0" eaLnBrk="1" latinLnBrk="0" hangingPunct="1">
              <a:defRPr sz="1800" kern="1200">
                <a:solidFill>
                  <a:schemeClr val="tx1"/>
                </a:solidFill>
                <a:latin typeface="+mn-lt"/>
                <a:ea typeface="+mn-ea"/>
                <a:cs typeface="+mn-cs"/>
              </a:defRPr>
            </a:lvl4pPr>
            <a:lvl5pPr marL="1828243" algn="l" defTabSz="457061" rtl="0" eaLnBrk="1" latinLnBrk="0" hangingPunct="1">
              <a:defRPr sz="1800" kern="1200">
                <a:solidFill>
                  <a:schemeClr val="tx1"/>
                </a:solidFill>
                <a:latin typeface="+mn-lt"/>
                <a:ea typeface="+mn-ea"/>
                <a:cs typeface="+mn-cs"/>
              </a:defRPr>
            </a:lvl5pPr>
            <a:lvl6pPr marL="2285303" algn="l" defTabSz="457061" rtl="0" eaLnBrk="1" latinLnBrk="0" hangingPunct="1">
              <a:defRPr sz="1800" kern="1200">
                <a:solidFill>
                  <a:schemeClr val="tx1"/>
                </a:solidFill>
                <a:latin typeface="+mn-lt"/>
                <a:ea typeface="+mn-ea"/>
                <a:cs typeface="+mn-cs"/>
              </a:defRPr>
            </a:lvl6pPr>
            <a:lvl7pPr marL="2742363" algn="l" defTabSz="457061" rtl="0" eaLnBrk="1" latinLnBrk="0" hangingPunct="1">
              <a:defRPr sz="1800" kern="1200">
                <a:solidFill>
                  <a:schemeClr val="tx1"/>
                </a:solidFill>
                <a:latin typeface="+mn-lt"/>
                <a:ea typeface="+mn-ea"/>
                <a:cs typeface="+mn-cs"/>
              </a:defRPr>
            </a:lvl7pPr>
            <a:lvl8pPr marL="3199424" algn="l" defTabSz="457061" rtl="0" eaLnBrk="1" latinLnBrk="0" hangingPunct="1">
              <a:defRPr sz="1800" kern="1200">
                <a:solidFill>
                  <a:schemeClr val="tx1"/>
                </a:solidFill>
                <a:latin typeface="+mn-lt"/>
                <a:ea typeface="+mn-ea"/>
                <a:cs typeface="+mn-cs"/>
              </a:defRPr>
            </a:lvl8pPr>
            <a:lvl9pPr marL="3656485" algn="l" defTabSz="457061" rtl="0" eaLnBrk="1" latinLnBrk="0" hangingPunct="1">
              <a:defRPr sz="1800" kern="1200">
                <a:solidFill>
                  <a:schemeClr val="tx1"/>
                </a:solidFill>
                <a:latin typeface="+mn-lt"/>
                <a:ea typeface="+mn-ea"/>
                <a:cs typeface="+mn-cs"/>
              </a:defRPr>
            </a:lvl9pPr>
          </a:lstStyle>
          <a:p>
            <a:pPr>
              <a:defRPr/>
            </a:pPr>
            <a:r>
              <a:rPr lang="en-US" altLang="en-US" sz="1200" dirty="0" err="1" smtClean="0"/>
              <a:t>Joerg</a:t>
            </a:r>
            <a:r>
              <a:rPr lang="en-US" altLang="en-US" sz="1200" dirty="0" smtClean="0"/>
              <a:t> Robert, FAU Erlangen-</a:t>
            </a:r>
            <a:r>
              <a:rPr lang="en-US" altLang="en-US" sz="1200" dirty="0" err="1" smtClean="0"/>
              <a:t>Nuernberg</a:t>
            </a:r>
            <a:endParaRPr lang="en-US" altLang="en-US" sz="1200" dirty="0"/>
          </a:p>
        </p:txBody>
      </p:sp>
    </p:spTree>
    <p:extLst>
      <p:ext uri="{BB962C8B-B14F-4D97-AF65-F5344CB8AC3E}">
        <p14:creationId xmlns:p14="http://schemas.microsoft.com/office/powerpoint/2010/main" val="33378282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8589" y="300038"/>
            <a:ext cx="7872412" cy="653244"/>
          </a:xfrm>
        </p:spPr>
        <p:txBody>
          <a:bodyPr>
            <a:normAutofit/>
          </a:bodyPr>
          <a:lstStyle/>
          <a:p>
            <a:r>
              <a:rPr lang="en-US" sz="3600" dirty="0" smtClean="0"/>
              <a:t>Costs of using IP (and TCP) directly</a:t>
            </a:r>
            <a:endParaRPr lang="en-US" sz="3600" dirty="0"/>
          </a:p>
        </p:txBody>
      </p:sp>
      <p:sp>
        <p:nvSpPr>
          <p:cNvPr id="3" name="Inhaltsplatzhalter 2"/>
          <p:cNvSpPr>
            <a:spLocks noGrp="1"/>
          </p:cNvSpPr>
          <p:nvPr>
            <p:ph idx="1"/>
          </p:nvPr>
        </p:nvSpPr>
        <p:spPr/>
        <p:txBody>
          <a:bodyPr>
            <a:normAutofit lnSpcReduction="10000"/>
          </a:bodyPr>
          <a:lstStyle/>
          <a:p>
            <a:r>
              <a:rPr lang="en-US" sz="2000" dirty="0" smtClean="0"/>
              <a:t>The typical payload length is only a few bytes.  Even a few bytes </a:t>
            </a:r>
            <a:r>
              <a:rPr lang="en-US" sz="2000" dirty="0"/>
              <a:t>overhead </a:t>
            </a:r>
            <a:r>
              <a:rPr lang="en-US" sz="2000" dirty="0" smtClean="0"/>
              <a:t>can significantly impact efficiency.</a:t>
            </a:r>
          </a:p>
          <a:p>
            <a:pPr lvl="1">
              <a:buClr>
                <a:srgbClr val="FF0000"/>
              </a:buClr>
              <a:buFont typeface="Wingdings" panose="05000000000000000000" pitchFamily="2" charset="2"/>
              <a:buChar char="Ø"/>
            </a:pPr>
            <a:r>
              <a:rPr lang="en-US" sz="2000" dirty="0" smtClean="0"/>
              <a:t>  Reduced battery life, increased channel load and latencies</a:t>
            </a:r>
          </a:p>
          <a:p>
            <a:pPr>
              <a:spcBef>
                <a:spcPts val="2400"/>
              </a:spcBef>
            </a:pPr>
            <a:r>
              <a:rPr lang="en-US" sz="2000" dirty="0" smtClean="0"/>
              <a:t>IP headers (for IPv4 / IPv6) are much longer than a typical LP-WAN payload.</a:t>
            </a:r>
          </a:p>
          <a:p>
            <a:pPr>
              <a:spcBef>
                <a:spcPts val="2400"/>
              </a:spcBef>
            </a:pPr>
            <a:r>
              <a:rPr lang="en-US" sz="2000" dirty="0" smtClean="0"/>
              <a:t>Connection oriented protocols (e.g. TCP) require significant downlink traffic, and further increase overhead.</a:t>
            </a:r>
          </a:p>
          <a:p>
            <a:pPr marL="0" indent="0">
              <a:buNone/>
            </a:pPr>
            <a:endParaRPr lang="en-US" sz="2000" dirty="0" smtClean="0">
              <a:sym typeface="Wingdings" panose="05000000000000000000" pitchFamily="2" charset="2"/>
            </a:endParaRPr>
          </a:p>
          <a:p>
            <a:pPr>
              <a:buClr>
                <a:srgbClr val="FF0000"/>
              </a:buClr>
              <a:buSzPct val="125000"/>
              <a:buFont typeface="Wingdings" panose="05000000000000000000" pitchFamily="2" charset="2"/>
              <a:buChar char="Ø"/>
            </a:pPr>
            <a:r>
              <a:rPr lang="en-US" sz="2000" dirty="0" smtClean="0">
                <a:sym typeface="Wingdings" panose="05000000000000000000" pitchFamily="2" charset="2"/>
              </a:rPr>
              <a:t> </a:t>
            </a:r>
            <a:r>
              <a:rPr lang="en-US" sz="2000" b="1" dirty="0" smtClean="0">
                <a:sym typeface="Wingdings" panose="05000000000000000000" pitchFamily="2" charset="2"/>
              </a:rPr>
              <a:t>Gateways</a:t>
            </a:r>
            <a:r>
              <a:rPr lang="en-US" sz="2000" dirty="0" smtClean="0">
                <a:sym typeface="Wingdings" panose="05000000000000000000" pitchFamily="2" charset="2"/>
              </a:rPr>
              <a:t> are very beneficial (as discussed within IETF [5])</a:t>
            </a:r>
            <a:endParaRPr lang="en-US" sz="2000" dirty="0" smtClean="0"/>
          </a:p>
          <a:p>
            <a:endParaRPr lang="en-US" sz="2000" dirty="0" smtClean="0"/>
          </a:p>
          <a:p>
            <a:pPr marL="457200" lvl="1" indent="0">
              <a:buNone/>
            </a:pPr>
            <a:endParaRPr lang="en-US" sz="1800" dirty="0" smtClean="0"/>
          </a:p>
        </p:txBody>
      </p:sp>
      <p:sp>
        <p:nvSpPr>
          <p:cNvPr id="4" name="Datumsplatzhalter 3"/>
          <p:cNvSpPr>
            <a:spLocks noGrp="1"/>
          </p:cNvSpPr>
          <p:nvPr>
            <p:ph type="dt" sz="half" idx="4294967295"/>
          </p:nvPr>
        </p:nvSpPr>
        <p:spPr>
          <a:xfrm>
            <a:off x="2185987" y="4747361"/>
            <a:ext cx="1600200" cy="161583"/>
          </a:xfrm>
          <a:prstGeom prst="rect">
            <a:avLst/>
          </a:prstGeom>
        </p:spPr>
        <p:txBody>
          <a:bodyPr/>
          <a:lstStyle/>
          <a:p>
            <a:pPr>
              <a:defRPr/>
            </a:pPr>
            <a:r>
              <a:rPr lang="en-US" altLang="en-US" dirty="0" smtClean="0"/>
              <a:t>March 2017</a:t>
            </a:r>
            <a:endParaRPr lang="en-US" altLang="en-US" dirty="0"/>
          </a:p>
        </p:txBody>
      </p:sp>
      <p:sp>
        <p:nvSpPr>
          <p:cNvPr id="6" name="Foliennummernplatzhalter 5"/>
          <p:cNvSpPr>
            <a:spLocks noGrp="1"/>
          </p:cNvSpPr>
          <p:nvPr>
            <p:ph type="sldNum" sz="quarter" idx="12"/>
          </p:nvPr>
        </p:nvSpPr>
        <p:spPr/>
        <p:txBody>
          <a:bodyPr/>
          <a:lstStyle/>
          <a:p>
            <a:pPr>
              <a:defRPr/>
            </a:pPr>
            <a:fld id="{8ADE5265-9E81-4E2F-AA5C-B1F646E41AB2}" type="slidenum">
              <a:rPr lang="en-US" altLang="en-US" smtClean="0"/>
              <a:pPr>
                <a:defRPr/>
              </a:pPr>
              <a:t>12</a:t>
            </a:fld>
            <a:endParaRPr lang="en-US" altLang="en-US" dirty="0"/>
          </a:p>
        </p:txBody>
      </p:sp>
      <p:sp>
        <p:nvSpPr>
          <p:cNvPr id="7" name="Fußzeilenplatzhalter 4"/>
          <p:cNvSpPr txBox="1">
            <a:spLocks/>
          </p:cNvSpPr>
          <p:nvPr/>
        </p:nvSpPr>
        <p:spPr>
          <a:xfrm>
            <a:off x="5486400" y="4856560"/>
            <a:ext cx="3124200" cy="241693"/>
          </a:xfrm>
          <a:prstGeom prst="rect">
            <a:avLst/>
          </a:prstGeom>
        </p:spPr>
        <p:txBody>
          <a:bodyPr/>
          <a:lstStyle>
            <a:defPPr>
              <a:defRPr lang="fr-FR"/>
            </a:defPPr>
            <a:lvl1pPr marL="0" algn="l" defTabSz="457061" rtl="0" eaLnBrk="1" latinLnBrk="0" hangingPunct="1">
              <a:defRPr sz="1800" kern="1200">
                <a:solidFill>
                  <a:schemeClr val="tx1"/>
                </a:solidFill>
                <a:latin typeface="+mn-lt"/>
                <a:ea typeface="+mn-ea"/>
                <a:cs typeface="+mn-cs"/>
              </a:defRPr>
            </a:lvl1pPr>
            <a:lvl2pPr marL="457061" algn="l" defTabSz="457061" rtl="0" eaLnBrk="1" latinLnBrk="0" hangingPunct="1">
              <a:defRPr sz="1800" kern="1200">
                <a:solidFill>
                  <a:schemeClr val="tx1"/>
                </a:solidFill>
                <a:latin typeface="+mn-lt"/>
                <a:ea typeface="+mn-ea"/>
                <a:cs typeface="+mn-cs"/>
              </a:defRPr>
            </a:lvl2pPr>
            <a:lvl3pPr marL="914121" algn="l" defTabSz="457061" rtl="0" eaLnBrk="1" latinLnBrk="0" hangingPunct="1">
              <a:defRPr sz="1800" kern="1200">
                <a:solidFill>
                  <a:schemeClr val="tx1"/>
                </a:solidFill>
                <a:latin typeface="+mn-lt"/>
                <a:ea typeface="+mn-ea"/>
                <a:cs typeface="+mn-cs"/>
              </a:defRPr>
            </a:lvl3pPr>
            <a:lvl4pPr marL="1371183" algn="l" defTabSz="457061" rtl="0" eaLnBrk="1" latinLnBrk="0" hangingPunct="1">
              <a:defRPr sz="1800" kern="1200">
                <a:solidFill>
                  <a:schemeClr val="tx1"/>
                </a:solidFill>
                <a:latin typeface="+mn-lt"/>
                <a:ea typeface="+mn-ea"/>
                <a:cs typeface="+mn-cs"/>
              </a:defRPr>
            </a:lvl4pPr>
            <a:lvl5pPr marL="1828243" algn="l" defTabSz="457061" rtl="0" eaLnBrk="1" latinLnBrk="0" hangingPunct="1">
              <a:defRPr sz="1800" kern="1200">
                <a:solidFill>
                  <a:schemeClr val="tx1"/>
                </a:solidFill>
                <a:latin typeface="+mn-lt"/>
                <a:ea typeface="+mn-ea"/>
                <a:cs typeface="+mn-cs"/>
              </a:defRPr>
            </a:lvl5pPr>
            <a:lvl6pPr marL="2285303" algn="l" defTabSz="457061" rtl="0" eaLnBrk="1" latinLnBrk="0" hangingPunct="1">
              <a:defRPr sz="1800" kern="1200">
                <a:solidFill>
                  <a:schemeClr val="tx1"/>
                </a:solidFill>
                <a:latin typeface="+mn-lt"/>
                <a:ea typeface="+mn-ea"/>
                <a:cs typeface="+mn-cs"/>
              </a:defRPr>
            </a:lvl6pPr>
            <a:lvl7pPr marL="2742363" algn="l" defTabSz="457061" rtl="0" eaLnBrk="1" latinLnBrk="0" hangingPunct="1">
              <a:defRPr sz="1800" kern="1200">
                <a:solidFill>
                  <a:schemeClr val="tx1"/>
                </a:solidFill>
                <a:latin typeface="+mn-lt"/>
                <a:ea typeface="+mn-ea"/>
                <a:cs typeface="+mn-cs"/>
              </a:defRPr>
            </a:lvl7pPr>
            <a:lvl8pPr marL="3199424" algn="l" defTabSz="457061" rtl="0" eaLnBrk="1" latinLnBrk="0" hangingPunct="1">
              <a:defRPr sz="1800" kern="1200">
                <a:solidFill>
                  <a:schemeClr val="tx1"/>
                </a:solidFill>
                <a:latin typeface="+mn-lt"/>
                <a:ea typeface="+mn-ea"/>
                <a:cs typeface="+mn-cs"/>
              </a:defRPr>
            </a:lvl8pPr>
            <a:lvl9pPr marL="3656485" algn="l" defTabSz="457061" rtl="0" eaLnBrk="1" latinLnBrk="0" hangingPunct="1">
              <a:defRPr sz="1800" kern="1200">
                <a:solidFill>
                  <a:schemeClr val="tx1"/>
                </a:solidFill>
                <a:latin typeface="+mn-lt"/>
                <a:ea typeface="+mn-ea"/>
                <a:cs typeface="+mn-cs"/>
              </a:defRPr>
            </a:lvl9pPr>
          </a:lstStyle>
          <a:p>
            <a:pPr>
              <a:defRPr/>
            </a:pPr>
            <a:r>
              <a:rPr lang="en-US" altLang="en-US" sz="1200" dirty="0" err="1" smtClean="0"/>
              <a:t>Joerg</a:t>
            </a:r>
            <a:r>
              <a:rPr lang="en-US" altLang="en-US" sz="1200" dirty="0" smtClean="0"/>
              <a:t> Robert, FAU Erlangen-</a:t>
            </a:r>
            <a:r>
              <a:rPr lang="en-US" altLang="en-US" sz="1200" dirty="0" err="1" smtClean="0"/>
              <a:t>Nuernberg</a:t>
            </a:r>
            <a:endParaRPr lang="en-US" altLang="en-US" sz="1200" dirty="0"/>
          </a:p>
        </p:txBody>
      </p:sp>
    </p:spTree>
    <p:extLst>
      <p:ext uri="{BB962C8B-B14F-4D97-AF65-F5344CB8AC3E}">
        <p14:creationId xmlns:p14="http://schemas.microsoft.com/office/powerpoint/2010/main" val="12808854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robert\Desktop\IEEE LPWA\2017_01_15_Atlanta\material\spec_868MHz.p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4716016" y="1381743"/>
            <a:ext cx="4248472" cy="2117318"/>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p:cNvSpPr>
            <a:spLocks noGrp="1"/>
          </p:cNvSpPr>
          <p:nvPr>
            <p:ph type="title"/>
          </p:nvPr>
        </p:nvSpPr>
        <p:spPr>
          <a:xfrm>
            <a:off x="685800" y="514350"/>
            <a:ext cx="6600825" cy="383214"/>
          </a:xfrm>
        </p:spPr>
        <p:txBody>
          <a:bodyPr>
            <a:normAutofit fontScale="90000"/>
          </a:bodyPr>
          <a:lstStyle/>
          <a:p>
            <a:r>
              <a:rPr lang="en-US" dirty="0" smtClean="0"/>
              <a:t>Channel Access</a:t>
            </a:r>
            <a:endParaRPr lang="en-US" dirty="0"/>
          </a:p>
        </p:txBody>
      </p:sp>
      <p:sp>
        <p:nvSpPr>
          <p:cNvPr id="3" name="Inhaltsplatzhalter 2"/>
          <p:cNvSpPr>
            <a:spLocks noGrp="1"/>
          </p:cNvSpPr>
          <p:nvPr>
            <p:ph idx="1"/>
          </p:nvPr>
        </p:nvSpPr>
        <p:spPr>
          <a:xfrm>
            <a:off x="434455" y="1383618"/>
            <a:ext cx="4281561" cy="2271230"/>
          </a:xfrm>
        </p:spPr>
        <p:txBody>
          <a:bodyPr>
            <a:normAutofit fontScale="85000" lnSpcReduction="10000"/>
          </a:bodyPr>
          <a:lstStyle/>
          <a:p>
            <a:r>
              <a:rPr lang="en-US" sz="2000" dirty="0"/>
              <a:t>B</a:t>
            </a:r>
            <a:r>
              <a:rPr lang="en-US" sz="2000" dirty="0" smtClean="0"/>
              <a:t>ase-stations are often mounted on exposed sites, while sensor nodes are near</a:t>
            </a:r>
            <a:r>
              <a:rPr lang="en-US" sz="2000" dirty="0"/>
              <a:t> </a:t>
            </a:r>
            <a:r>
              <a:rPr lang="en-US" sz="2000" dirty="0" smtClean="0"/>
              <a:t>the ground</a:t>
            </a:r>
          </a:p>
          <a:p>
            <a:pPr>
              <a:buFont typeface="Wingdings" panose="05000000000000000000" pitchFamily="2" charset="2"/>
              <a:buChar char="Ø"/>
            </a:pPr>
            <a:r>
              <a:rPr lang="en-US" sz="2000" dirty="0" smtClean="0">
                <a:sym typeface="Wingdings" panose="05000000000000000000" pitchFamily="2" charset="2"/>
              </a:rPr>
              <a:t>Very high uplink traffic [6]</a:t>
            </a:r>
          </a:p>
          <a:p>
            <a:pPr>
              <a:buFont typeface="Wingdings" panose="05000000000000000000" pitchFamily="2" charset="2"/>
              <a:buChar char="Ø"/>
            </a:pPr>
            <a:r>
              <a:rPr lang="en-US" sz="2000" dirty="0" smtClean="0">
                <a:sym typeface="Wingdings" panose="05000000000000000000" pitchFamily="2" charset="2"/>
              </a:rPr>
              <a:t>Algorithms </a:t>
            </a:r>
            <a:r>
              <a:rPr lang="en-US" sz="2000" dirty="0">
                <a:sym typeface="Wingdings" panose="05000000000000000000" pitchFamily="2" charset="2"/>
              </a:rPr>
              <a:t>such as </a:t>
            </a:r>
            <a:r>
              <a:rPr lang="en-US" sz="2000" dirty="0" smtClean="0">
                <a:sym typeface="Wingdings" panose="05000000000000000000" pitchFamily="2" charset="2"/>
              </a:rPr>
              <a:t>CSMA have    </a:t>
            </a:r>
            <a:r>
              <a:rPr lang="en-US" sz="2000" dirty="0">
                <a:sym typeface="Wingdings" panose="05000000000000000000" pitchFamily="2" charset="2"/>
              </a:rPr>
              <a:t>“hidden node” </a:t>
            </a:r>
            <a:r>
              <a:rPr lang="en-US" sz="2000" dirty="0" smtClean="0">
                <a:sym typeface="Wingdings" panose="05000000000000000000" pitchFamily="2" charset="2"/>
              </a:rPr>
              <a:t>problems</a:t>
            </a:r>
          </a:p>
          <a:p>
            <a:pPr>
              <a:buFont typeface="Wingdings" panose="05000000000000000000" pitchFamily="2" charset="2"/>
              <a:buChar char="Ø"/>
            </a:pPr>
            <a:r>
              <a:rPr lang="en-US" sz="2000" dirty="0" smtClean="0">
                <a:sym typeface="Wingdings" panose="05000000000000000000" pitchFamily="2" charset="2"/>
              </a:rPr>
              <a:t>Significant levels of interference from other systems can be expected [7]</a:t>
            </a:r>
          </a:p>
          <a:p>
            <a:pPr>
              <a:buFont typeface="Wingdings" pitchFamily="2" charset="2"/>
              <a:buChar char="è"/>
            </a:pPr>
            <a:endParaRPr lang="en-US" sz="2000" dirty="0" smtClean="0"/>
          </a:p>
          <a:p>
            <a:pPr>
              <a:buFont typeface="Wingdings" pitchFamily="2" charset="2"/>
              <a:buChar char="è"/>
            </a:pPr>
            <a:endParaRPr lang="en-US" sz="2000" dirty="0"/>
          </a:p>
        </p:txBody>
      </p:sp>
      <p:sp>
        <p:nvSpPr>
          <p:cNvPr id="4" name="Datumsplatzhalter 3"/>
          <p:cNvSpPr>
            <a:spLocks noGrp="1"/>
          </p:cNvSpPr>
          <p:nvPr>
            <p:ph type="dt" sz="half" idx="4294967295"/>
          </p:nvPr>
        </p:nvSpPr>
        <p:spPr>
          <a:xfrm>
            <a:off x="685800" y="283711"/>
            <a:ext cx="1600200" cy="161583"/>
          </a:xfrm>
          <a:prstGeom prst="rect">
            <a:avLst/>
          </a:prstGeom>
        </p:spPr>
        <p:txBody>
          <a:bodyPr/>
          <a:lstStyle/>
          <a:p>
            <a:pPr>
              <a:defRPr/>
            </a:pPr>
            <a:r>
              <a:rPr lang="en-US" altLang="en-US" smtClean="0"/>
              <a:t>March 2017</a:t>
            </a:r>
            <a:endParaRPr lang="en-US" altLang="en-US" dirty="0"/>
          </a:p>
        </p:txBody>
      </p:sp>
      <p:sp>
        <p:nvSpPr>
          <p:cNvPr id="6" name="Foliennummernplatzhalter 5"/>
          <p:cNvSpPr>
            <a:spLocks noGrp="1"/>
          </p:cNvSpPr>
          <p:nvPr>
            <p:ph type="sldNum" sz="quarter" idx="12"/>
          </p:nvPr>
        </p:nvSpPr>
        <p:spPr/>
        <p:txBody>
          <a:bodyPr/>
          <a:lstStyle/>
          <a:p>
            <a:pPr>
              <a:defRPr/>
            </a:pPr>
            <a:fld id="{8ADE5265-9E81-4E2F-AA5C-B1F646E41AB2}" type="slidenum">
              <a:rPr lang="en-US" altLang="en-US" smtClean="0"/>
              <a:pPr>
                <a:defRPr/>
              </a:pPr>
              <a:t>13</a:t>
            </a:fld>
            <a:endParaRPr lang="en-US" altLang="en-US" dirty="0"/>
          </a:p>
        </p:txBody>
      </p:sp>
      <p:sp>
        <p:nvSpPr>
          <p:cNvPr id="8" name="Textfeld 7"/>
          <p:cNvSpPr txBox="1"/>
          <p:nvPr/>
        </p:nvSpPr>
        <p:spPr>
          <a:xfrm>
            <a:off x="5176976" y="1059582"/>
            <a:ext cx="3643946" cy="307777"/>
          </a:xfrm>
          <a:prstGeom prst="rect">
            <a:avLst/>
          </a:prstGeom>
          <a:noFill/>
        </p:spPr>
        <p:txBody>
          <a:bodyPr wrap="none" rtlCol="0">
            <a:spAutoFit/>
          </a:bodyPr>
          <a:lstStyle/>
          <a:p>
            <a:r>
              <a:rPr lang="en-US" sz="1400" dirty="0" smtClean="0"/>
              <a:t>Measured interference </a:t>
            </a:r>
            <a:r>
              <a:rPr lang="en-US" sz="1400" dirty="0"/>
              <a:t>(</a:t>
            </a:r>
            <a:r>
              <a:rPr lang="en-US" sz="1400" dirty="0" smtClean="0"/>
              <a:t>Erlangen/Germany)</a:t>
            </a:r>
            <a:endParaRPr lang="en-US" sz="1400" dirty="0"/>
          </a:p>
        </p:txBody>
      </p:sp>
      <p:sp>
        <p:nvSpPr>
          <p:cNvPr id="9" name="TextBox 8"/>
          <p:cNvSpPr txBox="1"/>
          <p:nvPr/>
        </p:nvSpPr>
        <p:spPr>
          <a:xfrm>
            <a:off x="467544" y="3705877"/>
            <a:ext cx="7992888" cy="1015663"/>
          </a:xfrm>
          <a:prstGeom prst="rect">
            <a:avLst/>
          </a:prstGeom>
          <a:noFill/>
        </p:spPr>
        <p:txBody>
          <a:bodyPr wrap="square" rtlCol="0">
            <a:spAutoFit/>
          </a:bodyPr>
          <a:lstStyle/>
          <a:p>
            <a:pPr marL="342900" lvl="0" indent="-342900" eaLnBrk="1" hangingPunct="1">
              <a:spcBef>
                <a:spcPct val="20000"/>
              </a:spcBef>
              <a:buFont typeface="Wingdings" panose="05000000000000000000" pitchFamily="2" charset="2"/>
              <a:buChar char="Ø"/>
            </a:pPr>
            <a:r>
              <a:rPr lang="en-US" sz="2000" kern="0" dirty="0" smtClean="0">
                <a:solidFill>
                  <a:srgbClr val="000000"/>
                </a:solidFill>
                <a:latin typeface="Arial"/>
                <a:sym typeface="Wingdings" panose="05000000000000000000" pitchFamily="2" charset="2"/>
              </a:rPr>
              <a:t>Current </a:t>
            </a:r>
            <a:r>
              <a:rPr lang="en-US" sz="2000" kern="0" dirty="0">
                <a:solidFill>
                  <a:srgbClr val="000000"/>
                </a:solidFill>
                <a:latin typeface="Arial"/>
                <a:sym typeface="Wingdings" panose="05000000000000000000" pitchFamily="2" charset="2"/>
              </a:rPr>
              <a:t>research for LP-WANs </a:t>
            </a:r>
            <a:r>
              <a:rPr lang="en-US" sz="2000" kern="0" dirty="0" smtClean="0">
                <a:solidFill>
                  <a:srgbClr val="000000"/>
                </a:solidFill>
                <a:latin typeface="Arial"/>
                <a:sym typeface="Wingdings" panose="05000000000000000000" pitchFamily="2" charset="2"/>
              </a:rPr>
              <a:t>focuses on </a:t>
            </a:r>
            <a:r>
              <a:rPr lang="en-US" sz="2000" kern="0" dirty="0">
                <a:solidFill>
                  <a:srgbClr val="000000"/>
                </a:solidFill>
                <a:latin typeface="Arial"/>
                <a:sym typeface="Wingdings" panose="05000000000000000000" pitchFamily="2" charset="2"/>
              </a:rPr>
              <a:t>improved channel access algorithms based on </a:t>
            </a:r>
            <a:r>
              <a:rPr lang="en-US" sz="2000" kern="0" dirty="0" smtClean="0">
                <a:solidFill>
                  <a:srgbClr val="000000"/>
                </a:solidFill>
                <a:latin typeface="Arial"/>
                <a:sym typeface="Wingdings" panose="05000000000000000000" pitchFamily="2" charset="2"/>
              </a:rPr>
              <a:t>ALOHA, </a:t>
            </a:r>
            <a:r>
              <a:rPr lang="en-US" sz="2000" kern="0" dirty="0">
                <a:solidFill>
                  <a:srgbClr val="000000"/>
                </a:solidFill>
                <a:latin typeface="Arial"/>
                <a:sym typeface="Wingdings" panose="05000000000000000000" pitchFamily="2" charset="2"/>
              </a:rPr>
              <a:t>and methods to improve robustness </a:t>
            </a:r>
            <a:r>
              <a:rPr lang="en-US" sz="2000" kern="0" dirty="0" smtClean="0">
                <a:solidFill>
                  <a:srgbClr val="000000"/>
                </a:solidFill>
                <a:latin typeface="Arial"/>
                <a:sym typeface="Wingdings" panose="05000000000000000000" pitchFamily="2" charset="2"/>
              </a:rPr>
              <a:t>(with respect to interference)</a:t>
            </a:r>
            <a:endParaRPr lang="en-US" sz="2000" kern="0" dirty="0">
              <a:solidFill>
                <a:srgbClr val="000000"/>
              </a:solidFill>
              <a:latin typeface="Arial"/>
              <a:sym typeface="Wingdings" panose="05000000000000000000" pitchFamily="2" charset="2"/>
            </a:endParaRPr>
          </a:p>
        </p:txBody>
      </p:sp>
      <p:sp>
        <p:nvSpPr>
          <p:cNvPr id="10" name="Fußzeilenplatzhalter 4"/>
          <p:cNvSpPr txBox="1">
            <a:spLocks/>
          </p:cNvSpPr>
          <p:nvPr/>
        </p:nvSpPr>
        <p:spPr>
          <a:xfrm>
            <a:off x="5486400" y="4856560"/>
            <a:ext cx="3124200" cy="241693"/>
          </a:xfrm>
          <a:prstGeom prst="rect">
            <a:avLst/>
          </a:prstGeom>
        </p:spPr>
        <p:txBody>
          <a:bodyPr/>
          <a:lstStyle>
            <a:defPPr>
              <a:defRPr lang="fr-FR"/>
            </a:defPPr>
            <a:lvl1pPr marL="0" algn="l" defTabSz="457061" rtl="0" eaLnBrk="1" latinLnBrk="0" hangingPunct="1">
              <a:defRPr sz="1800" kern="1200">
                <a:solidFill>
                  <a:schemeClr val="tx1"/>
                </a:solidFill>
                <a:latin typeface="+mn-lt"/>
                <a:ea typeface="+mn-ea"/>
                <a:cs typeface="+mn-cs"/>
              </a:defRPr>
            </a:lvl1pPr>
            <a:lvl2pPr marL="457061" algn="l" defTabSz="457061" rtl="0" eaLnBrk="1" latinLnBrk="0" hangingPunct="1">
              <a:defRPr sz="1800" kern="1200">
                <a:solidFill>
                  <a:schemeClr val="tx1"/>
                </a:solidFill>
                <a:latin typeface="+mn-lt"/>
                <a:ea typeface="+mn-ea"/>
                <a:cs typeface="+mn-cs"/>
              </a:defRPr>
            </a:lvl2pPr>
            <a:lvl3pPr marL="914121" algn="l" defTabSz="457061" rtl="0" eaLnBrk="1" latinLnBrk="0" hangingPunct="1">
              <a:defRPr sz="1800" kern="1200">
                <a:solidFill>
                  <a:schemeClr val="tx1"/>
                </a:solidFill>
                <a:latin typeface="+mn-lt"/>
                <a:ea typeface="+mn-ea"/>
                <a:cs typeface="+mn-cs"/>
              </a:defRPr>
            </a:lvl3pPr>
            <a:lvl4pPr marL="1371183" algn="l" defTabSz="457061" rtl="0" eaLnBrk="1" latinLnBrk="0" hangingPunct="1">
              <a:defRPr sz="1800" kern="1200">
                <a:solidFill>
                  <a:schemeClr val="tx1"/>
                </a:solidFill>
                <a:latin typeface="+mn-lt"/>
                <a:ea typeface="+mn-ea"/>
                <a:cs typeface="+mn-cs"/>
              </a:defRPr>
            </a:lvl4pPr>
            <a:lvl5pPr marL="1828243" algn="l" defTabSz="457061" rtl="0" eaLnBrk="1" latinLnBrk="0" hangingPunct="1">
              <a:defRPr sz="1800" kern="1200">
                <a:solidFill>
                  <a:schemeClr val="tx1"/>
                </a:solidFill>
                <a:latin typeface="+mn-lt"/>
                <a:ea typeface="+mn-ea"/>
                <a:cs typeface="+mn-cs"/>
              </a:defRPr>
            </a:lvl5pPr>
            <a:lvl6pPr marL="2285303" algn="l" defTabSz="457061" rtl="0" eaLnBrk="1" latinLnBrk="0" hangingPunct="1">
              <a:defRPr sz="1800" kern="1200">
                <a:solidFill>
                  <a:schemeClr val="tx1"/>
                </a:solidFill>
                <a:latin typeface="+mn-lt"/>
                <a:ea typeface="+mn-ea"/>
                <a:cs typeface="+mn-cs"/>
              </a:defRPr>
            </a:lvl6pPr>
            <a:lvl7pPr marL="2742363" algn="l" defTabSz="457061" rtl="0" eaLnBrk="1" latinLnBrk="0" hangingPunct="1">
              <a:defRPr sz="1800" kern="1200">
                <a:solidFill>
                  <a:schemeClr val="tx1"/>
                </a:solidFill>
                <a:latin typeface="+mn-lt"/>
                <a:ea typeface="+mn-ea"/>
                <a:cs typeface="+mn-cs"/>
              </a:defRPr>
            </a:lvl7pPr>
            <a:lvl8pPr marL="3199424" algn="l" defTabSz="457061" rtl="0" eaLnBrk="1" latinLnBrk="0" hangingPunct="1">
              <a:defRPr sz="1800" kern="1200">
                <a:solidFill>
                  <a:schemeClr val="tx1"/>
                </a:solidFill>
                <a:latin typeface="+mn-lt"/>
                <a:ea typeface="+mn-ea"/>
                <a:cs typeface="+mn-cs"/>
              </a:defRPr>
            </a:lvl8pPr>
            <a:lvl9pPr marL="3656485" algn="l" defTabSz="457061" rtl="0" eaLnBrk="1" latinLnBrk="0" hangingPunct="1">
              <a:defRPr sz="1800" kern="1200">
                <a:solidFill>
                  <a:schemeClr val="tx1"/>
                </a:solidFill>
                <a:latin typeface="+mn-lt"/>
                <a:ea typeface="+mn-ea"/>
                <a:cs typeface="+mn-cs"/>
              </a:defRPr>
            </a:lvl9pPr>
          </a:lstStyle>
          <a:p>
            <a:pPr>
              <a:defRPr/>
            </a:pPr>
            <a:r>
              <a:rPr lang="en-US" altLang="en-US" sz="1200" dirty="0" err="1" smtClean="0"/>
              <a:t>Joerg</a:t>
            </a:r>
            <a:r>
              <a:rPr lang="en-US" altLang="en-US" sz="1200" dirty="0" smtClean="0"/>
              <a:t> Robert, FAU Erlangen-</a:t>
            </a:r>
            <a:r>
              <a:rPr lang="en-US" altLang="en-US" sz="1200" dirty="0" err="1" smtClean="0"/>
              <a:t>Nuernberg</a:t>
            </a:r>
            <a:endParaRPr lang="en-US" altLang="en-US" sz="1200" dirty="0"/>
          </a:p>
        </p:txBody>
      </p:sp>
    </p:spTree>
    <p:extLst>
      <p:ext uri="{BB962C8B-B14F-4D97-AF65-F5344CB8AC3E}">
        <p14:creationId xmlns:p14="http://schemas.microsoft.com/office/powerpoint/2010/main" val="23317912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00038" y="263130"/>
            <a:ext cx="7086600" cy="637043"/>
          </a:xfrm>
        </p:spPr>
        <p:txBody>
          <a:bodyPr>
            <a:normAutofit fontScale="90000"/>
          </a:bodyPr>
          <a:lstStyle/>
          <a:p>
            <a:r>
              <a:rPr lang="en-US" dirty="0" smtClean="0"/>
              <a:t>Current Work in IEEE 802.15</a:t>
            </a:r>
            <a:endParaRPr lang="en-US" dirty="0"/>
          </a:p>
        </p:txBody>
      </p:sp>
      <p:sp>
        <p:nvSpPr>
          <p:cNvPr id="3" name="Inhaltsplatzhalter 2"/>
          <p:cNvSpPr>
            <a:spLocks noGrp="1"/>
          </p:cNvSpPr>
          <p:nvPr>
            <p:ph idx="1"/>
          </p:nvPr>
        </p:nvSpPr>
        <p:spPr>
          <a:xfrm>
            <a:off x="683568" y="1057336"/>
            <a:ext cx="7772400" cy="3512636"/>
          </a:xfrm>
        </p:spPr>
        <p:txBody>
          <a:bodyPr>
            <a:normAutofit fontScale="62500" lnSpcReduction="20000"/>
          </a:bodyPr>
          <a:lstStyle/>
          <a:p>
            <a:pPr>
              <a:lnSpc>
                <a:spcPct val="120000"/>
              </a:lnSpc>
              <a:spcBef>
                <a:spcPts val="0"/>
              </a:spcBef>
            </a:pPr>
            <a:r>
              <a:rPr lang="en-US" sz="2600" dirty="0" smtClean="0"/>
              <a:t>Interest Group (IG) LPWA is developing a report on use-cases and potential technologies for LP-WAN [1]</a:t>
            </a:r>
          </a:p>
          <a:p>
            <a:pPr lvl="1">
              <a:lnSpc>
                <a:spcPct val="120000"/>
              </a:lnSpc>
              <a:buClr>
                <a:srgbClr val="FF0000"/>
              </a:buClr>
              <a:buSzPct val="125000"/>
              <a:buFont typeface="Wingdings" panose="05000000000000000000" pitchFamily="2" charset="2"/>
              <a:buChar char="Ø"/>
            </a:pPr>
            <a:r>
              <a:rPr lang="en-US" sz="2600" dirty="0" smtClean="0"/>
              <a:t>Final IG report is expected end of July 2017</a:t>
            </a:r>
          </a:p>
          <a:p>
            <a:endParaRPr lang="en-US" sz="2600" dirty="0" smtClean="0"/>
          </a:p>
          <a:p>
            <a:r>
              <a:rPr lang="en-US" sz="2600" dirty="0" smtClean="0"/>
              <a:t>IG LPWA has already defined and analyzed:</a:t>
            </a:r>
          </a:p>
          <a:p>
            <a:pPr lvl="1">
              <a:buFont typeface="Wingdings" panose="05000000000000000000" pitchFamily="2" charset="2"/>
              <a:buChar char="Ø"/>
            </a:pPr>
            <a:r>
              <a:rPr lang="en-US" sz="2600" dirty="0" smtClean="0"/>
              <a:t>Use-cases</a:t>
            </a:r>
          </a:p>
          <a:p>
            <a:pPr lvl="1">
              <a:buFont typeface="Wingdings" panose="05000000000000000000" pitchFamily="2" charset="2"/>
              <a:buChar char="Ø"/>
            </a:pPr>
            <a:r>
              <a:rPr lang="en-US" sz="2600" dirty="0" smtClean="0"/>
              <a:t>Regulatory aspects</a:t>
            </a:r>
          </a:p>
          <a:p>
            <a:pPr lvl="1">
              <a:buFont typeface="Wingdings" panose="05000000000000000000" pitchFamily="2" charset="2"/>
              <a:buChar char="Ø"/>
            </a:pPr>
            <a:r>
              <a:rPr lang="en-US" sz="2600" dirty="0" smtClean="0"/>
              <a:t>Channel / interference models</a:t>
            </a:r>
          </a:p>
          <a:p>
            <a:pPr marL="457062" lvl="1" indent="0">
              <a:buNone/>
            </a:pPr>
            <a:endParaRPr lang="en-US" sz="2600" dirty="0" smtClean="0"/>
          </a:p>
          <a:p>
            <a:r>
              <a:rPr lang="en-US" sz="2600" dirty="0" smtClean="0"/>
              <a:t>Current focus of IG LPWA is on analyzing:</a:t>
            </a:r>
          </a:p>
          <a:p>
            <a:pPr lvl="1">
              <a:buFont typeface="Wingdings" panose="05000000000000000000" pitchFamily="2" charset="2"/>
              <a:buChar char="Ø"/>
            </a:pPr>
            <a:r>
              <a:rPr lang="en-US" sz="2600" dirty="0" smtClean="0"/>
              <a:t>Suitability of existing IEEE standards of LP-WAN</a:t>
            </a:r>
          </a:p>
          <a:p>
            <a:pPr lvl="1">
              <a:buFont typeface="Wingdings" panose="05000000000000000000" pitchFamily="2" charset="2"/>
              <a:buChar char="Ø"/>
            </a:pPr>
            <a:r>
              <a:rPr lang="en-US" sz="2600" dirty="0" smtClean="0"/>
              <a:t>Candidate technologies and their suitability for LP-WAN (e.g. modulation, forward error correction, channel access, encryption, privacy, ...) [8]</a:t>
            </a:r>
          </a:p>
        </p:txBody>
      </p:sp>
      <p:sp>
        <p:nvSpPr>
          <p:cNvPr id="4" name="Datumsplatzhalter 3"/>
          <p:cNvSpPr>
            <a:spLocks noGrp="1"/>
          </p:cNvSpPr>
          <p:nvPr>
            <p:ph type="dt" sz="half" idx="4294967295"/>
          </p:nvPr>
        </p:nvSpPr>
        <p:spPr>
          <a:xfrm>
            <a:off x="1885950" y="4743617"/>
            <a:ext cx="1600200" cy="161583"/>
          </a:xfrm>
          <a:prstGeom prst="rect">
            <a:avLst/>
          </a:prstGeom>
        </p:spPr>
        <p:txBody>
          <a:bodyPr/>
          <a:lstStyle/>
          <a:p>
            <a:pPr>
              <a:defRPr/>
            </a:pPr>
            <a:r>
              <a:rPr lang="en-US" altLang="en-US" dirty="0" smtClean="0"/>
              <a:t>March 2017</a:t>
            </a:r>
            <a:endParaRPr lang="en-US" altLang="en-US" dirty="0"/>
          </a:p>
        </p:txBody>
      </p:sp>
      <p:sp>
        <p:nvSpPr>
          <p:cNvPr id="6" name="Foliennummernplatzhalter 5"/>
          <p:cNvSpPr>
            <a:spLocks noGrp="1"/>
          </p:cNvSpPr>
          <p:nvPr>
            <p:ph type="sldNum" sz="quarter" idx="12"/>
          </p:nvPr>
        </p:nvSpPr>
        <p:spPr/>
        <p:txBody>
          <a:bodyPr/>
          <a:lstStyle/>
          <a:p>
            <a:pPr>
              <a:defRPr/>
            </a:pPr>
            <a:fld id="{8ADE5265-9E81-4E2F-AA5C-B1F646E41AB2}" type="slidenum">
              <a:rPr lang="en-US" altLang="en-US" smtClean="0"/>
              <a:pPr>
                <a:defRPr/>
              </a:pPr>
              <a:t>14</a:t>
            </a:fld>
            <a:endParaRPr lang="en-US" altLang="en-US" dirty="0"/>
          </a:p>
        </p:txBody>
      </p:sp>
      <p:sp>
        <p:nvSpPr>
          <p:cNvPr id="7" name="Fußzeilenplatzhalter 4"/>
          <p:cNvSpPr txBox="1">
            <a:spLocks/>
          </p:cNvSpPr>
          <p:nvPr/>
        </p:nvSpPr>
        <p:spPr>
          <a:xfrm>
            <a:off x="5486400" y="4856560"/>
            <a:ext cx="3124200" cy="241693"/>
          </a:xfrm>
          <a:prstGeom prst="rect">
            <a:avLst/>
          </a:prstGeom>
        </p:spPr>
        <p:txBody>
          <a:bodyPr/>
          <a:lstStyle>
            <a:defPPr>
              <a:defRPr lang="fr-FR"/>
            </a:defPPr>
            <a:lvl1pPr marL="0" algn="l" defTabSz="457061" rtl="0" eaLnBrk="1" latinLnBrk="0" hangingPunct="1">
              <a:defRPr sz="1800" kern="1200">
                <a:solidFill>
                  <a:schemeClr val="tx1"/>
                </a:solidFill>
                <a:latin typeface="+mn-lt"/>
                <a:ea typeface="+mn-ea"/>
                <a:cs typeface="+mn-cs"/>
              </a:defRPr>
            </a:lvl1pPr>
            <a:lvl2pPr marL="457061" algn="l" defTabSz="457061" rtl="0" eaLnBrk="1" latinLnBrk="0" hangingPunct="1">
              <a:defRPr sz="1800" kern="1200">
                <a:solidFill>
                  <a:schemeClr val="tx1"/>
                </a:solidFill>
                <a:latin typeface="+mn-lt"/>
                <a:ea typeface="+mn-ea"/>
                <a:cs typeface="+mn-cs"/>
              </a:defRPr>
            </a:lvl2pPr>
            <a:lvl3pPr marL="914121" algn="l" defTabSz="457061" rtl="0" eaLnBrk="1" latinLnBrk="0" hangingPunct="1">
              <a:defRPr sz="1800" kern="1200">
                <a:solidFill>
                  <a:schemeClr val="tx1"/>
                </a:solidFill>
                <a:latin typeface="+mn-lt"/>
                <a:ea typeface="+mn-ea"/>
                <a:cs typeface="+mn-cs"/>
              </a:defRPr>
            </a:lvl3pPr>
            <a:lvl4pPr marL="1371183" algn="l" defTabSz="457061" rtl="0" eaLnBrk="1" latinLnBrk="0" hangingPunct="1">
              <a:defRPr sz="1800" kern="1200">
                <a:solidFill>
                  <a:schemeClr val="tx1"/>
                </a:solidFill>
                <a:latin typeface="+mn-lt"/>
                <a:ea typeface="+mn-ea"/>
                <a:cs typeface="+mn-cs"/>
              </a:defRPr>
            </a:lvl4pPr>
            <a:lvl5pPr marL="1828243" algn="l" defTabSz="457061" rtl="0" eaLnBrk="1" latinLnBrk="0" hangingPunct="1">
              <a:defRPr sz="1800" kern="1200">
                <a:solidFill>
                  <a:schemeClr val="tx1"/>
                </a:solidFill>
                <a:latin typeface="+mn-lt"/>
                <a:ea typeface="+mn-ea"/>
                <a:cs typeface="+mn-cs"/>
              </a:defRPr>
            </a:lvl5pPr>
            <a:lvl6pPr marL="2285303" algn="l" defTabSz="457061" rtl="0" eaLnBrk="1" latinLnBrk="0" hangingPunct="1">
              <a:defRPr sz="1800" kern="1200">
                <a:solidFill>
                  <a:schemeClr val="tx1"/>
                </a:solidFill>
                <a:latin typeface="+mn-lt"/>
                <a:ea typeface="+mn-ea"/>
                <a:cs typeface="+mn-cs"/>
              </a:defRPr>
            </a:lvl6pPr>
            <a:lvl7pPr marL="2742363" algn="l" defTabSz="457061" rtl="0" eaLnBrk="1" latinLnBrk="0" hangingPunct="1">
              <a:defRPr sz="1800" kern="1200">
                <a:solidFill>
                  <a:schemeClr val="tx1"/>
                </a:solidFill>
                <a:latin typeface="+mn-lt"/>
                <a:ea typeface="+mn-ea"/>
                <a:cs typeface="+mn-cs"/>
              </a:defRPr>
            </a:lvl7pPr>
            <a:lvl8pPr marL="3199424" algn="l" defTabSz="457061" rtl="0" eaLnBrk="1" latinLnBrk="0" hangingPunct="1">
              <a:defRPr sz="1800" kern="1200">
                <a:solidFill>
                  <a:schemeClr val="tx1"/>
                </a:solidFill>
                <a:latin typeface="+mn-lt"/>
                <a:ea typeface="+mn-ea"/>
                <a:cs typeface="+mn-cs"/>
              </a:defRPr>
            </a:lvl8pPr>
            <a:lvl9pPr marL="3656485" algn="l" defTabSz="457061" rtl="0" eaLnBrk="1" latinLnBrk="0" hangingPunct="1">
              <a:defRPr sz="1800" kern="1200">
                <a:solidFill>
                  <a:schemeClr val="tx1"/>
                </a:solidFill>
                <a:latin typeface="+mn-lt"/>
                <a:ea typeface="+mn-ea"/>
                <a:cs typeface="+mn-cs"/>
              </a:defRPr>
            </a:lvl9pPr>
          </a:lstStyle>
          <a:p>
            <a:pPr>
              <a:defRPr/>
            </a:pPr>
            <a:r>
              <a:rPr lang="en-US" altLang="en-US" sz="1200" dirty="0" err="1" smtClean="0"/>
              <a:t>Joerg</a:t>
            </a:r>
            <a:r>
              <a:rPr lang="en-US" altLang="en-US" sz="1200" dirty="0" smtClean="0"/>
              <a:t> Robert, FAU Erlangen-</a:t>
            </a:r>
            <a:r>
              <a:rPr lang="en-US" altLang="en-US" sz="1200" dirty="0" err="1" smtClean="0"/>
              <a:t>Nuernberg</a:t>
            </a:r>
            <a:endParaRPr lang="en-US" altLang="en-US" sz="1200" dirty="0"/>
          </a:p>
        </p:txBody>
      </p:sp>
    </p:spTree>
    <p:extLst>
      <p:ext uri="{BB962C8B-B14F-4D97-AF65-F5344CB8AC3E}">
        <p14:creationId xmlns:p14="http://schemas.microsoft.com/office/powerpoint/2010/main" val="23630115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97647"/>
            <a:ext cx="5829300" cy="1002503"/>
          </a:xfrm>
        </p:spPr>
        <p:txBody>
          <a:bodyPr>
            <a:normAutofit fontScale="90000"/>
          </a:bodyPr>
          <a:lstStyle/>
          <a:p>
            <a:r>
              <a:rPr lang="en-US" dirty="0" smtClean="0"/>
              <a:t>Procedure for Evaluating a</a:t>
            </a:r>
            <a:r>
              <a:rPr lang="en-US" dirty="0"/>
              <a:t> </a:t>
            </a:r>
            <a:r>
              <a:rPr lang="en-US" dirty="0" smtClean="0"/>
              <a:t>Candidate Technology</a:t>
            </a:r>
            <a:endParaRPr lang="en-US" dirty="0"/>
          </a:p>
        </p:txBody>
      </p:sp>
      <p:sp>
        <p:nvSpPr>
          <p:cNvPr id="4" name="Datumsplatzhalter 3"/>
          <p:cNvSpPr>
            <a:spLocks noGrp="1"/>
          </p:cNvSpPr>
          <p:nvPr>
            <p:ph type="dt" sz="half" idx="4294967295"/>
          </p:nvPr>
        </p:nvSpPr>
        <p:spPr>
          <a:xfrm>
            <a:off x="1971675" y="4743617"/>
            <a:ext cx="1600200" cy="161583"/>
          </a:xfrm>
          <a:prstGeom prst="rect">
            <a:avLst/>
          </a:prstGeom>
        </p:spPr>
        <p:txBody>
          <a:bodyPr/>
          <a:lstStyle/>
          <a:p>
            <a:pPr>
              <a:defRPr/>
            </a:pPr>
            <a:r>
              <a:rPr lang="en-US" altLang="en-US" dirty="0" smtClean="0"/>
              <a:t>March 2017</a:t>
            </a:r>
            <a:endParaRPr lang="en-US" altLang="en-US" dirty="0"/>
          </a:p>
        </p:txBody>
      </p:sp>
      <p:sp>
        <p:nvSpPr>
          <p:cNvPr id="6" name="Foliennummernplatzhalter 5"/>
          <p:cNvSpPr>
            <a:spLocks noGrp="1"/>
          </p:cNvSpPr>
          <p:nvPr>
            <p:ph type="sldNum" sz="quarter" idx="12"/>
          </p:nvPr>
        </p:nvSpPr>
        <p:spPr/>
        <p:txBody>
          <a:bodyPr/>
          <a:lstStyle/>
          <a:p>
            <a:pPr>
              <a:defRPr/>
            </a:pPr>
            <a:fld id="{8ADE5265-9E81-4E2F-AA5C-B1F646E41AB2}" type="slidenum">
              <a:rPr lang="en-US" altLang="en-US" smtClean="0"/>
              <a:pPr>
                <a:defRPr/>
              </a:pPr>
              <a:t>15</a:t>
            </a:fld>
            <a:endParaRPr lang="en-US" altLang="en-US" dirty="0"/>
          </a:p>
        </p:txBody>
      </p:sp>
      <p:graphicFrame>
        <p:nvGraphicFramePr>
          <p:cNvPr id="7" name="Inhaltsplatzhalter 6"/>
          <p:cNvGraphicFramePr>
            <a:graphicFrameLocks/>
          </p:cNvGraphicFramePr>
          <p:nvPr>
            <p:extLst>
              <p:ext uri="{D42A27DB-BD31-4B8C-83A1-F6EECF244321}">
                <p14:modId xmlns:p14="http://schemas.microsoft.com/office/powerpoint/2010/main" val="4024275467"/>
              </p:ext>
            </p:extLst>
          </p:nvPr>
        </p:nvGraphicFramePr>
        <p:xfrm>
          <a:off x="838200" y="1600200"/>
          <a:ext cx="7772400" cy="3086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Fußzeilenplatzhalter 4"/>
          <p:cNvSpPr txBox="1">
            <a:spLocks/>
          </p:cNvSpPr>
          <p:nvPr/>
        </p:nvSpPr>
        <p:spPr>
          <a:xfrm>
            <a:off x="5486400" y="4856560"/>
            <a:ext cx="3124200" cy="241693"/>
          </a:xfrm>
          <a:prstGeom prst="rect">
            <a:avLst/>
          </a:prstGeom>
        </p:spPr>
        <p:txBody>
          <a:bodyPr/>
          <a:lstStyle>
            <a:defPPr>
              <a:defRPr lang="fr-FR"/>
            </a:defPPr>
            <a:lvl1pPr marL="0" algn="l" defTabSz="457061" rtl="0" eaLnBrk="1" latinLnBrk="0" hangingPunct="1">
              <a:defRPr sz="1800" kern="1200">
                <a:solidFill>
                  <a:schemeClr val="tx1"/>
                </a:solidFill>
                <a:latin typeface="+mn-lt"/>
                <a:ea typeface="+mn-ea"/>
                <a:cs typeface="+mn-cs"/>
              </a:defRPr>
            </a:lvl1pPr>
            <a:lvl2pPr marL="457061" algn="l" defTabSz="457061" rtl="0" eaLnBrk="1" latinLnBrk="0" hangingPunct="1">
              <a:defRPr sz="1800" kern="1200">
                <a:solidFill>
                  <a:schemeClr val="tx1"/>
                </a:solidFill>
                <a:latin typeface="+mn-lt"/>
                <a:ea typeface="+mn-ea"/>
                <a:cs typeface="+mn-cs"/>
              </a:defRPr>
            </a:lvl2pPr>
            <a:lvl3pPr marL="914121" algn="l" defTabSz="457061" rtl="0" eaLnBrk="1" latinLnBrk="0" hangingPunct="1">
              <a:defRPr sz="1800" kern="1200">
                <a:solidFill>
                  <a:schemeClr val="tx1"/>
                </a:solidFill>
                <a:latin typeface="+mn-lt"/>
                <a:ea typeface="+mn-ea"/>
                <a:cs typeface="+mn-cs"/>
              </a:defRPr>
            </a:lvl3pPr>
            <a:lvl4pPr marL="1371183" algn="l" defTabSz="457061" rtl="0" eaLnBrk="1" latinLnBrk="0" hangingPunct="1">
              <a:defRPr sz="1800" kern="1200">
                <a:solidFill>
                  <a:schemeClr val="tx1"/>
                </a:solidFill>
                <a:latin typeface="+mn-lt"/>
                <a:ea typeface="+mn-ea"/>
                <a:cs typeface="+mn-cs"/>
              </a:defRPr>
            </a:lvl4pPr>
            <a:lvl5pPr marL="1828243" algn="l" defTabSz="457061" rtl="0" eaLnBrk="1" latinLnBrk="0" hangingPunct="1">
              <a:defRPr sz="1800" kern="1200">
                <a:solidFill>
                  <a:schemeClr val="tx1"/>
                </a:solidFill>
                <a:latin typeface="+mn-lt"/>
                <a:ea typeface="+mn-ea"/>
                <a:cs typeface="+mn-cs"/>
              </a:defRPr>
            </a:lvl5pPr>
            <a:lvl6pPr marL="2285303" algn="l" defTabSz="457061" rtl="0" eaLnBrk="1" latinLnBrk="0" hangingPunct="1">
              <a:defRPr sz="1800" kern="1200">
                <a:solidFill>
                  <a:schemeClr val="tx1"/>
                </a:solidFill>
                <a:latin typeface="+mn-lt"/>
                <a:ea typeface="+mn-ea"/>
                <a:cs typeface="+mn-cs"/>
              </a:defRPr>
            </a:lvl6pPr>
            <a:lvl7pPr marL="2742363" algn="l" defTabSz="457061" rtl="0" eaLnBrk="1" latinLnBrk="0" hangingPunct="1">
              <a:defRPr sz="1800" kern="1200">
                <a:solidFill>
                  <a:schemeClr val="tx1"/>
                </a:solidFill>
                <a:latin typeface="+mn-lt"/>
                <a:ea typeface="+mn-ea"/>
                <a:cs typeface="+mn-cs"/>
              </a:defRPr>
            </a:lvl7pPr>
            <a:lvl8pPr marL="3199424" algn="l" defTabSz="457061" rtl="0" eaLnBrk="1" latinLnBrk="0" hangingPunct="1">
              <a:defRPr sz="1800" kern="1200">
                <a:solidFill>
                  <a:schemeClr val="tx1"/>
                </a:solidFill>
                <a:latin typeface="+mn-lt"/>
                <a:ea typeface="+mn-ea"/>
                <a:cs typeface="+mn-cs"/>
              </a:defRPr>
            </a:lvl8pPr>
            <a:lvl9pPr marL="3656485" algn="l" defTabSz="457061" rtl="0" eaLnBrk="1" latinLnBrk="0" hangingPunct="1">
              <a:defRPr sz="1800" kern="1200">
                <a:solidFill>
                  <a:schemeClr val="tx1"/>
                </a:solidFill>
                <a:latin typeface="+mn-lt"/>
                <a:ea typeface="+mn-ea"/>
                <a:cs typeface="+mn-cs"/>
              </a:defRPr>
            </a:lvl9pPr>
          </a:lstStyle>
          <a:p>
            <a:pPr>
              <a:defRPr/>
            </a:pPr>
            <a:r>
              <a:rPr lang="en-US" altLang="en-US" sz="1200" dirty="0" err="1" smtClean="0"/>
              <a:t>Joerg</a:t>
            </a:r>
            <a:r>
              <a:rPr lang="en-US" altLang="en-US" sz="1200" dirty="0" smtClean="0"/>
              <a:t> Robert, FAU Erlangen-</a:t>
            </a:r>
            <a:r>
              <a:rPr lang="en-US" altLang="en-US" sz="1200" dirty="0" err="1" smtClean="0"/>
              <a:t>Nuernberg</a:t>
            </a:r>
            <a:endParaRPr lang="en-US" altLang="en-US" sz="1200" dirty="0"/>
          </a:p>
        </p:txBody>
      </p:sp>
    </p:spTree>
    <p:extLst>
      <p:ext uri="{BB962C8B-B14F-4D97-AF65-F5344CB8AC3E}">
        <p14:creationId xmlns:p14="http://schemas.microsoft.com/office/powerpoint/2010/main" val="6623946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42914" y="185738"/>
            <a:ext cx="5386386" cy="1045369"/>
          </a:xfrm>
        </p:spPr>
        <p:txBody>
          <a:bodyPr>
            <a:normAutofit fontScale="90000"/>
          </a:bodyPr>
          <a:lstStyle/>
          <a:p>
            <a:r>
              <a:rPr lang="en-US" dirty="0" smtClean="0"/>
              <a:t>Use-Case Parameters for Evaluations</a:t>
            </a:r>
            <a:endParaRPr lang="en-US" dirty="0"/>
          </a:p>
        </p:txBody>
      </p:sp>
      <p:sp>
        <p:nvSpPr>
          <p:cNvPr id="3" name="Inhaltsplatzhalter 2"/>
          <p:cNvSpPr>
            <a:spLocks noGrp="1"/>
          </p:cNvSpPr>
          <p:nvPr>
            <p:ph sz="half" idx="1"/>
          </p:nvPr>
        </p:nvSpPr>
        <p:spPr>
          <a:xfrm>
            <a:off x="685800" y="1671637"/>
            <a:ext cx="3810000" cy="2544012"/>
          </a:xfrm>
        </p:spPr>
        <p:txBody>
          <a:bodyPr>
            <a:normAutofit fontScale="92500" lnSpcReduction="20000"/>
          </a:bodyPr>
          <a:lstStyle/>
          <a:p>
            <a:r>
              <a:rPr lang="en-US" sz="2400" dirty="0" smtClean="0"/>
              <a:t>Channel Model</a:t>
            </a:r>
          </a:p>
          <a:p>
            <a:r>
              <a:rPr lang="en-US" sz="2400" dirty="0" smtClean="0"/>
              <a:t>Interference Model</a:t>
            </a:r>
          </a:p>
          <a:p>
            <a:r>
              <a:rPr lang="en-US" sz="2400" dirty="0" smtClean="0"/>
              <a:t>Active Interfering Users</a:t>
            </a:r>
          </a:p>
          <a:p>
            <a:r>
              <a:rPr lang="en-US" sz="2400" dirty="0" smtClean="0"/>
              <a:t>Communication Mode</a:t>
            </a:r>
          </a:p>
          <a:p>
            <a:r>
              <a:rPr lang="en-US" sz="2400" dirty="0" smtClean="0"/>
              <a:t>Data Period</a:t>
            </a:r>
          </a:p>
          <a:p>
            <a:r>
              <a:rPr lang="en-US" sz="2400" dirty="0" smtClean="0"/>
              <a:t>Data Length</a:t>
            </a:r>
          </a:p>
          <a:p>
            <a:r>
              <a:rPr lang="en-US" sz="2400" dirty="0" smtClean="0"/>
              <a:t>Availability</a:t>
            </a:r>
          </a:p>
        </p:txBody>
      </p:sp>
      <p:sp>
        <p:nvSpPr>
          <p:cNvPr id="7" name="Inhaltsplatzhalter 6"/>
          <p:cNvSpPr>
            <a:spLocks noGrp="1"/>
          </p:cNvSpPr>
          <p:nvPr>
            <p:ph sz="half" idx="2"/>
          </p:nvPr>
        </p:nvSpPr>
        <p:spPr>
          <a:xfrm>
            <a:off x="4648200" y="1671637"/>
            <a:ext cx="3810000" cy="2490006"/>
          </a:xfrm>
        </p:spPr>
        <p:txBody>
          <a:bodyPr>
            <a:normAutofit fontScale="92500" lnSpcReduction="20000"/>
          </a:bodyPr>
          <a:lstStyle/>
          <a:p>
            <a:r>
              <a:rPr lang="en-US" sz="2400" dirty="0" smtClean="0"/>
              <a:t>Frequency Regulation</a:t>
            </a:r>
          </a:p>
          <a:p>
            <a:r>
              <a:rPr lang="en-US" sz="2400" dirty="0" smtClean="0"/>
              <a:t>Cell Radius</a:t>
            </a:r>
          </a:p>
          <a:p>
            <a:r>
              <a:rPr lang="en-US" sz="2400" dirty="0" smtClean="0"/>
              <a:t>Data Security</a:t>
            </a:r>
          </a:p>
          <a:p>
            <a:r>
              <a:rPr lang="en-US" sz="2400" dirty="0" smtClean="0"/>
              <a:t>Node Velocity</a:t>
            </a:r>
          </a:p>
          <a:p>
            <a:r>
              <a:rPr lang="en-US" sz="2400" dirty="0"/>
              <a:t>Latency</a:t>
            </a:r>
          </a:p>
          <a:p>
            <a:r>
              <a:rPr lang="en-US" sz="2400" dirty="0"/>
              <a:t>Typical Power Supply</a:t>
            </a:r>
          </a:p>
          <a:p>
            <a:r>
              <a:rPr lang="en-US" sz="2400" dirty="0" smtClean="0"/>
              <a:t>LP-WAN </a:t>
            </a:r>
            <a:r>
              <a:rPr lang="en-US" sz="2400" dirty="0"/>
              <a:t>Localization</a:t>
            </a:r>
          </a:p>
          <a:p>
            <a:endParaRPr lang="en-US" dirty="0" smtClean="0"/>
          </a:p>
          <a:p>
            <a:endParaRPr lang="en-US" dirty="0" smtClean="0"/>
          </a:p>
          <a:p>
            <a:endParaRPr lang="en-US" dirty="0" smtClean="0"/>
          </a:p>
          <a:p>
            <a:pPr marL="0" indent="0">
              <a:buNone/>
            </a:pPr>
            <a:endParaRPr lang="en-US" sz="2400" dirty="0" smtClean="0"/>
          </a:p>
          <a:p>
            <a:endParaRPr lang="en-US" dirty="0"/>
          </a:p>
        </p:txBody>
      </p:sp>
      <p:sp>
        <p:nvSpPr>
          <p:cNvPr id="4" name="Datumsplatzhalter 3"/>
          <p:cNvSpPr>
            <a:spLocks noGrp="1"/>
          </p:cNvSpPr>
          <p:nvPr>
            <p:ph type="dt" sz="half" idx="10"/>
          </p:nvPr>
        </p:nvSpPr>
        <p:spPr>
          <a:xfrm>
            <a:off x="2171700" y="4744822"/>
            <a:ext cx="1600200" cy="391028"/>
          </a:xfrm>
        </p:spPr>
        <p:txBody>
          <a:bodyPr/>
          <a:lstStyle/>
          <a:p>
            <a:r>
              <a:rPr lang="en-US" altLang="en-US" dirty="0" smtClean="0"/>
              <a:t>March 2017</a:t>
            </a:r>
            <a:endParaRPr lang="en-US" altLang="en-US" dirty="0"/>
          </a:p>
        </p:txBody>
      </p:sp>
      <p:sp>
        <p:nvSpPr>
          <p:cNvPr id="6" name="Foliennummernplatzhalter 5"/>
          <p:cNvSpPr>
            <a:spLocks noGrp="1"/>
          </p:cNvSpPr>
          <p:nvPr>
            <p:ph type="sldNum" sz="quarter" idx="12"/>
          </p:nvPr>
        </p:nvSpPr>
        <p:spPr/>
        <p:txBody>
          <a:bodyPr/>
          <a:lstStyle/>
          <a:p>
            <a:pPr>
              <a:defRPr/>
            </a:pPr>
            <a:fld id="{533BCA06-FE3A-4643-AA9E-A9C76D6A057A}" type="slidenum">
              <a:rPr lang="en-US" altLang="en-US" smtClean="0"/>
              <a:pPr>
                <a:defRPr/>
              </a:pPr>
              <a:t>16</a:t>
            </a:fld>
            <a:endParaRPr lang="en-US" altLang="en-US" dirty="0"/>
          </a:p>
        </p:txBody>
      </p:sp>
      <p:sp>
        <p:nvSpPr>
          <p:cNvPr id="8" name="Fußzeilenplatzhalter 4"/>
          <p:cNvSpPr txBox="1">
            <a:spLocks/>
          </p:cNvSpPr>
          <p:nvPr/>
        </p:nvSpPr>
        <p:spPr>
          <a:xfrm>
            <a:off x="5486400" y="4856560"/>
            <a:ext cx="3124200" cy="241693"/>
          </a:xfrm>
          <a:prstGeom prst="rect">
            <a:avLst/>
          </a:prstGeom>
        </p:spPr>
        <p:txBody>
          <a:bodyPr/>
          <a:lstStyle>
            <a:defPPr>
              <a:defRPr lang="fr-FR"/>
            </a:defPPr>
            <a:lvl1pPr marL="0" algn="l" defTabSz="457061" rtl="0" eaLnBrk="1" latinLnBrk="0" hangingPunct="1">
              <a:defRPr sz="1800" kern="1200">
                <a:solidFill>
                  <a:schemeClr val="tx1"/>
                </a:solidFill>
                <a:latin typeface="+mn-lt"/>
                <a:ea typeface="+mn-ea"/>
                <a:cs typeface="+mn-cs"/>
              </a:defRPr>
            </a:lvl1pPr>
            <a:lvl2pPr marL="457061" algn="l" defTabSz="457061" rtl="0" eaLnBrk="1" latinLnBrk="0" hangingPunct="1">
              <a:defRPr sz="1800" kern="1200">
                <a:solidFill>
                  <a:schemeClr val="tx1"/>
                </a:solidFill>
                <a:latin typeface="+mn-lt"/>
                <a:ea typeface="+mn-ea"/>
                <a:cs typeface="+mn-cs"/>
              </a:defRPr>
            </a:lvl2pPr>
            <a:lvl3pPr marL="914121" algn="l" defTabSz="457061" rtl="0" eaLnBrk="1" latinLnBrk="0" hangingPunct="1">
              <a:defRPr sz="1800" kern="1200">
                <a:solidFill>
                  <a:schemeClr val="tx1"/>
                </a:solidFill>
                <a:latin typeface="+mn-lt"/>
                <a:ea typeface="+mn-ea"/>
                <a:cs typeface="+mn-cs"/>
              </a:defRPr>
            </a:lvl3pPr>
            <a:lvl4pPr marL="1371183" algn="l" defTabSz="457061" rtl="0" eaLnBrk="1" latinLnBrk="0" hangingPunct="1">
              <a:defRPr sz="1800" kern="1200">
                <a:solidFill>
                  <a:schemeClr val="tx1"/>
                </a:solidFill>
                <a:latin typeface="+mn-lt"/>
                <a:ea typeface="+mn-ea"/>
                <a:cs typeface="+mn-cs"/>
              </a:defRPr>
            </a:lvl4pPr>
            <a:lvl5pPr marL="1828243" algn="l" defTabSz="457061" rtl="0" eaLnBrk="1" latinLnBrk="0" hangingPunct="1">
              <a:defRPr sz="1800" kern="1200">
                <a:solidFill>
                  <a:schemeClr val="tx1"/>
                </a:solidFill>
                <a:latin typeface="+mn-lt"/>
                <a:ea typeface="+mn-ea"/>
                <a:cs typeface="+mn-cs"/>
              </a:defRPr>
            </a:lvl5pPr>
            <a:lvl6pPr marL="2285303" algn="l" defTabSz="457061" rtl="0" eaLnBrk="1" latinLnBrk="0" hangingPunct="1">
              <a:defRPr sz="1800" kern="1200">
                <a:solidFill>
                  <a:schemeClr val="tx1"/>
                </a:solidFill>
                <a:latin typeface="+mn-lt"/>
                <a:ea typeface="+mn-ea"/>
                <a:cs typeface="+mn-cs"/>
              </a:defRPr>
            </a:lvl6pPr>
            <a:lvl7pPr marL="2742363" algn="l" defTabSz="457061" rtl="0" eaLnBrk="1" latinLnBrk="0" hangingPunct="1">
              <a:defRPr sz="1800" kern="1200">
                <a:solidFill>
                  <a:schemeClr val="tx1"/>
                </a:solidFill>
                <a:latin typeface="+mn-lt"/>
                <a:ea typeface="+mn-ea"/>
                <a:cs typeface="+mn-cs"/>
              </a:defRPr>
            </a:lvl7pPr>
            <a:lvl8pPr marL="3199424" algn="l" defTabSz="457061" rtl="0" eaLnBrk="1" latinLnBrk="0" hangingPunct="1">
              <a:defRPr sz="1800" kern="1200">
                <a:solidFill>
                  <a:schemeClr val="tx1"/>
                </a:solidFill>
                <a:latin typeface="+mn-lt"/>
                <a:ea typeface="+mn-ea"/>
                <a:cs typeface="+mn-cs"/>
              </a:defRPr>
            </a:lvl8pPr>
            <a:lvl9pPr marL="3656485" algn="l" defTabSz="457061" rtl="0" eaLnBrk="1" latinLnBrk="0" hangingPunct="1">
              <a:defRPr sz="1800" kern="1200">
                <a:solidFill>
                  <a:schemeClr val="tx1"/>
                </a:solidFill>
                <a:latin typeface="+mn-lt"/>
                <a:ea typeface="+mn-ea"/>
                <a:cs typeface="+mn-cs"/>
              </a:defRPr>
            </a:lvl9pPr>
          </a:lstStyle>
          <a:p>
            <a:pPr>
              <a:defRPr/>
            </a:pPr>
            <a:r>
              <a:rPr lang="en-US" altLang="en-US" sz="1200" dirty="0" err="1" smtClean="0"/>
              <a:t>Joerg</a:t>
            </a:r>
            <a:r>
              <a:rPr lang="en-US" altLang="en-US" sz="1200" dirty="0" smtClean="0"/>
              <a:t> Robert, FAU Erlangen-</a:t>
            </a:r>
            <a:r>
              <a:rPr lang="en-US" altLang="en-US" sz="1200" dirty="0" err="1" smtClean="0"/>
              <a:t>Nuernberg</a:t>
            </a:r>
            <a:endParaRPr lang="en-US" altLang="en-US" sz="1200" dirty="0"/>
          </a:p>
        </p:txBody>
      </p:sp>
    </p:spTree>
    <p:extLst>
      <p:ext uri="{BB962C8B-B14F-4D97-AF65-F5344CB8AC3E}">
        <p14:creationId xmlns:p14="http://schemas.microsoft.com/office/powerpoint/2010/main" val="1240773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71463" y="34530"/>
            <a:ext cx="7172325" cy="1123632"/>
          </a:xfrm>
        </p:spPr>
        <p:txBody>
          <a:bodyPr>
            <a:normAutofit fontScale="90000"/>
          </a:bodyPr>
          <a:lstStyle/>
          <a:p>
            <a:r>
              <a:rPr lang="en-US" dirty="0" smtClean="0"/>
              <a:t>Example of Current Work – Suitability Evaluation</a:t>
            </a:r>
            <a:endParaRPr lang="en-US" dirty="0"/>
          </a:p>
        </p:txBody>
      </p:sp>
      <p:sp>
        <p:nvSpPr>
          <p:cNvPr id="3" name="Inhaltsplatzhalter 2"/>
          <p:cNvSpPr>
            <a:spLocks noGrp="1"/>
          </p:cNvSpPr>
          <p:nvPr>
            <p:ph idx="1"/>
          </p:nvPr>
        </p:nvSpPr>
        <p:spPr>
          <a:xfrm>
            <a:off x="539552" y="1329612"/>
            <a:ext cx="8064896" cy="3294366"/>
          </a:xfrm>
        </p:spPr>
        <p:txBody>
          <a:bodyPr>
            <a:normAutofit fontScale="92500" lnSpcReduction="20000"/>
          </a:bodyPr>
          <a:lstStyle/>
          <a:p>
            <a:pPr marL="0" indent="0">
              <a:buNone/>
            </a:pPr>
            <a:r>
              <a:rPr lang="en-US" sz="2400" dirty="0"/>
              <a:t>Use-case parameters are matched against the evaluation results. A use-case is not supported if any parameter is not supported (see next slide) [9]</a:t>
            </a:r>
          </a:p>
          <a:p>
            <a:endParaRPr lang="en-US" sz="2400" dirty="0" smtClean="0"/>
          </a:p>
          <a:p>
            <a:pPr marL="0" indent="0">
              <a:buNone/>
            </a:pPr>
            <a:r>
              <a:rPr lang="en-US" sz="2400" dirty="0" smtClean="0"/>
              <a:t>Example:</a:t>
            </a:r>
          </a:p>
          <a:p>
            <a:r>
              <a:rPr lang="en-US" sz="2400" dirty="0" smtClean="0"/>
              <a:t>Modulation DSSS (Direct Sequence </a:t>
            </a:r>
            <a:r>
              <a:rPr lang="en-US" sz="2400" dirty="0"/>
              <a:t>S</a:t>
            </a:r>
            <a:r>
              <a:rPr lang="en-US" sz="2400" dirty="0" smtClean="0"/>
              <a:t>pread </a:t>
            </a:r>
            <a:r>
              <a:rPr lang="en-US" sz="2400" dirty="0"/>
              <a:t>S</a:t>
            </a:r>
            <a:r>
              <a:rPr lang="en-US" sz="2400" dirty="0" smtClean="0"/>
              <a:t>pectrum)</a:t>
            </a:r>
          </a:p>
          <a:p>
            <a:pPr lvl="1"/>
            <a:r>
              <a:rPr lang="en-US" sz="2000" dirty="0" smtClean="0"/>
              <a:t>Spreading offers additional robustness, but fails in case of strong interference from other frequency users</a:t>
            </a:r>
          </a:p>
          <a:p>
            <a:pPr lvl="1"/>
            <a:r>
              <a:rPr lang="en-US" sz="2000" dirty="0"/>
              <a:t>S</a:t>
            </a:r>
            <a:r>
              <a:rPr lang="en-US" sz="2000" dirty="0" smtClean="0"/>
              <a:t>preading increases the required channel bandwidth and / or the length of the packets, making the data more vulnerable</a:t>
            </a:r>
          </a:p>
          <a:p>
            <a:pPr lvl="1">
              <a:buClr>
                <a:srgbClr val="FF0000"/>
              </a:buClr>
              <a:buSzPct val="125000"/>
              <a:buFont typeface="Wingdings" panose="05000000000000000000" pitchFamily="2" charset="2"/>
              <a:buChar char="Ø"/>
            </a:pPr>
            <a:r>
              <a:rPr lang="en-US" sz="2000" dirty="0" smtClean="0">
                <a:sym typeface="Wingdings" panose="05000000000000000000" pitchFamily="2" charset="2"/>
              </a:rPr>
              <a:t> DSSS is not suitable if large “Cell Radius” is required</a:t>
            </a:r>
          </a:p>
          <a:p>
            <a:pPr marL="0" indent="0">
              <a:spcBef>
                <a:spcPts val="1200"/>
              </a:spcBef>
              <a:buNone/>
            </a:pPr>
            <a:endParaRPr lang="en-US" sz="2400" dirty="0" smtClean="0"/>
          </a:p>
        </p:txBody>
      </p:sp>
      <p:sp>
        <p:nvSpPr>
          <p:cNvPr id="6" name="Foliennummernplatzhalter 5"/>
          <p:cNvSpPr>
            <a:spLocks noGrp="1"/>
          </p:cNvSpPr>
          <p:nvPr>
            <p:ph type="sldNum" sz="quarter" idx="12"/>
          </p:nvPr>
        </p:nvSpPr>
        <p:spPr/>
        <p:txBody>
          <a:bodyPr/>
          <a:lstStyle/>
          <a:p>
            <a:pPr>
              <a:defRPr/>
            </a:pPr>
            <a:fld id="{8ADE5265-9E81-4E2F-AA5C-B1F646E41AB2}" type="slidenum">
              <a:rPr lang="en-US" altLang="en-US" smtClean="0"/>
              <a:pPr>
                <a:defRPr/>
              </a:pPr>
              <a:t>17</a:t>
            </a:fld>
            <a:endParaRPr lang="en-US" altLang="en-US" dirty="0"/>
          </a:p>
        </p:txBody>
      </p:sp>
      <p:sp>
        <p:nvSpPr>
          <p:cNvPr id="7" name="Fußzeilenplatzhalter 4"/>
          <p:cNvSpPr txBox="1">
            <a:spLocks/>
          </p:cNvSpPr>
          <p:nvPr/>
        </p:nvSpPr>
        <p:spPr>
          <a:xfrm>
            <a:off x="5486400" y="4856560"/>
            <a:ext cx="3124200" cy="241693"/>
          </a:xfrm>
          <a:prstGeom prst="rect">
            <a:avLst/>
          </a:prstGeom>
        </p:spPr>
        <p:txBody>
          <a:bodyPr/>
          <a:lstStyle>
            <a:defPPr>
              <a:defRPr lang="fr-FR"/>
            </a:defPPr>
            <a:lvl1pPr marL="0" algn="l" defTabSz="457061" rtl="0" eaLnBrk="1" latinLnBrk="0" hangingPunct="1">
              <a:defRPr sz="1800" kern="1200">
                <a:solidFill>
                  <a:schemeClr val="tx1"/>
                </a:solidFill>
                <a:latin typeface="+mn-lt"/>
                <a:ea typeface="+mn-ea"/>
                <a:cs typeface="+mn-cs"/>
              </a:defRPr>
            </a:lvl1pPr>
            <a:lvl2pPr marL="457061" algn="l" defTabSz="457061" rtl="0" eaLnBrk="1" latinLnBrk="0" hangingPunct="1">
              <a:defRPr sz="1800" kern="1200">
                <a:solidFill>
                  <a:schemeClr val="tx1"/>
                </a:solidFill>
                <a:latin typeface="+mn-lt"/>
                <a:ea typeface="+mn-ea"/>
                <a:cs typeface="+mn-cs"/>
              </a:defRPr>
            </a:lvl2pPr>
            <a:lvl3pPr marL="914121" algn="l" defTabSz="457061" rtl="0" eaLnBrk="1" latinLnBrk="0" hangingPunct="1">
              <a:defRPr sz="1800" kern="1200">
                <a:solidFill>
                  <a:schemeClr val="tx1"/>
                </a:solidFill>
                <a:latin typeface="+mn-lt"/>
                <a:ea typeface="+mn-ea"/>
                <a:cs typeface="+mn-cs"/>
              </a:defRPr>
            </a:lvl3pPr>
            <a:lvl4pPr marL="1371183" algn="l" defTabSz="457061" rtl="0" eaLnBrk="1" latinLnBrk="0" hangingPunct="1">
              <a:defRPr sz="1800" kern="1200">
                <a:solidFill>
                  <a:schemeClr val="tx1"/>
                </a:solidFill>
                <a:latin typeface="+mn-lt"/>
                <a:ea typeface="+mn-ea"/>
                <a:cs typeface="+mn-cs"/>
              </a:defRPr>
            </a:lvl4pPr>
            <a:lvl5pPr marL="1828243" algn="l" defTabSz="457061" rtl="0" eaLnBrk="1" latinLnBrk="0" hangingPunct="1">
              <a:defRPr sz="1800" kern="1200">
                <a:solidFill>
                  <a:schemeClr val="tx1"/>
                </a:solidFill>
                <a:latin typeface="+mn-lt"/>
                <a:ea typeface="+mn-ea"/>
                <a:cs typeface="+mn-cs"/>
              </a:defRPr>
            </a:lvl5pPr>
            <a:lvl6pPr marL="2285303" algn="l" defTabSz="457061" rtl="0" eaLnBrk="1" latinLnBrk="0" hangingPunct="1">
              <a:defRPr sz="1800" kern="1200">
                <a:solidFill>
                  <a:schemeClr val="tx1"/>
                </a:solidFill>
                <a:latin typeface="+mn-lt"/>
                <a:ea typeface="+mn-ea"/>
                <a:cs typeface="+mn-cs"/>
              </a:defRPr>
            </a:lvl6pPr>
            <a:lvl7pPr marL="2742363" algn="l" defTabSz="457061" rtl="0" eaLnBrk="1" latinLnBrk="0" hangingPunct="1">
              <a:defRPr sz="1800" kern="1200">
                <a:solidFill>
                  <a:schemeClr val="tx1"/>
                </a:solidFill>
                <a:latin typeface="+mn-lt"/>
                <a:ea typeface="+mn-ea"/>
                <a:cs typeface="+mn-cs"/>
              </a:defRPr>
            </a:lvl7pPr>
            <a:lvl8pPr marL="3199424" algn="l" defTabSz="457061" rtl="0" eaLnBrk="1" latinLnBrk="0" hangingPunct="1">
              <a:defRPr sz="1800" kern="1200">
                <a:solidFill>
                  <a:schemeClr val="tx1"/>
                </a:solidFill>
                <a:latin typeface="+mn-lt"/>
                <a:ea typeface="+mn-ea"/>
                <a:cs typeface="+mn-cs"/>
              </a:defRPr>
            </a:lvl8pPr>
            <a:lvl9pPr marL="3656485" algn="l" defTabSz="457061" rtl="0" eaLnBrk="1" latinLnBrk="0" hangingPunct="1">
              <a:defRPr sz="1800" kern="1200">
                <a:solidFill>
                  <a:schemeClr val="tx1"/>
                </a:solidFill>
                <a:latin typeface="+mn-lt"/>
                <a:ea typeface="+mn-ea"/>
                <a:cs typeface="+mn-cs"/>
              </a:defRPr>
            </a:lvl9pPr>
          </a:lstStyle>
          <a:p>
            <a:pPr>
              <a:defRPr/>
            </a:pPr>
            <a:r>
              <a:rPr lang="en-US" altLang="en-US" sz="1200" dirty="0" err="1" smtClean="0"/>
              <a:t>Joerg</a:t>
            </a:r>
            <a:r>
              <a:rPr lang="en-US" altLang="en-US" sz="1200" dirty="0" smtClean="0"/>
              <a:t> Robert, FAU Erlangen-</a:t>
            </a:r>
            <a:r>
              <a:rPr lang="en-US" altLang="en-US" sz="1200" dirty="0" err="1" smtClean="0"/>
              <a:t>Nuernberg</a:t>
            </a:r>
            <a:endParaRPr lang="en-US" altLang="en-US" sz="1200" dirty="0"/>
          </a:p>
        </p:txBody>
      </p:sp>
    </p:spTree>
    <p:extLst>
      <p:ext uri="{BB962C8B-B14F-4D97-AF65-F5344CB8AC3E}">
        <p14:creationId xmlns:p14="http://schemas.microsoft.com/office/powerpoint/2010/main" val="7524360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8587" y="100014"/>
            <a:ext cx="7822781" cy="1048942"/>
          </a:xfrm>
        </p:spPr>
        <p:txBody>
          <a:bodyPr>
            <a:normAutofit fontScale="90000"/>
          </a:bodyPr>
          <a:lstStyle/>
          <a:p>
            <a:r>
              <a:rPr lang="en-US" dirty="0"/>
              <a:t>Results of the </a:t>
            </a:r>
            <a:r>
              <a:rPr lang="en-US" dirty="0" smtClean="0"/>
              <a:t>DSSS Suitability Evaluation on the Use-Cases</a:t>
            </a:r>
            <a:endParaRPr lang="de-DE" dirty="0"/>
          </a:p>
        </p:txBody>
      </p:sp>
      <p:graphicFrame>
        <p:nvGraphicFramePr>
          <p:cNvPr id="8" name="Inhaltsplatzhalter 7"/>
          <p:cNvGraphicFramePr>
            <a:graphicFrameLocks noGrp="1"/>
          </p:cNvGraphicFramePr>
          <p:nvPr>
            <p:ph idx="1"/>
            <p:extLst>
              <p:ext uri="{D42A27DB-BD31-4B8C-83A1-F6EECF244321}">
                <p14:modId xmlns:p14="http://schemas.microsoft.com/office/powerpoint/2010/main" val="1095724662"/>
              </p:ext>
            </p:extLst>
          </p:nvPr>
        </p:nvGraphicFramePr>
        <p:xfrm>
          <a:off x="755576" y="1329612"/>
          <a:ext cx="7772400" cy="3409656"/>
        </p:xfrm>
        <a:graphic>
          <a:graphicData uri="http://schemas.openxmlformats.org/drawingml/2006/table">
            <a:tbl>
              <a:tblPr bandRow="1">
                <a:tableStyleId>{5C22544A-7EE6-4342-B048-85BDC9FD1C3A}</a:tableStyleId>
              </a:tblPr>
              <a:tblGrid>
                <a:gridCol w="3886200"/>
                <a:gridCol w="3886200"/>
              </a:tblGrid>
              <a:tr h="278130">
                <a:tc>
                  <a:txBody>
                    <a:bodyPr/>
                    <a:lstStyle/>
                    <a:p>
                      <a:pPr algn="l" fontAlgn="b"/>
                      <a:r>
                        <a:rPr lang="en-GB" sz="1600" b="0" i="0" u="none" strike="noStrike" dirty="0">
                          <a:solidFill>
                            <a:srgbClr val="000000"/>
                          </a:solidFill>
                          <a:effectLst/>
                          <a:latin typeface="+mn-lt"/>
                        </a:rPr>
                        <a:t>Access Control</a:t>
                      </a:r>
                    </a:p>
                  </a:txBody>
                  <a:tcPr marL="0" marR="0" marT="0" marB="0" anchor="b">
                    <a:solidFill>
                      <a:srgbClr val="00B050"/>
                    </a:solidFill>
                  </a:tcPr>
                </a:tc>
                <a:tc>
                  <a:txBody>
                    <a:bodyPr/>
                    <a:lstStyle/>
                    <a:p>
                      <a:pPr algn="l" fontAlgn="b"/>
                      <a:r>
                        <a:rPr lang="en-GB" sz="1600" b="0" i="0" u="none" strike="noStrike" dirty="0">
                          <a:solidFill>
                            <a:srgbClr val="000000"/>
                          </a:solidFill>
                          <a:effectLst/>
                          <a:latin typeface="+mn-lt"/>
                        </a:rPr>
                        <a:t>Public Lighting</a:t>
                      </a:r>
                    </a:p>
                  </a:txBody>
                  <a:tcPr marL="0" marR="0" marT="0" marB="0" anchor="b">
                    <a:solidFill>
                      <a:srgbClr val="FF0000"/>
                    </a:solidFill>
                  </a:tcPr>
                </a:tc>
              </a:tr>
              <a:tr h="315936">
                <a:tc>
                  <a:txBody>
                    <a:bodyPr/>
                    <a:lstStyle/>
                    <a:p>
                      <a:pPr algn="l" fontAlgn="b"/>
                      <a:r>
                        <a:rPr lang="en-GB" sz="1600" b="0" i="0" u="none" strike="noStrike" dirty="0">
                          <a:solidFill>
                            <a:srgbClr val="000000"/>
                          </a:solidFill>
                          <a:effectLst/>
                          <a:latin typeface="+mn-lt"/>
                        </a:rPr>
                        <a:t>Alarms and Security</a:t>
                      </a:r>
                    </a:p>
                  </a:txBody>
                  <a:tcPr marL="0" marR="0" marT="0" marB="0" anchor="b">
                    <a:solidFill>
                      <a:srgbClr val="00B050"/>
                    </a:solidFill>
                  </a:tcPr>
                </a:tc>
                <a:tc>
                  <a:txBody>
                    <a:bodyPr/>
                    <a:lstStyle/>
                    <a:p>
                      <a:pPr algn="l" fontAlgn="b"/>
                      <a:r>
                        <a:rPr lang="en-GB" sz="1600" b="0" i="0" u="none" strike="noStrike">
                          <a:solidFill>
                            <a:srgbClr val="000000"/>
                          </a:solidFill>
                          <a:effectLst/>
                          <a:latin typeface="+mn-lt"/>
                        </a:rPr>
                        <a:t>Smart Grid - Fault Monitoring</a:t>
                      </a:r>
                    </a:p>
                  </a:txBody>
                  <a:tcPr marL="0" marR="0" marT="0" marB="0" anchor="b">
                    <a:solidFill>
                      <a:srgbClr val="FF0000"/>
                    </a:solidFill>
                  </a:tcPr>
                </a:tc>
              </a:tr>
              <a:tr h="278130">
                <a:tc>
                  <a:txBody>
                    <a:bodyPr/>
                    <a:lstStyle/>
                    <a:p>
                      <a:pPr algn="l" fontAlgn="b"/>
                      <a:r>
                        <a:rPr lang="en-GB" sz="1600" b="0" i="0" u="none" strike="noStrike" dirty="0">
                          <a:solidFill>
                            <a:srgbClr val="000000"/>
                          </a:solidFill>
                          <a:effectLst/>
                          <a:latin typeface="+mn-lt"/>
                        </a:rPr>
                        <a:t>Asset Tracking</a:t>
                      </a:r>
                    </a:p>
                  </a:txBody>
                  <a:tcPr marL="0" marR="0" marT="0" marB="0" anchor="b">
                    <a:solidFill>
                      <a:srgbClr val="00B050"/>
                    </a:solidFill>
                  </a:tcPr>
                </a:tc>
                <a:tc>
                  <a:txBody>
                    <a:bodyPr/>
                    <a:lstStyle/>
                    <a:p>
                      <a:pPr algn="l" fontAlgn="b"/>
                      <a:r>
                        <a:rPr lang="en-GB" sz="1600" b="0" i="0" u="none" strike="noStrike">
                          <a:solidFill>
                            <a:srgbClr val="000000"/>
                          </a:solidFill>
                          <a:effectLst/>
                          <a:latin typeface="+mn-lt"/>
                        </a:rPr>
                        <a:t>Smart Grid - Load Control</a:t>
                      </a:r>
                    </a:p>
                  </a:txBody>
                  <a:tcPr marL="0" marR="0" marT="0" marB="0" anchor="b">
                    <a:solidFill>
                      <a:srgbClr val="FF0000"/>
                    </a:solidFill>
                  </a:tcPr>
                </a:tc>
              </a:tr>
              <a:tr h="278130">
                <a:tc>
                  <a:txBody>
                    <a:bodyPr/>
                    <a:lstStyle/>
                    <a:p>
                      <a:pPr algn="l" fontAlgn="b"/>
                      <a:r>
                        <a:rPr lang="en-GB" sz="1600" b="0" i="0" u="none" strike="noStrike" dirty="0">
                          <a:solidFill>
                            <a:srgbClr val="000000"/>
                          </a:solidFill>
                          <a:effectLst/>
                          <a:latin typeface="+mn-lt"/>
                        </a:rPr>
                        <a:t>Assisted Living</a:t>
                      </a:r>
                    </a:p>
                  </a:txBody>
                  <a:tcPr marL="0" marR="0" marT="0" marB="0" anchor="b">
                    <a:solidFill>
                      <a:srgbClr val="00B050"/>
                    </a:solidFill>
                  </a:tcPr>
                </a:tc>
                <a:tc>
                  <a:txBody>
                    <a:bodyPr/>
                    <a:lstStyle/>
                    <a:p>
                      <a:pPr algn="l" fontAlgn="b"/>
                      <a:r>
                        <a:rPr lang="en-GB" sz="1600" b="0" i="0" u="none" strike="noStrike" dirty="0">
                          <a:solidFill>
                            <a:srgbClr val="000000"/>
                          </a:solidFill>
                          <a:effectLst/>
                          <a:latin typeface="+mn-lt"/>
                        </a:rPr>
                        <a:t>Smart Metering</a:t>
                      </a:r>
                    </a:p>
                  </a:txBody>
                  <a:tcPr marL="0" marR="0" marT="0" marB="0" anchor="b">
                    <a:solidFill>
                      <a:srgbClr val="FF0000"/>
                    </a:solidFill>
                  </a:tcPr>
                </a:tc>
              </a:tr>
              <a:tr h="278130">
                <a:tc>
                  <a:txBody>
                    <a:bodyPr/>
                    <a:lstStyle/>
                    <a:p>
                      <a:pPr algn="l" fontAlgn="b"/>
                      <a:r>
                        <a:rPr lang="en-GB" sz="1600" b="0" i="0" u="none" strike="noStrike" dirty="0">
                          <a:solidFill>
                            <a:srgbClr val="000000"/>
                          </a:solidFill>
                          <a:effectLst/>
                          <a:latin typeface="+mn-lt"/>
                        </a:rPr>
                        <a:t>Cattle Monitoring</a:t>
                      </a:r>
                    </a:p>
                  </a:txBody>
                  <a:tcPr marL="0" marR="0" marT="0" marB="0" anchor="b">
                    <a:solidFill>
                      <a:srgbClr val="FF0000"/>
                    </a:solidFill>
                  </a:tcPr>
                </a:tc>
                <a:tc>
                  <a:txBody>
                    <a:bodyPr/>
                    <a:lstStyle/>
                    <a:p>
                      <a:pPr algn="l" fontAlgn="b"/>
                      <a:r>
                        <a:rPr lang="en-GB" sz="1600" b="0" i="0" u="none" strike="noStrike" dirty="0">
                          <a:solidFill>
                            <a:srgbClr val="000000"/>
                          </a:solidFill>
                          <a:effectLst/>
                          <a:latin typeface="+mn-lt"/>
                        </a:rPr>
                        <a:t>Smart Parking</a:t>
                      </a:r>
                    </a:p>
                  </a:txBody>
                  <a:tcPr marL="0" marR="0" marT="0" marB="0" anchor="b">
                    <a:solidFill>
                      <a:srgbClr val="FF0000"/>
                    </a:solidFill>
                  </a:tcPr>
                </a:tc>
              </a:tr>
              <a:tr h="278130">
                <a:tc>
                  <a:txBody>
                    <a:bodyPr/>
                    <a:lstStyle/>
                    <a:p>
                      <a:pPr algn="l" fontAlgn="b"/>
                      <a:r>
                        <a:rPr lang="en-GB" sz="1600" b="0" i="0" u="none" strike="noStrike">
                          <a:solidFill>
                            <a:srgbClr val="000000"/>
                          </a:solidFill>
                          <a:effectLst/>
                          <a:latin typeface="+mn-lt"/>
                        </a:rPr>
                        <a:t>Field Monitoring</a:t>
                      </a:r>
                    </a:p>
                  </a:txBody>
                  <a:tcPr marL="0" marR="0" marT="0" marB="0" anchor="b">
                    <a:solidFill>
                      <a:srgbClr val="FF0000"/>
                    </a:solidFill>
                  </a:tcPr>
                </a:tc>
                <a:tc>
                  <a:txBody>
                    <a:bodyPr/>
                    <a:lstStyle/>
                    <a:p>
                      <a:pPr algn="l" fontAlgn="b"/>
                      <a:r>
                        <a:rPr lang="en-GB" sz="1600" b="0" i="0" u="none" strike="noStrike" dirty="0">
                          <a:solidFill>
                            <a:srgbClr val="000000"/>
                          </a:solidFill>
                          <a:effectLst/>
                          <a:latin typeface="+mn-lt"/>
                        </a:rPr>
                        <a:t>Smoke Detectors</a:t>
                      </a:r>
                    </a:p>
                  </a:txBody>
                  <a:tcPr marL="0" marR="0" marT="0" marB="0" anchor="b">
                    <a:solidFill>
                      <a:srgbClr val="00B050"/>
                    </a:solidFill>
                  </a:tcPr>
                </a:tc>
              </a:tr>
              <a:tr h="278130">
                <a:tc>
                  <a:txBody>
                    <a:bodyPr/>
                    <a:lstStyle/>
                    <a:p>
                      <a:pPr algn="l" fontAlgn="b"/>
                      <a:r>
                        <a:rPr lang="en-GB" sz="1600" b="0" i="0" u="none" strike="noStrike">
                          <a:solidFill>
                            <a:srgbClr val="000000"/>
                          </a:solidFill>
                          <a:effectLst/>
                          <a:latin typeface="+mn-lt"/>
                        </a:rPr>
                        <a:t>Global Tracking</a:t>
                      </a:r>
                    </a:p>
                  </a:txBody>
                  <a:tcPr marL="0" marR="0" marT="0" marB="0" anchor="b">
                    <a:solidFill>
                      <a:srgbClr val="FF0000"/>
                    </a:solidFill>
                  </a:tcPr>
                </a:tc>
                <a:tc>
                  <a:txBody>
                    <a:bodyPr/>
                    <a:lstStyle/>
                    <a:p>
                      <a:pPr algn="l" fontAlgn="b"/>
                      <a:r>
                        <a:rPr lang="en-GB" sz="1600" b="0" i="0" u="none" strike="noStrike" dirty="0">
                          <a:solidFill>
                            <a:srgbClr val="000000"/>
                          </a:solidFill>
                          <a:effectLst/>
                          <a:latin typeface="+mn-lt"/>
                        </a:rPr>
                        <a:t>Structural Health Monitoring</a:t>
                      </a:r>
                    </a:p>
                  </a:txBody>
                  <a:tcPr marL="0" marR="0" marT="0" marB="0" anchor="b">
                    <a:solidFill>
                      <a:srgbClr val="FF0000"/>
                    </a:solidFill>
                  </a:tcPr>
                </a:tc>
              </a:tr>
              <a:tr h="278130">
                <a:tc>
                  <a:txBody>
                    <a:bodyPr/>
                    <a:lstStyle/>
                    <a:p>
                      <a:pPr algn="l" fontAlgn="b"/>
                      <a:r>
                        <a:rPr lang="en-GB" sz="1600" b="0" i="0" u="none" strike="noStrike" dirty="0">
                          <a:solidFill>
                            <a:srgbClr val="000000"/>
                          </a:solidFill>
                          <a:effectLst/>
                          <a:latin typeface="+mn-lt"/>
                        </a:rPr>
                        <a:t>Industrial Plant Condition Monitoring</a:t>
                      </a:r>
                    </a:p>
                  </a:txBody>
                  <a:tcPr marL="0" marR="0" marT="0" marB="0" anchor="b">
                    <a:solidFill>
                      <a:srgbClr val="FF0000"/>
                    </a:solidFill>
                  </a:tcPr>
                </a:tc>
                <a:tc>
                  <a:txBody>
                    <a:bodyPr/>
                    <a:lstStyle/>
                    <a:p>
                      <a:pPr algn="l" fontAlgn="b"/>
                      <a:r>
                        <a:rPr lang="en-GB" sz="1600" b="0" i="0" u="none" strike="noStrike">
                          <a:solidFill>
                            <a:srgbClr val="000000"/>
                          </a:solidFill>
                          <a:effectLst/>
                          <a:latin typeface="+mn-lt"/>
                        </a:rPr>
                        <a:t>Vending Machines - general</a:t>
                      </a:r>
                    </a:p>
                  </a:txBody>
                  <a:tcPr marL="0" marR="0" marT="0" marB="0" anchor="b">
                    <a:solidFill>
                      <a:srgbClr val="FF0000"/>
                    </a:solidFill>
                  </a:tcPr>
                </a:tc>
              </a:tr>
              <a:tr h="278130">
                <a:tc>
                  <a:txBody>
                    <a:bodyPr/>
                    <a:lstStyle/>
                    <a:p>
                      <a:pPr algn="l" fontAlgn="b"/>
                      <a:r>
                        <a:rPr lang="en-GB" sz="1600" b="0" i="0" u="none" strike="noStrike" dirty="0">
                          <a:solidFill>
                            <a:srgbClr val="000000"/>
                          </a:solidFill>
                          <a:effectLst/>
                          <a:latin typeface="+mn-lt"/>
                        </a:rPr>
                        <a:t>Industrial Production Monitoring</a:t>
                      </a:r>
                    </a:p>
                  </a:txBody>
                  <a:tcPr marL="0" marR="0" marT="0" marB="0" anchor="b">
                    <a:solidFill>
                      <a:srgbClr val="00B050"/>
                    </a:solidFill>
                  </a:tcPr>
                </a:tc>
                <a:tc>
                  <a:txBody>
                    <a:bodyPr/>
                    <a:lstStyle/>
                    <a:p>
                      <a:pPr algn="l" fontAlgn="b"/>
                      <a:r>
                        <a:rPr lang="en-GB" sz="1600" b="0" i="0" u="none" strike="noStrike">
                          <a:solidFill>
                            <a:srgbClr val="000000"/>
                          </a:solidFill>
                          <a:effectLst/>
                          <a:latin typeface="+mn-lt"/>
                        </a:rPr>
                        <a:t>Vending Machines - privacy</a:t>
                      </a:r>
                    </a:p>
                  </a:txBody>
                  <a:tcPr marL="0" marR="0" marT="0" marB="0" anchor="b">
                    <a:solidFill>
                      <a:srgbClr val="FF0000"/>
                    </a:solidFill>
                  </a:tcPr>
                </a:tc>
              </a:tr>
              <a:tr h="278130">
                <a:tc>
                  <a:txBody>
                    <a:bodyPr/>
                    <a:lstStyle/>
                    <a:p>
                      <a:pPr algn="l" fontAlgn="b"/>
                      <a:r>
                        <a:rPr lang="en-GB" sz="1600" b="0" i="0" u="none" strike="noStrike" dirty="0">
                          <a:solidFill>
                            <a:srgbClr val="000000"/>
                          </a:solidFill>
                          <a:effectLst/>
                          <a:latin typeface="+mn-lt"/>
                        </a:rPr>
                        <a:t>Light Switch</a:t>
                      </a:r>
                    </a:p>
                  </a:txBody>
                  <a:tcPr marL="0" marR="0" marT="0" marB="0" anchor="b">
                    <a:solidFill>
                      <a:srgbClr val="00B050"/>
                    </a:solidFill>
                  </a:tcPr>
                </a:tc>
                <a:tc>
                  <a:txBody>
                    <a:bodyPr/>
                    <a:lstStyle/>
                    <a:p>
                      <a:pPr algn="l" fontAlgn="b"/>
                      <a:r>
                        <a:rPr lang="en-GB" sz="1600" b="0" i="0" u="none" strike="noStrike" dirty="0">
                          <a:solidFill>
                            <a:srgbClr val="000000"/>
                          </a:solidFill>
                          <a:effectLst/>
                          <a:latin typeface="+mn-lt"/>
                        </a:rPr>
                        <a:t>Waste Management</a:t>
                      </a:r>
                    </a:p>
                  </a:txBody>
                  <a:tcPr marL="0" marR="0" marT="0" marB="0" anchor="b">
                    <a:solidFill>
                      <a:srgbClr val="FF0000"/>
                    </a:solidFill>
                  </a:tcPr>
                </a:tc>
              </a:tr>
              <a:tr h="278130">
                <a:tc>
                  <a:txBody>
                    <a:bodyPr/>
                    <a:lstStyle/>
                    <a:p>
                      <a:pPr algn="l" fontAlgn="b"/>
                      <a:r>
                        <a:rPr lang="en-GB" sz="1600" b="0" i="0" u="none" strike="noStrike" dirty="0">
                          <a:solidFill>
                            <a:srgbClr val="000000"/>
                          </a:solidFill>
                          <a:effectLst/>
                          <a:latin typeface="+mn-lt"/>
                        </a:rPr>
                        <a:t>Pet Tracking</a:t>
                      </a:r>
                    </a:p>
                  </a:txBody>
                  <a:tcPr marL="0" marR="0" marT="0" marB="0" anchor="b">
                    <a:solidFill>
                      <a:srgbClr val="FF0000"/>
                    </a:solidFill>
                  </a:tcPr>
                </a:tc>
                <a:tc>
                  <a:txBody>
                    <a:bodyPr/>
                    <a:lstStyle/>
                    <a:p>
                      <a:pPr algn="l" fontAlgn="b"/>
                      <a:r>
                        <a:rPr lang="en-GB" sz="1600" b="0" i="0" u="none" strike="noStrike" dirty="0">
                          <a:solidFill>
                            <a:srgbClr val="000000"/>
                          </a:solidFill>
                          <a:effectLst/>
                          <a:latin typeface="+mn-lt"/>
                        </a:rPr>
                        <a:t>Water Pipe Leakage Monitoring</a:t>
                      </a:r>
                    </a:p>
                  </a:txBody>
                  <a:tcPr marL="0" marR="0" marT="0" marB="0" anchor="b">
                    <a:solidFill>
                      <a:srgbClr val="00B050"/>
                    </a:solidFill>
                  </a:tcPr>
                </a:tc>
              </a:tr>
              <a:tr h="278130">
                <a:tc>
                  <a:txBody>
                    <a:bodyPr/>
                    <a:lstStyle/>
                    <a:p>
                      <a:pPr algn="l" fontAlgn="b"/>
                      <a:r>
                        <a:rPr lang="en-GB" sz="1600" b="0" i="0" u="none" strike="noStrike" dirty="0">
                          <a:solidFill>
                            <a:srgbClr val="000000"/>
                          </a:solidFill>
                          <a:effectLst/>
                          <a:latin typeface="+mn-lt"/>
                        </a:rPr>
                        <a:t>Pipeline Monitoring - Terrestrial</a:t>
                      </a:r>
                    </a:p>
                  </a:txBody>
                  <a:tcPr marL="0" marR="0" marT="0" marB="0" anchor="b">
                    <a:solidFill>
                      <a:srgbClr val="FF0000"/>
                    </a:solidFill>
                  </a:tcPr>
                </a:tc>
                <a:tc>
                  <a:txBody>
                    <a:bodyPr/>
                    <a:lstStyle/>
                    <a:p>
                      <a:endParaRPr lang="de-DE" sz="1600" dirty="0">
                        <a:latin typeface="+mn-lt"/>
                      </a:endParaRPr>
                    </a:p>
                  </a:txBody>
                  <a:tcPr marT="34290" marB="34290">
                    <a:noFill/>
                  </a:tcPr>
                </a:tc>
              </a:tr>
            </a:tbl>
          </a:graphicData>
        </a:graphic>
      </p:graphicFrame>
      <p:sp>
        <p:nvSpPr>
          <p:cNvPr id="6" name="Foliennummernplatzhalter 5"/>
          <p:cNvSpPr>
            <a:spLocks noGrp="1"/>
          </p:cNvSpPr>
          <p:nvPr>
            <p:ph type="sldNum" sz="quarter" idx="12"/>
          </p:nvPr>
        </p:nvSpPr>
        <p:spPr/>
        <p:txBody>
          <a:bodyPr/>
          <a:lstStyle/>
          <a:p>
            <a:pPr>
              <a:defRPr/>
            </a:pPr>
            <a:fld id="{533BCA06-FE3A-4643-AA9E-A9C76D6A057A}" type="slidenum">
              <a:rPr lang="en-US" altLang="en-US" smtClean="0"/>
              <a:pPr>
                <a:defRPr/>
              </a:pPr>
              <a:t>18</a:t>
            </a:fld>
            <a:endParaRPr lang="en-US" altLang="en-US" dirty="0"/>
          </a:p>
        </p:txBody>
      </p:sp>
      <p:sp>
        <p:nvSpPr>
          <p:cNvPr id="7" name="Fußzeilenplatzhalter 4"/>
          <p:cNvSpPr txBox="1">
            <a:spLocks/>
          </p:cNvSpPr>
          <p:nvPr/>
        </p:nvSpPr>
        <p:spPr>
          <a:xfrm>
            <a:off x="5486400" y="4856560"/>
            <a:ext cx="3124200" cy="241693"/>
          </a:xfrm>
          <a:prstGeom prst="rect">
            <a:avLst/>
          </a:prstGeom>
        </p:spPr>
        <p:txBody>
          <a:bodyPr/>
          <a:lstStyle>
            <a:defPPr>
              <a:defRPr lang="fr-FR"/>
            </a:defPPr>
            <a:lvl1pPr marL="0" algn="l" defTabSz="457061" rtl="0" eaLnBrk="1" latinLnBrk="0" hangingPunct="1">
              <a:defRPr sz="1800" kern="1200">
                <a:solidFill>
                  <a:schemeClr val="tx1"/>
                </a:solidFill>
                <a:latin typeface="+mn-lt"/>
                <a:ea typeface="+mn-ea"/>
                <a:cs typeface="+mn-cs"/>
              </a:defRPr>
            </a:lvl1pPr>
            <a:lvl2pPr marL="457061" algn="l" defTabSz="457061" rtl="0" eaLnBrk="1" latinLnBrk="0" hangingPunct="1">
              <a:defRPr sz="1800" kern="1200">
                <a:solidFill>
                  <a:schemeClr val="tx1"/>
                </a:solidFill>
                <a:latin typeface="+mn-lt"/>
                <a:ea typeface="+mn-ea"/>
                <a:cs typeface="+mn-cs"/>
              </a:defRPr>
            </a:lvl2pPr>
            <a:lvl3pPr marL="914121" algn="l" defTabSz="457061" rtl="0" eaLnBrk="1" latinLnBrk="0" hangingPunct="1">
              <a:defRPr sz="1800" kern="1200">
                <a:solidFill>
                  <a:schemeClr val="tx1"/>
                </a:solidFill>
                <a:latin typeface="+mn-lt"/>
                <a:ea typeface="+mn-ea"/>
                <a:cs typeface="+mn-cs"/>
              </a:defRPr>
            </a:lvl3pPr>
            <a:lvl4pPr marL="1371183" algn="l" defTabSz="457061" rtl="0" eaLnBrk="1" latinLnBrk="0" hangingPunct="1">
              <a:defRPr sz="1800" kern="1200">
                <a:solidFill>
                  <a:schemeClr val="tx1"/>
                </a:solidFill>
                <a:latin typeface="+mn-lt"/>
                <a:ea typeface="+mn-ea"/>
                <a:cs typeface="+mn-cs"/>
              </a:defRPr>
            </a:lvl4pPr>
            <a:lvl5pPr marL="1828243" algn="l" defTabSz="457061" rtl="0" eaLnBrk="1" latinLnBrk="0" hangingPunct="1">
              <a:defRPr sz="1800" kern="1200">
                <a:solidFill>
                  <a:schemeClr val="tx1"/>
                </a:solidFill>
                <a:latin typeface="+mn-lt"/>
                <a:ea typeface="+mn-ea"/>
                <a:cs typeface="+mn-cs"/>
              </a:defRPr>
            </a:lvl5pPr>
            <a:lvl6pPr marL="2285303" algn="l" defTabSz="457061" rtl="0" eaLnBrk="1" latinLnBrk="0" hangingPunct="1">
              <a:defRPr sz="1800" kern="1200">
                <a:solidFill>
                  <a:schemeClr val="tx1"/>
                </a:solidFill>
                <a:latin typeface="+mn-lt"/>
                <a:ea typeface="+mn-ea"/>
                <a:cs typeface="+mn-cs"/>
              </a:defRPr>
            </a:lvl6pPr>
            <a:lvl7pPr marL="2742363" algn="l" defTabSz="457061" rtl="0" eaLnBrk="1" latinLnBrk="0" hangingPunct="1">
              <a:defRPr sz="1800" kern="1200">
                <a:solidFill>
                  <a:schemeClr val="tx1"/>
                </a:solidFill>
                <a:latin typeface="+mn-lt"/>
                <a:ea typeface="+mn-ea"/>
                <a:cs typeface="+mn-cs"/>
              </a:defRPr>
            </a:lvl7pPr>
            <a:lvl8pPr marL="3199424" algn="l" defTabSz="457061" rtl="0" eaLnBrk="1" latinLnBrk="0" hangingPunct="1">
              <a:defRPr sz="1800" kern="1200">
                <a:solidFill>
                  <a:schemeClr val="tx1"/>
                </a:solidFill>
                <a:latin typeface="+mn-lt"/>
                <a:ea typeface="+mn-ea"/>
                <a:cs typeface="+mn-cs"/>
              </a:defRPr>
            </a:lvl8pPr>
            <a:lvl9pPr marL="3656485" algn="l" defTabSz="457061" rtl="0" eaLnBrk="1" latinLnBrk="0" hangingPunct="1">
              <a:defRPr sz="1800" kern="1200">
                <a:solidFill>
                  <a:schemeClr val="tx1"/>
                </a:solidFill>
                <a:latin typeface="+mn-lt"/>
                <a:ea typeface="+mn-ea"/>
                <a:cs typeface="+mn-cs"/>
              </a:defRPr>
            </a:lvl9pPr>
          </a:lstStyle>
          <a:p>
            <a:pPr>
              <a:defRPr/>
            </a:pPr>
            <a:r>
              <a:rPr lang="en-US" altLang="en-US" sz="1200" dirty="0" err="1" smtClean="0"/>
              <a:t>Joerg</a:t>
            </a:r>
            <a:r>
              <a:rPr lang="en-US" altLang="en-US" sz="1200" dirty="0" smtClean="0"/>
              <a:t> Robert, FAU Erlangen-</a:t>
            </a:r>
            <a:r>
              <a:rPr lang="en-US" altLang="en-US" sz="1200" dirty="0" err="1" smtClean="0"/>
              <a:t>Nuernberg</a:t>
            </a:r>
            <a:endParaRPr lang="en-US" altLang="en-US" sz="1200" dirty="0"/>
          </a:p>
        </p:txBody>
      </p:sp>
    </p:spTree>
    <p:extLst>
      <p:ext uri="{BB962C8B-B14F-4D97-AF65-F5344CB8AC3E}">
        <p14:creationId xmlns:p14="http://schemas.microsoft.com/office/powerpoint/2010/main" val="7065527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smtClean="0"/>
              <a:t>Conclusion</a:t>
            </a:r>
            <a:endParaRPr lang="en-US" dirty="0"/>
          </a:p>
        </p:txBody>
      </p:sp>
      <p:sp>
        <p:nvSpPr>
          <p:cNvPr id="3" name="Inhaltsplatzhalter 2"/>
          <p:cNvSpPr>
            <a:spLocks noGrp="1"/>
          </p:cNvSpPr>
          <p:nvPr>
            <p:ph idx="1"/>
          </p:nvPr>
        </p:nvSpPr>
        <p:spPr/>
        <p:txBody>
          <a:bodyPr/>
          <a:lstStyle/>
          <a:p>
            <a:r>
              <a:rPr lang="en-US" sz="2000" dirty="0" smtClean="0"/>
              <a:t>LPWANs are mainly suitable for monitoring applications</a:t>
            </a:r>
          </a:p>
          <a:p>
            <a:r>
              <a:rPr lang="en-US" sz="2000" dirty="0" smtClean="0"/>
              <a:t>Long range communications results in very low payload bit-rates</a:t>
            </a:r>
          </a:p>
          <a:p>
            <a:r>
              <a:rPr lang="en-US" sz="2000" dirty="0" smtClean="0"/>
              <a:t>IP overhead is too large for many applications</a:t>
            </a:r>
          </a:p>
          <a:p>
            <a:r>
              <a:rPr lang="en-US" sz="2000" dirty="0" smtClean="0"/>
              <a:t>Channel access and interference are critical design considerations</a:t>
            </a:r>
          </a:p>
          <a:p>
            <a:endParaRPr lang="en-US" sz="2000" dirty="0" smtClean="0"/>
          </a:p>
          <a:p>
            <a:r>
              <a:rPr lang="en-US" sz="2000" dirty="0"/>
              <a:t>IG </a:t>
            </a:r>
            <a:r>
              <a:rPr lang="en-US" sz="2000" dirty="0" smtClean="0"/>
              <a:t>LPWA (within IEEE 802.15) is currently investigating LPWAN technologies and technical prospects of a new standard.</a:t>
            </a:r>
          </a:p>
          <a:p>
            <a:r>
              <a:rPr lang="en-US" sz="2000" dirty="0" smtClean="0"/>
              <a:t>The IG (Interest Group) report is expected in July 2017. A Study Group or Task Group might be formed as a result.</a:t>
            </a:r>
          </a:p>
          <a:p>
            <a:endParaRPr lang="en-US" sz="2000" dirty="0" smtClean="0"/>
          </a:p>
          <a:p>
            <a:endParaRPr lang="en-US" sz="2000" dirty="0"/>
          </a:p>
        </p:txBody>
      </p:sp>
      <p:sp>
        <p:nvSpPr>
          <p:cNvPr id="4" name="Datumsplatzhalter 3"/>
          <p:cNvSpPr>
            <a:spLocks noGrp="1"/>
          </p:cNvSpPr>
          <p:nvPr>
            <p:ph type="dt" sz="half" idx="4294967295"/>
          </p:nvPr>
        </p:nvSpPr>
        <p:spPr>
          <a:xfrm>
            <a:off x="685800" y="283711"/>
            <a:ext cx="1600200" cy="161583"/>
          </a:xfrm>
          <a:prstGeom prst="rect">
            <a:avLst/>
          </a:prstGeom>
        </p:spPr>
        <p:txBody>
          <a:bodyPr/>
          <a:lstStyle/>
          <a:p>
            <a:pPr>
              <a:defRPr/>
            </a:pPr>
            <a:r>
              <a:rPr lang="en-US" altLang="en-US" smtClean="0"/>
              <a:t>March 2017</a:t>
            </a:r>
            <a:endParaRPr lang="en-US" altLang="en-US" dirty="0"/>
          </a:p>
        </p:txBody>
      </p:sp>
      <p:sp>
        <p:nvSpPr>
          <p:cNvPr id="6" name="Foliennummernplatzhalter 5"/>
          <p:cNvSpPr>
            <a:spLocks noGrp="1"/>
          </p:cNvSpPr>
          <p:nvPr>
            <p:ph type="sldNum" sz="quarter" idx="12"/>
          </p:nvPr>
        </p:nvSpPr>
        <p:spPr/>
        <p:txBody>
          <a:bodyPr/>
          <a:lstStyle/>
          <a:p>
            <a:pPr>
              <a:defRPr/>
            </a:pPr>
            <a:fld id="{8ADE5265-9E81-4E2F-AA5C-B1F646E41AB2}" type="slidenum">
              <a:rPr lang="en-US" altLang="en-US" smtClean="0"/>
              <a:pPr>
                <a:defRPr/>
              </a:pPr>
              <a:t>19</a:t>
            </a:fld>
            <a:endParaRPr lang="en-US" altLang="en-US" dirty="0"/>
          </a:p>
        </p:txBody>
      </p:sp>
      <p:sp>
        <p:nvSpPr>
          <p:cNvPr id="7" name="Fußzeilenplatzhalter 4"/>
          <p:cNvSpPr txBox="1">
            <a:spLocks/>
          </p:cNvSpPr>
          <p:nvPr/>
        </p:nvSpPr>
        <p:spPr>
          <a:xfrm>
            <a:off x="5486400" y="4856560"/>
            <a:ext cx="3124200" cy="241693"/>
          </a:xfrm>
          <a:prstGeom prst="rect">
            <a:avLst/>
          </a:prstGeom>
        </p:spPr>
        <p:txBody>
          <a:bodyPr/>
          <a:lstStyle>
            <a:defPPr>
              <a:defRPr lang="fr-FR"/>
            </a:defPPr>
            <a:lvl1pPr marL="0" algn="l" defTabSz="457061" rtl="0" eaLnBrk="1" latinLnBrk="0" hangingPunct="1">
              <a:defRPr sz="1800" kern="1200">
                <a:solidFill>
                  <a:schemeClr val="tx1"/>
                </a:solidFill>
                <a:latin typeface="+mn-lt"/>
                <a:ea typeface="+mn-ea"/>
                <a:cs typeface="+mn-cs"/>
              </a:defRPr>
            </a:lvl1pPr>
            <a:lvl2pPr marL="457061" algn="l" defTabSz="457061" rtl="0" eaLnBrk="1" latinLnBrk="0" hangingPunct="1">
              <a:defRPr sz="1800" kern="1200">
                <a:solidFill>
                  <a:schemeClr val="tx1"/>
                </a:solidFill>
                <a:latin typeface="+mn-lt"/>
                <a:ea typeface="+mn-ea"/>
                <a:cs typeface="+mn-cs"/>
              </a:defRPr>
            </a:lvl2pPr>
            <a:lvl3pPr marL="914121" algn="l" defTabSz="457061" rtl="0" eaLnBrk="1" latinLnBrk="0" hangingPunct="1">
              <a:defRPr sz="1800" kern="1200">
                <a:solidFill>
                  <a:schemeClr val="tx1"/>
                </a:solidFill>
                <a:latin typeface="+mn-lt"/>
                <a:ea typeface="+mn-ea"/>
                <a:cs typeface="+mn-cs"/>
              </a:defRPr>
            </a:lvl3pPr>
            <a:lvl4pPr marL="1371183" algn="l" defTabSz="457061" rtl="0" eaLnBrk="1" latinLnBrk="0" hangingPunct="1">
              <a:defRPr sz="1800" kern="1200">
                <a:solidFill>
                  <a:schemeClr val="tx1"/>
                </a:solidFill>
                <a:latin typeface="+mn-lt"/>
                <a:ea typeface="+mn-ea"/>
                <a:cs typeface="+mn-cs"/>
              </a:defRPr>
            </a:lvl4pPr>
            <a:lvl5pPr marL="1828243" algn="l" defTabSz="457061" rtl="0" eaLnBrk="1" latinLnBrk="0" hangingPunct="1">
              <a:defRPr sz="1800" kern="1200">
                <a:solidFill>
                  <a:schemeClr val="tx1"/>
                </a:solidFill>
                <a:latin typeface="+mn-lt"/>
                <a:ea typeface="+mn-ea"/>
                <a:cs typeface="+mn-cs"/>
              </a:defRPr>
            </a:lvl5pPr>
            <a:lvl6pPr marL="2285303" algn="l" defTabSz="457061" rtl="0" eaLnBrk="1" latinLnBrk="0" hangingPunct="1">
              <a:defRPr sz="1800" kern="1200">
                <a:solidFill>
                  <a:schemeClr val="tx1"/>
                </a:solidFill>
                <a:latin typeface="+mn-lt"/>
                <a:ea typeface="+mn-ea"/>
                <a:cs typeface="+mn-cs"/>
              </a:defRPr>
            </a:lvl6pPr>
            <a:lvl7pPr marL="2742363" algn="l" defTabSz="457061" rtl="0" eaLnBrk="1" latinLnBrk="0" hangingPunct="1">
              <a:defRPr sz="1800" kern="1200">
                <a:solidFill>
                  <a:schemeClr val="tx1"/>
                </a:solidFill>
                <a:latin typeface="+mn-lt"/>
                <a:ea typeface="+mn-ea"/>
                <a:cs typeface="+mn-cs"/>
              </a:defRPr>
            </a:lvl7pPr>
            <a:lvl8pPr marL="3199424" algn="l" defTabSz="457061" rtl="0" eaLnBrk="1" latinLnBrk="0" hangingPunct="1">
              <a:defRPr sz="1800" kern="1200">
                <a:solidFill>
                  <a:schemeClr val="tx1"/>
                </a:solidFill>
                <a:latin typeface="+mn-lt"/>
                <a:ea typeface="+mn-ea"/>
                <a:cs typeface="+mn-cs"/>
              </a:defRPr>
            </a:lvl8pPr>
            <a:lvl9pPr marL="3656485" algn="l" defTabSz="457061" rtl="0" eaLnBrk="1" latinLnBrk="0" hangingPunct="1">
              <a:defRPr sz="1800" kern="1200">
                <a:solidFill>
                  <a:schemeClr val="tx1"/>
                </a:solidFill>
                <a:latin typeface="+mn-lt"/>
                <a:ea typeface="+mn-ea"/>
                <a:cs typeface="+mn-cs"/>
              </a:defRPr>
            </a:lvl9pPr>
          </a:lstStyle>
          <a:p>
            <a:pPr>
              <a:defRPr/>
            </a:pPr>
            <a:r>
              <a:rPr lang="en-US" altLang="en-US" sz="1200" dirty="0" err="1" smtClean="0"/>
              <a:t>Joerg</a:t>
            </a:r>
            <a:r>
              <a:rPr lang="en-US" altLang="en-US" sz="1200" dirty="0" smtClean="0"/>
              <a:t> Robert, FAU Erlangen-</a:t>
            </a:r>
            <a:r>
              <a:rPr lang="en-US" altLang="en-US" sz="1200" dirty="0" err="1" smtClean="0"/>
              <a:t>Nuernberg</a:t>
            </a:r>
            <a:endParaRPr lang="en-US" altLang="en-US" sz="1200" dirty="0"/>
          </a:p>
        </p:txBody>
      </p:sp>
    </p:spTree>
    <p:extLst>
      <p:ext uri="{BB962C8B-B14F-4D97-AF65-F5344CB8AC3E}">
        <p14:creationId xmlns:p14="http://schemas.microsoft.com/office/powerpoint/2010/main" val="41879727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22D2E28D-3C84-FA4F-AA95-DF0FC25EB245}" type="slidenum">
              <a:rPr lang="fr-FR" smtClean="0"/>
              <a:t>2</a:t>
            </a:fld>
            <a:endParaRPr lang="fr-FR"/>
          </a:p>
        </p:txBody>
      </p:sp>
      <p:sp>
        <p:nvSpPr>
          <p:cNvPr id="4" name="Titre 1"/>
          <p:cNvSpPr txBox="1">
            <a:spLocks/>
          </p:cNvSpPr>
          <p:nvPr/>
        </p:nvSpPr>
        <p:spPr>
          <a:xfrm>
            <a:off x="920176" y="1119634"/>
            <a:ext cx="7359805" cy="900112"/>
          </a:xfrm>
          <a:prstGeom prst="rect">
            <a:avLst/>
          </a:prstGeom>
        </p:spPr>
        <p:txBody>
          <a:bodyPr vert="horz" lIns="91411" tIns="45707" rIns="91411" bIns="45707" rtlCol="0" anchor="ctr">
            <a:normAutofit fontScale="70000" lnSpcReduction="20000"/>
          </a:bodyPr>
          <a:lstStyle>
            <a:lvl1pPr algn="ctr" defTabSz="457061" rtl="0" eaLnBrk="1" latinLnBrk="0" hangingPunct="1">
              <a:spcBef>
                <a:spcPct val="0"/>
              </a:spcBef>
              <a:buNone/>
              <a:defRPr sz="4400" kern="1200">
                <a:solidFill>
                  <a:schemeClr val="tx1"/>
                </a:solidFill>
                <a:latin typeface="+mj-lt"/>
                <a:ea typeface="+mj-ea"/>
                <a:cs typeface="+mj-cs"/>
              </a:defRPr>
            </a:lvl1pPr>
          </a:lstStyle>
          <a:p>
            <a:r>
              <a:rPr lang="en-US" dirty="0"/>
              <a:t>An Introduction to </a:t>
            </a:r>
            <a:r>
              <a:rPr lang="en-US" dirty="0" smtClean="0"/>
              <a:t>IEEE 802 IG LPWA (Low </a:t>
            </a:r>
            <a:r>
              <a:rPr lang="en-US" dirty="0"/>
              <a:t>Power Wide </a:t>
            </a:r>
            <a:r>
              <a:rPr lang="en-US" dirty="0" smtClean="0"/>
              <a:t>Area)</a:t>
            </a:r>
            <a:endParaRPr lang="en-US" b="1" dirty="0" smtClean="0">
              <a:cs typeface="Trebuchet MS"/>
            </a:endParaRPr>
          </a:p>
        </p:txBody>
      </p:sp>
      <p:sp>
        <p:nvSpPr>
          <p:cNvPr id="5" name="Titre 1"/>
          <p:cNvSpPr txBox="1">
            <a:spLocks/>
          </p:cNvSpPr>
          <p:nvPr/>
        </p:nvSpPr>
        <p:spPr>
          <a:xfrm>
            <a:off x="0" y="2571749"/>
            <a:ext cx="9144000" cy="1182969"/>
          </a:xfrm>
          <a:prstGeom prst="rect">
            <a:avLst/>
          </a:prstGeom>
        </p:spPr>
        <p:txBody>
          <a:bodyPr vert="horz" lIns="91411" tIns="45707" rIns="91411" bIns="45707" rtlCol="0" anchor="ctr">
            <a:normAutofit/>
          </a:bodyPr>
          <a:lstStyle>
            <a:lvl1pPr algn="ctr" defTabSz="457061" rtl="0" eaLnBrk="1" latinLnBrk="0" hangingPunct="1">
              <a:spcBef>
                <a:spcPct val="0"/>
              </a:spcBef>
              <a:buNone/>
              <a:defRPr sz="4400" kern="1200">
                <a:solidFill>
                  <a:schemeClr val="tx1"/>
                </a:solidFill>
                <a:latin typeface="+mj-lt"/>
                <a:ea typeface="+mj-ea"/>
                <a:cs typeface="+mj-cs"/>
              </a:defRPr>
            </a:lvl1pPr>
          </a:lstStyle>
          <a:p>
            <a:r>
              <a:rPr lang="en-US" sz="2000" dirty="0" smtClean="0">
                <a:latin typeface="+mn-lt"/>
                <a:cs typeface="Trebuchet MS"/>
              </a:rPr>
              <a:t>Charlie Perkins</a:t>
            </a:r>
            <a:r>
              <a:rPr lang="en-US" sz="2000" dirty="0">
                <a:latin typeface="+mn-lt"/>
                <a:cs typeface="Trebuchet MS"/>
              </a:rPr>
              <a:t> </a:t>
            </a:r>
            <a:r>
              <a:rPr lang="en-US" sz="2000" dirty="0" smtClean="0">
                <a:latin typeface="+mn-lt"/>
                <a:cs typeface="Trebuchet MS"/>
              </a:rPr>
              <a:t> </a:t>
            </a:r>
            <a:r>
              <a:rPr lang="en-US" sz="2000" dirty="0">
                <a:latin typeface="+mn-lt"/>
                <a:cs typeface="Trebuchet MS"/>
              </a:rPr>
              <a:t>&lt;charles.perkins@earthlink.net&gt;</a:t>
            </a:r>
            <a:endParaRPr lang="en-US" sz="2000" dirty="0" smtClean="0">
              <a:latin typeface="+mn-lt"/>
              <a:cs typeface="Trebuchet MS"/>
            </a:endParaRPr>
          </a:p>
          <a:p>
            <a:r>
              <a:rPr lang="en-US" sz="2000" dirty="0" err="1">
                <a:cs typeface="Trebuchet MS"/>
              </a:rPr>
              <a:t>Joerg</a:t>
            </a:r>
            <a:r>
              <a:rPr lang="en-US" sz="2000" dirty="0">
                <a:cs typeface="Trebuchet MS"/>
              </a:rPr>
              <a:t> Robert &lt;joerg.robert@fau.de&gt;</a:t>
            </a:r>
          </a:p>
        </p:txBody>
      </p:sp>
      <p:sp>
        <p:nvSpPr>
          <p:cNvPr id="6" name="Titre 1"/>
          <p:cNvSpPr txBox="1">
            <a:spLocks/>
          </p:cNvSpPr>
          <p:nvPr/>
        </p:nvSpPr>
        <p:spPr>
          <a:xfrm>
            <a:off x="0" y="4154768"/>
            <a:ext cx="9144000" cy="900112"/>
          </a:xfrm>
          <a:prstGeom prst="rect">
            <a:avLst/>
          </a:prstGeom>
        </p:spPr>
        <p:txBody>
          <a:bodyPr vert="horz" lIns="91411" tIns="45707" rIns="91411" bIns="45707" rtlCol="0" anchor="ctr">
            <a:normAutofit/>
          </a:bodyPr>
          <a:lstStyle>
            <a:lvl1pPr algn="ctr" defTabSz="457061" rtl="0" eaLnBrk="1" latinLnBrk="0" hangingPunct="1">
              <a:spcBef>
                <a:spcPct val="0"/>
              </a:spcBef>
              <a:buNone/>
              <a:defRPr sz="4400" kern="1200">
                <a:solidFill>
                  <a:schemeClr val="tx1"/>
                </a:solidFill>
                <a:latin typeface="+mj-lt"/>
                <a:ea typeface="+mj-ea"/>
                <a:cs typeface="+mj-cs"/>
              </a:defRPr>
            </a:lvl1pPr>
          </a:lstStyle>
          <a:p>
            <a:endParaRPr lang="en-US" sz="2000" dirty="0">
              <a:latin typeface="Trebuchet MS"/>
              <a:cs typeface="Trebuchet MS"/>
            </a:endParaRPr>
          </a:p>
        </p:txBody>
      </p:sp>
      <p:sp>
        <p:nvSpPr>
          <p:cNvPr id="7" name="ZoneTexte 6"/>
          <p:cNvSpPr txBox="1"/>
          <p:nvPr/>
        </p:nvSpPr>
        <p:spPr>
          <a:xfrm>
            <a:off x="6787444" y="4684889"/>
            <a:ext cx="184666" cy="369332"/>
          </a:xfrm>
          <a:prstGeom prst="rect">
            <a:avLst/>
          </a:prstGeom>
          <a:noFill/>
        </p:spPr>
        <p:txBody>
          <a:bodyPr wrap="none" rtlCol="0">
            <a:spAutoFit/>
          </a:bodyPr>
          <a:lstStyle/>
          <a:p>
            <a:endParaRPr lang="en-US" dirty="0"/>
          </a:p>
        </p:txBody>
      </p:sp>
      <p:sp>
        <p:nvSpPr>
          <p:cNvPr id="2" name="ZoneTexte 1"/>
          <p:cNvSpPr txBox="1"/>
          <p:nvPr/>
        </p:nvSpPr>
        <p:spPr>
          <a:xfrm>
            <a:off x="2717750" y="4728921"/>
            <a:ext cx="3461404" cy="369332"/>
          </a:xfrm>
          <a:prstGeom prst="rect">
            <a:avLst/>
          </a:prstGeom>
          <a:noFill/>
        </p:spPr>
        <p:txBody>
          <a:bodyPr wrap="none" rtlCol="0">
            <a:spAutoFit/>
          </a:bodyPr>
          <a:lstStyle/>
          <a:p>
            <a:r>
              <a:rPr lang="en-US" dirty="0" smtClean="0">
                <a:cs typeface="Trebuchet MS"/>
              </a:rPr>
              <a:t>98</a:t>
            </a:r>
            <a:r>
              <a:rPr lang="en-US" baseline="30000" dirty="0" smtClean="0">
                <a:cs typeface="Trebuchet MS"/>
              </a:rPr>
              <a:t>th </a:t>
            </a:r>
            <a:r>
              <a:rPr lang="en-US" dirty="0" smtClean="0">
                <a:cs typeface="Trebuchet MS"/>
              </a:rPr>
              <a:t>IETF, Chicago, March 29</a:t>
            </a:r>
            <a:r>
              <a:rPr lang="en-US" baseline="30000" dirty="0" smtClean="0">
                <a:cs typeface="Trebuchet MS"/>
              </a:rPr>
              <a:t>th</a:t>
            </a:r>
            <a:r>
              <a:rPr lang="en-US" dirty="0" smtClean="0">
                <a:cs typeface="Trebuchet MS"/>
              </a:rPr>
              <a:t>, 2016</a:t>
            </a:r>
            <a:endParaRPr lang="en-US" dirty="0">
              <a:cs typeface="Trebuchet MS"/>
            </a:endParaRPr>
          </a:p>
        </p:txBody>
      </p:sp>
    </p:spTree>
    <p:extLst>
      <p:ext uri="{BB962C8B-B14F-4D97-AF65-F5344CB8AC3E}">
        <p14:creationId xmlns:p14="http://schemas.microsoft.com/office/powerpoint/2010/main" val="36910242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err="1" smtClean="0"/>
              <a:t>Thank</a:t>
            </a:r>
            <a:r>
              <a:rPr lang="de-DE" dirty="0" smtClean="0"/>
              <a:t> </a:t>
            </a:r>
            <a:r>
              <a:rPr lang="de-DE" dirty="0" err="1" smtClean="0"/>
              <a:t>You</a:t>
            </a:r>
            <a:r>
              <a:rPr lang="de-DE" dirty="0" smtClean="0"/>
              <a:t> </a:t>
            </a:r>
            <a:r>
              <a:rPr lang="de-DE" dirty="0" err="1" smtClean="0"/>
              <a:t>for</a:t>
            </a:r>
            <a:r>
              <a:rPr lang="de-DE" dirty="0" smtClean="0"/>
              <a:t> </a:t>
            </a:r>
            <a:r>
              <a:rPr lang="de-DE" dirty="0" err="1" smtClean="0"/>
              <a:t>Your</a:t>
            </a:r>
            <a:r>
              <a:rPr lang="de-DE" dirty="0" smtClean="0"/>
              <a:t> Interest!</a:t>
            </a:r>
            <a:endParaRPr lang="de-DE" dirty="0"/>
          </a:p>
        </p:txBody>
      </p:sp>
      <p:sp>
        <p:nvSpPr>
          <p:cNvPr id="8" name="Untertitel 7"/>
          <p:cNvSpPr>
            <a:spLocks noGrp="1"/>
          </p:cNvSpPr>
          <p:nvPr>
            <p:ph type="subTitle" idx="1"/>
          </p:nvPr>
        </p:nvSpPr>
        <p:spPr/>
        <p:txBody>
          <a:bodyPr/>
          <a:lstStyle/>
          <a:p>
            <a:endParaRPr lang="de-DE"/>
          </a:p>
        </p:txBody>
      </p:sp>
      <p:sp>
        <p:nvSpPr>
          <p:cNvPr id="4" name="Datumsplatzhalter 3"/>
          <p:cNvSpPr>
            <a:spLocks noGrp="1"/>
          </p:cNvSpPr>
          <p:nvPr>
            <p:ph type="dt" sz="half" idx="4294967295"/>
          </p:nvPr>
        </p:nvSpPr>
        <p:spPr>
          <a:xfrm>
            <a:off x="685800" y="283711"/>
            <a:ext cx="1600200" cy="161583"/>
          </a:xfrm>
          <a:prstGeom prst="rect">
            <a:avLst/>
          </a:prstGeom>
        </p:spPr>
        <p:txBody>
          <a:bodyPr/>
          <a:lstStyle/>
          <a:p>
            <a:pPr>
              <a:defRPr/>
            </a:pPr>
            <a:r>
              <a:rPr lang="en-US" altLang="en-US" smtClean="0"/>
              <a:t>March 2017</a:t>
            </a:r>
            <a:endParaRPr lang="en-US" altLang="en-US" dirty="0"/>
          </a:p>
        </p:txBody>
      </p:sp>
      <p:sp>
        <p:nvSpPr>
          <p:cNvPr id="6" name="Foliennummernplatzhalter 5"/>
          <p:cNvSpPr>
            <a:spLocks noGrp="1"/>
          </p:cNvSpPr>
          <p:nvPr>
            <p:ph type="sldNum" sz="quarter" idx="12"/>
          </p:nvPr>
        </p:nvSpPr>
        <p:spPr/>
        <p:txBody>
          <a:bodyPr/>
          <a:lstStyle/>
          <a:p>
            <a:pPr>
              <a:defRPr/>
            </a:pPr>
            <a:fld id="{8ADE5265-9E81-4E2F-AA5C-B1F646E41AB2}" type="slidenum">
              <a:rPr lang="en-US" altLang="en-US" smtClean="0"/>
              <a:pPr>
                <a:defRPr/>
              </a:pPr>
              <a:t>20</a:t>
            </a:fld>
            <a:endParaRPr lang="en-US" altLang="en-US" dirty="0"/>
          </a:p>
        </p:txBody>
      </p:sp>
      <p:sp>
        <p:nvSpPr>
          <p:cNvPr id="9" name="Fußzeilenplatzhalter 4"/>
          <p:cNvSpPr txBox="1">
            <a:spLocks/>
          </p:cNvSpPr>
          <p:nvPr/>
        </p:nvSpPr>
        <p:spPr>
          <a:xfrm>
            <a:off x="5486400" y="4856560"/>
            <a:ext cx="3124200" cy="241693"/>
          </a:xfrm>
          <a:prstGeom prst="rect">
            <a:avLst/>
          </a:prstGeom>
        </p:spPr>
        <p:txBody>
          <a:bodyPr/>
          <a:lstStyle>
            <a:defPPr>
              <a:defRPr lang="fr-FR"/>
            </a:defPPr>
            <a:lvl1pPr marL="0" algn="l" defTabSz="457061" rtl="0" eaLnBrk="1" latinLnBrk="0" hangingPunct="1">
              <a:defRPr sz="1800" kern="1200">
                <a:solidFill>
                  <a:schemeClr val="tx1"/>
                </a:solidFill>
                <a:latin typeface="+mn-lt"/>
                <a:ea typeface="+mn-ea"/>
                <a:cs typeface="+mn-cs"/>
              </a:defRPr>
            </a:lvl1pPr>
            <a:lvl2pPr marL="457061" algn="l" defTabSz="457061" rtl="0" eaLnBrk="1" latinLnBrk="0" hangingPunct="1">
              <a:defRPr sz="1800" kern="1200">
                <a:solidFill>
                  <a:schemeClr val="tx1"/>
                </a:solidFill>
                <a:latin typeface="+mn-lt"/>
                <a:ea typeface="+mn-ea"/>
                <a:cs typeface="+mn-cs"/>
              </a:defRPr>
            </a:lvl2pPr>
            <a:lvl3pPr marL="914121" algn="l" defTabSz="457061" rtl="0" eaLnBrk="1" latinLnBrk="0" hangingPunct="1">
              <a:defRPr sz="1800" kern="1200">
                <a:solidFill>
                  <a:schemeClr val="tx1"/>
                </a:solidFill>
                <a:latin typeface="+mn-lt"/>
                <a:ea typeface="+mn-ea"/>
                <a:cs typeface="+mn-cs"/>
              </a:defRPr>
            </a:lvl3pPr>
            <a:lvl4pPr marL="1371183" algn="l" defTabSz="457061" rtl="0" eaLnBrk="1" latinLnBrk="0" hangingPunct="1">
              <a:defRPr sz="1800" kern="1200">
                <a:solidFill>
                  <a:schemeClr val="tx1"/>
                </a:solidFill>
                <a:latin typeface="+mn-lt"/>
                <a:ea typeface="+mn-ea"/>
                <a:cs typeface="+mn-cs"/>
              </a:defRPr>
            </a:lvl4pPr>
            <a:lvl5pPr marL="1828243" algn="l" defTabSz="457061" rtl="0" eaLnBrk="1" latinLnBrk="0" hangingPunct="1">
              <a:defRPr sz="1800" kern="1200">
                <a:solidFill>
                  <a:schemeClr val="tx1"/>
                </a:solidFill>
                <a:latin typeface="+mn-lt"/>
                <a:ea typeface="+mn-ea"/>
                <a:cs typeface="+mn-cs"/>
              </a:defRPr>
            </a:lvl5pPr>
            <a:lvl6pPr marL="2285303" algn="l" defTabSz="457061" rtl="0" eaLnBrk="1" latinLnBrk="0" hangingPunct="1">
              <a:defRPr sz="1800" kern="1200">
                <a:solidFill>
                  <a:schemeClr val="tx1"/>
                </a:solidFill>
                <a:latin typeface="+mn-lt"/>
                <a:ea typeface="+mn-ea"/>
                <a:cs typeface="+mn-cs"/>
              </a:defRPr>
            </a:lvl6pPr>
            <a:lvl7pPr marL="2742363" algn="l" defTabSz="457061" rtl="0" eaLnBrk="1" latinLnBrk="0" hangingPunct="1">
              <a:defRPr sz="1800" kern="1200">
                <a:solidFill>
                  <a:schemeClr val="tx1"/>
                </a:solidFill>
                <a:latin typeface="+mn-lt"/>
                <a:ea typeface="+mn-ea"/>
                <a:cs typeface="+mn-cs"/>
              </a:defRPr>
            </a:lvl7pPr>
            <a:lvl8pPr marL="3199424" algn="l" defTabSz="457061" rtl="0" eaLnBrk="1" latinLnBrk="0" hangingPunct="1">
              <a:defRPr sz="1800" kern="1200">
                <a:solidFill>
                  <a:schemeClr val="tx1"/>
                </a:solidFill>
                <a:latin typeface="+mn-lt"/>
                <a:ea typeface="+mn-ea"/>
                <a:cs typeface="+mn-cs"/>
              </a:defRPr>
            </a:lvl8pPr>
            <a:lvl9pPr marL="3656485" algn="l" defTabSz="457061" rtl="0" eaLnBrk="1" latinLnBrk="0" hangingPunct="1">
              <a:defRPr sz="1800" kern="1200">
                <a:solidFill>
                  <a:schemeClr val="tx1"/>
                </a:solidFill>
                <a:latin typeface="+mn-lt"/>
                <a:ea typeface="+mn-ea"/>
                <a:cs typeface="+mn-cs"/>
              </a:defRPr>
            </a:lvl9pPr>
          </a:lstStyle>
          <a:p>
            <a:pPr>
              <a:defRPr/>
            </a:pPr>
            <a:r>
              <a:rPr lang="en-US" altLang="en-US" sz="1200" dirty="0" err="1" smtClean="0"/>
              <a:t>Joerg</a:t>
            </a:r>
            <a:r>
              <a:rPr lang="en-US" altLang="en-US" sz="1200" dirty="0" smtClean="0"/>
              <a:t> Robert, FAU Erlangen-</a:t>
            </a:r>
            <a:r>
              <a:rPr lang="en-US" altLang="en-US" sz="1200" dirty="0" err="1" smtClean="0"/>
              <a:t>Nuernberg</a:t>
            </a:r>
            <a:endParaRPr lang="en-US" altLang="en-US" sz="1200" dirty="0"/>
          </a:p>
        </p:txBody>
      </p:sp>
    </p:spTree>
    <p:extLst>
      <p:ext uri="{BB962C8B-B14F-4D97-AF65-F5344CB8AC3E}">
        <p14:creationId xmlns:p14="http://schemas.microsoft.com/office/powerpoint/2010/main" val="32302591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smtClean="0"/>
              <a:t>Literature</a:t>
            </a:r>
            <a:endParaRPr lang="en-US" dirty="0"/>
          </a:p>
        </p:txBody>
      </p:sp>
      <p:sp>
        <p:nvSpPr>
          <p:cNvPr id="3" name="Inhaltsplatzhalter 2"/>
          <p:cNvSpPr>
            <a:spLocks noGrp="1"/>
          </p:cNvSpPr>
          <p:nvPr>
            <p:ph idx="1"/>
          </p:nvPr>
        </p:nvSpPr>
        <p:spPr>
          <a:xfrm>
            <a:off x="685800" y="1437624"/>
            <a:ext cx="7772400" cy="3086100"/>
          </a:xfrm>
        </p:spPr>
        <p:txBody>
          <a:bodyPr>
            <a:normAutofit fontScale="92500" lnSpcReduction="10000"/>
          </a:bodyPr>
          <a:lstStyle/>
          <a:p>
            <a:pPr marL="446088" indent="-446088">
              <a:buNone/>
            </a:pPr>
            <a:r>
              <a:rPr lang="en-US" sz="1600" dirty="0" smtClean="0"/>
              <a:t>[1] IEEE 802.15, IG LPWA, LPWA </a:t>
            </a:r>
            <a:r>
              <a:rPr lang="en-US" sz="1600" dirty="0"/>
              <a:t>Use-Cases, </a:t>
            </a:r>
            <a:r>
              <a:rPr lang="en-US" sz="1600" dirty="0">
                <a:hlinkClick r:id="rId2"/>
              </a:rPr>
              <a:t>https://</a:t>
            </a:r>
            <a:r>
              <a:rPr lang="en-US" sz="1600" dirty="0" smtClean="0">
                <a:hlinkClick r:id="rId2"/>
              </a:rPr>
              <a:t>mentor.ieee.org/802.15/dcn/16/15-16-0770-05-lpwa-lpwa-use-cases.xlsx</a:t>
            </a:r>
            <a:endParaRPr lang="en-US" sz="1600" dirty="0" smtClean="0"/>
          </a:p>
          <a:p>
            <a:pPr marL="446088" indent="-446088">
              <a:buNone/>
            </a:pPr>
            <a:r>
              <a:rPr lang="en-US" sz="1600" dirty="0" smtClean="0"/>
              <a:t>[2] </a:t>
            </a:r>
            <a:r>
              <a:rPr lang="en-US" sz="1600" dirty="0" err="1" smtClean="0"/>
              <a:t>Proakis</a:t>
            </a:r>
            <a:r>
              <a:rPr lang="en-US" sz="1600" dirty="0" smtClean="0"/>
              <a:t>, J. G., </a:t>
            </a:r>
            <a:r>
              <a:rPr lang="en-US" sz="1600" dirty="0" err="1" smtClean="0"/>
              <a:t>Salehi</a:t>
            </a:r>
            <a:r>
              <a:rPr lang="en-US" sz="1600" dirty="0" smtClean="0"/>
              <a:t>, M.; Digital Communications, </a:t>
            </a:r>
            <a:r>
              <a:rPr lang="en-US" sz="1600" dirty="0" err="1" smtClean="0"/>
              <a:t>McGRAW-Hill</a:t>
            </a:r>
            <a:r>
              <a:rPr lang="en-US" sz="1600" dirty="0" smtClean="0"/>
              <a:t>, 2008</a:t>
            </a:r>
          </a:p>
          <a:p>
            <a:pPr marL="446088" indent="-446088">
              <a:buNone/>
            </a:pPr>
            <a:r>
              <a:rPr lang="en-US" sz="1600" dirty="0" smtClean="0"/>
              <a:t>[3</a:t>
            </a:r>
            <a:r>
              <a:rPr lang="en-US" sz="1600" dirty="0"/>
              <a:t>] IEEE 802.15, IG LPWA, </a:t>
            </a:r>
            <a:r>
              <a:rPr lang="en-US" sz="1600" dirty="0" smtClean="0"/>
              <a:t>Proposal for </a:t>
            </a:r>
            <a:r>
              <a:rPr lang="en-US" sz="1600" dirty="0"/>
              <a:t>LPWAN Channel </a:t>
            </a:r>
            <a:r>
              <a:rPr lang="en-US" sz="1600" dirty="0" smtClean="0"/>
              <a:t>Models, </a:t>
            </a:r>
            <a:r>
              <a:rPr lang="en-US" sz="1600" dirty="0" smtClean="0">
                <a:hlinkClick r:id="rId3"/>
              </a:rPr>
              <a:t>https</a:t>
            </a:r>
            <a:r>
              <a:rPr lang="en-US" sz="1600" dirty="0">
                <a:hlinkClick r:id="rId3"/>
              </a:rPr>
              <a:t>://</a:t>
            </a:r>
            <a:r>
              <a:rPr lang="en-US" sz="1600" dirty="0" smtClean="0">
                <a:hlinkClick r:id="rId3"/>
              </a:rPr>
              <a:t>mentor.ieee.org/802.15/dcn/17/15-17-0036-01-lpwa-proposal-for-lpwan-channel-models.pptx</a:t>
            </a:r>
            <a:endParaRPr lang="en-US" sz="1600" dirty="0" smtClean="0"/>
          </a:p>
          <a:p>
            <a:pPr marL="446088" indent="-446088">
              <a:buNone/>
            </a:pPr>
            <a:r>
              <a:rPr lang="en-US" sz="1600" dirty="0" smtClean="0"/>
              <a:t>[4] </a:t>
            </a:r>
            <a:r>
              <a:rPr lang="en-US" sz="1600" dirty="0"/>
              <a:t>IEEE 802.15, IG LPWA, </a:t>
            </a:r>
            <a:r>
              <a:rPr lang="en-US" sz="1600" dirty="0" smtClean="0"/>
              <a:t>LP-WAN Downlink </a:t>
            </a:r>
            <a:r>
              <a:rPr lang="en-US" sz="1600" dirty="0"/>
              <a:t>Issues, </a:t>
            </a:r>
            <a:r>
              <a:rPr lang="en-US" sz="1600" dirty="0">
                <a:hlinkClick r:id="rId4"/>
              </a:rPr>
              <a:t>https://</a:t>
            </a:r>
            <a:r>
              <a:rPr lang="en-US" sz="1600" dirty="0" smtClean="0">
                <a:hlinkClick r:id="rId4"/>
              </a:rPr>
              <a:t>mentor.ieee.org/802.15/dcn/17/15-17-0164-00-lpwa-lp-wan-downlink-issues.pptx</a:t>
            </a:r>
            <a:endParaRPr lang="en-US" sz="1600" dirty="0" smtClean="0"/>
          </a:p>
          <a:p>
            <a:pPr marL="446088" indent="-446088">
              <a:buNone/>
            </a:pPr>
            <a:r>
              <a:rPr lang="en-US" sz="1600" dirty="0" smtClean="0"/>
              <a:t>[5] IETF, </a:t>
            </a:r>
            <a:r>
              <a:rPr lang="en-US" sz="1600" dirty="0"/>
              <a:t>LPWAN Overview, </a:t>
            </a:r>
            <a:r>
              <a:rPr lang="en-US" sz="1600" dirty="0">
                <a:hlinkClick r:id="rId5"/>
              </a:rPr>
              <a:t>https://datatracker.ietf.org/doc/draft-ietf-lpwan-overview</a:t>
            </a:r>
            <a:r>
              <a:rPr lang="en-US" sz="1600" dirty="0" smtClean="0">
                <a:hlinkClick r:id="rId5"/>
              </a:rPr>
              <a:t>/</a:t>
            </a:r>
            <a:endParaRPr lang="en-US" sz="1600" dirty="0" smtClean="0"/>
          </a:p>
          <a:p>
            <a:pPr marL="446088" indent="-446088">
              <a:buNone/>
            </a:pPr>
            <a:r>
              <a:rPr lang="en-US" sz="1600" dirty="0" smtClean="0"/>
              <a:t>[6</a:t>
            </a:r>
            <a:r>
              <a:rPr lang="en-US" sz="1600" dirty="0"/>
              <a:t>] IEEE 802.15, IG LPWA, Number of Active Interfering Users, </a:t>
            </a:r>
            <a:r>
              <a:rPr lang="en-US" sz="1600" dirty="0">
                <a:hlinkClick r:id="rId6"/>
              </a:rPr>
              <a:t>https://</a:t>
            </a:r>
            <a:r>
              <a:rPr lang="en-US" sz="1600" dirty="0" smtClean="0">
                <a:hlinkClick r:id="rId6"/>
              </a:rPr>
              <a:t>mentor.ieee.org/802.15/dcn/17/15-17-0035-00-lpwa-number-of-active-interfering-users.pptx</a:t>
            </a:r>
            <a:endParaRPr lang="en-US" sz="1600" dirty="0" smtClean="0"/>
          </a:p>
        </p:txBody>
      </p:sp>
      <p:sp>
        <p:nvSpPr>
          <p:cNvPr id="4" name="Datumsplatzhalter 3"/>
          <p:cNvSpPr>
            <a:spLocks noGrp="1"/>
          </p:cNvSpPr>
          <p:nvPr>
            <p:ph type="dt" sz="half" idx="4294967295"/>
          </p:nvPr>
        </p:nvSpPr>
        <p:spPr>
          <a:xfrm>
            <a:off x="685800" y="283711"/>
            <a:ext cx="1600200" cy="161583"/>
          </a:xfrm>
          <a:prstGeom prst="rect">
            <a:avLst/>
          </a:prstGeom>
        </p:spPr>
        <p:txBody>
          <a:bodyPr/>
          <a:lstStyle/>
          <a:p>
            <a:pPr>
              <a:defRPr/>
            </a:pPr>
            <a:r>
              <a:rPr lang="en-US" altLang="en-US" smtClean="0"/>
              <a:t>March 2017</a:t>
            </a:r>
            <a:endParaRPr lang="en-US" altLang="en-US" dirty="0"/>
          </a:p>
        </p:txBody>
      </p:sp>
      <p:sp>
        <p:nvSpPr>
          <p:cNvPr id="6" name="Foliennummernplatzhalter 5"/>
          <p:cNvSpPr>
            <a:spLocks noGrp="1"/>
          </p:cNvSpPr>
          <p:nvPr>
            <p:ph type="sldNum" sz="quarter" idx="12"/>
          </p:nvPr>
        </p:nvSpPr>
        <p:spPr/>
        <p:txBody>
          <a:bodyPr/>
          <a:lstStyle/>
          <a:p>
            <a:pPr>
              <a:defRPr/>
            </a:pPr>
            <a:fld id="{8ADE5265-9E81-4E2F-AA5C-B1F646E41AB2}" type="slidenum">
              <a:rPr lang="en-US" altLang="en-US" smtClean="0"/>
              <a:pPr>
                <a:defRPr/>
              </a:pPr>
              <a:t>21</a:t>
            </a:fld>
            <a:endParaRPr lang="en-US" altLang="en-US" dirty="0"/>
          </a:p>
        </p:txBody>
      </p:sp>
      <p:sp>
        <p:nvSpPr>
          <p:cNvPr id="7" name="Fußzeilenplatzhalter 4"/>
          <p:cNvSpPr txBox="1">
            <a:spLocks/>
          </p:cNvSpPr>
          <p:nvPr/>
        </p:nvSpPr>
        <p:spPr>
          <a:xfrm>
            <a:off x="5486400" y="4856560"/>
            <a:ext cx="3124200" cy="241693"/>
          </a:xfrm>
          <a:prstGeom prst="rect">
            <a:avLst/>
          </a:prstGeom>
        </p:spPr>
        <p:txBody>
          <a:bodyPr/>
          <a:lstStyle>
            <a:defPPr>
              <a:defRPr lang="fr-FR"/>
            </a:defPPr>
            <a:lvl1pPr marL="0" algn="l" defTabSz="457061" rtl="0" eaLnBrk="1" latinLnBrk="0" hangingPunct="1">
              <a:defRPr sz="1800" kern="1200">
                <a:solidFill>
                  <a:schemeClr val="tx1"/>
                </a:solidFill>
                <a:latin typeface="+mn-lt"/>
                <a:ea typeface="+mn-ea"/>
                <a:cs typeface="+mn-cs"/>
              </a:defRPr>
            </a:lvl1pPr>
            <a:lvl2pPr marL="457061" algn="l" defTabSz="457061" rtl="0" eaLnBrk="1" latinLnBrk="0" hangingPunct="1">
              <a:defRPr sz="1800" kern="1200">
                <a:solidFill>
                  <a:schemeClr val="tx1"/>
                </a:solidFill>
                <a:latin typeface="+mn-lt"/>
                <a:ea typeface="+mn-ea"/>
                <a:cs typeface="+mn-cs"/>
              </a:defRPr>
            </a:lvl2pPr>
            <a:lvl3pPr marL="914121" algn="l" defTabSz="457061" rtl="0" eaLnBrk="1" latinLnBrk="0" hangingPunct="1">
              <a:defRPr sz="1800" kern="1200">
                <a:solidFill>
                  <a:schemeClr val="tx1"/>
                </a:solidFill>
                <a:latin typeface="+mn-lt"/>
                <a:ea typeface="+mn-ea"/>
                <a:cs typeface="+mn-cs"/>
              </a:defRPr>
            </a:lvl3pPr>
            <a:lvl4pPr marL="1371183" algn="l" defTabSz="457061" rtl="0" eaLnBrk="1" latinLnBrk="0" hangingPunct="1">
              <a:defRPr sz="1800" kern="1200">
                <a:solidFill>
                  <a:schemeClr val="tx1"/>
                </a:solidFill>
                <a:latin typeface="+mn-lt"/>
                <a:ea typeface="+mn-ea"/>
                <a:cs typeface="+mn-cs"/>
              </a:defRPr>
            </a:lvl4pPr>
            <a:lvl5pPr marL="1828243" algn="l" defTabSz="457061" rtl="0" eaLnBrk="1" latinLnBrk="0" hangingPunct="1">
              <a:defRPr sz="1800" kern="1200">
                <a:solidFill>
                  <a:schemeClr val="tx1"/>
                </a:solidFill>
                <a:latin typeface="+mn-lt"/>
                <a:ea typeface="+mn-ea"/>
                <a:cs typeface="+mn-cs"/>
              </a:defRPr>
            </a:lvl5pPr>
            <a:lvl6pPr marL="2285303" algn="l" defTabSz="457061" rtl="0" eaLnBrk="1" latinLnBrk="0" hangingPunct="1">
              <a:defRPr sz="1800" kern="1200">
                <a:solidFill>
                  <a:schemeClr val="tx1"/>
                </a:solidFill>
                <a:latin typeface="+mn-lt"/>
                <a:ea typeface="+mn-ea"/>
                <a:cs typeface="+mn-cs"/>
              </a:defRPr>
            </a:lvl6pPr>
            <a:lvl7pPr marL="2742363" algn="l" defTabSz="457061" rtl="0" eaLnBrk="1" latinLnBrk="0" hangingPunct="1">
              <a:defRPr sz="1800" kern="1200">
                <a:solidFill>
                  <a:schemeClr val="tx1"/>
                </a:solidFill>
                <a:latin typeface="+mn-lt"/>
                <a:ea typeface="+mn-ea"/>
                <a:cs typeface="+mn-cs"/>
              </a:defRPr>
            </a:lvl7pPr>
            <a:lvl8pPr marL="3199424" algn="l" defTabSz="457061" rtl="0" eaLnBrk="1" latinLnBrk="0" hangingPunct="1">
              <a:defRPr sz="1800" kern="1200">
                <a:solidFill>
                  <a:schemeClr val="tx1"/>
                </a:solidFill>
                <a:latin typeface="+mn-lt"/>
                <a:ea typeface="+mn-ea"/>
                <a:cs typeface="+mn-cs"/>
              </a:defRPr>
            </a:lvl8pPr>
            <a:lvl9pPr marL="3656485" algn="l" defTabSz="457061" rtl="0" eaLnBrk="1" latinLnBrk="0" hangingPunct="1">
              <a:defRPr sz="1800" kern="1200">
                <a:solidFill>
                  <a:schemeClr val="tx1"/>
                </a:solidFill>
                <a:latin typeface="+mn-lt"/>
                <a:ea typeface="+mn-ea"/>
                <a:cs typeface="+mn-cs"/>
              </a:defRPr>
            </a:lvl9pPr>
          </a:lstStyle>
          <a:p>
            <a:pPr>
              <a:defRPr/>
            </a:pPr>
            <a:r>
              <a:rPr lang="en-US" altLang="en-US" sz="1200" dirty="0" err="1" smtClean="0"/>
              <a:t>Joerg</a:t>
            </a:r>
            <a:r>
              <a:rPr lang="en-US" altLang="en-US" sz="1200" dirty="0" smtClean="0"/>
              <a:t> Robert, FAU Erlangen-</a:t>
            </a:r>
            <a:r>
              <a:rPr lang="en-US" altLang="en-US" sz="1200" dirty="0" err="1" smtClean="0"/>
              <a:t>Nuernberg</a:t>
            </a:r>
            <a:endParaRPr lang="en-US" altLang="en-US" sz="1200" dirty="0"/>
          </a:p>
        </p:txBody>
      </p:sp>
    </p:spTree>
    <p:extLst>
      <p:ext uri="{BB962C8B-B14F-4D97-AF65-F5344CB8AC3E}">
        <p14:creationId xmlns:p14="http://schemas.microsoft.com/office/powerpoint/2010/main" val="34504450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err="1" smtClean="0"/>
              <a:t>Literature</a:t>
            </a:r>
            <a:r>
              <a:rPr lang="de-DE" dirty="0" smtClean="0"/>
              <a:t> (</a:t>
            </a:r>
            <a:r>
              <a:rPr lang="de-DE" dirty="0" err="1" smtClean="0"/>
              <a:t>cont</a:t>
            </a:r>
            <a:r>
              <a:rPr lang="de-DE" dirty="0" smtClean="0"/>
              <a:t>.)</a:t>
            </a:r>
            <a:endParaRPr lang="de-DE" dirty="0"/>
          </a:p>
        </p:txBody>
      </p:sp>
      <p:sp>
        <p:nvSpPr>
          <p:cNvPr id="3" name="Inhaltsplatzhalter 2"/>
          <p:cNvSpPr>
            <a:spLocks noGrp="1"/>
          </p:cNvSpPr>
          <p:nvPr>
            <p:ph idx="1"/>
          </p:nvPr>
        </p:nvSpPr>
        <p:spPr/>
        <p:txBody>
          <a:bodyPr/>
          <a:lstStyle/>
          <a:p>
            <a:pPr marL="446088" indent="-446088">
              <a:buNone/>
            </a:pPr>
            <a:r>
              <a:rPr lang="en-US" sz="1600" dirty="0"/>
              <a:t>[7] IEEE 802.15, IG LPWA, Proposal for sub-GHz Interference Model, </a:t>
            </a:r>
            <a:r>
              <a:rPr lang="en-US" sz="1600" dirty="0">
                <a:hlinkClick r:id="rId2"/>
              </a:rPr>
              <a:t>https://mentor.ieee.org/802.15/dcn/17/15-17-0037-01-lpwa-proposal-for-sub-ghz-interference-model.pptx</a:t>
            </a:r>
            <a:endParaRPr lang="en-US" sz="1600" dirty="0"/>
          </a:p>
          <a:p>
            <a:pPr marL="446088" indent="-446088">
              <a:buNone/>
            </a:pPr>
            <a:r>
              <a:rPr lang="en-US" sz="1600" dirty="0"/>
              <a:t>[8] IEEE 802.15, IG LPWA, Candidate IEEE Standards and Technologies for IG Report, </a:t>
            </a:r>
            <a:r>
              <a:rPr lang="en-US" sz="1600" dirty="0">
                <a:hlinkClick r:id="rId3"/>
              </a:rPr>
              <a:t>https://mentor.ieee.org/802.15/dcn/17/15-17-0211-01-lpwa-candidate-ieee-standards-and-technologies-for-ig-report.pptx</a:t>
            </a:r>
            <a:endParaRPr lang="en-US" sz="1600" dirty="0"/>
          </a:p>
          <a:p>
            <a:pPr marL="446088" indent="-446088">
              <a:buNone/>
            </a:pPr>
            <a:r>
              <a:rPr lang="en-US" sz="1600" dirty="0"/>
              <a:t>[9] IEEE 802.15, IG LPWA, Candidate IEEE Standards and </a:t>
            </a:r>
            <a:r>
              <a:rPr lang="en-US" sz="1600" dirty="0" smtClean="0"/>
              <a:t>Technologies for </a:t>
            </a:r>
            <a:r>
              <a:rPr lang="en-US" sz="1600" dirty="0"/>
              <a:t>IG Report , </a:t>
            </a:r>
            <a:r>
              <a:rPr lang="en-US" sz="1600" dirty="0">
                <a:hlinkClick r:id="rId4"/>
              </a:rPr>
              <a:t>https://mentor.ieee.org/802.15/dcn/17/15-17-0228-00-lpwa-candidate-technology-qualitative-evaluation.pptx</a:t>
            </a:r>
            <a:endParaRPr lang="en-US" sz="1600" dirty="0"/>
          </a:p>
          <a:p>
            <a:pPr marL="446088" indent="-446088">
              <a:buNone/>
            </a:pPr>
            <a:endParaRPr lang="en-US" sz="1600" dirty="0"/>
          </a:p>
          <a:p>
            <a:pPr marL="446088" indent="-446088">
              <a:buNone/>
            </a:pPr>
            <a:endParaRPr lang="en-US" sz="1600" dirty="0"/>
          </a:p>
          <a:p>
            <a:pPr marL="0" indent="0">
              <a:buNone/>
            </a:pPr>
            <a:endParaRPr lang="de-DE" sz="1600" dirty="0"/>
          </a:p>
        </p:txBody>
      </p:sp>
      <p:sp>
        <p:nvSpPr>
          <p:cNvPr id="4" name="Datumsplatzhalter 3"/>
          <p:cNvSpPr>
            <a:spLocks noGrp="1"/>
          </p:cNvSpPr>
          <p:nvPr>
            <p:ph type="dt" sz="half" idx="4294967295"/>
          </p:nvPr>
        </p:nvSpPr>
        <p:spPr>
          <a:xfrm>
            <a:off x="685800" y="283711"/>
            <a:ext cx="1600200" cy="161583"/>
          </a:xfrm>
          <a:prstGeom prst="rect">
            <a:avLst/>
          </a:prstGeom>
        </p:spPr>
        <p:txBody>
          <a:bodyPr/>
          <a:lstStyle/>
          <a:p>
            <a:pPr>
              <a:defRPr/>
            </a:pPr>
            <a:r>
              <a:rPr lang="en-US" altLang="en-US" smtClean="0"/>
              <a:t>March 2017</a:t>
            </a:r>
            <a:endParaRPr lang="en-US" altLang="en-US" dirty="0"/>
          </a:p>
        </p:txBody>
      </p:sp>
      <p:sp>
        <p:nvSpPr>
          <p:cNvPr id="6" name="Foliennummernplatzhalter 5"/>
          <p:cNvSpPr>
            <a:spLocks noGrp="1"/>
          </p:cNvSpPr>
          <p:nvPr>
            <p:ph type="sldNum" sz="quarter" idx="12"/>
          </p:nvPr>
        </p:nvSpPr>
        <p:spPr/>
        <p:txBody>
          <a:bodyPr/>
          <a:lstStyle/>
          <a:p>
            <a:pPr>
              <a:defRPr/>
            </a:pPr>
            <a:fld id="{8ADE5265-9E81-4E2F-AA5C-B1F646E41AB2}" type="slidenum">
              <a:rPr lang="en-US" altLang="en-US" smtClean="0"/>
              <a:pPr>
                <a:defRPr/>
              </a:pPr>
              <a:t>22</a:t>
            </a:fld>
            <a:endParaRPr lang="en-US" altLang="en-US" dirty="0"/>
          </a:p>
        </p:txBody>
      </p:sp>
      <p:sp>
        <p:nvSpPr>
          <p:cNvPr id="7" name="Fußzeilenplatzhalter 4"/>
          <p:cNvSpPr txBox="1">
            <a:spLocks/>
          </p:cNvSpPr>
          <p:nvPr/>
        </p:nvSpPr>
        <p:spPr>
          <a:xfrm>
            <a:off x="5486400" y="4856560"/>
            <a:ext cx="3124200" cy="241693"/>
          </a:xfrm>
          <a:prstGeom prst="rect">
            <a:avLst/>
          </a:prstGeom>
        </p:spPr>
        <p:txBody>
          <a:bodyPr/>
          <a:lstStyle>
            <a:defPPr>
              <a:defRPr lang="fr-FR"/>
            </a:defPPr>
            <a:lvl1pPr marL="0" algn="l" defTabSz="457061" rtl="0" eaLnBrk="1" latinLnBrk="0" hangingPunct="1">
              <a:defRPr sz="1800" kern="1200">
                <a:solidFill>
                  <a:schemeClr val="tx1"/>
                </a:solidFill>
                <a:latin typeface="+mn-lt"/>
                <a:ea typeface="+mn-ea"/>
                <a:cs typeface="+mn-cs"/>
              </a:defRPr>
            </a:lvl1pPr>
            <a:lvl2pPr marL="457061" algn="l" defTabSz="457061" rtl="0" eaLnBrk="1" latinLnBrk="0" hangingPunct="1">
              <a:defRPr sz="1800" kern="1200">
                <a:solidFill>
                  <a:schemeClr val="tx1"/>
                </a:solidFill>
                <a:latin typeface="+mn-lt"/>
                <a:ea typeface="+mn-ea"/>
                <a:cs typeface="+mn-cs"/>
              </a:defRPr>
            </a:lvl2pPr>
            <a:lvl3pPr marL="914121" algn="l" defTabSz="457061" rtl="0" eaLnBrk="1" latinLnBrk="0" hangingPunct="1">
              <a:defRPr sz="1800" kern="1200">
                <a:solidFill>
                  <a:schemeClr val="tx1"/>
                </a:solidFill>
                <a:latin typeface="+mn-lt"/>
                <a:ea typeface="+mn-ea"/>
                <a:cs typeface="+mn-cs"/>
              </a:defRPr>
            </a:lvl3pPr>
            <a:lvl4pPr marL="1371183" algn="l" defTabSz="457061" rtl="0" eaLnBrk="1" latinLnBrk="0" hangingPunct="1">
              <a:defRPr sz="1800" kern="1200">
                <a:solidFill>
                  <a:schemeClr val="tx1"/>
                </a:solidFill>
                <a:latin typeface="+mn-lt"/>
                <a:ea typeface="+mn-ea"/>
                <a:cs typeface="+mn-cs"/>
              </a:defRPr>
            </a:lvl4pPr>
            <a:lvl5pPr marL="1828243" algn="l" defTabSz="457061" rtl="0" eaLnBrk="1" latinLnBrk="0" hangingPunct="1">
              <a:defRPr sz="1800" kern="1200">
                <a:solidFill>
                  <a:schemeClr val="tx1"/>
                </a:solidFill>
                <a:latin typeface="+mn-lt"/>
                <a:ea typeface="+mn-ea"/>
                <a:cs typeface="+mn-cs"/>
              </a:defRPr>
            </a:lvl5pPr>
            <a:lvl6pPr marL="2285303" algn="l" defTabSz="457061" rtl="0" eaLnBrk="1" latinLnBrk="0" hangingPunct="1">
              <a:defRPr sz="1800" kern="1200">
                <a:solidFill>
                  <a:schemeClr val="tx1"/>
                </a:solidFill>
                <a:latin typeface="+mn-lt"/>
                <a:ea typeface="+mn-ea"/>
                <a:cs typeface="+mn-cs"/>
              </a:defRPr>
            </a:lvl6pPr>
            <a:lvl7pPr marL="2742363" algn="l" defTabSz="457061" rtl="0" eaLnBrk="1" latinLnBrk="0" hangingPunct="1">
              <a:defRPr sz="1800" kern="1200">
                <a:solidFill>
                  <a:schemeClr val="tx1"/>
                </a:solidFill>
                <a:latin typeface="+mn-lt"/>
                <a:ea typeface="+mn-ea"/>
                <a:cs typeface="+mn-cs"/>
              </a:defRPr>
            </a:lvl7pPr>
            <a:lvl8pPr marL="3199424" algn="l" defTabSz="457061" rtl="0" eaLnBrk="1" latinLnBrk="0" hangingPunct="1">
              <a:defRPr sz="1800" kern="1200">
                <a:solidFill>
                  <a:schemeClr val="tx1"/>
                </a:solidFill>
                <a:latin typeface="+mn-lt"/>
                <a:ea typeface="+mn-ea"/>
                <a:cs typeface="+mn-cs"/>
              </a:defRPr>
            </a:lvl8pPr>
            <a:lvl9pPr marL="3656485" algn="l" defTabSz="457061" rtl="0" eaLnBrk="1" latinLnBrk="0" hangingPunct="1">
              <a:defRPr sz="1800" kern="1200">
                <a:solidFill>
                  <a:schemeClr val="tx1"/>
                </a:solidFill>
                <a:latin typeface="+mn-lt"/>
                <a:ea typeface="+mn-ea"/>
                <a:cs typeface="+mn-cs"/>
              </a:defRPr>
            </a:lvl9pPr>
          </a:lstStyle>
          <a:p>
            <a:pPr>
              <a:defRPr/>
            </a:pPr>
            <a:r>
              <a:rPr lang="en-US" altLang="en-US" sz="1200" dirty="0" err="1" smtClean="0"/>
              <a:t>Joerg</a:t>
            </a:r>
            <a:r>
              <a:rPr lang="en-US" altLang="en-US" sz="1200" dirty="0" smtClean="0"/>
              <a:t> Robert, FAU Erlangen-</a:t>
            </a:r>
            <a:r>
              <a:rPr lang="en-US" altLang="en-US" sz="1200" dirty="0" err="1" smtClean="0"/>
              <a:t>Nuernberg</a:t>
            </a:r>
            <a:endParaRPr lang="en-US" altLang="en-US" sz="1200" dirty="0"/>
          </a:p>
        </p:txBody>
      </p:sp>
    </p:spTree>
    <p:extLst>
      <p:ext uri="{BB962C8B-B14F-4D97-AF65-F5344CB8AC3E}">
        <p14:creationId xmlns:p14="http://schemas.microsoft.com/office/powerpoint/2010/main" val="1274029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14350"/>
            <a:ext cx="7772400" cy="707250"/>
          </a:xfrm>
        </p:spPr>
        <p:txBody>
          <a:bodyPr>
            <a:normAutofit fontScale="90000"/>
          </a:bodyPr>
          <a:lstStyle/>
          <a:p>
            <a:r>
              <a:rPr lang="en-US" dirty="0" smtClean="0"/>
              <a:t>Contents</a:t>
            </a:r>
            <a:endParaRPr lang="en-US" dirty="0"/>
          </a:p>
        </p:txBody>
      </p:sp>
      <p:sp>
        <p:nvSpPr>
          <p:cNvPr id="3" name="Inhaltsplatzhalter 2"/>
          <p:cNvSpPr>
            <a:spLocks noGrp="1"/>
          </p:cNvSpPr>
          <p:nvPr>
            <p:ph idx="1"/>
          </p:nvPr>
        </p:nvSpPr>
        <p:spPr>
          <a:xfrm>
            <a:off x="683568" y="1437624"/>
            <a:ext cx="7772400" cy="3086100"/>
          </a:xfrm>
        </p:spPr>
        <p:txBody>
          <a:bodyPr>
            <a:normAutofit fontScale="85000" lnSpcReduction="20000"/>
          </a:bodyPr>
          <a:lstStyle/>
          <a:p>
            <a:r>
              <a:rPr lang="en-US" dirty="0" smtClean="0"/>
              <a:t>What are LP-WANs?</a:t>
            </a:r>
          </a:p>
          <a:p>
            <a:r>
              <a:rPr lang="en-US" dirty="0" smtClean="0"/>
              <a:t>Typical Applications and Characteristics</a:t>
            </a:r>
          </a:p>
          <a:p>
            <a:r>
              <a:rPr lang="en-US" dirty="0" smtClean="0"/>
              <a:t>Reason for the Low LP-WAN Bit-Rates</a:t>
            </a:r>
          </a:p>
          <a:p>
            <a:r>
              <a:rPr lang="en-US" dirty="0" smtClean="0"/>
              <a:t>Downlink Issues</a:t>
            </a:r>
          </a:p>
          <a:p>
            <a:r>
              <a:rPr lang="en-US" dirty="0" smtClean="0"/>
              <a:t>Costs </a:t>
            </a:r>
            <a:r>
              <a:rPr lang="en-US" dirty="0"/>
              <a:t>of using IP </a:t>
            </a:r>
            <a:r>
              <a:rPr lang="en-US" dirty="0" smtClean="0"/>
              <a:t>Directly</a:t>
            </a:r>
          </a:p>
          <a:p>
            <a:r>
              <a:rPr lang="en-US" dirty="0" smtClean="0"/>
              <a:t>Channel Access</a:t>
            </a:r>
          </a:p>
          <a:p>
            <a:r>
              <a:rPr lang="en-US" dirty="0" smtClean="0"/>
              <a:t>Current Work in IEEE 802.15</a:t>
            </a:r>
          </a:p>
        </p:txBody>
      </p:sp>
      <p:sp>
        <p:nvSpPr>
          <p:cNvPr id="4" name="Datumsplatzhalter 3"/>
          <p:cNvSpPr>
            <a:spLocks noGrp="1"/>
          </p:cNvSpPr>
          <p:nvPr>
            <p:ph type="dt" sz="half" idx="4294967295"/>
          </p:nvPr>
        </p:nvSpPr>
        <p:spPr>
          <a:xfrm>
            <a:off x="685800" y="283711"/>
            <a:ext cx="1600200" cy="161583"/>
          </a:xfrm>
          <a:prstGeom prst="rect">
            <a:avLst/>
          </a:prstGeom>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4294967295"/>
          </p:nvPr>
        </p:nvSpPr>
        <p:spPr>
          <a:xfrm>
            <a:off x="5486400" y="4856560"/>
            <a:ext cx="3124200" cy="241693"/>
          </a:xfrm>
          <a:prstGeom prst="rect">
            <a:avLst/>
          </a:prstGeom>
        </p:spPr>
        <p:txBody>
          <a:bodyPr/>
          <a:lstStyle/>
          <a:p>
            <a:pPr>
              <a:defRPr/>
            </a:pPr>
            <a:r>
              <a:rPr lang="en-US" altLang="en-US" sz="1200" dirty="0" err="1" smtClean="0"/>
              <a:t>Joerg</a:t>
            </a:r>
            <a:r>
              <a:rPr lang="en-US" altLang="en-US" sz="1200" dirty="0" smtClean="0"/>
              <a:t> Robert, FAU Erlangen-</a:t>
            </a:r>
            <a:r>
              <a:rPr lang="en-US" altLang="en-US" sz="1200" dirty="0" err="1" smtClean="0"/>
              <a:t>Nuernberg</a:t>
            </a:r>
            <a:endParaRPr lang="en-US" altLang="en-US" sz="1200" dirty="0"/>
          </a:p>
        </p:txBody>
      </p:sp>
      <p:sp>
        <p:nvSpPr>
          <p:cNvPr id="6" name="Foliennummernplatzhalter 5"/>
          <p:cNvSpPr>
            <a:spLocks noGrp="1"/>
          </p:cNvSpPr>
          <p:nvPr>
            <p:ph type="sldNum" sz="quarter" idx="12"/>
          </p:nvPr>
        </p:nvSpPr>
        <p:spPr/>
        <p:txBody>
          <a:bodyPr/>
          <a:lstStyle/>
          <a:p>
            <a:pPr>
              <a:defRPr/>
            </a:pPr>
            <a:r>
              <a:rPr lang="en-US" altLang="en-US" dirty="0" smtClean="0"/>
              <a:t> </a:t>
            </a:r>
            <a:fld id="{8ADE5265-9E81-4E2F-AA5C-B1F646E41AB2}" type="slidenum">
              <a:rPr lang="en-US" altLang="en-US" smtClean="0"/>
              <a:pPr>
                <a:defRPr/>
              </a:pPr>
              <a:t>3</a:t>
            </a:fld>
            <a:endParaRPr lang="en-US" altLang="en-US" dirty="0"/>
          </a:p>
        </p:txBody>
      </p:sp>
    </p:spTree>
    <p:extLst>
      <p:ext uri="{BB962C8B-B14F-4D97-AF65-F5344CB8AC3E}">
        <p14:creationId xmlns:p14="http://schemas.microsoft.com/office/powerpoint/2010/main" val="21322199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smtClean="0"/>
              <a:t>What are LP-WANs?</a:t>
            </a:r>
            <a:endParaRPr lang="en-US" dirty="0"/>
          </a:p>
        </p:txBody>
      </p:sp>
      <p:sp>
        <p:nvSpPr>
          <p:cNvPr id="3" name="Inhaltsplatzhalter 2"/>
          <p:cNvSpPr>
            <a:spLocks noGrp="1"/>
          </p:cNvSpPr>
          <p:nvPr>
            <p:ph idx="1"/>
          </p:nvPr>
        </p:nvSpPr>
        <p:spPr>
          <a:xfrm>
            <a:off x="685800" y="3277494"/>
            <a:ext cx="7772400" cy="1296144"/>
          </a:xfrm>
        </p:spPr>
        <p:txBody>
          <a:bodyPr>
            <a:normAutofit fontScale="92500" lnSpcReduction="20000"/>
          </a:bodyPr>
          <a:lstStyle/>
          <a:p>
            <a:r>
              <a:rPr lang="en-US" sz="1800" dirty="0" smtClean="0"/>
              <a:t>Small and cost-efficient sensor nodes transmit data over long distances with ultra-low power (1/10 of typical Wi-Fi transmit power) </a:t>
            </a:r>
          </a:p>
          <a:p>
            <a:r>
              <a:rPr lang="en-US" sz="1800" dirty="0" smtClean="0"/>
              <a:t>The sensor nodes are powered by tiny batteries (e.g. coin type)</a:t>
            </a:r>
          </a:p>
          <a:p>
            <a:r>
              <a:rPr lang="en-US" sz="1800" dirty="0" smtClean="0"/>
              <a:t>One base-station may serve millions of sensor nodes</a:t>
            </a:r>
          </a:p>
          <a:p>
            <a:r>
              <a:rPr lang="en-US" sz="1800" dirty="0" smtClean="0"/>
              <a:t>Multi-hop transmission is typically not used</a:t>
            </a:r>
            <a:endParaRPr lang="en-US" sz="1800" dirty="0"/>
          </a:p>
        </p:txBody>
      </p:sp>
      <p:sp>
        <p:nvSpPr>
          <p:cNvPr id="4" name="Datumsplatzhalter 3"/>
          <p:cNvSpPr>
            <a:spLocks noGrp="1"/>
          </p:cNvSpPr>
          <p:nvPr>
            <p:ph type="dt" sz="half" idx="4294967295"/>
          </p:nvPr>
        </p:nvSpPr>
        <p:spPr>
          <a:xfrm>
            <a:off x="2286000" y="4743617"/>
            <a:ext cx="1600200" cy="161583"/>
          </a:xfrm>
          <a:prstGeom prst="rect">
            <a:avLst/>
          </a:prstGeom>
        </p:spPr>
        <p:txBody>
          <a:bodyPr/>
          <a:lstStyle/>
          <a:p>
            <a:pPr>
              <a:defRPr/>
            </a:pPr>
            <a:r>
              <a:rPr lang="en-US" altLang="en-US" dirty="0" smtClean="0"/>
              <a:t>March 2017</a:t>
            </a:r>
            <a:endParaRPr lang="en-US" altLang="en-US" dirty="0"/>
          </a:p>
        </p:txBody>
      </p:sp>
      <p:sp>
        <p:nvSpPr>
          <p:cNvPr id="6" name="Foliennummernplatzhalter 5"/>
          <p:cNvSpPr>
            <a:spLocks noGrp="1"/>
          </p:cNvSpPr>
          <p:nvPr>
            <p:ph type="sldNum" sz="quarter" idx="12"/>
          </p:nvPr>
        </p:nvSpPr>
        <p:spPr/>
        <p:txBody>
          <a:bodyPr/>
          <a:lstStyle/>
          <a:p>
            <a:pPr>
              <a:defRPr/>
            </a:pPr>
            <a:fld id="{8ADE5265-9E81-4E2F-AA5C-B1F646E41AB2}" type="slidenum">
              <a:rPr lang="en-US" altLang="en-US" smtClean="0"/>
              <a:pPr>
                <a:defRPr/>
              </a:pPr>
              <a:t>4</a:t>
            </a:fld>
            <a:endParaRPr lang="en-US" altLang="en-US" dirty="0"/>
          </a:p>
        </p:txBody>
      </p:sp>
      <p:pic>
        <p:nvPicPr>
          <p:cNvPr id="7" name="Picture 4" descr="Wireless sensor by b.gaulti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30718" y="2274570"/>
            <a:ext cx="914400" cy="448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TV-Tower Stuttgart by franke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25544" y="1074420"/>
            <a:ext cx="204787"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Gerade Verbindung mit Pfeil 8"/>
          <p:cNvCxnSpPr>
            <a:stCxn id="7" idx="1"/>
          </p:cNvCxnSpPr>
          <p:nvPr/>
        </p:nvCxnSpPr>
        <p:spPr bwMode="auto">
          <a:xfrm flipH="1" flipV="1">
            <a:off x="2911318" y="1541145"/>
            <a:ext cx="2819400" cy="957263"/>
          </a:xfrm>
          <a:prstGeom prst="straightConnector1">
            <a:avLst/>
          </a:prstGeom>
          <a:ln>
            <a:headEnd type="none" w="med" len="med"/>
            <a:tailEnd type="arrow"/>
          </a:ln>
        </p:spPr>
        <p:style>
          <a:lnRef idx="2">
            <a:schemeClr val="dk1"/>
          </a:lnRef>
          <a:fillRef idx="0">
            <a:schemeClr val="dk1"/>
          </a:fillRef>
          <a:effectRef idx="1">
            <a:schemeClr val="dk1"/>
          </a:effectRef>
          <a:fontRef idx="minor">
            <a:schemeClr val="tx1"/>
          </a:fontRef>
        </p:style>
      </p:cxnSp>
      <p:sp>
        <p:nvSpPr>
          <p:cNvPr id="10" name="Textfeld 9"/>
          <p:cNvSpPr txBox="1">
            <a:spLocks noChangeArrowheads="1"/>
          </p:cNvSpPr>
          <p:nvPr/>
        </p:nvSpPr>
        <p:spPr bwMode="auto">
          <a:xfrm>
            <a:off x="3471705" y="2097167"/>
            <a:ext cx="119776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1800" dirty="0">
                <a:solidFill>
                  <a:schemeClr val="tx1"/>
                </a:solidFill>
              </a:rPr>
              <a:t>e.g. 40km</a:t>
            </a:r>
          </a:p>
        </p:txBody>
      </p:sp>
      <p:sp>
        <p:nvSpPr>
          <p:cNvPr id="11" name="Textfeld 22"/>
          <p:cNvSpPr txBox="1">
            <a:spLocks noChangeArrowheads="1"/>
          </p:cNvSpPr>
          <p:nvPr/>
        </p:nvSpPr>
        <p:spPr bwMode="auto">
          <a:xfrm>
            <a:off x="5794804" y="2723436"/>
            <a:ext cx="130035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1800" dirty="0">
                <a:solidFill>
                  <a:schemeClr val="tx1"/>
                </a:solidFill>
              </a:rPr>
              <a:t>e.g. </a:t>
            </a:r>
            <a:r>
              <a:rPr lang="en-US" altLang="en-US" sz="1800" dirty="0" smtClean="0">
                <a:solidFill>
                  <a:schemeClr val="tx1"/>
                </a:solidFill>
              </a:rPr>
              <a:t>10mW</a:t>
            </a:r>
            <a:endParaRPr lang="en-US" altLang="en-US" sz="1800" dirty="0">
              <a:solidFill>
                <a:schemeClr val="tx1"/>
              </a:solidFill>
            </a:endParaRPr>
          </a:p>
        </p:txBody>
      </p:sp>
      <p:cxnSp>
        <p:nvCxnSpPr>
          <p:cNvPr id="12" name="Gerade Verbindung mit Pfeil 11"/>
          <p:cNvCxnSpPr/>
          <p:nvPr/>
        </p:nvCxnSpPr>
        <p:spPr bwMode="auto">
          <a:xfrm flipV="1">
            <a:off x="2146143" y="1119664"/>
            <a:ext cx="0" cy="2012156"/>
          </a:xfrm>
          <a:prstGeom prst="straightConnector1">
            <a:avLst/>
          </a:prstGeom>
          <a:ln>
            <a:headEnd type="arrow" w="med" len="med"/>
            <a:tailEnd type="arrow"/>
          </a:ln>
        </p:spPr>
        <p:style>
          <a:lnRef idx="2">
            <a:schemeClr val="dk1"/>
          </a:lnRef>
          <a:fillRef idx="0">
            <a:schemeClr val="dk1"/>
          </a:fillRef>
          <a:effectRef idx="1">
            <a:schemeClr val="dk1"/>
          </a:effectRef>
          <a:fontRef idx="minor">
            <a:schemeClr val="tx1"/>
          </a:fontRef>
        </p:style>
      </p:cxnSp>
      <p:sp>
        <p:nvSpPr>
          <p:cNvPr id="13" name="Textfeld 26"/>
          <p:cNvSpPr txBox="1">
            <a:spLocks noChangeArrowheads="1"/>
          </p:cNvSpPr>
          <p:nvPr/>
        </p:nvSpPr>
        <p:spPr bwMode="auto">
          <a:xfrm rot="16200000">
            <a:off x="1309868" y="1941076"/>
            <a:ext cx="121058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1800">
                <a:solidFill>
                  <a:schemeClr val="tx1"/>
                </a:solidFill>
              </a:rPr>
              <a:t>e.g. 100m</a:t>
            </a:r>
          </a:p>
        </p:txBody>
      </p:sp>
      <p:sp>
        <p:nvSpPr>
          <p:cNvPr id="14" name="Textfeld 13"/>
          <p:cNvSpPr txBox="1"/>
          <p:nvPr/>
        </p:nvSpPr>
        <p:spPr>
          <a:xfrm>
            <a:off x="6081571" y="2170695"/>
            <a:ext cx="1531188" cy="369332"/>
          </a:xfrm>
          <a:prstGeom prst="rect">
            <a:avLst/>
          </a:prstGeom>
          <a:noFill/>
        </p:spPr>
        <p:txBody>
          <a:bodyPr wrap="none" rtlCol="0">
            <a:spAutoFit/>
          </a:bodyPr>
          <a:lstStyle/>
          <a:p>
            <a:r>
              <a:rPr lang="en-US" sz="1800" dirty="0" smtClean="0"/>
              <a:t>Sensor Node</a:t>
            </a:r>
            <a:endParaRPr lang="en-US" sz="1800" dirty="0"/>
          </a:p>
        </p:txBody>
      </p:sp>
      <p:sp>
        <p:nvSpPr>
          <p:cNvPr id="15" name="Textfeld 14"/>
          <p:cNvSpPr txBox="1"/>
          <p:nvPr/>
        </p:nvSpPr>
        <p:spPr>
          <a:xfrm>
            <a:off x="2637800" y="1074420"/>
            <a:ext cx="1505540" cy="369332"/>
          </a:xfrm>
          <a:prstGeom prst="rect">
            <a:avLst/>
          </a:prstGeom>
          <a:noFill/>
        </p:spPr>
        <p:txBody>
          <a:bodyPr wrap="none" rtlCol="0">
            <a:spAutoFit/>
          </a:bodyPr>
          <a:lstStyle/>
          <a:p>
            <a:r>
              <a:rPr lang="en-US" sz="1800" dirty="0" smtClean="0"/>
              <a:t>Base-Station</a:t>
            </a:r>
            <a:endParaRPr lang="en-US" sz="1800" dirty="0"/>
          </a:p>
        </p:txBody>
      </p:sp>
      <p:sp>
        <p:nvSpPr>
          <p:cNvPr id="16" name="Fußzeilenplatzhalter 4"/>
          <p:cNvSpPr txBox="1">
            <a:spLocks/>
          </p:cNvSpPr>
          <p:nvPr/>
        </p:nvSpPr>
        <p:spPr>
          <a:xfrm>
            <a:off x="5486400" y="4856560"/>
            <a:ext cx="3124200" cy="241693"/>
          </a:xfrm>
          <a:prstGeom prst="rect">
            <a:avLst/>
          </a:prstGeom>
        </p:spPr>
        <p:txBody>
          <a:bodyPr/>
          <a:lstStyle>
            <a:defPPr>
              <a:defRPr lang="fr-FR"/>
            </a:defPPr>
            <a:lvl1pPr marL="0" algn="l" defTabSz="457061" rtl="0" eaLnBrk="1" latinLnBrk="0" hangingPunct="1">
              <a:defRPr sz="1800" kern="1200">
                <a:solidFill>
                  <a:schemeClr val="tx1"/>
                </a:solidFill>
                <a:latin typeface="+mn-lt"/>
                <a:ea typeface="+mn-ea"/>
                <a:cs typeface="+mn-cs"/>
              </a:defRPr>
            </a:lvl1pPr>
            <a:lvl2pPr marL="457061" algn="l" defTabSz="457061" rtl="0" eaLnBrk="1" latinLnBrk="0" hangingPunct="1">
              <a:defRPr sz="1800" kern="1200">
                <a:solidFill>
                  <a:schemeClr val="tx1"/>
                </a:solidFill>
                <a:latin typeface="+mn-lt"/>
                <a:ea typeface="+mn-ea"/>
                <a:cs typeface="+mn-cs"/>
              </a:defRPr>
            </a:lvl2pPr>
            <a:lvl3pPr marL="914121" algn="l" defTabSz="457061" rtl="0" eaLnBrk="1" latinLnBrk="0" hangingPunct="1">
              <a:defRPr sz="1800" kern="1200">
                <a:solidFill>
                  <a:schemeClr val="tx1"/>
                </a:solidFill>
                <a:latin typeface="+mn-lt"/>
                <a:ea typeface="+mn-ea"/>
                <a:cs typeface="+mn-cs"/>
              </a:defRPr>
            </a:lvl3pPr>
            <a:lvl4pPr marL="1371183" algn="l" defTabSz="457061" rtl="0" eaLnBrk="1" latinLnBrk="0" hangingPunct="1">
              <a:defRPr sz="1800" kern="1200">
                <a:solidFill>
                  <a:schemeClr val="tx1"/>
                </a:solidFill>
                <a:latin typeface="+mn-lt"/>
                <a:ea typeface="+mn-ea"/>
                <a:cs typeface="+mn-cs"/>
              </a:defRPr>
            </a:lvl4pPr>
            <a:lvl5pPr marL="1828243" algn="l" defTabSz="457061" rtl="0" eaLnBrk="1" latinLnBrk="0" hangingPunct="1">
              <a:defRPr sz="1800" kern="1200">
                <a:solidFill>
                  <a:schemeClr val="tx1"/>
                </a:solidFill>
                <a:latin typeface="+mn-lt"/>
                <a:ea typeface="+mn-ea"/>
                <a:cs typeface="+mn-cs"/>
              </a:defRPr>
            </a:lvl5pPr>
            <a:lvl6pPr marL="2285303" algn="l" defTabSz="457061" rtl="0" eaLnBrk="1" latinLnBrk="0" hangingPunct="1">
              <a:defRPr sz="1800" kern="1200">
                <a:solidFill>
                  <a:schemeClr val="tx1"/>
                </a:solidFill>
                <a:latin typeface="+mn-lt"/>
                <a:ea typeface="+mn-ea"/>
                <a:cs typeface="+mn-cs"/>
              </a:defRPr>
            </a:lvl6pPr>
            <a:lvl7pPr marL="2742363" algn="l" defTabSz="457061" rtl="0" eaLnBrk="1" latinLnBrk="0" hangingPunct="1">
              <a:defRPr sz="1800" kern="1200">
                <a:solidFill>
                  <a:schemeClr val="tx1"/>
                </a:solidFill>
                <a:latin typeface="+mn-lt"/>
                <a:ea typeface="+mn-ea"/>
                <a:cs typeface="+mn-cs"/>
              </a:defRPr>
            </a:lvl7pPr>
            <a:lvl8pPr marL="3199424" algn="l" defTabSz="457061" rtl="0" eaLnBrk="1" latinLnBrk="0" hangingPunct="1">
              <a:defRPr sz="1800" kern="1200">
                <a:solidFill>
                  <a:schemeClr val="tx1"/>
                </a:solidFill>
                <a:latin typeface="+mn-lt"/>
                <a:ea typeface="+mn-ea"/>
                <a:cs typeface="+mn-cs"/>
              </a:defRPr>
            </a:lvl8pPr>
            <a:lvl9pPr marL="3656485" algn="l" defTabSz="457061" rtl="0" eaLnBrk="1" latinLnBrk="0" hangingPunct="1">
              <a:defRPr sz="1800" kern="1200">
                <a:solidFill>
                  <a:schemeClr val="tx1"/>
                </a:solidFill>
                <a:latin typeface="+mn-lt"/>
                <a:ea typeface="+mn-ea"/>
                <a:cs typeface="+mn-cs"/>
              </a:defRPr>
            </a:lvl9pPr>
          </a:lstStyle>
          <a:p>
            <a:pPr>
              <a:defRPr/>
            </a:pPr>
            <a:r>
              <a:rPr lang="en-US" altLang="en-US" sz="1200" dirty="0" err="1" smtClean="0"/>
              <a:t>Joerg</a:t>
            </a:r>
            <a:r>
              <a:rPr lang="en-US" altLang="en-US" sz="1200" dirty="0" smtClean="0"/>
              <a:t> Robert, FAU Erlangen-</a:t>
            </a:r>
            <a:r>
              <a:rPr lang="en-US" altLang="en-US" sz="1200" dirty="0" err="1" smtClean="0"/>
              <a:t>Nuernberg</a:t>
            </a:r>
            <a:endParaRPr lang="en-US" altLang="en-US" sz="1200" dirty="0"/>
          </a:p>
        </p:txBody>
      </p:sp>
    </p:spTree>
    <p:extLst>
      <p:ext uri="{BB962C8B-B14F-4D97-AF65-F5344CB8AC3E}">
        <p14:creationId xmlns:p14="http://schemas.microsoft.com/office/powerpoint/2010/main" val="41631683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smtClean="0"/>
              <a:t>Typical Applications</a:t>
            </a:r>
            <a:endParaRPr lang="en-US" dirty="0"/>
          </a:p>
        </p:txBody>
      </p:sp>
      <p:sp>
        <p:nvSpPr>
          <p:cNvPr id="3" name="Inhaltsplatzhalter 2"/>
          <p:cNvSpPr>
            <a:spLocks noGrp="1"/>
          </p:cNvSpPr>
          <p:nvPr>
            <p:ph idx="1"/>
          </p:nvPr>
        </p:nvSpPr>
        <p:spPr>
          <a:xfrm>
            <a:off x="685800" y="3731970"/>
            <a:ext cx="7772400" cy="704106"/>
          </a:xfrm>
        </p:spPr>
        <p:txBody>
          <a:bodyPr>
            <a:normAutofit lnSpcReduction="10000"/>
          </a:bodyPr>
          <a:lstStyle/>
          <a:p>
            <a:r>
              <a:rPr lang="en-US" sz="2000" dirty="0" smtClean="0"/>
              <a:t>LP-WANs mostly address sensor applications</a:t>
            </a:r>
          </a:p>
          <a:p>
            <a:r>
              <a:rPr lang="en-US" sz="2000" dirty="0" smtClean="0"/>
              <a:t>Further use-cases are listed in [1]</a:t>
            </a:r>
            <a:endParaRPr lang="en-US" sz="2000" dirty="0"/>
          </a:p>
        </p:txBody>
      </p:sp>
      <p:sp>
        <p:nvSpPr>
          <p:cNvPr id="4" name="Datumsplatzhalter 3"/>
          <p:cNvSpPr>
            <a:spLocks noGrp="1"/>
          </p:cNvSpPr>
          <p:nvPr>
            <p:ph type="dt" sz="half" idx="4294967295"/>
          </p:nvPr>
        </p:nvSpPr>
        <p:spPr>
          <a:xfrm>
            <a:off x="2100262" y="4743617"/>
            <a:ext cx="1600200" cy="161583"/>
          </a:xfrm>
          <a:prstGeom prst="rect">
            <a:avLst/>
          </a:prstGeom>
        </p:spPr>
        <p:txBody>
          <a:bodyPr/>
          <a:lstStyle/>
          <a:p>
            <a:pPr>
              <a:defRPr/>
            </a:pPr>
            <a:r>
              <a:rPr lang="en-US" altLang="en-US" dirty="0" smtClean="0"/>
              <a:t>March 2017</a:t>
            </a:r>
            <a:endParaRPr lang="en-US" altLang="en-US" dirty="0"/>
          </a:p>
        </p:txBody>
      </p:sp>
      <p:sp>
        <p:nvSpPr>
          <p:cNvPr id="6" name="Foliennummernplatzhalter 5"/>
          <p:cNvSpPr>
            <a:spLocks noGrp="1"/>
          </p:cNvSpPr>
          <p:nvPr>
            <p:ph type="sldNum" sz="quarter" idx="12"/>
          </p:nvPr>
        </p:nvSpPr>
        <p:spPr/>
        <p:txBody>
          <a:bodyPr/>
          <a:lstStyle/>
          <a:p>
            <a:pPr>
              <a:defRPr/>
            </a:pPr>
            <a:fld id="{8ADE5265-9E81-4E2F-AA5C-B1F646E41AB2}" type="slidenum">
              <a:rPr lang="en-US" altLang="en-US" smtClean="0"/>
              <a:pPr>
                <a:defRPr/>
              </a:pPr>
              <a:t>5</a:t>
            </a:fld>
            <a:endParaRPr lang="en-US" altLang="en-US" dirty="0"/>
          </a:p>
        </p:txBody>
      </p:sp>
      <p:graphicFrame>
        <p:nvGraphicFramePr>
          <p:cNvPr id="7" name="Tabelle 6"/>
          <p:cNvGraphicFramePr>
            <a:graphicFrameLocks noGrp="1"/>
          </p:cNvGraphicFramePr>
          <p:nvPr>
            <p:extLst>
              <p:ext uri="{D42A27DB-BD31-4B8C-83A1-F6EECF244321}">
                <p14:modId xmlns:p14="http://schemas.microsoft.com/office/powerpoint/2010/main" val="1091267279"/>
              </p:ext>
            </p:extLst>
          </p:nvPr>
        </p:nvGraphicFramePr>
        <p:xfrm>
          <a:off x="813296" y="1075355"/>
          <a:ext cx="7560840" cy="2439370"/>
        </p:xfrm>
        <a:graphic>
          <a:graphicData uri="http://schemas.openxmlformats.org/drawingml/2006/table">
            <a:tbl>
              <a:tblPr firstRow="1" bandRow="1">
                <a:tableStyleId>{073A0DAA-6AF3-43AB-8588-CEC1D06C72B9}</a:tableStyleId>
              </a:tblPr>
              <a:tblGrid>
                <a:gridCol w="2897144"/>
                <a:gridCol w="4663696"/>
              </a:tblGrid>
              <a:tr h="252430">
                <a:tc>
                  <a:txBody>
                    <a:bodyPr/>
                    <a:lstStyle/>
                    <a:p>
                      <a:r>
                        <a:rPr lang="en-US" sz="1200" dirty="0" smtClean="0"/>
                        <a:t>Application</a:t>
                      </a:r>
                      <a:endParaRPr lang="en-US" sz="1200" dirty="0"/>
                    </a:p>
                  </a:txBody>
                  <a:tcPr marT="34290" marB="34290"/>
                </a:tc>
                <a:tc>
                  <a:txBody>
                    <a:bodyPr/>
                    <a:lstStyle/>
                    <a:p>
                      <a:r>
                        <a:rPr lang="en-US" sz="1200" dirty="0" smtClean="0"/>
                        <a:t>Description</a:t>
                      </a:r>
                      <a:endParaRPr lang="en-US" sz="1200" dirty="0"/>
                    </a:p>
                  </a:txBody>
                  <a:tcPr marT="34290" marB="34290"/>
                </a:tc>
              </a:tr>
              <a:tr h="252430">
                <a:tc>
                  <a:txBody>
                    <a:bodyPr/>
                    <a:lstStyle/>
                    <a:p>
                      <a:r>
                        <a:rPr lang="en-US" sz="1400" dirty="0" smtClean="0"/>
                        <a:t>Alarms and Security</a:t>
                      </a:r>
                      <a:endParaRPr lang="en-US" sz="1400" dirty="0"/>
                    </a:p>
                  </a:txBody>
                  <a:tcPr marT="34290" marB="34290"/>
                </a:tc>
                <a:tc>
                  <a:txBody>
                    <a:bodyPr/>
                    <a:lstStyle/>
                    <a:p>
                      <a:r>
                        <a:rPr lang="en-US" sz="1400" dirty="0" smtClean="0"/>
                        <a:t>Monitoring</a:t>
                      </a:r>
                      <a:r>
                        <a:rPr lang="en-US" sz="1400" baseline="0" dirty="0" smtClean="0"/>
                        <a:t> of doors, windows, etc.</a:t>
                      </a:r>
                      <a:endParaRPr lang="en-US" sz="1400" dirty="0"/>
                    </a:p>
                  </a:txBody>
                  <a:tcPr marT="34290" marB="34290"/>
                </a:tc>
              </a:tr>
              <a:tr h="252430">
                <a:tc>
                  <a:txBody>
                    <a:bodyPr/>
                    <a:lstStyle/>
                    <a:p>
                      <a:r>
                        <a:rPr lang="en-US" sz="1400" dirty="0" smtClean="0"/>
                        <a:t>Smoke</a:t>
                      </a:r>
                      <a:r>
                        <a:rPr lang="en-US" sz="1400" baseline="0" dirty="0" smtClean="0"/>
                        <a:t> Detectors</a:t>
                      </a:r>
                      <a:endParaRPr lang="en-US" sz="1400" dirty="0"/>
                    </a:p>
                  </a:txBody>
                  <a:tcPr marT="34290" marB="34290"/>
                </a:tc>
                <a:tc>
                  <a:txBody>
                    <a:bodyPr/>
                    <a:lstStyle/>
                    <a:p>
                      <a:r>
                        <a:rPr lang="en-US" sz="1400" dirty="0" smtClean="0"/>
                        <a:t>Real time alerts, monitoring battery life,</a:t>
                      </a:r>
                      <a:r>
                        <a:rPr lang="en-US" sz="1400" baseline="0" dirty="0" smtClean="0"/>
                        <a:t> etc.</a:t>
                      </a:r>
                      <a:endParaRPr lang="en-US" sz="1400" dirty="0"/>
                    </a:p>
                  </a:txBody>
                  <a:tcPr marT="34290" marB="34290"/>
                </a:tc>
              </a:tr>
              <a:tr h="252430">
                <a:tc>
                  <a:txBody>
                    <a:bodyPr/>
                    <a:lstStyle/>
                    <a:p>
                      <a:r>
                        <a:rPr lang="en-US" sz="1400" dirty="0" smtClean="0"/>
                        <a:t>Cattle Monitoring</a:t>
                      </a:r>
                      <a:endParaRPr lang="en-US" sz="1400" dirty="0"/>
                    </a:p>
                  </a:txBody>
                  <a:tcPr marT="34290" marB="34290"/>
                </a:tc>
                <a:tc>
                  <a:txBody>
                    <a:bodyPr/>
                    <a:lstStyle/>
                    <a:p>
                      <a:r>
                        <a:rPr lang="en-US" sz="1400" dirty="0" smtClean="0"/>
                        <a:t>Location and health monitoring of cattle</a:t>
                      </a:r>
                    </a:p>
                  </a:txBody>
                  <a:tcPr marT="34290" marB="34290"/>
                </a:tc>
              </a:tr>
              <a:tr h="252430">
                <a:tc>
                  <a:txBody>
                    <a:bodyPr/>
                    <a:lstStyle/>
                    <a:p>
                      <a:r>
                        <a:rPr lang="en-US" sz="1400" dirty="0" smtClean="0"/>
                        <a:t>Logistics</a:t>
                      </a:r>
                      <a:endParaRPr lang="en-US" sz="1400" dirty="0"/>
                    </a:p>
                  </a:txBody>
                  <a:tcPr marT="34290" marB="34290"/>
                </a:tc>
                <a:tc>
                  <a:txBody>
                    <a:bodyPr/>
                    <a:lstStyle/>
                    <a:p>
                      <a:r>
                        <a:rPr lang="en-US" sz="1400" dirty="0" smtClean="0"/>
                        <a:t>Location</a:t>
                      </a:r>
                      <a:r>
                        <a:rPr lang="en-US" sz="1400" baseline="0" dirty="0" smtClean="0"/>
                        <a:t> and monitoring of goods</a:t>
                      </a:r>
                      <a:endParaRPr lang="en-US" sz="1400" dirty="0"/>
                    </a:p>
                  </a:txBody>
                  <a:tcPr marT="34290" marB="34290"/>
                </a:tc>
              </a:tr>
              <a:tr h="252430">
                <a:tc>
                  <a:txBody>
                    <a:bodyPr/>
                    <a:lstStyle/>
                    <a:p>
                      <a:r>
                        <a:rPr lang="en-US" sz="1400" dirty="0" smtClean="0"/>
                        <a:t>Smart Parking</a:t>
                      </a:r>
                      <a:endParaRPr lang="en-US" sz="1400" dirty="0"/>
                    </a:p>
                  </a:txBody>
                  <a:tcPr marT="34290" marB="34290"/>
                </a:tc>
                <a:tc>
                  <a:txBody>
                    <a:bodyPr/>
                    <a:lstStyle/>
                    <a:p>
                      <a:r>
                        <a:rPr lang="en-US" sz="1400" dirty="0" smtClean="0"/>
                        <a:t>Available parking space indication in real-time</a:t>
                      </a:r>
                    </a:p>
                  </a:txBody>
                  <a:tcPr marT="34290" marB="34290"/>
                </a:tc>
              </a:tr>
              <a:tr h="252430">
                <a:tc>
                  <a:txBody>
                    <a:bodyPr/>
                    <a:lstStyle/>
                    <a:p>
                      <a:r>
                        <a:rPr lang="en-US" sz="1400" dirty="0" smtClean="0"/>
                        <a:t>Smart Metering</a:t>
                      </a:r>
                      <a:endParaRPr lang="en-US" sz="1400" dirty="0"/>
                    </a:p>
                  </a:txBody>
                  <a:tcPr marT="34290" marB="34290"/>
                </a:tc>
                <a:tc>
                  <a:txBody>
                    <a:bodyPr/>
                    <a:lstStyle/>
                    <a:p>
                      <a:r>
                        <a:rPr lang="en-US" sz="1400" dirty="0" smtClean="0"/>
                        <a:t>Automatic reading of gas/water meters</a:t>
                      </a:r>
                      <a:endParaRPr lang="en-US" sz="1400" dirty="0"/>
                    </a:p>
                  </a:txBody>
                  <a:tcPr marT="34290" marB="34290"/>
                </a:tc>
              </a:tr>
              <a:tr h="340175">
                <a:tc>
                  <a:txBody>
                    <a:bodyPr/>
                    <a:lstStyle/>
                    <a:p>
                      <a:r>
                        <a:rPr lang="en-US" sz="1400" dirty="0" smtClean="0"/>
                        <a:t>Structural Health Monitoring</a:t>
                      </a:r>
                      <a:endParaRPr lang="en-US" sz="1400" dirty="0"/>
                    </a:p>
                  </a:txBody>
                  <a:tcPr marT="34290" marB="34290"/>
                </a:tc>
                <a:tc>
                  <a:txBody>
                    <a:bodyPr/>
                    <a:lstStyle/>
                    <a:p>
                      <a:r>
                        <a:rPr lang="en-US" sz="1400" dirty="0" smtClean="0"/>
                        <a:t>Monitor structural health of bridges, etc.</a:t>
                      </a:r>
                    </a:p>
                    <a:p>
                      <a:endParaRPr lang="en-US" sz="1400" dirty="0"/>
                    </a:p>
                  </a:txBody>
                  <a:tcPr marT="34290" marB="34290"/>
                </a:tc>
              </a:tr>
            </a:tbl>
          </a:graphicData>
        </a:graphic>
      </p:graphicFrame>
      <p:sp>
        <p:nvSpPr>
          <p:cNvPr id="8" name="Fußzeilenplatzhalter 4"/>
          <p:cNvSpPr txBox="1">
            <a:spLocks/>
          </p:cNvSpPr>
          <p:nvPr/>
        </p:nvSpPr>
        <p:spPr>
          <a:xfrm>
            <a:off x="5486400" y="4856560"/>
            <a:ext cx="3124200" cy="241693"/>
          </a:xfrm>
          <a:prstGeom prst="rect">
            <a:avLst/>
          </a:prstGeom>
        </p:spPr>
        <p:txBody>
          <a:bodyPr/>
          <a:lstStyle>
            <a:defPPr>
              <a:defRPr lang="fr-FR"/>
            </a:defPPr>
            <a:lvl1pPr marL="0" algn="l" defTabSz="457061" rtl="0" eaLnBrk="1" latinLnBrk="0" hangingPunct="1">
              <a:defRPr sz="1800" kern="1200">
                <a:solidFill>
                  <a:schemeClr val="tx1"/>
                </a:solidFill>
                <a:latin typeface="+mn-lt"/>
                <a:ea typeface="+mn-ea"/>
                <a:cs typeface="+mn-cs"/>
              </a:defRPr>
            </a:lvl1pPr>
            <a:lvl2pPr marL="457061" algn="l" defTabSz="457061" rtl="0" eaLnBrk="1" latinLnBrk="0" hangingPunct="1">
              <a:defRPr sz="1800" kern="1200">
                <a:solidFill>
                  <a:schemeClr val="tx1"/>
                </a:solidFill>
                <a:latin typeface="+mn-lt"/>
                <a:ea typeface="+mn-ea"/>
                <a:cs typeface="+mn-cs"/>
              </a:defRPr>
            </a:lvl2pPr>
            <a:lvl3pPr marL="914121" algn="l" defTabSz="457061" rtl="0" eaLnBrk="1" latinLnBrk="0" hangingPunct="1">
              <a:defRPr sz="1800" kern="1200">
                <a:solidFill>
                  <a:schemeClr val="tx1"/>
                </a:solidFill>
                <a:latin typeface="+mn-lt"/>
                <a:ea typeface="+mn-ea"/>
                <a:cs typeface="+mn-cs"/>
              </a:defRPr>
            </a:lvl3pPr>
            <a:lvl4pPr marL="1371183" algn="l" defTabSz="457061" rtl="0" eaLnBrk="1" latinLnBrk="0" hangingPunct="1">
              <a:defRPr sz="1800" kern="1200">
                <a:solidFill>
                  <a:schemeClr val="tx1"/>
                </a:solidFill>
                <a:latin typeface="+mn-lt"/>
                <a:ea typeface="+mn-ea"/>
                <a:cs typeface="+mn-cs"/>
              </a:defRPr>
            </a:lvl4pPr>
            <a:lvl5pPr marL="1828243" algn="l" defTabSz="457061" rtl="0" eaLnBrk="1" latinLnBrk="0" hangingPunct="1">
              <a:defRPr sz="1800" kern="1200">
                <a:solidFill>
                  <a:schemeClr val="tx1"/>
                </a:solidFill>
                <a:latin typeface="+mn-lt"/>
                <a:ea typeface="+mn-ea"/>
                <a:cs typeface="+mn-cs"/>
              </a:defRPr>
            </a:lvl5pPr>
            <a:lvl6pPr marL="2285303" algn="l" defTabSz="457061" rtl="0" eaLnBrk="1" latinLnBrk="0" hangingPunct="1">
              <a:defRPr sz="1800" kern="1200">
                <a:solidFill>
                  <a:schemeClr val="tx1"/>
                </a:solidFill>
                <a:latin typeface="+mn-lt"/>
                <a:ea typeface="+mn-ea"/>
                <a:cs typeface="+mn-cs"/>
              </a:defRPr>
            </a:lvl6pPr>
            <a:lvl7pPr marL="2742363" algn="l" defTabSz="457061" rtl="0" eaLnBrk="1" latinLnBrk="0" hangingPunct="1">
              <a:defRPr sz="1800" kern="1200">
                <a:solidFill>
                  <a:schemeClr val="tx1"/>
                </a:solidFill>
                <a:latin typeface="+mn-lt"/>
                <a:ea typeface="+mn-ea"/>
                <a:cs typeface="+mn-cs"/>
              </a:defRPr>
            </a:lvl7pPr>
            <a:lvl8pPr marL="3199424" algn="l" defTabSz="457061" rtl="0" eaLnBrk="1" latinLnBrk="0" hangingPunct="1">
              <a:defRPr sz="1800" kern="1200">
                <a:solidFill>
                  <a:schemeClr val="tx1"/>
                </a:solidFill>
                <a:latin typeface="+mn-lt"/>
                <a:ea typeface="+mn-ea"/>
                <a:cs typeface="+mn-cs"/>
              </a:defRPr>
            </a:lvl8pPr>
            <a:lvl9pPr marL="3656485" algn="l" defTabSz="457061" rtl="0" eaLnBrk="1" latinLnBrk="0" hangingPunct="1">
              <a:defRPr sz="1800" kern="1200">
                <a:solidFill>
                  <a:schemeClr val="tx1"/>
                </a:solidFill>
                <a:latin typeface="+mn-lt"/>
                <a:ea typeface="+mn-ea"/>
                <a:cs typeface="+mn-cs"/>
              </a:defRPr>
            </a:lvl9pPr>
          </a:lstStyle>
          <a:p>
            <a:pPr>
              <a:defRPr/>
            </a:pPr>
            <a:r>
              <a:rPr lang="en-US" altLang="en-US" sz="1200" dirty="0" err="1" smtClean="0"/>
              <a:t>Joerg</a:t>
            </a:r>
            <a:r>
              <a:rPr lang="en-US" altLang="en-US" sz="1200" dirty="0" smtClean="0"/>
              <a:t> Robert, FAU Erlangen-</a:t>
            </a:r>
            <a:r>
              <a:rPr lang="en-US" altLang="en-US" sz="1200" dirty="0" err="1" smtClean="0"/>
              <a:t>Nuernberg</a:t>
            </a:r>
            <a:endParaRPr lang="en-US" altLang="en-US" sz="1200" dirty="0"/>
          </a:p>
        </p:txBody>
      </p:sp>
    </p:spTree>
    <p:extLst>
      <p:ext uri="{BB962C8B-B14F-4D97-AF65-F5344CB8AC3E}">
        <p14:creationId xmlns:p14="http://schemas.microsoft.com/office/powerpoint/2010/main" val="7150649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205980"/>
            <a:ext cx="7586663" cy="637043"/>
          </a:xfrm>
        </p:spPr>
        <p:txBody>
          <a:bodyPr>
            <a:normAutofit fontScale="90000"/>
          </a:bodyPr>
          <a:lstStyle/>
          <a:p>
            <a:r>
              <a:rPr lang="en-US" dirty="0" smtClean="0"/>
              <a:t>Typical LP-WAN Characteristics</a:t>
            </a:r>
            <a:endParaRPr lang="en-US" dirty="0"/>
          </a:p>
        </p:txBody>
      </p:sp>
      <p:graphicFrame>
        <p:nvGraphicFramePr>
          <p:cNvPr id="8" name="Inhaltsplatzhalter 7"/>
          <p:cNvGraphicFramePr>
            <a:graphicFrameLocks noGrp="1"/>
          </p:cNvGraphicFramePr>
          <p:nvPr>
            <p:ph idx="1"/>
            <p:extLst>
              <p:ext uri="{D42A27DB-BD31-4B8C-83A1-F6EECF244321}">
                <p14:modId xmlns:p14="http://schemas.microsoft.com/office/powerpoint/2010/main" val="1155209802"/>
              </p:ext>
            </p:extLst>
          </p:nvPr>
        </p:nvGraphicFramePr>
        <p:xfrm>
          <a:off x="755576" y="1275606"/>
          <a:ext cx="7772400" cy="3333750"/>
        </p:xfrm>
        <a:graphic>
          <a:graphicData uri="http://schemas.openxmlformats.org/drawingml/2006/table">
            <a:tbl>
              <a:tblPr firstRow="1" bandRow="1">
                <a:tableStyleId>{00A15C55-8517-42AA-B614-E9B94910E393}</a:tableStyleId>
              </a:tblPr>
              <a:tblGrid>
                <a:gridCol w="3302074"/>
                <a:gridCol w="1879526"/>
                <a:gridCol w="2590800"/>
              </a:tblGrid>
              <a:tr h="278130">
                <a:tc>
                  <a:txBody>
                    <a:bodyPr/>
                    <a:lstStyle/>
                    <a:p>
                      <a:endParaRPr lang="en-US" sz="1200" dirty="0"/>
                    </a:p>
                  </a:txBody>
                  <a:tcPr marT="34290" marB="34290"/>
                </a:tc>
                <a:tc>
                  <a:txBody>
                    <a:bodyPr/>
                    <a:lstStyle/>
                    <a:p>
                      <a:r>
                        <a:rPr lang="en-US" sz="1200" dirty="0" smtClean="0"/>
                        <a:t>LP-WAN</a:t>
                      </a:r>
                      <a:endParaRPr lang="en-US" sz="1200" dirty="0"/>
                    </a:p>
                  </a:txBody>
                  <a:tcPr marT="34290" marB="34290"/>
                </a:tc>
                <a:tc>
                  <a:txBody>
                    <a:bodyPr/>
                    <a:lstStyle/>
                    <a:p>
                      <a:r>
                        <a:rPr lang="en-US" sz="1200" dirty="0" smtClean="0"/>
                        <a:t>Wi-Fi</a:t>
                      </a:r>
                      <a:endParaRPr lang="en-US" sz="1200" dirty="0"/>
                    </a:p>
                  </a:txBody>
                  <a:tcPr marT="34290" marB="34290"/>
                </a:tc>
              </a:tr>
              <a:tr h="278130">
                <a:tc>
                  <a:txBody>
                    <a:bodyPr/>
                    <a:lstStyle/>
                    <a:p>
                      <a:r>
                        <a:rPr lang="en-US" sz="1400" dirty="0" smtClean="0"/>
                        <a:t>Bit-Rate</a:t>
                      </a:r>
                      <a:endParaRPr lang="en-US" sz="1400" dirty="0"/>
                    </a:p>
                  </a:txBody>
                  <a:tcPr marT="34290" marB="34290"/>
                </a:tc>
                <a:tc>
                  <a:txBody>
                    <a:bodyPr/>
                    <a:lstStyle/>
                    <a:p>
                      <a:r>
                        <a:rPr lang="en-US" sz="1400" dirty="0" smtClean="0"/>
                        <a:t>&lt;</a:t>
                      </a:r>
                      <a:r>
                        <a:rPr lang="en-US" sz="1400" baseline="0" dirty="0" smtClean="0"/>
                        <a:t> </a:t>
                      </a:r>
                      <a:r>
                        <a:rPr lang="en-US" sz="1400" dirty="0" smtClean="0"/>
                        <a:t>1</a:t>
                      </a:r>
                      <a:r>
                        <a:rPr lang="en-US" sz="1400" baseline="0" dirty="0" smtClean="0"/>
                        <a:t> </a:t>
                      </a:r>
                      <a:r>
                        <a:rPr lang="en-US" sz="1400" baseline="0" dirty="0" err="1" smtClean="0"/>
                        <a:t>kBps</a:t>
                      </a:r>
                      <a:endParaRPr lang="en-US" sz="1400" dirty="0"/>
                    </a:p>
                  </a:txBody>
                  <a:tcPr marT="34290" marB="34290"/>
                </a:tc>
                <a:tc>
                  <a:txBody>
                    <a:bodyPr/>
                    <a:lstStyle/>
                    <a:p>
                      <a:r>
                        <a:rPr lang="en-US" sz="1400" dirty="0" smtClean="0"/>
                        <a:t>&gt;&gt; 1 Mbps</a:t>
                      </a:r>
                      <a:endParaRPr lang="en-US" sz="1400" dirty="0"/>
                    </a:p>
                  </a:txBody>
                  <a:tcPr marT="34290" marB="34290"/>
                </a:tc>
              </a:tr>
              <a:tr h="278130">
                <a:tc>
                  <a:txBody>
                    <a:bodyPr/>
                    <a:lstStyle/>
                    <a:p>
                      <a:r>
                        <a:rPr lang="en-US" sz="1400" dirty="0" smtClean="0"/>
                        <a:t>Latency</a:t>
                      </a:r>
                      <a:endParaRPr lang="en-US" sz="1400" dirty="0"/>
                    </a:p>
                  </a:txBody>
                  <a:tcPr marT="34290" marB="34290"/>
                </a:tc>
                <a:tc>
                  <a:txBody>
                    <a:bodyPr/>
                    <a:lstStyle/>
                    <a:p>
                      <a:r>
                        <a:rPr lang="en-US" sz="1400" dirty="0" smtClean="0"/>
                        <a:t>Up to minutes</a:t>
                      </a:r>
                      <a:endParaRPr lang="en-US" sz="1400" dirty="0"/>
                    </a:p>
                  </a:txBody>
                  <a:tcPr marT="34290" marB="34290"/>
                </a:tc>
                <a:tc>
                  <a:txBody>
                    <a:bodyPr/>
                    <a:lstStyle/>
                    <a:p>
                      <a:r>
                        <a:rPr lang="en-US" sz="1400" dirty="0" smtClean="0"/>
                        <a:t>&lt;&lt; 1 s</a:t>
                      </a:r>
                      <a:endParaRPr lang="en-US" sz="1400" dirty="0"/>
                    </a:p>
                  </a:txBody>
                  <a:tcPr marT="34290" marB="34290"/>
                </a:tc>
              </a:tr>
              <a:tr h="278130">
                <a:tc>
                  <a:txBody>
                    <a:bodyPr/>
                    <a:lstStyle/>
                    <a:p>
                      <a:r>
                        <a:rPr lang="en-US" sz="1400" dirty="0" smtClean="0"/>
                        <a:t>Payload</a:t>
                      </a:r>
                      <a:r>
                        <a:rPr lang="en-US" sz="1400" baseline="0" dirty="0" smtClean="0"/>
                        <a:t> length</a:t>
                      </a:r>
                      <a:endParaRPr lang="en-US" sz="1400" dirty="0"/>
                    </a:p>
                  </a:txBody>
                  <a:tcPr marT="34290" marB="34290"/>
                </a:tc>
                <a:tc>
                  <a:txBody>
                    <a:bodyPr/>
                    <a:lstStyle/>
                    <a:p>
                      <a:r>
                        <a:rPr lang="en-US" sz="1400" dirty="0" smtClean="0"/>
                        <a:t>~ 16 byte</a:t>
                      </a:r>
                      <a:endParaRPr lang="en-US" sz="1400" dirty="0"/>
                    </a:p>
                  </a:txBody>
                  <a:tcPr marT="34290" marB="34290"/>
                </a:tc>
                <a:tc>
                  <a:txBody>
                    <a:bodyPr/>
                    <a:lstStyle/>
                    <a:p>
                      <a:r>
                        <a:rPr lang="en-US" sz="1400" dirty="0" smtClean="0"/>
                        <a:t>&gt; 1 </a:t>
                      </a:r>
                      <a:r>
                        <a:rPr lang="en-US" sz="1400" dirty="0" err="1" smtClean="0"/>
                        <a:t>kbyte</a:t>
                      </a:r>
                      <a:endParaRPr lang="en-US" sz="1400" dirty="0"/>
                    </a:p>
                  </a:txBody>
                  <a:tcPr marT="34290" marB="34290"/>
                </a:tc>
              </a:tr>
              <a:tr h="434340">
                <a:tc>
                  <a:txBody>
                    <a:bodyPr/>
                    <a:lstStyle/>
                    <a:p>
                      <a:r>
                        <a:rPr lang="en-US" sz="1400" dirty="0" smtClean="0"/>
                        <a:t>Max. number of uplink packets /</a:t>
                      </a:r>
                      <a:r>
                        <a:rPr lang="en-US" sz="1400" baseline="0" dirty="0" smtClean="0"/>
                        <a:t> day</a:t>
                      </a:r>
                      <a:endParaRPr lang="en-US" sz="1400" dirty="0"/>
                    </a:p>
                  </a:txBody>
                  <a:tcPr marT="34290" marB="34290"/>
                </a:tc>
                <a:tc>
                  <a:txBody>
                    <a:bodyPr/>
                    <a:lstStyle/>
                    <a:p>
                      <a:r>
                        <a:rPr lang="en-US" sz="1400" dirty="0" smtClean="0"/>
                        <a:t>~ 200</a:t>
                      </a:r>
                      <a:endParaRPr lang="en-US" sz="1400" dirty="0"/>
                    </a:p>
                  </a:txBody>
                  <a:tcPr marT="34290" marB="34290"/>
                </a:tc>
                <a:tc>
                  <a:txBody>
                    <a:bodyPr/>
                    <a:lstStyle/>
                    <a:p>
                      <a:r>
                        <a:rPr lang="en-US" sz="1400" dirty="0" smtClean="0"/>
                        <a:t>Millions</a:t>
                      </a:r>
                      <a:endParaRPr lang="en-US" sz="1400" dirty="0"/>
                    </a:p>
                  </a:txBody>
                  <a:tcPr marT="34290" marB="34290"/>
                </a:tc>
              </a:tr>
              <a:tr h="4343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Max. number of downlink</a:t>
                      </a:r>
                      <a:r>
                        <a:rPr lang="en-US" sz="1400" baseline="0" dirty="0" smtClean="0"/>
                        <a:t> </a:t>
                      </a:r>
                      <a:r>
                        <a:rPr lang="en-US" sz="1400" dirty="0" smtClean="0"/>
                        <a:t>packets /</a:t>
                      </a:r>
                      <a:r>
                        <a:rPr lang="en-US" sz="1400" baseline="0" dirty="0" smtClean="0"/>
                        <a:t> day</a:t>
                      </a:r>
                      <a:endParaRPr lang="en-US" sz="1400" dirty="0"/>
                    </a:p>
                  </a:txBody>
                  <a:tcPr marT="34290" marB="34290"/>
                </a:tc>
                <a:tc>
                  <a:txBody>
                    <a:bodyPr/>
                    <a:lstStyle/>
                    <a:p>
                      <a:r>
                        <a:rPr lang="en-US" sz="1400" dirty="0" smtClean="0"/>
                        <a:t>&lt;</a:t>
                      </a:r>
                      <a:r>
                        <a:rPr lang="en-US" sz="1400" baseline="0" dirty="0" smtClean="0"/>
                        <a:t> 20</a:t>
                      </a:r>
                      <a:endParaRPr lang="en-US" sz="1400" dirty="0"/>
                    </a:p>
                  </a:txBody>
                  <a:tcPr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Millions</a:t>
                      </a:r>
                    </a:p>
                    <a:p>
                      <a:endParaRPr lang="en-US" sz="1400" dirty="0"/>
                    </a:p>
                  </a:txBody>
                  <a:tcPr marT="34290" marB="34290"/>
                </a:tc>
              </a:tr>
              <a:tr h="434340">
                <a:tc>
                  <a:txBody>
                    <a:bodyPr/>
                    <a:lstStyle/>
                    <a:p>
                      <a:r>
                        <a:rPr lang="en-US" sz="1400" dirty="0" smtClean="0"/>
                        <a:t>Max. distance w/o</a:t>
                      </a:r>
                      <a:r>
                        <a:rPr lang="en-US" sz="1400" baseline="0" dirty="0" smtClean="0"/>
                        <a:t> directive antennas</a:t>
                      </a:r>
                      <a:endParaRPr lang="en-US" sz="1400" dirty="0"/>
                    </a:p>
                  </a:txBody>
                  <a:tcPr marT="34290" marB="34290"/>
                </a:tc>
                <a:tc>
                  <a:txBody>
                    <a:bodyPr/>
                    <a:lstStyle/>
                    <a:p>
                      <a:r>
                        <a:rPr lang="en-US" sz="1400" dirty="0" smtClean="0"/>
                        <a:t>Up to 40 km</a:t>
                      </a:r>
                      <a:endParaRPr lang="en-US" sz="1400" dirty="0"/>
                    </a:p>
                  </a:txBody>
                  <a:tcPr marT="34290" marB="34290"/>
                </a:tc>
                <a:tc>
                  <a:txBody>
                    <a:bodyPr/>
                    <a:lstStyle/>
                    <a:p>
                      <a:r>
                        <a:rPr lang="en-US" sz="1400" dirty="0" smtClean="0"/>
                        <a:t>&lt; 100 m</a:t>
                      </a:r>
                      <a:endParaRPr lang="en-US" sz="1400" dirty="0"/>
                    </a:p>
                  </a:txBody>
                  <a:tcPr marT="34290" marB="34290"/>
                </a:tc>
              </a:tr>
              <a:tr h="278130">
                <a:tc>
                  <a:txBody>
                    <a:bodyPr/>
                    <a:lstStyle/>
                    <a:p>
                      <a:r>
                        <a:rPr lang="en-US" sz="1400" dirty="0" smtClean="0"/>
                        <a:t>Typical</a:t>
                      </a:r>
                      <a:r>
                        <a:rPr lang="en-US" sz="1400" baseline="0" dirty="0" smtClean="0"/>
                        <a:t> p</a:t>
                      </a:r>
                      <a:r>
                        <a:rPr lang="en-US" sz="1400" dirty="0" smtClean="0"/>
                        <a:t>ower supply</a:t>
                      </a:r>
                      <a:endParaRPr lang="en-US" sz="1400" dirty="0"/>
                    </a:p>
                  </a:txBody>
                  <a:tcPr marT="34290" marB="34290"/>
                </a:tc>
                <a:tc>
                  <a:txBody>
                    <a:bodyPr/>
                    <a:lstStyle/>
                    <a:p>
                      <a:r>
                        <a:rPr lang="en-US" sz="1400" dirty="0" smtClean="0"/>
                        <a:t>Coin</a:t>
                      </a:r>
                      <a:r>
                        <a:rPr lang="en-US" sz="1400" baseline="0" dirty="0" smtClean="0"/>
                        <a:t> type / AA</a:t>
                      </a:r>
                      <a:endParaRPr lang="en-US" sz="1400" dirty="0"/>
                    </a:p>
                  </a:txBody>
                  <a:tcPr marT="34290" marB="34290"/>
                </a:tc>
                <a:tc>
                  <a:txBody>
                    <a:bodyPr/>
                    <a:lstStyle/>
                    <a:p>
                      <a:r>
                        <a:rPr lang="en-US" sz="1400" dirty="0" smtClean="0"/>
                        <a:t>Electrical Outlet</a:t>
                      </a:r>
                      <a:r>
                        <a:rPr lang="en-US" sz="1400" baseline="0" dirty="0" smtClean="0"/>
                        <a:t> / Li-Ion</a:t>
                      </a:r>
                      <a:endParaRPr lang="en-US" sz="1400" dirty="0"/>
                    </a:p>
                  </a:txBody>
                  <a:tcPr marT="34290" marB="34290"/>
                </a:tc>
              </a:tr>
              <a:tr h="278130">
                <a:tc>
                  <a:txBody>
                    <a:bodyPr/>
                    <a:lstStyle/>
                    <a:p>
                      <a:r>
                        <a:rPr lang="en-US" sz="1400" dirty="0" smtClean="0"/>
                        <a:t>Battery</a:t>
                      </a:r>
                      <a:r>
                        <a:rPr lang="en-US" sz="1400" baseline="0" dirty="0" smtClean="0"/>
                        <a:t> lifetime</a:t>
                      </a:r>
                      <a:endParaRPr lang="en-US" sz="1400" dirty="0"/>
                    </a:p>
                  </a:txBody>
                  <a:tcPr marT="34290" marB="34290"/>
                </a:tc>
                <a:tc>
                  <a:txBody>
                    <a:bodyPr/>
                    <a:lstStyle/>
                    <a:p>
                      <a:r>
                        <a:rPr lang="en-US" sz="1400" dirty="0" smtClean="0"/>
                        <a:t>Several years</a:t>
                      </a:r>
                      <a:endParaRPr lang="en-US" sz="1400" dirty="0"/>
                    </a:p>
                  </a:txBody>
                  <a:tcPr marT="34290" marB="34290"/>
                </a:tc>
                <a:tc>
                  <a:txBody>
                    <a:bodyPr/>
                    <a:lstStyle/>
                    <a:p>
                      <a:r>
                        <a:rPr lang="en-US" sz="1400" dirty="0" smtClean="0"/>
                        <a:t>Hours (laptop/mobile)</a:t>
                      </a:r>
                      <a:endParaRPr lang="en-US" sz="1400" dirty="0"/>
                    </a:p>
                  </a:txBody>
                  <a:tcPr marT="34290" marB="34290"/>
                </a:tc>
              </a:tr>
              <a:tr h="278130">
                <a:tc>
                  <a:txBody>
                    <a:bodyPr/>
                    <a:lstStyle/>
                    <a:p>
                      <a:r>
                        <a:rPr lang="en-US" sz="1400" dirty="0" smtClean="0"/>
                        <a:t>Typical frequency</a:t>
                      </a:r>
                      <a:r>
                        <a:rPr lang="en-US" sz="1400" baseline="0" dirty="0" smtClean="0"/>
                        <a:t> bands</a:t>
                      </a:r>
                      <a:endParaRPr lang="en-US" sz="1400" dirty="0"/>
                    </a:p>
                  </a:txBody>
                  <a:tcPr marT="34290" marB="34290"/>
                </a:tc>
                <a:tc>
                  <a:txBody>
                    <a:bodyPr/>
                    <a:lstStyle/>
                    <a:p>
                      <a:r>
                        <a:rPr lang="en-US" sz="1400" dirty="0" smtClean="0"/>
                        <a:t>&lt; 1 GHz</a:t>
                      </a:r>
                      <a:endParaRPr lang="en-US" sz="1400" dirty="0"/>
                    </a:p>
                  </a:txBody>
                  <a:tcPr marT="34290" marB="34290"/>
                </a:tc>
                <a:tc>
                  <a:txBody>
                    <a:bodyPr/>
                    <a:lstStyle/>
                    <a:p>
                      <a:r>
                        <a:rPr lang="en-US" sz="1400" dirty="0" smtClean="0"/>
                        <a:t>2.4 GHz, 5.4 GHz</a:t>
                      </a:r>
                      <a:endParaRPr lang="en-US" sz="1400" dirty="0"/>
                    </a:p>
                  </a:txBody>
                  <a:tcPr marT="34290" marB="34290"/>
                </a:tc>
              </a:tr>
            </a:tbl>
          </a:graphicData>
        </a:graphic>
      </p:graphicFrame>
      <p:sp>
        <p:nvSpPr>
          <p:cNvPr id="4" name="Datumsplatzhalter 3"/>
          <p:cNvSpPr>
            <a:spLocks noGrp="1"/>
          </p:cNvSpPr>
          <p:nvPr>
            <p:ph type="dt" sz="half" idx="4294967295"/>
          </p:nvPr>
        </p:nvSpPr>
        <p:spPr>
          <a:xfrm>
            <a:off x="1900237" y="4743617"/>
            <a:ext cx="1600200" cy="161583"/>
          </a:xfrm>
          <a:prstGeom prst="rect">
            <a:avLst/>
          </a:prstGeom>
        </p:spPr>
        <p:txBody>
          <a:bodyPr/>
          <a:lstStyle/>
          <a:p>
            <a:pPr>
              <a:defRPr/>
            </a:pPr>
            <a:r>
              <a:rPr lang="en-US" altLang="en-US" dirty="0" smtClean="0"/>
              <a:t>March 2017</a:t>
            </a:r>
            <a:endParaRPr lang="en-US" altLang="en-US" dirty="0"/>
          </a:p>
        </p:txBody>
      </p:sp>
      <p:sp>
        <p:nvSpPr>
          <p:cNvPr id="6" name="Foliennummernplatzhalter 5"/>
          <p:cNvSpPr>
            <a:spLocks noGrp="1"/>
          </p:cNvSpPr>
          <p:nvPr>
            <p:ph type="sldNum" sz="quarter" idx="12"/>
          </p:nvPr>
        </p:nvSpPr>
        <p:spPr/>
        <p:txBody>
          <a:bodyPr/>
          <a:lstStyle/>
          <a:p>
            <a:pPr>
              <a:defRPr/>
            </a:pPr>
            <a:fld id="{8ADE5265-9E81-4E2F-AA5C-B1F646E41AB2}" type="slidenum">
              <a:rPr lang="en-US" altLang="en-US" smtClean="0"/>
              <a:pPr>
                <a:defRPr/>
              </a:pPr>
              <a:t>6</a:t>
            </a:fld>
            <a:endParaRPr lang="en-US" altLang="en-US" dirty="0"/>
          </a:p>
        </p:txBody>
      </p:sp>
      <p:sp>
        <p:nvSpPr>
          <p:cNvPr id="7" name="Fußzeilenplatzhalter 4"/>
          <p:cNvSpPr txBox="1">
            <a:spLocks/>
          </p:cNvSpPr>
          <p:nvPr/>
        </p:nvSpPr>
        <p:spPr>
          <a:xfrm>
            <a:off x="5486400" y="4856560"/>
            <a:ext cx="3124200" cy="241693"/>
          </a:xfrm>
          <a:prstGeom prst="rect">
            <a:avLst/>
          </a:prstGeom>
        </p:spPr>
        <p:txBody>
          <a:bodyPr/>
          <a:lstStyle>
            <a:defPPr>
              <a:defRPr lang="fr-FR"/>
            </a:defPPr>
            <a:lvl1pPr marL="0" algn="l" defTabSz="457061" rtl="0" eaLnBrk="1" latinLnBrk="0" hangingPunct="1">
              <a:defRPr sz="1800" kern="1200">
                <a:solidFill>
                  <a:schemeClr val="tx1"/>
                </a:solidFill>
                <a:latin typeface="+mn-lt"/>
                <a:ea typeface="+mn-ea"/>
                <a:cs typeface="+mn-cs"/>
              </a:defRPr>
            </a:lvl1pPr>
            <a:lvl2pPr marL="457061" algn="l" defTabSz="457061" rtl="0" eaLnBrk="1" latinLnBrk="0" hangingPunct="1">
              <a:defRPr sz="1800" kern="1200">
                <a:solidFill>
                  <a:schemeClr val="tx1"/>
                </a:solidFill>
                <a:latin typeface="+mn-lt"/>
                <a:ea typeface="+mn-ea"/>
                <a:cs typeface="+mn-cs"/>
              </a:defRPr>
            </a:lvl2pPr>
            <a:lvl3pPr marL="914121" algn="l" defTabSz="457061" rtl="0" eaLnBrk="1" latinLnBrk="0" hangingPunct="1">
              <a:defRPr sz="1800" kern="1200">
                <a:solidFill>
                  <a:schemeClr val="tx1"/>
                </a:solidFill>
                <a:latin typeface="+mn-lt"/>
                <a:ea typeface="+mn-ea"/>
                <a:cs typeface="+mn-cs"/>
              </a:defRPr>
            </a:lvl3pPr>
            <a:lvl4pPr marL="1371183" algn="l" defTabSz="457061" rtl="0" eaLnBrk="1" latinLnBrk="0" hangingPunct="1">
              <a:defRPr sz="1800" kern="1200">
                <a:solidFill>
                  <a:schemeClr val="tx1"/>
                </a:solidFill>
                <a:latin typeface="+mn-lt"/>
                <a:ea typeface="+mn-ea"/>
                <a:cs typeface="+mn-cs"/>
              </a:defRPr>
            </a:lvl4pPr>
            <a:lvl5pPr marL="1828243" algn="l" defTabSz="457061" rtl="0" eaLnBrk="1" latinLnBrk="0" hangingPunct="1">
              <a:defRPr sz="1800" kern="1200">
                <a:solidFill>
                  <a:schemeClr val="tx1"/>
                </a:solidFill>
                <a:latin typeface="+mn-lt"/>
                <a:ea typeface="+mn-ea"/>
                <a:cs typeface="+mn-cs"/>
              </a:defRPr>
            </a:lvl5pPr>
            <a:lvl6pPr marL="2285303" algn="l" defTabSz="457061" rtl="0" eaLnBrk="1" latinLnBrk="0" hangingPunct="1">
              <a:defRPr sz="1800" kern="1200">
                <a:solidFill>
                  <a:schemeClr val="tx1"/>
                </a:solidFill>
                <a:latin typeface="+mn-lt"/>
                <a:ea typeface="+mn-ea"/>
                <a:cs typeface="+mn-cs"/>
              </a:defRPr>
            </a:lvl6pPr>
            <a:lvl7pPr marL="2742363" algn="l" defTabSz="457061" rtl="0" eaLnBrk="1" latinLnBrk="0" hangingPunct="1">
              <a:defRPr sz="1800" kern="1200">
                <a:solidFill>
                  <a:schemeClr val="tx1"/>
                </a:solidFill>
                <a:latin typeface="+mn-lt"/>
                <a:ea typeface="+mn-ea"/>
                <a:cs typeface="+mn-cs"/>
              </a:defRPr>
            </a:lvl7pPr>
            <a:lvl8pPr marL="3199424" algn="l" defTabSz="457061" rtl="0" eaLnBrk="1" latinLnBrk="0" hangingPunct="1">
              <a:defRPr sz="1800" kern="1200">
                <a:solidFill>
                  <a:schemeClr val="tx1"/>
                </a:solidFill>
                <a:latin typeface="+mn-lt"/>
                <a:ea typeface="+mn-ea"/>
                <a:cs typeface="+mn-cs"/>
              </a:defRPr>
            </a:lvl8pPr>
            <a:lvl9pPr marL="3656485" algn="l" defTabSz="457061" rtl="0" eaLnBrk="1" latinLnBrk="0" hangingPunct="1">
              <a:defRPr sz="1800" kern="1200">
                <a:solidFill>
                  <a:schemeClr val="tx1"/>
                </a:solidFill>
                <a:latin typeface="+mn-lt"/>
                <a:ea typeface="+mn-ea"/>
                <a:cs typeface="+mn-cs"/>
              </a:defRPr>
            </a:lvl9pPr>
          </a:lstStyle>
          <a:p>
            <a:pPr>
              <a:defRPr/>
            </a:pPr>
            <a:r>
              <a:rPr lang="en-US" altLang="en-US" sz="1200" dirty="0" err="1" smtClean="0"/>
              <a:t>Joerg</a:t>
            </a:r>
            <a:r>
              <a:rPr lang="en-US" altLang="en-US" sz="1200" dirty="0" smtClean="0"/>
              <a:t> Robert, FAU Erlangen-</a:t>
            </a:r>
            <a:r>
              <a:rPr lang="en-US" altLang="en-US" sz="1200" dirty="0" err="1" smtClean="0"/>
              <a:t>Nuernberg</a:t>
            </a:r>
            <a:endParaRPr lang="en-US" altLang="en-US" sz="1200" dirty="0"/>
          </a:p>
        </p:txBody>
      </p:sp>
    </p:spTree>
    <p:extLst>
      <p:ext uri="{BB962C8B-B14F-4D97-AF65-F5344CB8AC3E}">
        <p14:creationId xmlns:p14="http://schemas.microsoft.com/office/powerpoint/2010/main" val="38030235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20280"/>
            <a:ext cx="7529513" cy="637043"/>
          </a:xfrm>
        </p:spPr>
        <p:txBody>
          <a:bodyPr>
            <a:normAutofit fontScale="90000"/>
          </a:bodyPr>
          <a:lstStyle/>
          <a:p>
            <a:r>
              <a:rPr lang="en-US" sz="4000" dirty="0"/>
              <a:t>Reason for Low LP-WAN Bit-Rates</a:t>
            </a:r>
          </a:p>
        </p:txBody>
      </p:sp>
      <p:sp>
        <p:nvSpPr>
          <p:cNvPr id="3" name="Content Placeholder 2"/>
          <p:cNvSpPr>
            <a:spLocks noGrp="1"/>
          </p:cNvSpPr>
          <p:nvPr>
            <p:ph idx="1"/>
          </p:nvPr>
        </p:nvSpPr>
        <p:spPr>
          <a:xfrm>
            <a:off x="685800" y="1379042"/>
            <a:ext cx="7772400" cy="2868048"/>
          </a:xfrm>
        </p:spPr>
        <p:txBody>
          <a:bodyPr>
            <a:normAutofit fontScale="92500"/>
          </a:bodyPr>
          <a:lstStyle/>
          <a:p>
            <a:r>
              <a:rPr lang="en-US" sz="2800" dirty="0" smtClean="0"/>
              <a:t>Minimum energy to transmit one bit</a:t>
            </a:r>
          </a:p>
          <a:p>
            <a:endParaRPr lang="en-US" sz="2800" dirty="0" smtClean="0"/>
          </a:p>
          <a:p>
            <a:r>
              <a:rPr lang="en-US" sz="2800" dirty="0" smtClean="0"/>
              <a:t>Received </a:t>
            </a:r>
            <a:r>
              <a:rPr lang="en-US" sz="2800" dirty="0"/>
              <a:t>power </a:t>
            </a:r>
            <a:r>
              <a:rPr lang="en-US" sz="2800" i="1" dirty="0" err="1" smtClean="0"/>
              <a:t>P</a:t>
            </a:r>
            <a:r>
              <a:rPr lang="en-US" sz="2800" i="1" baseline="-25000" dirty="0" err="1" smtClean="0"/>
              <a:t>Rx</a:t>
            </a:r>
            <a:r>
              <a:rPr lang="en-US" sz="2800" dirty="0" smtClean="0"/>
              <a:t> </a:t>
            </a:r>
            <a:r>
              <a:rPr lang="en-US" sz="2800" dirty="0"/>
              <a:t>is </a:t>
            </a:r>
            <a:r>
              <a:rPr lang="en-US" sz="2800" dirty="0" smtClean="0"/>
              <a:t>the </a:t>
            </a:r>
            <a:r>
              <a:rPr lang="en-US" sz="2800" dirty="0"/>
              <a:t>transmitted power </a:t>
            </a:r>
            <a:r>
              <a:rPr lang="en-US" sz="2800" i="1" dirty="0" err="1" smtClean="0"/>
              <a:t>P</a:t>
            </a:r>
            <a:r>
              <a:rPr lang="en-US" sz="2800" i="1" baseline="-25000" dirty="0" err="1" smtClean="0"/>
              <a:t>Tx</a:t>
            </a:r>
            <a:r>
              <a:rPr lang="en-US" sz="2800" dirty="0" smtClean="0"/>
              <a:t> </a:t>
            </a:r>
            <a:r>
              <a:rPr lang="en-US" sz="2800" dirty="0"/>
              <a:t>minus the path </a:t>
            </a:r>
            <a:r>
              <a:rPr lang="en-US" sz="2800" dirty="0" smtClean="0"/>
              <a:t>loss from interference (noise)</a:t>
            </a:r>
          </a:p>
          <a:p>
            <a:endParaRPr lang="en-US" sz="2800" dirty="0" smtClean="0"/>
          </a:p>
          <a:p>
            <a:r>
              <a:rPr lang="en-US" sz="2800" dirty="0" smtClean="0"/>
              <a:t>For a few details, see next three slides</a:t>
            </a:r>
            <a:endParaRPr lang="en-US" sz="2800" dirty="0"/>
          </a:p>
          <a:p>
            <a:endParaRPr lang="en-US" dirty="0"/>
          </a:p>
        </p:txBody>
      </p:sp>
      <p:sp>
        <p:nvSpPr>
          <p:cNvPr id="4" name="Date Placeholder 3"/>
          <p:cNvSpPr>
            <a:spLocks noGrp="1"/>
          </p:cNvSpPr>
          <p:nvPr>
            <p:ph type="dt" sz="half" idx="4294967295"/>
          </p:nvPr>
        </p:nvSpPr>
        <p:spPr>
          <a:xfrm>
            <a:off x="1914525" y="4743617"/>
            <a:ext cx="1600200" cy="161583"/>
          </a:xfrm>
          <a:prstGeom prst="rect">
            <a:avLst/>
          </a:prstGeom>
        </p:spPr>
        <p:txBody>
          <a:bodyPr/>
          <a:lstStyle/>
          <a:p>
            <a:pPr>
              <a:defRPr/>
            </a:pPr>
            <a:r>
              <a:rPr lang="en-US" altLang="en-US" dirty="0" smtClean="0"/>
              <a:t>March 2017</a:t>
            </a:r>
            <a:endParaRPr lang="en-US" altLang="en-US" dirty="0"/>
          </a:p>
        </p:txBody>
      </p:sp>
      <p:sp>
        <p:nvSpPr>
          <p:cNvPr id="6" name="Slide Number Placeholder 5"/>
          <p:cNvSpPr>
            <a:spLocks noGrp="1"/>
          </p:cNvSpPr>
          <p:nvPr>
            <p:ph type="sldNum" sz="quarter" idx="12"/>
          </p:nvPr>
        </p:nvSpPr>
        <p:spPr/>
        <p:txBody>
          <a:bodyPr/>
          <a:lstStyle/>
          <a:p>
            <a:pPr>
              <a:defRPr/>
            </a:pPr>
            <a:fld id="{8ADE5265-9E81-4E2F-AA5C-B1F646E41AB2}" type="slidenum">
              <a:rPr lang="en-US" altLang="en-US" smtClean="0"/>
              <a:pPr>
                <a:defRPr/>
              </a:pPr>
              <a:t>7</a:t>
            </a:fld>
            <a:endParaRPr lang="en-US" altLang="en-US" dirty="0"/>
          </a:p>
        </p:txBody>
      </p:sp>
      <p:sp>
        <p:nvSpPr>
          <p:cNvPr id="7" name="Fußzeilenplatzhalter 4"/>
          <p:cNvSpPr txBox="1">
            <a:spLocks/>
          </p:cNvSpPr>
          <p:nvPr/>
        </p:nvSpPr>
        <p:spPr>
          <a:xfrm>
            <a:off x="5486400" y="4856560"/>
            <a:ext cx="3124200" cy="241693"/>
          </a:xfrm>
          <a:prstGeom prst="rect">
            <a:avLst/>
          </a:prstGeom>
        </p:spPr>
        <p:txBody>
          <a:bodyPr/>
          <a:lstStyle>
            <a:defPPr>
              <a:defRPr lang="fr-FR"/>
            </a:defPPr>
            <a:lvl1pPr marL="0" algn="l" defTabSz="457061" rtl="0" eaLnBrk="1" latinLnBrk="0" hangingPunct="1">
              <a:defRPr sz="1800" kern="1200">
                <a:solidFill>
                  <a:schemeClr val="tx1"/>
                </a:solidFill>
                <a:latin typeface="+mn-lt"/>
                <a:ea typeface="+mn-ea"/>
                <a:cs typeface="+mn-cs"/>
              </a:defRPr>
            </a:lvl1pPr>
            <a:lvl2pPr marL="457061" algn="l" defTabSz="457061" rtl="0" eaLnBrk="1" latinLnBrk="0" hangingPunct="1">
              <a:defRPr sz="1800" kern="1200">
                <a:solidFill>
                  <a:schemeClr val="tx1"/>
                </a:solidFill>
                <a:latin typeface="+mn-lt"/>
                <a:ea typeface="+mn-ea"/>
                <a:cs typeface="+mn-cs"/>
              </a:defRPr>
            </a:lvl2pPr>
            <a:lvl3pPr marL="914121" algn="l" defTabSz="457061" rtl="0" eaLnBrk="1" latinLnBrk="0" hangingPunct="1">
              <a:defRPr sz="1800" kern="1200">
                <a:solidFill>
                  <a:schemeClr val="tx1"/>
                </a:solidFill>
                <a:latin typeface="+mn-lt"/>
                <a:ea typeface="+mn-ea"/>
                <a:cs typeface="+mn-cs"/>
              </a:defRPr>
            </a:lvl3pPr>
            <a:lvl4pPr marL="1371183" algn="l" defTabSz="457061" rtl="0" eaLnBrk="1" latinLnBrk="0" hangingPunct="1">
              <a:defRPr sz="1800" kern="1200">
                <a:solidFill>
                  <a:schemeClr val="tx1"/>
                </a:solidFill>
                <a:latin typeface="+mn-lt"/>
                <a:ea typeface="+mn-ea"/>
                <a:cs typeface="+mn-cs"/>
              </a:defRPr>
            </a:lvl4pPr>
            <a:lvl5pPr marL="1828243" algn="l" defTabSz="457061" rtl="0" eaLnBrk="1" latinLnBrk="0" hangingPunct="1">
              <a:defRPr sz="1800" kern="1200">
                <a:solidFill>
                  <a:schemeClr val="tx1"/>
                </a:solidFill>
                <a:latin typeface="+mn-lt"/>
                <a:ea typeface="+mn-ea"/>
                <a:cs typeface="+mn-cs"/>
              </a:defRPr>
            </a:lvl5pPr>
            <a:lvl6pPr marL="2285303" algn="l" defTabSz="457061" rtl="0" eaLnBrk="1" latinLnBrk="0" hangingPunct="1">
              <a:defRPr sz="1800" kern="1200">
                <a:solidFill>
                  <a:schemeClr val="tx1"/>
                </a:solidFill>
                <a:latin typeface="+mn-lt"/>
                <a:ea typeface="+mn-ea"/>
                <a:cs typeface="+mn-cs"/>
              </a:defRPr>
            </a:lvl6pPr>
            <a:lvl7pPr marL="2742363" algn="l" defTabSz="457061" rtl="0" eaLnBrk="1" latinLnBrk="0" hangingPunct="1">
              <a:defRPr sz="1800" kern="1200">
                <a:solidFill>
                  <a:schemeClr val="tx1"/>
                </a:solidFill>
                <a:latin typeface="+mn-lt"/>
                <a:ea typeface="+mn-ea"/>
                <a:cs typeface="+mn-cs"/>
              </a:defRPr>
            </a:lvl7pPr>
            <a:lvl8pPr marL="3199424" algn="l" defTabSz="457061" rtl="0" eaLnBrk="1" latinLnBrk="0" hangingPunct="1">
              <a:defRPr sz="1800" kern="1200">
                <a:solidFill>
                  <a:schemeClr val="tx1"/>
                </a:solidFill>
                <a:latin typeface="+mn-lt"/>
                <a:ea typeface="+mn-ea"/>
                <a:cs typeface="+mn-cs"/>
              </a:defRPr>
            </a:lvl8pPr>
            <a:lvl9pPr marL="3656485" algn="l" defTabSz="457061" rtl="0" eaLnBrk="1" latinLnBrk="0" hangingPunct="1">
              <a:defRPr sz="1800" kern="1200">
                <a:solidFill>
                  <a:schemeClr val="tx1"/>
                </a:solidFill>
                <a:latin typeface="+mn-lt"/>
                <a:ea typeface="+mn-ea"/>
                <a:cs typeface="+mn-cs"/>
              </a:defRPr>
            </a:lvl9pPr>
          </a:lstStyle>
          <a:p>
            <a:pPr>
              <a:defRPr/>
            </a:pPr>
            <a:r>
              <a:rPr lang="en-US" altLang="en-US" sz="1200" dirty="0" err="1" smtClean="0"/>
              <a:t>Joerg</a:t>
            </a:r>
            <a:r>
              <a:rPr lang="en-US" altLang="en-US" sz="1200" dirty="0" smtClean="0"/>
              <a:t> Robert, FAU Erlangen-</a:t>
            </a:r>
            <a:r>
              <a:rPr lang="en-US" altLang="en-US" sz="1200" dirty="0" err="1" smtClean="0"/>
              <a:t>Nuernberg</a:t>
            </a:r>
            <a:endParaRPr lang="en-US" altLang="en-US" sz="1200" dirty="0"/>
          </a:p>
        </p:txBody>
      </p:sp>
    </p:spTree>
    <p:extLst>
      <p:ext uri="{BB962C8B-B14F-4D97-AF65-F5344CB8AC3E}">
        <p14:creationId xmlns:p14="http://schemas.microsoft.com/office/powerpoint/2010/main" val="3834395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53219" y="314325"/>
            <a:ext cx="7812437" cy="800100"/>
          </a:xfrm>
        </p:spPr>
        <p:txBody>
          <a:bodyPr>
            <a:noAutofit/>
          </a:bodyPr>
          <a:lstStyle/>
          <a:p>
            <a:r>
              <a:rPr lang="en-US" sz="3200" dirty="0"/>
              <a:t>Reason for Low LP-WAN Bit-Rates </a:t>
            </a:r>
            <a:r>
              <a:rPr lang="en-US" sz="3200" dirty="0" smtClean="0"/>
              <a:t>(I/III) </a:t>
            </a:r>
            <a:endParaRPr lang="de-DE" sz="3200" dirty="0"/>
          </a:p>
        </p:txBody>
      </p:sp>
      <p:sp>
        <p:nvSpPr>
          <p:cNvPr id="3" name="Inhaltsplatzhalter 2"/>
          <p:cNvSpPr>
            <a:spLocks noGrp="1"/>
          </p:cNvSpPr>
          <p:nvPr>
            <p:ph idx="1"/>
          </p:nvPr>
        </p:nvSpPr>
        <p:spPr>
          <a:xfrm>
            <a:off x="683568" y="1275606"/>
            <a:ext cx="7772400" cy="3240360"/>
          </a:xfrm>
        </p:spPr>
        <p:txBody>
          <a:bodyPr>
            <a:normAutofit fontScale="85000" lnSpcReduction="20000"/>
          </a:bodyPr>
          <a:lstStyle/>
          <a:p>
            <a:r>
              <a:rPr lang="en-US" sz="2000" dirty="0" smtClean="0"/>
              <a:t>According to information theory the successful transmission of an information bit requires a certain energy</a:t>
            </a:r>
          </a:p>
          <a:p>
            <a:r>
              <a:rPr lang="en-US" sz="2000" dirty="0" smtClean="0"/>
              <a:t>The energy per bit is given by the reception power </a:t>
            </a:r>
            <a:r>
              <a:rPr lang="en-US" sz="2000" i="1" dirty="0" err="1" smtClean="0"/>
              <a:t>P</a:t>
            </a:r>
            <a:r>
              <a:rPr lang="en-US" sz="2000" i="1" baseline="-25000" dirty="0" err="1" smtClean="0"/>
              <a:t>Rx</a:t>
            </a:r>
            <a:r>
              <a:rPr lang="en-US" sz="2000" dirty="0" smtClean="0"/>
              <a:t> divided by the bit-rate </a:t>
            </a:r>
            <a:r>
              <a:rPr lang="en-US" sz="2000" i="1" dirty="0" smtClean="0"/>
              <a:t>R</a:t>
            </a:r>
          </a:p>
          <a:p>
            <a:r>
              <a:rPr lang="en-US" sz="2000" dirty="0" smtClean="0"/>
              <a:t>The theoretical maximum payload bit-rate is then given by [2]:</a:t>
            </a:r>
          </a:p>
          <a:p>
            <a:endParaRPr lang="en-US" sz="2000" dirty="0" smtClean="0"/>
          </a:p>
          <a:p>
            <a:endParaRPr lang="en-US" sz="2000" dirty="0" smtClean="0"/>
          </a:p>
          <a:p>
            <a:pPr marL="0" indent="0">
              <a:buNone/>
            </a:pPr>
            <a:endParaRPr lang="en-US" sz="2000" dirty="0" smtClean="0"/>
          </a:p>
          <a:p>
            <a:r>
              <a:rPr lang="en-US" altLang="en-US" sz="2000" dirty="0" smtClean="0"/>
              <a:t>Assumptions:</a:t>
            </a:r>
          </a:p>
          <a:p>
            <a:pPr lvl="1">
              <a:buFont typeface="Arial" pitchFamily="34" charset="0"/>
              <a:buChar char="•"/>
            </a:pPr>
            <a:r>
              <a:rPr lang="en-US" altLang="en-US" sz="1800" dirty="0" err="1" smtClean="0"/>
              <a:t>Eb</a:t>
            </a:r>
            <a:r>
              <a:rPr lang="en-US" altLang="en-US" sz="1800" dirty="0" smtClean="0"/>
              <a:t>/N0=-1.59dB (information theoretic value for error-free decoding)</a:t>
            </a:r>
          </a:p>
          <a:p>
            <a:pPr lvl="1">
              <a:buFont typeface="Arial" pitchFamily="34" charset="0"/>
              <a:buChar char="•"/>
            </a:pPr>
            <a:r>
              <a:rPr lang="en-US" altLang="en-US" sz="1800" dirty="0" smtClean="0"/>
              <a:t>Noise figure 0dB</a:t>
            </a:r>
          </a:p>
          <a:p>
            <a:pPr lvl="1">
              <a:buFont typeface="Arial" pitchFamily="34" charset="0"/>
              <a:buChar char="•"/>
            </a:pPr>
            <a:r>
              <a:rPr lang="en-US" altLang="en-US" sz="1800" dirty="0" smtClean="0"/>
              <a:t>Noise power spectral density -174dBm/Hz</a:t>
            </a:r>
          </a:p>
          <a:p>
            <a:endParaRPr lang="en-US" sz="2000" dirty="0" smtClean="0"/>
          </a:p>
          <a:p>
            <a:endParaRPr lang="en-US" sz="2000" dirty="0"/>
          </a:p>
        </p:txBody>
      </p:sp>
      <p:sp>
        <p:nvSpPr>
          <p:cNvPr id="4" name="Datumsplatzhalter 3"/>
          <p:cNvSpPr>
            <a:spLocks noGrp="1"/>
          </p:cNvSpPr>
          <p:nvPr>
            <p:ph type="dt" sz="half" idx="4294967295"/>
          </p:nvPr>
        </p:nvSpPr>
        <p:spPr>
          <a:xfrm>
            <a:off x="1785937" y="4815823"/>
            <a:ext cx="1600200" cy="161583"/>
          </a:xfrm>
          <a:prstGeom prst="rect">
            <a:avLst/>
          </a:prstGeom>
        </p:spPr>
        <p:txBody>
          <a:bodyPr/>
          <a:lstStyle/>
          <a:p>
            <a:pPr>
              <a:defRPr/>
            </a:pPr>
            <a:r>
              <a:rPr lang="en-US" altLang="en-US" dirty="0" smtClean="0"/>
              <a:t>March 2017</a:t>
            </a:r>
            <a:endParaRPr lang="en-US" altLang="en-US" dirty="0"/>
          </a:p>
        </p:txBody>
      </p:sp>
      <p:sp>
        <p:nvSpPr>
          <p:cNvPr id="6" name="Foliennummernplatzhalter 5"/>
          <p:cNvSpPr>
            <a:spLocks noGrp="1"/>
          </p:cNvSpPr>
          <p:nvPr>
            <p:ph type="sldNum" sz="quarter" idx="12"/>
          </p:nvPr>
        </p:nvSpPr>
        <p:spPr/>
        <p:txBody>
          <a:bodyPr/>
          <a:lstStyle/>
          <a:p>
            <a:pPr>
              <a:defRPr/>
            </a:pPr>
            <a:fld id="{8ADE5265-9E81-4E2F-AA5C-B1F646E41AB2}" type="slidenum">
              <a:rPr lang="en-US" altLang="en-US" smtClean="0"/>
              <a:pPr>
                <a:defRPr/>
              </a:pPr>
              <a:t>8</a:t>
            </a:fld>
            <a:endParaRPr lang="en-US" altLang="en-US" dirty="0"/>
          </a:p>
        </p:txBody>
      </p:sp>
      <p:graphicFrame>
        <p:nvGraphicFramePr>
          <p:cNvPr id="7" name="Objekt 6"/>
          <p:cNvGraphicFramePr>
            <a:graphicFrameLocks noChangeAspect="1"/>
          </p:cNvGraphicFramePr>
          <p:nvPr>
            <p:extLst>
              <p:ext uri="{D42A27DB-BD31-4B8C-83A1-F6EECF244321}">
                <p14:modId xmlns:p14="http://schemas.microsoft.com/office/powerpoint/2010/main" val="2076361061"/>
              </p:ext>
            </p:extLst>
          </p:nvPr>
        </p:nvGraphicFramePr>
        <p:xfrm>
          <a:off x="2051720" y="2679762"/>
          <a:ext cx="4903788" cy="609600"/>
        </p:xfrm>
        <a:graphic>
          <a:graphicData uri="http://schemas.openxmlformats.org/presentationml/2006/ole">
            <mc:AlternateContent xmlns:mc="http://schemas.openxmlformats.org/markup-compatibility/2006">
              <mc:Choice xmlns:v="urn:schemas-microsoft-com:vml" Requires="v">
                <p:oleObj spid="_x0000_s1045" name="Equation" r:id="rId3" imgW="2145960" imgH="355320" progId="Equation.3">
                  <p:embed/>
                </p:oleObj>
              </mc:Choice>
              <mc:Fallback>
                <p:oleObj name="Equation" r:id="rId3" imgW="2145960" imgH="355320" progId="Equation.3">
                  <p:embed/>
                  <p:pic>
                    <p:nvPicPr>
                      <p:cNvPr id="0" name=""/>
                      <p:cNvPicPr>
                        <a:picLocks noChangeAspect="1" noChangeArrowheads="1"/>
                      </p:cNvPicPr>
                      <p:nvPr/>
                    </p:nvPicPr>
                    <p:blipFill>
                      <a:blip r:embed="rId4"/>
                      <a:srcRect/>
                      <a:stretch>
                        <a:fillRect/>
                      </a:stretch>
                    </p:blipFill>
                    <p:spPr bwMode="auto">
                      <a:xfrm>
                        <a:off x="2051720" y="2679762"/>
                        <a:ext cx="490378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Fußzeilenplatzhalter 4"/>
          <p:cNvSpPr txBox="1">
            <a:spLocks/>
          </p:cNvSpPr>
          <p:nvPr/>
        </p:nvSpPr>
        <p:spPr>
          <a:xfrm>
            <a:off x="5486400" y="4856560"/>
            <a:ext cx="3124200" cy="241693"/>
          </a:xfrm>
          <a:prstGeom prst="rect">
            <a:avLst/>
          </a:prstGeom>
        </p:spPr>
        <p:txBody>
          <a:bodyPr/>
          <a:lstStyle>
            <a:defPPr>
              <a:defRPr lang="fr-FR"/>
            </a:defPPr>
            <a:lvl1pPr marL="0" algn="l" defTabSz="457061" rtl="0" eaLnBrk="1" latinLnBrk="0" hangingPunct="1">
              <a:defRPr sz="1800" kern="1200">
                <a:solidFill>
                  <a:schemeClr val="tx1"/>
                </a:solidFill>
                <a:latin typeface="+mn-lt"/>
                <a:ea typeface="+mn-ea"/>
                <a:cs typeface="+mn-cs"/>
              </a:defRPr>
            </a:lvl1pPr>
            <a:lvl2pPr marL="457061" algn="l" defTabSz="457061" rtl="0" eaLnBrk="1" latinLnBrk="0" hangingPunct="1">
              <a:defRPr sz="1800" kern="1200">
                <a:solidFill>
                  <a:schemeClr val="tx1"/>
                </a:solidFill>
                <a:latin typeface="+mn-lt"/>
                <a:ea typeface="+mn-ea"/>
                <a:cs typeface="+mn-cs"/>
              </a:defRPr>
            </a:lvl2pPr>
            <a:lvl3pPr marL="914121" algn="l" defTabSz="457061" rtl="0" eaLnBrk="1" latinLnBrk="0" hangingPunct="1">
              <a:defRPr sz="1800" kern="1200">
                <a:solidFill>
                  <a:schemeClr val="tx1"/>
                </a:solidFill>
                <a:latin typeface="+mn-lt"/>
                <a:ea typeface="+mn-ea"/>
                <a:cs typeface="+mn-cs"/>
              </a:defRPr>
            </a:lvl3pPr>
            <a:lvl4pPr marL="1371183" algn="l" defTabSz="457061" rtl="0" eaLnBrk="1" latinLnBrk="0" hangingPunct="1">
              <a:defRPr sz="1800" kern="1200">
                <a:solidFill>
                  <a:schemeClr val="tx1"/>
                </a:solidFill>
                <a:latin typeface="+mn-lt"/>
                <a:ea typeface="+mn-ea"/>
                <a:cs typeface="+mn-cs"/>
              </a:defRPr>
            </a:lvl4pPr>
            <a:lvl5pPr marL="1828243" algn="l" defTabSz="457061" rtl="0" eaLnBrk="1" latinLnBrk="0" hangingPunct="1">
              <a:defRPr sz="1800" kern="1200">
                <a:solidFill>
                  <a:schemeClr val="tx1"/>
                </a:solidFill>
                <a:latin typeface="+mn-lt"/>
                <a:ea typeface="+mn-ea"/>
                <a:cs typeface="+mn-cs"/>
              </a:defRPr>
            </a:lvl5pPr>
            <a:lvl6pPr marL="2285303" algn="l" defTabSz="457061" rtl="0" eaLnBrk="1" latinLnBrk="0" hangingPunct="1">
              <a:defRPr sz="1800" kern="1200">
                <a:solidFill>
                  <a:schemeClr val="tx1"/>
                </a:solidFill>
                <a:latin typeface="+mn-lt"/>
                <a:ea typeface="+mn-ea"/>
                <a:cs typeface="+mn-cs"/>
              </a:defRPr>
            </a:lvl6pPr>
            <a:lvl7pPr marL="2742363" algn="l" defTabSz="457061" rtl="0" eaLnBrk="1" latinLnBrk="0" hangingPunct="1">
              <a:defRPr sz="1800" kern="1200">
                <a:solidFill>
                  <a:schemeClr val="tx1"/>
                </a:solidFill>
                <a:latin typeface="+mn-lt"/>
                <a:ea typeface="+mn-ea"/>
                <a:cs typeface="+mn-cs"/>
              </a:defRPr>
            </a:lvl7pPr>
            <a:lvl8pPr marL="3199424" algn="l" defTabSz="457061" rtl="0" eaLnBrk="1" latinLnBrk="0" hangingPunct="1">
              <a:defRPr sz="1800" kern="1200">
                <a:solidFill>
                  <a:schemeClr val="tx1"/>
                </a:solidFill>
                <a:latin typeface="+mn-lt"/>
                <a:ea typeface="+mn-ea"/>
                <a:cs typeface="+mn-cs"/>
              </a:defRPr>
            </a:lvl8pPr>
            <a:lvl9pPr marL="3656485" algn="l" defTabSz="457061" rtl="0" eaLnBrk="1" latinLnBrk="0" hangingPunct="1">
              <a:defRPr sz="1800" kern="1200">
                <a:solidFill>
                  <a:schemeClr val="tx1"/>
                </a:solidFill>
                <a:latin typeface="+mn-lt"/>
                <a:ea typeface="+mn-ea"/>
                <a:cs typeface="+mn-cs"/>
              </a:defRPr>
            </a:lvl9pPr>
          </a:lstStyle>
          <a:p>
            <a:pPr>
              <a:defRPr/>
            </a:pPr>
            <a:r>
              <a:rPr lang="en-US" altLang="en-US" sz="1200" dirty="0" err="1" smtClean="0"/>
              <a:t>Joerg</a:t>
            </a:r>
            <a:r>
              <a:rPr lang="en-US" altLang="en-US" sz="1200" dirty="0" smtClean="0"/>
              <a:t> Robert, FAU Erlangen-</a:t>
            </a:r>
            <a:r>
              <a:rPr lang="en-US" altLang="en-US" sz="1200" dirty="0" err="1" smtClean="0"/>
              <a:t>Nuernberg</a:t>
            </a:r>
            <a:endParaRPr lang="en-US" altLang="en-US" sz="1200" dirty="0"/>
          </a:p>
        </p:txBody>
      </p:sp>
    </p:spTree>
    <p:extLst>
      <p:ext uri="{BB962C8B-B14F-4D97-AF65-F5344CB8AC3E}">
        <p14:creationId xmlns:p14="http://schemas.microsoft.com/office/powerpoint/2010/main" val="26320970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7504" y="314325"/>
            <a:ext cx="7778055" cy="653244"/>
          </a:xfrm>
        </p:spPr>
        <p:txBody>
          <a:bodyPr>
            <a:noAutofit/>
          </a:bodyPr>
          <a:lstStyle/>
          <a:p>
            <a:r>
              <a:rPr lang="en-US" sz="3200" dirty="0" smtClean="0"/>
              <a:t>Reason for Low LP-WAN Bit-Rates ( II/III ) </a:t>
            </a:r>
            <a:endParaRPr lang="en-US" sz="3200" dirty="0"/>
          </a:p>
        </p:txBody>
      </p:sp>
      <p:sp>
        <p:nvSpPr>
          <p:cNvPr id="4" name="Datumsplatzhalter 3"/>
          <p:cNvSpPr>
            <a:spLocks noGrp="1"/>
          </p:cNvSpPr>
          <p:nvPr>
            <p:ph type="dt" sz="half" idx="4294967295"/>
          </p:nvPr>
        </p:nvSpPr>
        <p:spPr>
          <a:xfrm>
            <a:off x="2286000" y="4856560"/>
            <a:ext cx="1600200" cy="161583"/>
          </a:xfrm>
          <a:prstGeom prst="rect">
            <a:avLst/>
          </a:prstGeom>
        </p:spPr>
        <p:txBody>
          <a:bodyPr/>
          <a:lstStyle/>
          <a:p>
            <a:pPr>
              <a:defRPr/>
            </a:pPr>
            <a:r>
              <a:rPr lang="en-US" altLang="en-US" dirty="0" smtClean="0"/>
              <a:t>March 2017</a:t>
            </a:r>
            <a:endParaRPr lang="en-US" altLang="en-US" dirty="0"/>
          </a:p>
        </p:txBody>
      </p:sp>
      <p:sp>
        <p:nvSpPr>
          <p:cNvPr id="6" name="Foliennummernplatzhalter 5"/>
          <p:cNvSpPr>
            <a:spLocks noGrp="1"/>
          </p:cNvSpPr>
          <p:nvPr>
            <p:ph type="sldNum" sz="quarter" idx="12"/>
          </p:nvPr>
        </p:nvSpPr>
        <p:spPr/>
        <p:txBody>
          <a:bodyPr/>
          <a:lstStyle/>
          <a:p>
            <a:pPr>
              <a:defRPr/>
            </a:pPr>
            <a:fld id="{8ADE5265-9E81-4E2F-AA5C-B1F646E41AB2}" type="slidenum">
              <a:rPr lang="en-US" altLang="en-US" smtClean="0"/>
              <a:pPr>
                <a:defRPr/>
              </a:pPr>
              <a:t>9</a:t>
            </a:fld>
            <a:endParaRPr lang="en-US" altLang="en-US" dirty="0"/>
          </a:p>
        </p:txBody>
      </p:sp>
      <p:pic>
        <p:nvPicPr>
          <p:cNvPr id="7170" name="Picture 2" descr="C:\Users\robert\Desktop\IEEE LPWA\2017_03_12_Vancouver\material\path_loss_outdoor_urba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245" y="1146794"/>
            <a:ext cx="4937125" cy="2962275"/>
          </a:xfrm>
          <a:prstGeom prst="rect">
            <a:avLst/>
          </a:prstGeom>
          <a:noFill/>
          <a:extLst>
            <a:ext uri="{909E8E84-426E-40DD-AFC4-6F175D3DCCD1}">
              <a14:hiddenFill xmlns:a14="http://schemas.microsoft.com/office/drawing/2010/main">
                <a:solidFill>
                  <a:srgbClr val="FFFFFF"/>
                </a:solidFill>
              </a14:hiddenFill>
            </a:ext>
          </a:extLst>
        </p:spPr>
      </p:pic>
      <p:sp>
        <p:nvSpPr>
          <p:cNvPr id="3" name="Inhaltsplatzhalter 2"/>
          <p:cNvSpPr>
            <a:spLocks noGrp="1"/>
          </p:cNvSpPr>
          <p:nvPr>
            <p:ph idx="1"/>
          </p:nvPr>
        </p:nvSpPr>
        <p:spPr>
          <a:xfrm>
            <a:off x="4788024" y="1146794"/>
            <a:ext cx="4176464" cy="3585196"/>
          </a:xfrm>
        </p:spPr>
        <p:txBody>
          <a:bodyPr>
            <a:normAutofit fontScale="92500" lnSpcReduction="20000"/>
          </a:bodyPr>
          <a:lstStyle/>
          <a:p>
            <a:r>
              <a:rPr lang="en-US" sz="2000" dirty="0" smtClean="0"/>
              <a:t>The received power </a:t>
            </a:r>
            <a:r>
              <a:rPr lang="en-US" sz="2000" i="1" dirty="0" err="1" smtClean="0"/>
              <a:t>P</a:t>
            </a:r>
            <a:r>
              <a:rPr lang="en-US" sz="2000" i="1" baseline="-25000" dirty="0" err="1" smtClean="0"/>
              <a:t>Rx</a:t>
            </a:r>
            <a:r>
              <a:rPr lang="en-US" sz="2000" dirty="0" smtClean="0"/>
              <a:t>[dBm] is given by the transmitted power </a:t>
            </a:r>
            <a:r>
              <a:rPr lang="en-US" sz="2000" i="1" dirty="0" err="1" smtClean="0"/>
              <a:t>P</a:t>
            </a:r>
            <a:r>
              <a:rPr lang="en-US" sz="2000" i="1" baseline="-25000" dirty="0" err="1" smtClean="0"/>
              <a:t>Tx</a:t>
            </a:r>
            <a:r>
              <a:rPr lang="en-US" sz="2000" dirty="0" smtClean="0"/>
              <a:t>[dBm] minus the path loss </a:t>
            </a:r>
            <a:r>
              <a:rPr lang="en-US" sz="2000" i="1" dirty="0" smtClean="0"/>
              <a:t>PL</a:t>
            </a:r>
            <a:r>
              <a:rPr lang="en-US" sz="2000" dirty="0" smtClean="0"/>
              <a:t>[dB]  {plus antenna gain, not considered here}</a:t>
            </a:r>
          </a:p>
          <a:p>
            <a:endParaRPr lang="en-US" sz="2000" dirty="0"/>
          </a:p>
          <a:p>
            <a:r>
              <a:rPr lang="en-US" sz="2000" dirty="0" smtClean="0"/>
              <a:t>The path loss </a:t>
            </a:r>
            <a:r>
              <a:rPr lang="en-US" sz="2000" i="1" dirty="0" smtClean="0"/>
              <a:t>PL</a:t>
            </a:r>
            <a:r>
              <a:rPr lang="en-US" sz="2000" dirty="0" smtClean="0"/>
              <a:t>[dB] for the outdoor-rural channel model [3] corresponds to </a:t>
            </a:r>
            <a:r>
              <a:rPr lang="en-US" sz="2000" i="1" dirty="0" smtClean="0"/>
              <a:t>PL</a:t>
            </a:r>
            <a:r>
              <a:rPr lang="en-US" sz="2000" dirty="0" smtClean="0"/>
              <a:t>=150dB for a distance of </a:t>
            </a:r>
            <a:r>
              <a:rPr lang="en-US" sz="2000" i="1" dirty="0" smtClean="0"/>
              <a:t>x</a:t>
            </a:r>
            <a:r>
              <a:rPr lang="en-US" sz="2000" dirty="0" smtClean="0"/>
              <a:t>=5000m</a:t>
            </a:r>
          </a:p>
          <a:p>
            <a:endParaRPr lang="en-US" sz="2000" dirty="0" smtClean="0"/>
          </a:p>
          <a:p>
            <a:r>
              <a:rPr lang="en-US" sz="2000" dirty="0" smtClean="0"/>
              <a:t>So, at </a:t>
            </a:r>
            <a:r>
              <a:rPr lang="en-US" sz="2000" i="1" dirty="0" smtClean="0"/>
              <a:t>x</a:t>
            </a:r>
            <a:r>
              <a:rPr lang="en-US" sz="2000" dirty="0" smtClean="0"/>
              <a:t>=5000m,  </a:t>
            </a:r>
            <a:r>
              <a:rPr lang="en-US" sz="2000" i="1" dirty="0" err="1" smtClean="0"/>
              <a:t>P</a:t>
            </a:r>
            <a:r>
              <a:rPr lang="en-US" sz="2000" i="1" baseline="-25000" dirty="0" err="1" smtClean="0"/>
              <a:t>Rx</a:t>
            </a:r>
            <a:r>
              <a:rPr lang="en-US" sz="2000" dirty="0" smtClean="0"/>
              <a:t> equals 10dBm - 150dB  =  -</a:t>
            </a:r>
            <a:r>
              <a:rPr lang="en-US" sz="2000" b="1" dirty="0" smtClean="0"/>
              <a:t>140dBm</a:t>
            </a:r>
          </a:p>
        </p:txBody>
      </p:sp>
      <p:cxnSp>
        <p:nvCxnSpPr>
          <p:cNvPr id="8" name="Gerade Verbindung mit Pfeil 7"/>
          <p:cNvCxnSpPr/>
          <p:nvPr/>
        </p:nvCxnSpPr>
        <p:spPr bwMode="auto">
          <a:xfrm flipH="1" flipV="1">
            <a:off x="2773536" y="1707654"/>
            <a:ext cx="144016" cy="648072"/>
          </a:xfrm>
          <a:prstGeom prst="straightConnector1">
            <a:avLst/>
          </a:prstGeom>
          <a:ln>
            <a:solidFill>
              <a:srgbClr val="FF0000"/>
            </a:solidFill>
            <a:headEnd type="none" w="sm" len="sm"/>
            <a:tailEnd type="arrow"/>
          </a:ln>
          <a:extLst/>
        </p:spPr>
        <p:style>
          <a:lnRef idx="3">
            <a:schemeClr val="dk1"/>
          </a:lnRef>
          <a:fillRef idx="0">
            <a:schemeClr val="dk1"/>
          </a:fillRef>
          <a:effectRef idx="2">
            <a:schemeClr val="dk1"/>
          </a:effectRef>
          <a:fontRef idx="minor">
            <a:schemeClr val="tx1"/>
          </a:fontRef>
        </p:style>
      </p:cxnSp>
      <p:sp>
        <p:nvSpPr>
          <p:cNvPr id="7" name="Textfeld 6"/>
          <p:cNvSpPr txBox="1"/>
          <p:nvPr/>
        </p:nvSpPr>
        <p:spPr>
          <a:xfrm>
            <a:off x="114014" y="4097996"/>
            <a:ext cx="3772186" cy="584775"/>
          </a:xfrm>
          <a:prstGeom prst="rect">
            <a:avLst/>
          </a:prstGeom>
          <a:noFill/>
        </p:spPr>
        <p:txBody>
          <a:bodyPr wrap="none" rtlCol="0">
            <a:spAutoFit/>
          </a:bodyPr>
          <a:lstStyle/>
          <a:p>
            <a:pPr lvl="1"/>
            <a:r>
              <a:rPr lang="en-US" sz="1600" dirty="0" smtClean="0"/>
              <a:t>Base-station </a:t>
            </a:r>
            <a:r>
              <a:rPr lang="en-US" sz="1600" dirty="0"/>
              <a:t>antenna </a:t>
            </a:r>
            <a:r>
              <a:rPr lang="en-US" sz="1600" dirty="0" smtClean="0"/>
              <a:t>height</a:t>
            </a:r>
            <a:r>
              <a:rPr lang="en-US" sz="1600" b="1" dirty="0" smtClean="0"/>
              <a:t>:</a:t>
            </a:r>
            <a:r>
              <a:rPr lang="en-US" sz="1600" dirty="0" smtClean="0"/>
              <a:t> </a:t>
            </a:r>
            <a:r>
              <a:rPr lang="en-US" sz="1600" dirty="0"/>
              <a:t>30m</a:t>
            </a:r>
          </a:p>
          <a:p>
            <a:pPr lvl="1"/>
            <a:r>
              <a:rPr lang="en-US" sz="1600" dirty="0"/>
              <a:t>Sensor node antenna </a:t>
            </a:r>
            <a:r>
              <a:rPr lang="en-US" sz="1600" dirty="0" smtClean="0"/>
              <a:t>height</a:t>
            </a:r>
            <a:r>
              <a:rPr lang="en-US" sz="1600" b="1" dirty="0" smtClean="0"/>
              <a:t>:</a:t>
            </a:r>
            <a:r>
              <a:rPr lang="en-US" sz="1600" dirty="0" smtClean="0"/>
              <a:t> 2m</a:t>
            </a:r>
            <a:endParaRPr lang="en-US" sz="1600" dirty="0"/>
          </a:p>
        </p:txBody>
      </p:sp>
      <p:sp>
        <p:nvSpPr>
          <p:cNvPr id="10" name="Textfeld 9"/>
          <p:cNvSpPr txBox="1"/>
          <p:nvPr/>
        </p:nvSpPr>
        <p:spPr>
          <a:xfrm>
            <a:off x="513649" y="981019"/>
            <a:ext cx="4054315" cy="338554"/>
          </a:xfrm>
          <a:prstGeom prst="rect">
            <a:avLst/>
          </a:prstGeom>
          <a:noFill/>
        </p:spPr>
        <p:txBody>
          <a:bodyPr wrap="none" rtlCol="0">
            <a:spAutoFit/>
          </a:bodyPr>
          <a:lstStyle/>
          <a:p>
            <a:pPr lvl="1"/>
            <a:r>
              <a:rPr lang="en-US" sz="1600" dirty="0"/>
              <a:t>P</a:t>
            </a:r>
            <a:r>
              <a:rPr lang="en-US" sz="1600" dirty="0" smtClean="0"/>
              <a:t>ath loss according to channel model</a:t>
            </a:r>
            <a:endParaRPr lang="de-DE" dirty="0"/>
          </a:p>
        </p:txBody>
      </p:sp>
      <p:sp>
        <p:nvSpPr>
          <p:cNvPr id="11" name="Fußzeilenplatzhalter 4"/>
          <p:cNvSpPr txBox="1">
            <a:spLocks/>
          </p:cNvSpPr>
          <p:nvPr/>
        </p:nvSpPr>
        <p:spPr>
          <a:xfrm>
            <a:off x="5486400" y="4856560"/>
            <a:ext cx="3124200" cy="241693"/>
          </a:xfrm>
          <a:prstGeom prst="rect">
            <a:avLst/>
          </a:prstGeom>
        </p:spPr>
        <p:txBody>
          <a:bodyPr/>
          <a:lstStyle>
            <a:defPPr>
              <a:defRPr lang="fr-FR"/>
            </a:defPPr>
            <a:lvl1pPr marL="0" algn="l" defTabSz="457061" rtl="0" eaLnBrk="1" latinLnBrk="0" hangingPunct="1">
              <a:defRPr sz="1800" kern="1200">
                <a:solidFill>
                  <a:schemeClr val="tx1"/>
                </a:solidFill>
                <a:latin typeface="+mn-lt"/>
                <a:ea typeface="+mn-ea"/>
                <a:cs typeface="+mn-cs"/>
              </a:defRPr>
            </a:lvl1pPr>
            <a:lvl2pPr marL="457061" algn="l" defTabSz="457061" rtl="0" eaLnBrk="1" latinLnBrk="0" hangingPunct="1">
              <a:defRPr sz="1800" kern="1200">
                <a:solidFill>
                  <a:schemeClr val="tx1"/>
                </a:solidFill>
                <a:latin typeface="+mn-lt"/>
                <a:ea typeface="+mn-ea"/>
                <a:cs typeface="+mn-cs"/>
              </a:defRPr>
            </a:lvl2pPr>
            <a:lvl3pPr marL="914121" algn="l" defTabSz="457061" rtl="0" eaLnBrk="1" latinLnBrk="0" hangingPunct="1">
              <a:defRPr sz="1800" kern="1200">
                <a:solidFill>
                  <a:schemeClr val="tx1"/>
                </a:solidFill>
                <a:latin typeface="+mn-lt"/>
                <a:ea typeface="+mn-ea"/>
                <a:cs typeface="+mn-cs"/>
              </a:defRPr>
            </a:lvl3pPr>
            <a:lvl4pPr marL="1371183" algn="l" defTabSz="457061" rtl="0" eaLnBrk="1" latinLnBrk="0" hangingPunct="1">
              <a:defRPr sz="1800" kern="1200">
                <a:solidFill>
                  <a:schemeClr val="tx1"/>
                </a:solidFill>
                <a:latin typeface="+mn-lt"/>
                <a:ea typeface="+mn-ea"/>
                <a:cs typeface="+mn-cs"/>
              </a:defRPr>
            </a:lvl4pPr>
            <a:lvl5pPr marL="1828243" algn="l" defTabSz="457061" rtl="0" eaLnBrk="1" latinLnBrk="0" hangingPunct="1">
              <a:defRPr sz="1800" kern="1200">
                <a:solidFill>
                  <a:schemeClr val="tx1"/>
                </a:solidFill>
                <a:latin typeface="+mn-lt"/>
                <a:ea typeface="+mn-ea"/>
                <a:cs typeface="+mn-cs"/>
              </a:defRPr>
            </a:lvl5pPr>
            <a:lvl6pPr marL="2285303" algn="l" defTabSz="457061" rtl="0" eaLnBrk="1" latinLnBrk="0" hangingPunct="1">
              <a:defRPr sz="1800" kern="1200">
                <a:solidFill>
                  <a:schemeClr val="tx1"/>
                </a:solidFill>
                <a:latin typeface="+mn-lt"/>
                <a:ea typeface="+mn-ea"/>
                <a:cs typeface="+mn-cs"/>
              </a:defRPr>
            </a:lvl6pPr>
            <a:lvl7pPr marL="2742363" algn="l" defTabSz="457061" rtl="0" eaLnBrk="1" latinLnBrk="0" hangingPunct="1">
              <a:defRPr sz="1800" kern="1200">
                <a:solidFill>
                  <a:schemeClr val="tx1"/>
                </a:solidFill>
                <a:latin typeface="+mn-lt"/>
                <a:ea typeface="+mn-ea"/>
                <a:cs typeface="+mn-cs"/>
              </a:defRPr>
            </a:lvl7pPr>
            <a:lvl8pPr marL="3199424" algn="l" defTabSz="457061" rtl="0" eaLnBrk="1" latinLnBrk="0" hangingPunct="1">
              <a:defRPr sz="1800" kern="1200">
                <a:solidFill>
                  <a:schemeClr val="tx1"/>
                </a:solidFill>
                <a:latin typeface="+mn-lt"/>
                <a:ea typeface="+mn-ea"/>
                <a:cs typeface="+mn-cs"/>
              </a:defRPr>
            </a:lvl8pPr>
            <a:lvl9pPr marL="3656485" algn="l" defTabSz="457061" rtl="0" eaLnBrk="1" latinLnBrk="0" hangingPunct="1">
              <a:defRPr sz="1800" kern="1200">
                <a:solidFill>
                  <a:schemeClr val="tx1"/>
                </a:solidFill>
                <a:latin typeface="+mn-lt"/>
                <a:ea typeface="+mn-ea"/>
                <a:cs typeface="+mn-cs"/>
              </a:defRPr>
            </a:lvl9pPr>
          </a:lstStyle>
          <a:p>
            <a:pPr>
              <a:defRPr/>
            </a:pPr>
            <a:r>
              <a:rPr lang="en-US" altLang="en-US" sz="1200" dirty="0" err="1" smtClean="0"/>
              <a:t>Joerg</a:t>
            </a:r>
            <a:r>
              <a:rPr lang="en-US" altLang="en-US" sz="1200" dirty="0" smtClean="0"/>
              <a:t> Robert, FAU Erlangen-</a:t>
            </a:r>
            <a:r>
              <a:rPr lang="en-US" altLang="en-US" sz="1200" dirty="0" err="1" smtClean="0"/>
              <a:t>Nuernberg</a:t>
            </a:r>
            <a:endParaRPr lang="en-US" altLang="en-US" sz="1200" dirty="0"/>
          </a:p>
        </p:txBody>
      </p:sp>
    </p:spTree>
    <p:extLst>
      <p:ext uri="{BB962C8B-B14F-4D97-AF65-F5344CB8AC3E}">
        <p14:creationId xmlns:p14="http://schemas.microsoft.com/office/powerpoint/2010/main" val="109610328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olstice">
      <a:majorFont>
        <a:latin typeface="Gill Sans MT"/>
        <a:ea typeface=""/>
        <a:cs typeface=""/>
        <a:font script="Grek" typeface="Corbel"/>
        <a:font script="Cyrl" typeface="Corbel"/>
        <a:font script="Jpan" typeface="ＭＳ ゴシック"/>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ＭＳ ゴシック"/>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24672</TotalTime>
  <Words>1555</Words>
  <Application>Microsoft Office PowerPoint</Application>
  <PresentationFormat>On-screen Show (16:9)</PresentationFormat>
  <Paragraphs>287</Paragraphs>
  <Slides>22</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1_Thème Office</vt:lpstr>
      <vt:lpstr>Equation</vt:lpstr>
      <vt:lpstr>PowerPoint Presentation</vt:lpstr>
      <vt:lpstr>PowerPoint Presentation</vt:lpstr>
      <vt:lpstr>Contents</vt:lpstr>
      <vt:lpstr>What are LP-WANs?</vt:lpstr>
      <vt:lpstr>Typical Applications</vt:lpstr>
      <vt:lpstr>Typical LP-WAN Characteristics</vt:lpstr>
      <vt:lpstr>Reason for Low LP-WAN Bit-Rates</vt:lpstr>
      <vt:lpstr>Reason for Low LP-WAN Bit-Rates (I/III) </vt:lpstr>
      <vt:lpstr>Reason for Low LP-WAN Bit-Rates ( II/III ) </vt:lpstr>
      <vt:lpstr>Reason for Low LP-WAN Bit-Rates ( III/III ) </vt:lpstr>
      <vt:lpstr>Downlink-Issues</vt:lpstr>
      <vt:lpstr>Costs of using IP (and TCP) directly</vt:lpstr>
      <vt:lpstr>Channel Access</vt:lpstr>
      <vt:lpstr>Current Work in IEEE 802.15</vt:lpstr>
      <vt:lpstr>Procedure for Evaluating a Candidate Technology</vt:lpstr>
      <vt:lpstr>Use-Case Parameters for Evaluations</vt:lpstr>
      <vt:lpstr>Example of Current Work – Suitability Evaluation</vt:lpstr>
      <vt:lpstr>Results of the DSSS Suitability Evaluation on the Use-Cases</vt:lpstr>
      <vt:lpstr>Conclusion</vt:lpstr>
      <vt:lpstr>Thank You for Your Interest!</vt:lpstr>
      <vt:lpstr>Literature</vt:lpstr>
      <vt:lpstr>Literature (cont.)</vt:lpstr>
    </vt:vector>
  </TitlesOfParts>
  <Company>TELECOM Bretagne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Alexander Pelov</dc:creator>
  <cp:lastModifiedBy>charliep</cp:lastModifiedBy>
  <cp:revision>2440</cp:revision>
  <dcterms:created xsi:type="dcterms:W3CDTF">2015-06-28T21:58:26Z</dcterms:created>
  <dcterms:modified xsi:type="dcterms:W3CDTF">2017-04-11T22:42:05Z</dcterms:modified>
</cp:coreProperties>
</file>