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261" r:id="rId4"/>
    <p:sldId id="262" r:id="rId5"/>
    <p:sldId id="263" r:id="rId6"/>
    <p:sldId id="264" r:id="rId7"/>
    <p:sldId id="265" r:id="rId8"/>
    <p:sldId id="266" r:id="rId9"/>
    <p:sldId id="268" r:id="rId10"/>
    <p:sldId id="269" r:id="rId11"/>
    <p:sldId id="26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94F2E366-D46A-481B-B6B0-CFDDEAD5C7B2}"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4180769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2800175-A284-4843-A4B2-65037DF0817F}"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34055619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A3DCC20-12BB-41A0-83B4-D6DC4DD21A89}" type="slidenum">
              <a:rPr lang="en-US" altLang="en-US"/>
              <a:pPr>
                <a:defRPr/>
              </a:pPr>
              <a:t>‹Nr.›</a:t>
            </a:fld>
            <a:endParaRPr lang="en-US" altLang="en-US"/>
          </a:p>
        </p:txBody>
      </p:sp>
    </p:spTree>
    <p:extLst>
      <p:ext uri="{BB962C8B-B14F-4D97-AF65-F5344CB8AC3E}">
        <p14:creationId xmlns:p14="http://schemas.microsoft.com/office/powerpoint/2010/main" val="532226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DEE1689-8D72-400B-AA0A-0078436A2582}" type="slidenum">
              <a:rPr lang="en-US" altLang="en-US"/>
              <a:pPr>
                <a:defRPr/>
              </a:pPr>
              <a:t>‹Nr.›</a:t>
            </a:fld>
            <a:endParaRPr lang="en-US" altLang="en-US"/>
          </a:p>
        </p:txBody>
      </p:sp>
    </p:spTree>
    <p:extLst>
      <p:ext uri="{BB962C8B-B14F-4D97-AF65-F5344CB8AC3E}">
        <p14:creationId xmlns:p14="http://schemas.microsoft.com/office/powerpoint/2010/main" val="3823885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37F4BB1-07AE-4D07-8D33-2544B57639DA}" type="slidenum">
              <a:rPr lang="en-US" altLang="en-US"/>
              <a:pPr>
                <a:defRPr/>
              </a:pPr>
              <a:t>‹Nr.›</a:t>
            </a:fld>
            <a:endParaRPr lang="en-US" altLang="en-US"/>
          </a:p>
        </p:txBody>
      </p:sp>
    </p:spTree>
    <p:extLst>
      <p:ext uri="{BB962C8B-B14F-4D97-AF65-F5344CB8AC3E}">
        <p14:creationId xmlns:p14="http://schemas.microsoft.com/office/powerpoint/2010/main" val="87317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2BD7465-E9D4-46D7-803F-215E626A34B6}" type="slidenum">
              <a:rPr lang="en-US" altLang="en-US"/>
              <a:pPr>
                <a:defRPr/>
              </a:pPr>
              <a:t>‹Nr.›</a:t>
            </a:fld>
            <a:endParaRPr lang="en-US" altLang="en-US"/>
          </a:p>
        </p:txBody>
      </p:sp>
    </p:spTree>
    <p:extLst>
      <p:ext uri="{BB962C8B-B14F-4D97-AF65-F5344CB8AC3E}">
        <p14:creationId xmlns:p14="http://schemas.microsoft.com/office/powerpoint/2010/main" val="211315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DEA6A2B-0636-4F54-BF13-743B17330811}" type="slidenum">
              <a:rPr lang="en-US" altLang="en-US"/>
              <a:pPr>
                <a:defRPr/>
              </a:pPr>
              <a:t>‹Nr.›</a:t>
            </a:fld>
            <a:endParaRPr lang="en-US" altLang="en-US"/>
          </a:p>
        </p:txBody>
      </p:sp>
    </p:spTree>
    <p:extLst>
      <p:ext uri="{BB962C8B-B14F-4D97-AF65-F5344CB8AC3E}">
        <p14:creationId xmlns:p14="http://schemas.microsoft.com/office/powerpoint/2010/main" val="150377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March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0B4D6B5F-9C13-4075-8709-E1456E9C14AB}" type="slidenum">
              <a:rPr lang="en-US" altLang="en-US"/>
              <a:pPr>
                <a:defRPr/>
              </a:pPr>
              <a:t>‹Nr.›</a:t>
            </a:fld>
            <a:endParaRPr lang="en-US" altLang="en-US"/>
          </a:p>
        </p:txBody>
      </p:sp>
    </p:spTree>
    <p:extLst>
      <p:ext uri="{BB962C8B-B14F-4D97-AF65-F5344CB8AC3E}">
        <p14:creationId xmlns:p14="http://schemas.microsoft.com/office/powerpoint/2010/main" val="2756949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D366581A-0872-4821-9816-16CDB0BD8444}" type="slidenum">
              <a:rPr lang="en-US" altLang="en-US"/>
              <a:pPr>
                <a:defRPr/>
              </a:pPr>
              <a:t>‹Nr.›</a:t>
            </a:fld>
            <a:endParaRPr lang="en-US" altLang="en-US"/>
          </a:p>
        </p:txBody>
      </p:sp>
    </p:spTree>
    <p:extLst>
      <p:ext uri="{BB962C8B-B14F-4D97-AF65-F5344CB8AC3E}">
        <p14:creationId xmlns:p14="http://schemas.microsoft.com/office/powerpoint/2010/main" val="1697917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99DA9A1E-6CD4-4DB5-ABC2-D8F7FF7C2FAC}" type="slidenum">
              <a:rPr lang="en-US" altLang="en-US"/>
              <a:pPr>
                <a:defRPr/>
              </a:pPr>
              <a:t>‹Nr.›</a:t>
            </a:fld>
            <a:endParaRPr lang="en-US" altLang="en-US"/>
          </a:p>
        </p:txBody>
      </p:sp>
    </p:spTree>
    <p:extLst>
      <p:ext uri="{BB962C8B-B14F-4D97-AF65-F5344CB8AC3E}">
        <p14:creationId xmlns:p14="http://schemas.microsoft.com/office/powerpoint/2010/main" val="4145655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4AD600C-0DD8-4372-A26A-0825B78A9679}" type="slidenum">
              <a:rPr lang="en-US" altLang="en-US"/>
              <a:pPr>
                <a:defRPr/>
              </a:pPr>
              <a:t>‹Nr.›</a:t>
            </a:fld>
            <a:endParaRPr lang="en-US" altLang="en-US"/>
          </a:p>
        </p:txBody>
      </p:sp>
    </p:spTree>
    <p:extLst>
      <p:ext uri="{BB962C8B-B14F-4D97-AF65-F5344CB8AC3E}">
        <p14:creationId xmlns:p14="http://schemas.microsoft.com/office/powerpoint/2010/main" val="837675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1BA658E5-D340-4673-B5C2-461C7249016D}" type="slidenum">
              <a:rPr lang="en-US" altLang="en-US"/>
              <a:pPr>
                <a:defRPr/>
              </a:pPr>
              <a:t>‹Nr.›</a:t>
            </a:fld>
            <a:endParaRPr lang="en-US" altLang="en-US"/>
          </a:p>
        </p:txBody>
      </p:sp>
    </p:spTree>
    <p:extLst>
      <p:ext uri="{BB962C8B-B14F-4D97-AF65-F5344CB8AC3E}">
        <p14:creationId xmlns:p14="http://schemas.microsoft.com/office/powerpoint/2010/main" val="36100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March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1B983BB5-4BB9-4341-8B7D-7C8E89BC5660}" type="slidenum">
              <a:rPr lang="en-US" altLang="en-US"/>
              <a:pPr>
                <a:defRPr/>
              </a:pPr>
              <a:t>‹Nr.›</a:t>
            </a:fld>
            <a:endParaRPr lang="en-US" altLang="en-US"/>
          </a:p>
        </p:txBody>
      </p:sp>
    </p:spTree>
    <p:extLst>
      <p:ext uri="{BB962C8B-B14F-4D97-AF65-F5344CB8AC3E}">
        <p14:creationId xmlns:p14="http://schemas.microsoft.com/office/powerpoint/2010/main" val="2858741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March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55E40852-A694-40B3-A07D-8607DD40A400}" type="slidenum">
              <a:rPr lang="en-US" altLang="en-US"/>
              <a:pPr>
                <a:defRPr/>
              </a:pPr>
              <a:t>‹Nr.›</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15-17-0241-00-lpwa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March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a:t>
            </a:r>
            <a:r>
              <a:rPr lang="en-US" altLang="en-US" dirty="0" smtClean="0"/>
              <a:t>Robert, </a:t>
            </a:r>
            <a:r>
              <a:rPr lang="en-US" altLang="en-US" dirty="0"/>
              <a:t>FAU Erlangen-</a:t>
            </a:r>
            <a:r>
              <a:rPr lang="en-US" altLang="en-US" dirty="0" err="1"/>
              <a:t>Nuernberg</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85A0429B-A5C0-46BA-83AD-3294251820C8}"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t>Information on IEEE 802.15 IG LPWA to ETSI LTN</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[21 March,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smtClean="0"/>
              <a:t>This document contains information on the current work of IEEE 802.15.4 IG LPWA for presentation during ETSI LTN meeting</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ETSI LTN group]</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Continuation after IG LPWA</a:t>
            </a:r>
            <a:endParaRPr lang="en-US" dirty="0"/>
          </a:p>
        </p:txBody>
      </p:sp>
      <p:sp>
        <p:nvSpPr>
          <p:cNvPr id="3" name="Inhaltsplatzhalter 2"/>
          <p:cNvSpPr>
            <a:spLocks noGrp="1"/>
          </p:cNvSpPr>
          <p:nvPr>
            <p:ph idx="1"/>
          </p:nvPr>
        </p:nvSpPr>
        <p:spPr/>
        <p:txBody>
          <a:bodyPr/>
          <a:lstStyle/>
          <a:p>
            <a:r>
              <a:rPr lang="en-US" sz="2400" dirty="0" smtClean="0"/>
              <a:t>IG LPWA will continue as Study Group (SG) and Task Group (TG) to create an IEEE standard if</a:t>
            </a:r>
          </a:p>
          <a:p>
            <a:pPr lvl="1"/>
            <a:r>
              <a:rPr lang="en-US" sz="2000" dirty="0" smtClean="0"/>
              <a:t>IG Report indicates that existing IEEE standards are not suitable for LP-WAN</a:t>
            </a:r>
          </a:p>
          <a:p>
            <a:pPr lvl="1"/>
            <a:r>
              <a:rPr lang="en-US" sz="2000" dirty="0" smtClean="0"/>
              <a:t>IG Report indicates that technology candidates may allow for developing a standard that is able to fulfill the needs of LPWAN</a:t>
            </a:r>
          </a:p>
          <a:p>
            <a:pPr lvl="1"/>
            <a:r>
              <a:rPr lang="en-US" sz="2000" dirty="0" smtClean="0"/>
              <a:t>Sufficient support from other companies within IEEE</a:t>
            </a:r>
          </a:p>
          <a:p>
            <a:pPr lvl="1"/>
            <a:endParaRPr lang="en-US" sz="20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22BD7465-E9D4-46D7-803F-215E626A34B6}" type="slidenum">
              <a:rPr lang="en-US" altLang="en-US" smtClean="0"/>
              <a:pPr>
                <a:defRPr/>
              </a:pPr>
              <a:t>10</a:t>
            </a:fld>
            <a:endParaRPr lang="en-US" altLang="en-US" dirty="0"/>
          </a:p>
        </p:txBody>
      </p:sp>
    </p:spTree>
    <p:extLst>
      <p:ext uri="{BB962C8B-B14F-4D97-AF65-F5344CB8AC3E}">
        <p14:creationId xmlns:p14="http://schemas.microsoft.com/office/powerpoint/2010/main" val="1314505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err="1" smtClean="0"/>
              <a:t>Thank</a:t>
            </a:r>
            <a:r>
              <a:rPr lang="de-DE" dirty="0" smtClean="0"/>
              <a:t> </a:t>
            </a:r>
            <a:r>
              <a:rPr lang="de-DE" dirty="0" err="1" smtClean="0"/>
              <a:t>You</a:t>
            </a:r>
            <a:r>
              <a:rPr lang="de-DE" dirty="0" smtClean="0"/>
              <a:t>!</a:t>
            </a:r>
            <a:endParaRPr lang="de-DE" dirty="0"/>
          </a:p>
        </p:txBody>
      </p:sp>
      <p:sp>
        <p:nvSpPr>
          <p:cNvPr id="8" name="Untertitel 7"/>
          <p:cNvSpPr>
            <a:spLocks noGrp="1"/>
          </p:cNvSpPr>
          <p:nvPr>
            <p:ph type="subTitle" idx="1"/>
          </p:nvPr>
        </p:nvSpPr>
        <p:spPr/>
        <p:txBody>
          <a:bodyPr/>
          <a:lstStyle/>
          <a:p>
            <a:r>
              <a:rPr lang="de-DE" dirty="0" err="1" smtClean="0"/>
              <a:t>Any</a:t>
            </a:r>
            <a:r>
              <a:rPr lang="de-DE" dirty="0" smtClean="0"/>
              <a:t> </a:t>
            </a:r>
            <a:r>
              <a:rPr lang="de-DE" dirty="0" err="1" smtClean="0"/>
              <a:t>Questions</a:t>
            </a:r>
            <a:r>
              <a:rPr lang="de-DE" dirty="0" smtClean="0"/>
              <a:t>?</a:t>
            </a:r>
            <a:endParaRPr lang="de-DE"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22BD7465-E9D4-46D7-803F-215E626A34B6}" type="slidenum">
              <a:rPr lang="en-US" altLang="en-US" smtClean="0"/>
              <a:pPr>
                <a:defRPr/>
              </a:pPr>
              <a:t>11</a:t>
            </a:fld>
            <a:endParaRPr lang="en-US" altLang="en-US"/>
          </a:p>
        </p:txBody>
      </p:sp>
    </p:spTree>
    <p:extLst>
      <p:ext uri="{BB962C8B-B14F-4D97-AF65-F5344CB8AC3E}">
        <p14:creationId xmlns:p14="http://schemas.microsoft.com/office/powerpoint/2010/main" val="787399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Information on IEEE 802.15 IG LPWA to ETSI LTN</a:t>
            </a:r>
            <a:endParaRPr lang="en-US" dirty="0"/>
          </a:p>
        </p:txBody>
      </p:sp>
      <p:sp>
        <p:nvSpPr>
          <p:cNvPr id="6" name="Untertitel 5"/>
          <p:cNvSpPr>
            <a:spLocks noGrp="1"/>
          </p:cNvSpPr>
          <p:nvPr>
            <p:ph type="subTitle" idx="1"/>
          </p:nvPr>
        </p:nvSpPr>
        <p:spPr/>
        <p:txBody>
          <a:bodyPr/>
          <a:lstStyle/>
          <a:p>
            <a:r>
              <a:rPr lang="en-US" dirty="0" smtClean="0"/>
              <a:t>Joerg Robert (University Erlangen-</a:t>
            </a:r>
            <a:r>
              <a:rPr lang="en-US" dirty="0" err="1" smtClean="0"/>
              <a:t>Nuernberg</a:t>
            </a:r>
            <a:r>
              <a:rPr lang="en-US" dirty="0" smtClean="0"/>
              <a:t>), IG chair</a:t>
            </a:r>
            <a:endParaRPr lang="en-US" dirty="0"/>
          </a:p>
        </p:txBody>
      </p:sp>
      <p:sp>
        <p:nvSpPr>
          <p:cNvPr id="2" name="Datumsplatzhalter 1"/>
          <p:cNvSpPr>
            <a:spLocks noGrp="1"/>
          </p:cNvSpPr>
          <p:nvPr>
            <p:ph type="dt" sz="half" idx="10"/>
          </p:nvPr>
        </p:nvSpPr>
        <p:spPr/>
        <p:txBody>
          <a:bodyPr/>
          <a:lstStyle/>
          <a:p>
            <a:pPr>
              <a:defRPr/>
            </a:pPr>
            <a:r>
              <a:rPr lang="en-US" altLang="en-US" dirty="0" smtClean="0"/>
              <a:t>March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a:xfrm>
            <a:off x="4393695" y="6475413"/>
            <a:ext cx="432811" cy="184666"/>
          </a:xfrm>
        </p:spPr>
        <p:txBody>
          <a:bodyPr/>
          <a:lstStyle/>
          <a:p>
            <a:pPr>
              <a:defRPr/>
            </a:pPr>
            <a:r>
              <a:rPr lang="en-US" altLang="en-US" dirty="0" smtClean="0"/>
              <a:t>Slide </a:t>
            </a:r>
            <a:fld id="{94AD600C-0DD8-4372-A26A-0825B78A9679}" type="slidenum">
              <a:rPr lang="en-US" altLang="en-US" smtClean="0"/>
              <a:pPr>
                <a:defRPr/>
              </a:pPr>
              <a:t>2</a:t>
            </a:fld>
            <a:endParaRPr lang="en-US" altLang="en-US" dirty="0"/>
          </a:p>
        </p:txBody>
      </p:sp>
    </p:spTree>
    <p:extLst>
      <p:ext uri="{BB962C8B-B14F-4D97-AF65-F5344CB8AC3E}">
        <p14:creationId xmlns:p14="http://schemas.microsoft.com/office/powerpoint/2010/main" val="1541506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What</a:t>
            </a:r>
            <a:r>
              <a:rPr lang="de-DE" dirty="0" smtClean="0"/>
              <a:t> </a:t>
            </a:r>
            <a:r>
              <a:rPr lang="de-DE" dirty="0" err="1" smtClean="0"/>
              <a:t>is</a:t>
            </a:r>
            <a:r>
              <a:rPr lang="de-DE" dirty="0" smtClean="0"/>
              <a:t> </a:t>
            </a:r>
            <a:r>
              <a:rPr lang="de-DE" dirty="0" err="1" smtClean="0"/>
              <a:t>the</a:t>
            </a:r>
            <a:r>
              <a:rPr lang="de-DE" dirty="0" smtClean="0"/>
              <a:t> IG LPWA</a:t>
            </a:r>
            <a:endParaRPr lang="de-DE" dirty="0"/>
          </a:p>
        </p:txBody>
      </p:sp>
      <p:sp>
        <p:nvSpPr>
          <p:cNvPr id="3" name="Inhaltsplatzhalter 2"/>
          <p:cNvSpPr>
            <a:spLocks noGrp="1"/>
          </p:cNvSpPr>
          <p:nvPr>
            <p:ph idx="1"/>
          </p:nvPr>
        </p:nvSpPr>
        <p:spPr/>
        <p:txBody>
          <a:bodyPr/>
          <a:lstStyle/>
          <a:p>
            <a:r>
              <a:rPr lang="en-US" sz="2000" dirty="0" smtClean="0"/>
              <a:t>Interest Group (IG) with focus on Low Power Wide Area Networks (LP-WAN) within IEEE 802.15 </a:t>
            </a:r>
          </a:p>
          <a:p>
            <a:pPr lvl="1"/>
            <a:r>
              <a:rPr lang="en-US" sz="1800" dirty="0" smtClean="0"/>
              <a:t>IG does not develop standard, but analyzes whether a new standardization process may be useful</a:t>
            </a:r>
          </a:p>
          <a:p>
            <a:pPr lvl="1"/>
            <a:r>
              <a:rPr lang="en-US" sz="1800" dirty="0" smtClean="0"/>
              <a:t>Large interest within IEEE 802, approx. 25 persons attend IG meetings</a:t>
            </a:r>
          </a:p>
          <a:p>
            <a:pPr lvl="1"/>
            <a:r>
              <a:rPr lang="en-US" sz="1800" dirty="0" smtClean="0"/>
              <a:t>Meetings approx. every two month, additional telephone conferences between meetings</a:t>
            </a:r>
          </a:p>
          <a:p>
            <a:pPr lvl="1"/>
            <a:r>
              <a:rPr lang="en-US" sz="1800" dirty="0" smtClean="0"/>
              <a:t>Group will most likely finish with IG report after Berlin meeting in July</a:t>
            </a:r>
          </a:p>
          <a:p>
            <a:pPr lvl="1"/>
            <a:r>
              <a:rPr lang="en-US" sz="1800" dirty="0" smtClean="0"/>
              <a:t>All documents are available online: </a:t>
            </a:r>
            <a:r>
              <a:rPr lang="en-US" sz="1800" dirty="0" smtClean="0">
                <a:hlinkClick r:id="rId2"/>
              </a:rPr>
              <a:t>https://mentor.ieee.org/802.11/documents</a:t>
            </a:r>
            <a:endParaRPr lang="en-US" sz="1800" dirty="0" smtClean="0"/>
          </a:p>
          <a:p>
            <a:r>
              <a:rPr lang="en-US" sz="2000" dirty="0" smtClean="0"/>
              <a:t>Generally large interest in cooperation with ETSI LTN</a:t>
            </a:r>
            <a:endParaRPr lang="en-US" sz="20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22BD7465-E9D4-46D7-803F-215E626A34B6}" type="slidenum">
              <a:rPr lang="en-US" altLang="en-US" smtClean="0"/>
              <a:pPr>
                <a:defRPr/>
              </a:pPr>
              <a:t>3</a:t>
            </a:fld>
            <a:endParaRPr lang="en-US" altLang="en-US"/>
          </a:p>
        </p:txBody>
      </p:sp>
    </p:spTree>
    <p:extLst>
      <p:ext uri="{BB962C8B-B14F-4D97-AF65-F5344CB8AC3E}">
        <p14:creationId xmlns:p14="http://schemas.microsoft.com/office/powerpoint/2010/main" val="1137106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IG Objectives</a:t>
            </a:r>
            <a:endParaRPr lang="en-US" dirty="0"/>
          </a:p>
        </p:txBody>
      </p:sp>
      <p:sp>
        <p:nvSpPr>
          <p:cNvPr id="3" name="Inhaltsplatzhalter 2"/>
          <p:cNvSpPr>
            <a:spLocks noGrp="1"/>
          </p:cNvSpPr>
          <p:nvPr>
            <p:ph idx="1"/>
          </p:nvPr>
        </p:nvSpPr>
        <p:spPr/>
        <p:txBody>
          <a:bodyPr/>
          <a:lstStyle/>
          <a:p>
            <a:r>
              <a:rPr lang="en-US" sz="2800" dirty="0" smtClean="0"/>
              <a:t>Definition of usage scenarios for LPWAN</a:t>
            </a:r>
          </a:p>
          <a:p>
            <a:r>
              <a:rPr lang="en-US" sz="2800" dirty="0" smtClean="0"/>
              <a:t>Review of regulatory aspects</a:t>
            </a:r>
          </a:p>
          <a:p>
            <a:r>
              <a:rPr lang="en-US" sz="2800" dirty="0" smtClean="0"/>
              <a:t>Definition of suitable channel models</a:t>
            </a:r>
          </a:p>
          <a:p>
            <a:r>
              <a:rPr lang="en-US" sz="2800" dirty="0" smtClean="0"/>
              <a:t>Definition of evaluation methods</a:t>
            </a:r>
          </a:p>
          <a:p>
            <a:r>
              <a:rPr lang="en-US" sz="2800" dirty="0" smtClean="0"/>
              <a:t>List of candidate technologies for LPWAN</a:t>
            </a:r>
          </a:p>
          <a:p>
            <a:r>
              <a:rPr lang="en-US" sz="2800" dirty="0" smtClean="0"/>
              <a:t>List of IEEE candidate standards for LPWAN</a:t>
            </a:r>
          </a:p>
          <a:p>
            <a:r>
              <a:rPr lang="en-US" sz="2800" dirty="0" smtClean="0"/>
              <a:t>Analysis of the performance of the technology option in the different usage scenarios</a:t>
            </a:r>
          </a:p>
          <a:p>
            <a:endParaRPr lang="en-US" sz="2800" dirty="0" smtClean="0"/>
          </a:p>
          <a:p>
            <a:endParaRPr lang="en-US" sz="2800" dirty="0" smtClean="0"/>
          </a:p>
          <a:p>
            <a:endParaRPr lang="en-US" sz="2800" dirty="0" smtClean="0"/>
          </a:p>
          <a:p>
            <a:endParaRPr lang="de-DE" sz="2800" dirty="0"/>
          </a:p>
        </p:txBody>
      </p:sp>
      <p:sp>
        <p:nvSpPr>
          <p:cNvPr id="4" name="Datumsplatzhalter 3"/>
          <p:cNvSpPr>
            <a:spLocks noGrp="1"/>
          </p:cNvSpPr>
          <p:nvPr>
            <p:ph type="dt" sz="half" idx="10"/>
          </p:nvPr>
        </p:nvSpPr>
        <p:spPr/>
        <p:txBody>
          <a:bodyPr/>
          <a:lstStyle/>
          <a:p>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r>
              <a:rPr lang="en-US" altLang="en-US" smtClean="0"/>
              <a:t>Slide </a:t>
            </a:r>
            <a:fld id="{22BD7465-E9D4-46D7-803F-215E626A34B6}" type="slidenum">
              <a:rPr lang="en-US" altLang="en-US" smtClean="0"/>
              <a:pPr/>
              <a:t>4</a:t>
            </a:fld>
            <a:endParaRPr lang="en-US" altLang="en-US"/>
          </a:p>
        </p:txBody>
      </p:sp>
    </p:spTree>
    <p:extLst>
      <p:ext uri="{BB962C8B-B14F-4D97-AF65-F5344CB8AC3E}">
        <p14:creationId xmlns:p14="http://schemas.microsoft.com/office/powerpoint/2010/main" val="2682410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smtClean="0"/>
              <a:t>Timeline ( I / II )</a:t>
            </a:r>
            <a:endParaRPr lang="en-US" dirty="0"/>
          </a:p>
        </p:txBody>
      </p:sp>
      <p:sp>
        <p:nvSpPr>
          <p:cNvPr id="9" name="Inhaltsplatzhalter 8"/>
          <p:cNvSpPr>
            <a:spLocks noGrp="1"/>
          </p:cNvSpPr>
          <p:nvPr>
            <p:ph idx="1"/>
          </p:nvPr>
        </p:nvSpPr>
        <p:spPr/>
        <p:txBody>
          <a:bodyPr/>
          <a:lstStyle/>
          <a:p>
            <a:r>
              <a:rPr lang="en-US" sz="2400" dirty="0" smtClean="0"/>
              <a:t>September 2016 Interim (Warsaw)</a:t>
            </a:r>
            <a:endParaRPr lang="de-DE" sz="2400" dirty="0" smtClean="0"/>
          </a:p>
          <a:p>
            <a:pPr lvl="1"/>
            <a:r>
              <a:rPr lang="en-US" sz="2000" dirty="0" smtClean="0"/>
              <a:t>Discussion on IG objectives</a:t>
            </a:r>
            <a:endParaRPr lang="de-DE" sz="2000" dirty="0" smtClean="0"/>
          </a:p>
          <a:p>
            <a:pPr lvl="1"/>
            <a:r>
              <a:rPr lang="en-US" sz="2000" dirty="0" smtClean="0"/>
              <a:t>Call for contributions</a:t>
            </a:r>
            <a:endParaRPr lang="de-DE" sz="2000" dirty="0" smtClean="0"/>
          </a:p>
          <a:p>
            <a:r>
              <a:rPr lang="en-US" sz="2400" dirty="0" smtClean="0"/>
              <a:t>November 2016 Plenary (San Antonio)</a:t>
            </a:r>
            <a:endParaRPr lang="de-DE" sz="2400" dirty="0" smtClean="0"/>
          </a:p>
          <a:p>
            <a:pPr lvl="1"/>
            <a:r>
              <a:rPr lang="en-US" sz="2000" dirty="0" smtClean="0"/>
              <a:t>Fixed IG objectives</a:t>
            </a:r>
            <a:endParaRPr lang="de-DE" sz="2000" dirty="0" smtClean="0"/>
          </a:p>
          <a:p>
            <a:pPr lvl="1"/>
            <a:r>
              <a:rPr lang="en-US" sz="2000" dirty="0" smtClean="0"/>
              <a:t>Presentation of contributions (focus usage scenarios)</a:t>
            </a:r>
            <a:endParaRPr lang="de-DE" sz="2000" dirty="0" smtClean="0"/>
          </a:p>
          <a:p>
            <a:pPr lvl="1"/>
            <a:r>
              <a:rPr lang="en-US" sz="2000" dirty="0" smtClean="0"/>
              <a:t>Initial discussion on IG report</a:t>
            </a:r>
            <a:endParaRPr lang="de-DE" sz="2000" dirty="0" smtClean="0"/>
          </a:p>
          <a:p>
            <a:r>
              <a:rPr lang="en-US" sz="2400" dirty="0" smtClean="0"/>
              <a:t>January 2017 Interim (Atlanta)</a:t>
            </a:r>
            <a:endParaRPr lang="de-DE" sz="2400" dirty="0" smtClean="0"/>
          </a:p>
          <a:p>
            <a:pPr lvl="1"/>
            <a:r>
              <a:rPr lang="en-US" sz="2000" dirty="0" smtClean="0"/>
              <a:t>Fixed usage scenarios and channel models</a:t>
            </a:r>
            <a:endParaRPr lang="de-DE" sz="2000" dirty="0" smtClean="0"/>
          </a:p>
          <a:p>
            <a:pPr lvl="1"/>
            <a:r>
              <a:rPr lang="en-US" sz="2000" dirty="0" smtClean="0"/>
              <a:t>Presentation of contributions with focus on evaluation criteria</a:t>
            </a:r>
          </a:p>
          <a:p>
            <a:endParaRPr lang="de-DE" sz="2400" dirty="0"/>
          </a:p>
        </p:txBody>
      </p:sp>
      <p:sp>
        <p:nvSpPr>
          <p:cNvPr id="5" name="Datumsplatzhalter 4"/>
          <p:cNvSpPr>
            <a:spLocks noGrp="1"/>
          </p:cNvSpPr>
          <p:nvPr>
            <p:ph type="dt" sz="half" idx="10"/>
          </p:nvPr>
        </p:nvSpPr>
        <p:spPr/>
        <p:txBody>
          <a:bodyPr/>
          <a:lstStyle/>
          <a:p>
            <a:r>
              <a:rPr lang="en-US" altLang="en-US" smtClean="0"/>
              <a:t>March 2017</a:t>
            </a:r>
            <a:endParaRPr lang="en-US" altLang="en-US" dirty="0"/>
          </a:p>
        </p:txBody>
      </p:sp>
      <p:sp>
        <p:nvSpPr>
          <p:cNvPr id="6" name="Fußzeilenplatzhalter 5"/>
          <p:cNvSpPr>
            <a:spLocks noGrp="1"/>
          </p:cNvSpPr>
          <p:nvPr>
            <p:ph type="ftr" sz="quarter" idx="11"/>
          </p:nvPr>
        </p:nvSpPr>
        <p:spPr/>
        <p:txBody>
          <a:bodyPr/>
          <a:lstStyle/>
          <a:p>
            <a:r>
              <a:rPr lang="en-US" altLang="en-US" dirty="0" smtClean="0"/>
              <a:t>Joerg Robert, FAU Erlangen-</a:t>
            </a:r>
            <a:r>
              <a:rPr lang="en-US" altLang="en-US" dirty="0" err="1" smtClean="0"/>
              <a:t>Nuernberg</a:t>
            </a:r>
            <a:endParaRPr lang="en-US" altLang="en-US" dirty="0"/>
          </a:p>
        </p:txBody>
      </p:sp>
      <p:sp>
        <p:nvSpPr>
          <p:cNvPr id="7" name="Foliennummernplatzhalter 6"/>
          <p:cNvSpPr>
            <a:spLocks noGrp="1"/>
          </p:cNvSpPr>
          <p:nvPr>
            <p:ph type="sldNum" sz="quarter" idx="12"/>
          </p:nvPr>
        </p:nvSpPr>
        <p:spPr/>
        <p:txBody>
          <a:bodyPr/>
          <a:lstStyle/>
          <a:p>
            <a:r>
              <a:rPr lang="en-US" altLang="en-US" smtClean="0"/>
              <a:t>Slide </a:t>
            </a:r>
            <a:fld id="{52F1B2CD-7625-4F18-8E05-E9EEC07E93CC}" type="slidenum">
              <a:rPr lang="en-US" altLang="en-US" smtClean="0"/>
              <a:pPr/>
              <a:t>5</a:t>
            </a:fld>
            <a:endParaRPr lang="en-US" altLang="en-US"/>
          </a:p>
        </p:txBody>
      </p:sp>
    </p:spTree>
    <p:extLst>
      <p:ext uri="{BB962C8B-B14F-4D97-AF65-F5344CB8AC3E}">
        <p14:creationId xmlns:p14="http://schemas.microsoft.com/office/powerpoint/2010/main" val="20627230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Timeline ( II / II )</a:t>
            </a:r>
            <a:endParaRPr lang="en-US" dirty="0"/>
          </a:p>
        </p:txBody>
      </p:sp>
      <p:sp>
        <p:nvSpPr>
          <p:cNvPr id="3" name="Inhaltsplatzhalter 2"/>
          <p:cNvSpPr>
            <a:spLocks noGrp="1"/>
          </p:cNvSpPr>
          <p:nvPr>
            <p:ph idx="1"/>
          </p:nvPr>
        </p:nvSpPr>
        <p:spPr/>
        <p:txBody>
          <a:bodyPr/>
          <a:lstStyle/>
          <a:p>
            <a:r>
              <a:rPr lang="en-US" sz="2000" b="1" smtClean="0"/>
              <a:t>March 2017 Plenary (Vancouver)</a:t>
            </a:r>
            <a:endParaRPr lang="de-DE" sz="2000" b="1" smtClean="0"/>
          </a:p>
          <a:p>
            <a:pPr lvl="1"/>
            <a:r>
              <a:rPr lang="en-US" sz="1800" b="1" smtClean="0"/>
              <a:t>Fixed evaluation criteria</a:t>
            </a:r>
            <a:endParaRPr lang="de-DE" sz="1800" b="1" smtClean="0"/>
          </a:p>
          <a:p>
            <a:pPr lvl="1"/>
            <a:r>
              <a:rPr lang="en-US" sz="1800" b="1" smtClean="0"/>
              <a:t>Presentation of contributions with focus technology options for LPWA</a:t>
            </a:r>
          </a:p>
          <a:p>
            <a:pPr lvl="1"/>
            <a:endParaRPr lang="en-US" sz="1800" b="1" smtClean="0"/>
          </a:p>
          <a:p>
            <a:r>
              <a:rPr lang="en-US" sz="2000" b="1" strike="sngStrike" smtClean="0"/>
              <a:t>May 2017 Daejeon </a:t>
            </a:r>
          </a:p>
          <a:p>
            <a:endParaRPr lang="de-DE" sz="2200" smtClean="0"/>
          </a:p>
          <a:p>
            <a:r>
              <a:rPr lang="en-US" sz="2000" b="1" smtClean="0"/>
              <a:t>July 2017 Plenary (Berlin)</a:t>
            </a:r>
            <a:endParaRPr lang="de-DE" sz="2000" b="1" smtClean="0"/>
          </a:p>
          <a:p>
            <a:pPr lvl="1"/>
            <a:r>
              <a:rPr lang="en-US" sz="1800" smtClean="0"/>
              <a:t>Final discussion on IG report</a:t>
            </a:r>
            <a:endParaRPr lang="en-US"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3941590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Discussed Work Items</a:t>
            </a:r>
            <a:endParaRPr lang="en-US" dirty="0"/>
          </a:p>
        </p:txBody>
      </p:sp>
      <p:sp>
        <p:nvSpPr>
          <p:cNvPr id="3" name="Inhaltsplatzhalter 2"/>
          <p:cNvSpPr>
            <a:spLocks noGrp="1"/>
          </p:cNvSpPr>
          <p:nvPr>
            <p:ph idx="1"/>
          </p:nvPr>
        </p:nvSpPr>
        <p:spPr/>
        <p:txBody>
          <a:bodyPr/>
          <a:lstStyle/>
          <a:p>
            <a:r>
              <a:rPr lang="en-US" sz="2800" smtClean="0"/>
              <a:t>Use-cases</a:t>
            </a:r>
          </a:p>
          <a:p>
            <a:r>
              <a:rPr lang="en-US" sz="2800" smtClean="0"/>
              <a:t>Channel Models</a:t>
            </a:r>
          </a:p>
          <a:p>
            <a:r>
              <a:rPr lang="en-US" sz="2800" smtClean="0"/>
              <a:t>Interference Models</a:t>
            </a:r>
          </a:p>
          <a:p>
            <a:r>
              <a:rPr lang="en-US" sz="2800" smtClean="0"/>
              <a:t>Regulatory Aspects</a:t>
            </a:r>
          </a:p>
          <a:p>
            <a:r>
              <a:rPr lang="en-US" sz="2800" smtClean="0"/>
              <a:t>Evaluation Methodology</a:t>
            </a:r>
          </a:p>
          <a:p>
            <a:r>
              <a:rPr lang="en-US" sz="2800" smtClean="0"/>
              <a:t>List of candidate technologies</a:t>
            </a:r>
          </a:p>
          <a:p>
            <a:r>
              <a:rPr lang="en-US" sz="2800" smtClean="0"/>
              <a:t>List of candidate IEEE standards</a:t>
            </a:r>
          </a:p>
          <a:p>
            <a:r>
              <a:rPr lang="en-US" sz="2800" smtClean="0"/>
              <a:t>Liaison to ETSI LTN</a:t>
            </a:r>
            <a:endParaRPr lang="en-US" sz="2800" dirty="0"/>
          </a:p>
        </p:txBody>
      </p:sp>
      <p:sp>
        <p:nvSpPr>
          <p:cNvPr id="4" name="Datumsplatzhalter 3"/>
          <p:cNvSpPr>
            <a:spLocks noGrp="1"/>
          </p:cNvSpPr>
          <p:nvPr>
            <p:ph type="dt" sz="half" idx="10"/>
          </p:nvPr>
        </p:nvSpPr>
        <p:spPr/>
        <p:txBody>
          <a:bodyPr/>
          <a:lstStyle/>
          <a:p>
            <a:pPr>
              <a:defRPr/>
            </a:pPr>
            <a:r>
              <a:rPr lang="en-US" altLang="en-US"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smtClean="0"/>
              <a:t>Slide </a:t>
            </a:r>
            <a:fld id="{22BD7465-E9D4-46D7-803F-215E626A34B6}" type="slidenum">
              <a:rPr lang="en-US" altLang="en-US" smtClean="0"/>
              <a:pPr>
                <a:defRPr/>
              </a:pPr>
              <a:t>7</a:t>
            </a:fld>
            <a:endParaRPr lang="en-US" altLang="en-US" dirty="0"/>
          </a:p>
        </p:txBody>
      </p:sp>
    </p:spTree>
    <p:extLst>
      <p:ext uri="{BB962C8B-B14F-4D97-AF65-F5344CB8AC3E}">
        <p14:creationId xmlns:p14="http://schemas.microsoft.com/office/powerpoint/2010/main" val="579563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Ongoing Work</a:t>
            </a:r>
            <a:endParaRPr lang="en-US" dirty="0"/>
          </a:p>
        </p:txBody>
      </p:sp>
      <p:sp>
        <p:nvSpPr>
          <p:cNvPr id="3" name="Inhaltsplatzhalter 2"/>
          <p:cNvSpPr>
            <a:spLocks noGrp="1"/>
          </p:cNvSpPr>
          <p:nvPr>
            <p:ph idx="1"/>
          </p:nvPr>
        </p:nvSpPr>
        <p:spPr/>
        <p:txBody>
          <a:bodyPr/>
          <a:lstStyle/>
          <a:p>
            <a:r>
              <a:rPr lang="en-US" dirty="0" smtClean="0"/>
              <a:t>Evaluation of technologies</a:t>
            </a:r>
          </a:p>
          <a:p>
            <a:r>
              <a:rPr lang="en-US" dirty="0" smtClean="0"/>
              <a:t>Evaluation of IEEE standards</a:t>
            </a:r>
          </a:p>
          <a:p>
            <a:endParaRPr lang="en-US" dirty="0" smtClean="0"/>
          </a:p>
          <a:p>
            <a:r>
              <a:rPr lang="en-US" dirty="0" smtClean="0"/>
              <a:t>Drafting of IG Report</a:t>
            </a:r>
            <a:endParaRPr lang="en-US"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22BD7465-E9D4-46D7-803F-215E626A34B6}" type="slidenum">
              <a:rPr lang="en-US" altLang="en-US" smtClean="0"/>
              <a:pPr>
                <a:defRPr/>
              </a:pPr>
              <a:t>8</a:t>
            </a:fld>
            <a:endParaRPr lang="en-US" altLang="en-US" dirty="0"/>
          </a:p>
        </p:txBody>
      </p:sp>
    </p:spTree>
    <p:extLst>
      <p:ext uri="{BB962C8B-B14F-4D97-AF65-F5344CB8AC3E}">
        <p14:creationId xmlns:p14="http://schemas.microsoft.com/office/powerpoint/2010/main" val="114953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Liaison to ETSI LTN</a:t>
            </a:r>
            <a:endParaRPr lang="en-US" dirty="0"/>
          </a:p>
        </p:txBody>
      </p:sp>
      <p:sp>
        <p:nvSpPr>
          <p:cNvPr id="3" name="Inhaltsplatzhalter 2"/>
          <p:cNvSpPr>
            <a:spLocks noGrp="1"/>
          </p:cNvSpPr>
          <p:nvPr>
            <p:ph idx="1"/>
          </p:nvPr>
        </p:nvSpPr>
        <p:spPr/>
        <p:txBody>
          <a:bodyPr/>
          <a:lstStyle/>
          <a:p>
            <a:r>
              <a:rPr lang="en-US" sz="2400" dirty="0" smtClean="0"/>
              <a:t>Official liaison has been agreed within workgroup IEEE 802.15</a:t>
            </a:r>
          </a:p>
          <a:p>
            <a:r>
              <a:rPr lang="en-US" sz="2400" dirty="0" smtClean="0"/>
              <a:t>Official request has been already submitted</a:t>
            </a:r>
          </a:p>
          <a:p>
            <a:r>
              <a:rPr lang="en-US" sz="2400" dirty="0" smtClean="0"/>
              <a:t>Main request is to get access to ETSI LTN documents</a:t>
            </a:r>
          </a:p>
          <a:p>
            <a:r>
              <a:rPr lang="en-US" sz="2400" dirty="0" smtClean="0"/>
              <a:t>Liaison beyond exchange of documents not useful for Interest Group</a:t>
            </a:r>
            <a:endParaRPr lang="en-US" sz="2400" dirty="0"/>
          </a:p>
        </p:txBody>
      </p:sp>
      <p:sp>
        <p:nvSpPr>
          <p:cNvPr id="4" name="Datumsplatzhalter 3"/>
          <p:cNvSpPr>
            <a:spLocks noGrp="1"/>
          </p:cNvSpPr>
          <p:nvPr>
            <p:ph type="dt" sz="half" idx="10"/>
          </p:nvPr>
        </p:nvSpPr>
        <p:spPr/>
        <p:txBody>
          <a:bodyPr/>
          <a:lstStyle/>
          <a:p>
            <a:pPr>
              <a:defRPr/>
            </a:pPr>
            <a:r>
              <a:rPr lang="en-US" altLang="en-US" dirty="0" smtClean="0"/>
              <a:t>March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22BD7465-E9D4-46D7-803F-215E626A34B6}" type="slidenum">
              <a:rPr lang="en-US" altLang="en-US" smtClean="0"/>
              <a:pPr>
                <a:defRPr/>
              </a:pPr>
              <a:t>9</a:t>
            </a:fld>
            <a:endParaRPr lang="en-US" altLang="en-US" dirty="0"/>
          </a:p>
        </p:txBody>
      </p:sp>
    </p:spTree>
    <p:extLst>
      <p:ext uri="{BB962C8B-B14F-4D97-AF65-F5344CB8AC3E}">
        <p14:creationId xmlns:p14="http://schemas.microsoft.com/office/powerpoint/2010/main" val="3754468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535</Words>
  <Application>Microsoft Office PowerPoint</Application>
  <PresentationFormat>Bildschirmpräsentation (4:3)</PresentationFormat>
  <Paragraphs>111</Paragraphs>
  <Slides>11</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11</vt:i4>
      </vt:variant>
    </vt:vector>
  </HeadingPairs>
  <TitlesOfParts>
    <vt:vector size="14" baseType="lpstr">
      <vt:lpstr>Times New Roman</vt:lpstr>
      <vt:lpstr>Arial</vt:lpstr>
      <vt:lpstr>IEEE-P802_15_Rbt</vt:lpstr>
      <vt:lpstr>PowerPoint-Präsentation</vt:lpstr>
      <vt:lpstr>Information on IEEE 802.15 IG LPWA to ETSI LTN</vt:lpstr>
      <vt:lpstr>What is the IG LPWA</vt:lpstr>
      <vt:lpstr>IG Objectives</vt:lpstr>
      <vt:lpstr>Timeline ( I / II )</vt:lpstr>
      <vt:lpstr>Timeline ( II / II )</vt:lpstr>
      <vt:lpstr>Discussed Work Items</vt:lpstr>
      <vt:lpstr>Ongoing Work</vt:lpstr>
      <vt:lpstr>Liaison to ETSI LTN</vt:lpstr>
      <vt:lpstr>Continuation after IG LPWA</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32</cp:revision>
  <cp:lastPrinted>1998-02-10T13:28:06Z</cp:lastPrinted>
  <dcterms:created xsi:type="dcterms:W3CDTF">2017-03-21T04:20:50Z</dcterms:created>
  <dcterms:modified xsi:type="dcterms:W3CDTF">2017-03-21T09:02:16Z</dcterms:modified>
</cp:coreProperties>
</file>