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58" r:id="rId3"/>
    <p:sldId id="256" r:id="rId4"/>
    <p:sldId id="260" r:id="rId5"/>
    <p:sldId id="261" r:id="rId6"/>
    <p:sldId id="265" r:id="rId7"/>
    <p:sldId id="262" r:id="rId8"/>
    <p:sldId id="263" r:id="rId9"/>
    <p:sldId id="264" r:id="rId10"/>
    <p:sldId id="266" r:id="rId11"/>
    <p:sldId id="267" r:id="rId12"/>
    <p:sldId id="268"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3478" autoAdjust="0"/>
  </p:normalViewPr>
  <p:slideViewPr>
    <p:cSldViewPr>
      <p:cViewPr varScale="1">
        <p:scale>
          <a:sx n="122" d="100"/>
          <a:sy n="122" d="100"/>
        </p:scale>
        <p:origin x="-1968"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3E2682B1-F420-D94A-B85B-B9C1FEB258B1}"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609460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9FA12D84-8D13-F844-B514-76424A35199D}"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32487461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96F046BB-037B-4448-B8F0-40DFEA5B0AFC}" type="slidenum">
              <a:rPr lang="en-US"/>
              <a:pPr/>
              <a:t>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96F046BB-037B-4448-B8F0-40DFEA5B0AFC}" type="slidenum">
              <a:rPr lang="en-US"/>
              <a:pPr/>
              <a:t>4</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96F046BB-037B-4448-B8F0-40DFEA5B0AFC}" type="slidenum">
              <a:rPr lang="en-US"/>
              <a:pPr/>
              <a:t>5</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96F046BB-037B-4448-B8F0-40DFEA5B0AFC}" type="slidenum">
              <a:rPr lang="en-US"/>
              <a:pPr/>
              <a:t>6</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96F046BB-037B-4448-B8F0-40DFEA5B0AFC}" type="slidenum">
              <a:rPr lang="en-US"/>
              <a:pPr/>
              <a:t>7</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96F046BB-037B-4448-B8F0-40DFEA5B0AFC}" type="slidenum">
              <a:rPr lang="en-US"/>
              <a:pPr/>
              <a:t>8</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96F046BB-037B-4448-B8F0-40DFEA5B0AFC}" type="slidenum">
              <a:rPr lang="en-US"/>
              <a:pPr/>
              <a:t>9</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B5B8607-C580-9247-9E62-F7941C41E942}" type="slidenum">
              <a:rPr lang="en-US"/>
              <a:pPr/>
              <a:t>‹#›</a:t>
            </a:fld>
            <a:endParaRPr lang="en-US"/>
          </a:p>
        </p:txBody>
      </p:sp>
    </p:spTree>
    <p:extLst>
      <p:ext uri="{BB962C8B-B14F-4D97-AF65-F5344CB8AC3E}">
        <p14:creationId xmlns:p14="http://schemas.microsoft.com/office/powerpoint/2010/main" val="1454476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D416DF53-388C-F348-9992-C534E0F19272}" type="slidenum">
              <a:rPr lang="en-US"/>
              <a:pPr/>
              <a:t>‹#›</a:t>
            </a:fld>
            <a:endParaRPr lang="en-US"/>
          </a:p>
        </p:txBody>
      </p:sp>
    </p:spTree>
    <p:extLst>
      <p:ext uri="{BB962C8B-B14F-4D97-AF65-F5344CB8AC3E}">
        <p14:creationId xmlns:p14="http://schemas.microsoft.com/office/powerpoint/2010/main" val="3644051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47128B2-E693-A248-AFE0-5DA4FB7D2085}" type="slidenum">
              <a:rPr lang="en-US"/>
              <a:pPr/>
              <a:t>‹#›</a:t>
            </a:fld>
            <a:endParaRPr lang="en-US"/>
          </a:p>
        </p:txBody>
      </p:sp>
    </p:spTree>
    <p:extLst>
      <p:ext uri="{BB962C8B-B14F-4D97-AF65-F5344CB8AC3E}">
        <p14:creationId xmlns:p14="http://schemas.microsoft.com/office/powerpoint/2010/main" val="861964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1B2F02B-EAAD-5E46-93AF-2719D361214B}" type="slidenum">
              <a:rPr lang="en-US"/>
              <a:pPr/>
              <a:t>‹#›</a:t>
            </a:fld>
            <a:endParaRPr lang="en-US"/>
          </a:p>
        </p:txBody>
      </p:sp>
    </p:spTree>
    <p:extLst>
      <p:ext uri="{BB962C8B-B14F-4D97-AF65-F5344CB8AC3E}">
        <p14:creationId xmlns:p14="http://schemas.microsoft.com/office/powerpoint/2010/main" val="1769293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&lt;March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574665B-A53D-7B45-9A95-565E8B5009A9}" type="slidenum">
              <a:rPr lang="en-US"/>
              <a:pPr/>
              <a:t>‹#›</a:t>
            </a:fld>
            <a:endParaRPr lang="en-US"/>
          </a:p>
        </p:txBody>
      </p:sp>
    </p:spTree>
    <p:extLst>
      <p:ext uri="{BB962C8B-B14F-4D97-AF65-F5344CB8AC3E}">
        <p14:creationId xmlns:p14="http://schemas.microsoft.com/office/powerpoint/2010/main" val="1265299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&lt;March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08F5952-8A24-4846-9EB3-3AAEB6454524}" type="slidenum">
              <a:rPr lang="en-US"/>
              <a:pPr/>
              <a:t>‹#›</a:t>
            </a:fld>
            <a:endParaRPr lang="en-US"/>
          </a:p>
        </p:txBody>
      </p:sp>
    </p:spTree>
    <p:extLst>
      <p:ext uri="{BB962C8B-B14F-4D97-AF65-F5344CB8AC3E}">
        <p14:creationId xmlns:p14="http://schemas.microsoft.com/office/powerpoint/2010/main" val="3321054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&lt;March 2017&gt;</a:t>
            </a:r>
            <a:endParaRPr lang="en-US"/>
          </a:p>
        </p:txBody>
      </p:sp>
      <p:sp>
        <p:nvSpPr>
          <p:cNvPr id="8" name="Footer Placeholder 7"/>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3B736BC8-705C-5F46-9E6D-1098138376A3}" type="slidenum">
              <a:rPr lang="en-US"/>
              <a:pPr/>
              <a:t>‹#›</a:t>
            </a:fld>
            <a:endParaRPr lang="en-US"/>
          </a:p>
        </p:txBody>
      </p:sp>
    </p:spTree>
    <p:extLst>
      <p:ext uri="{BB962C8B-B14F-4D97-AF65-F5344CB8AC3E}">
        <p14:creationId xmlns:p14="http://schemas.microsoft.com/office/powerpoint/2010/main" val="1128542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&lt;March 2017&gt;</a:t>
            </a:r>
            <a:endParaRPr lang="en-US"/>
          </a:p>
        </p:txBody>
      </p:sp>
      <p:sp>
        <p:nvSpPr>
          <p:cNvPr id="4" name="Footer Placeholder 3"/>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EAD62242-A875-2F41-AECC-9BF3E7001C69}" type="slidenum">
              <a:rPr lang="en-US"/>
              <a:pPr/>
              <a:t>‹#›</a:t>
            </a:fld>
            <a:endParaRPr lang="en-US"/>
          </a:p>
        </p:txBody>
      </p:sp>
    </p:spTree>
    <p:extLst>
      <p:ext uri="{BB962C8B-B14F-4D97-AF65-F5344CB8AC3E}">
        <p14:creationId xmlns:p14="http://schemas.microsoft.com/office/powerpoint/2010/main" val="2421561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&lt;March 2017&gt;</a:t>
            </a:r>
            <a:endParaRPr lang="en-US"/>
          </a:p>
        </p:txBody>
      </p:sp>
      <p:sp>
        <p:nvSpPr>
          <p:cNvPr id="3" name="Footer Placeholder 2"/>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C1B7AA8F-64D4-0342-A970-ABDB09D3D1C9}" type="slidenum">
              <a:rPr lang="en-US"/>
              <a:pPr/>
              <a:t>‹#›</a:t>
            </a:fld>
            <a:endParaRPr lang="en-US"/>
          </a:p>
        </p:txBody>
      </p:sp>
    </p:spTree>
    <p:extLst>
      <p:ext uri="{BB962C8B-B14F-4D97-AF65-F5344CB8AC3E}">
        <p14:creationId xmlns:p14="http://schemas.microsoft.com/office/powerpoint/2010/main" val="401057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&lt;March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C905A5D4-3276-DD4C-9F1B-E3C2D7B970E7}" type="slidenum">
              <a:rPr lang="en-US"/>
              <a:pPr/>
              <a:t>‹#›</a:t>
            </a:fld>
            <a:endParaRPr lang="en-US"/>
          </a:p>
        </p:txBody>
      </p:sp>
    </p:spTree>
    <p:extLst>
      <p:ext uri="{BB962C8B-B14F-4D97-AF65-F5344CB8AC3E}">
        <p14:creationId xmlns:p14="http://schemas.microsoft.com/office/powerpoint/2010/main" val="2047276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&lt;March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B587533-7A9B-F743-8E26-89E7FCBA474C}" type="slidenum">
              <a:rPr lang="en-US"/>
              <a:pPr/>
              <a:t>‹#›</a:t>
            </a:fld>
            <a:endParaRPr lang="en-US"/>
          </a:p>
        </p:txBody>
      </p:sp>
    </p:spTree>
    <p:extLst>
      <p:ext uri="{BB962C8B-B14F-4D97-AF65-F5344CB8AC3E}">
        <p14:creationId xmlns:p14="http://schemas.microsoft.com/office/powerpoint/2010/main" val="420309424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smtClean="0"/>
              <a:t>&lt;March 2017&gt;</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smtClean="0"/>
              <a:t>&lt;Pat Kinney&gt;, &lt;Kinney Consulting&gt;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69526717-4A29-214C-A77D-7F57863163AB}" type="slidenum">
              <a:rPr lang="en-US"/>
              <a:pPr/>
              <a:t>‹#›</a:t>
            </a:fld>
            <a:endParaRPr lang="en-US"/>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marL="293688" lvl="4" indent="0" algn="r"/>
            <a:r>
              <a:rPr lang="en-US" sz="1400" b="1" dirty="0"/>
              <a:t>doc.: IEEE 802.15-</a:t>
            </a:r>
            <a:r>
              <a:rPr lang="en-US" sz="1400" b="1" dirty="0" smtClean="0"/>
              <a:t>&lt;15-17-0237-00-0000&gt;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stds-802-15-12@listserv.ieee.org" TargetMode="External"/><Relationship Id="rId3" Type="http://schemas.openxmlformats.org/officeDocument/2006/relationships/hyperlink" Target="http://arinex.com.au/ieee2017/"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mentor.ieee.org/802.15/dcn/17/15-17-0205-00-0010-overview-tutorial-on-802-15-10.ppt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mentor.ieee.org/802.15/dcn/17/15-17-0113-00-0012-802-15-12-conceptual-overview.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&lt;March 2017&gt;</a:t>
            </a:r>
            <a:endParaRPr lang="en-US"/>
          </a:p>
        </p:txBody>
      </p:sp>
      <p:sp>
        <p:nvSpPr>
          <p:cNvPr id="5" name="Footer Placeholder 2"/>
          <p:cNvSpPr>
            <a:spLocks noGrp="1"/>
          </p:cNvSpPr>
          <p:nvPr>
            <p:ph type="ftr" sz="quarter" idx="11"/>
          </p:nvPr>
        </p:nvSpPr>
        <p:spPr/>
        <p:txBody>
          <a:bodyPr/>
          <a:lstStyle/>
          <a:p>
            <a:r>
              <a:rPr lang="en-US" smtClean="0"/>
              <a:t>&lt;Pat Kinney&gt;, &lt;Kinney Consulting&gt;</a:t>
            </a:r>
            <a:endParaRPr lang="en-US"/>
          </a:p>
        </p:txBody>
      </p:sp>
      <p:sp>
        <p:nvSpPr>
          <p:cNvPr id="6" name="Slide Number Placeholder 3"/>
          <p:cNvSpPr>
            <a:spLocks noGrp="1"/>
          </p:cNvSpPr>
          <p:nvPr>
            <p:ph type="sldNum" sz="quarter" idx="12"/>
          </p:nvPr>
        </p:nvSpPr>
        <p:spPr/>
        <p:txBody>
          <a:bodyPr/>
          <a:lstStyle/>
          <a:p>
            <a:r>
              <a:rPr lang="en-US"/>
              <a:t>Slide </a:t>
            </a:r>
            <a:fld id="{81D73292-D8C9-BE49-9115-7833F7D04AE5}" type="slidenum">
              <a:rPr lang="en-US"/>
              <a:pPr/>
              <a:t>1</a:t>
            </a:fld>
            <a:endParaRPr lang="en-US"/>
          </a:p>
        </p:txBody>
      </p:sp>
      <p:sp>
        <p:nvSpPr>
          <p:cNvPr id="27651" name="Rectangle 3"/>
          <p:cNvSpPr>
            <a:spLocks noChangeArrowheads="1"/>
          </p:cNvSpPr>
          <p:nvPr/>
        </p:nvSpPr>
        <p:spPr bwMode="auto">
          <a:xfrm>
            <a:off x="152400" y="609600"/>
            <a:ext cx="8991600" cy="4524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IEEE 802.15.4 Update</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21 March 2017</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Pat Kinney</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smtClean="0">
                <a:solidFill>
                  <a:srgbClr val="FF0000"/>
                </a:solidFill>
              </a:rPr>
              <a:t>Kinney Consulting</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Lake Zurich, USA</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a:t>
            </a:r>
            <a:r>
              <a:rPr lang="en-US" sz="1600" dirty="0" smtClean="0">
                <a:solidFill>
                  <a:srgbClr val="FF0000"/>
                </a:solidFill>
              </a:rPr>
              <a:t>+1.847.960.3715</a:t>
            </a:r>
            <a:r>
              <a:rPr lang="en-US" sz="1600" dirty="0" smtClean="0">
                <a:solidFill>
                  <a:schemeClr val="tx2"/>
                </a:solidFill>
              </a:rPr>
              <a:t>]</a:t>
            </a:r>
            <a:r>
              <a:rPr lang="en-US" sz="1600" dirty="0">
                <a:solidFill>
                  <a:schemeClr val="tx2"/>
                </a:solidFill>
              </a:rPr>
              <a:t>, </a:t>
            </a:r>
            <a:r>
              <a:rPr lang="en-US" sz="1600" dirty="0" smtClean="0">
                <a:solidFill>
                  <a:schemeClr val="tx2"/>
                </a:solidFill>
              </a:rPr>
              <a:t>E</a:t>
            </a:r>
            <a:r>
              <a:rPr lang="en-US" sz="1600" dirty="0">
                <a:solidFill>
                  <a:schemeClr val="tx2"/>
                </a:solidFill>
              </a:rPr>
              <a:t>-Mail:</a:t>
            </a:r>
            <a:r>
              <a:rPr lang="en-US" sz="1600" dirty="0" smtClean="0">
                <a:solidFill>
                  <a:schemeClr val="tx2"/>
                </a:solidFill>
              </a:rPr>
              <a:t>[</a:t>
            </a:r>
            <a:r>
              <a:rPr lang="en-US" sz="1600" dirty="0" err="1" smtClean="0">
                <a:solidFill>
                  <a:srgbClr val="FF0000"/>
                </a:solidFill>
              </a:rPr>
              <a:t>pat.kinney@kinneyconsultingllc.com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Status updates on 802.15.4 and related standards</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For informational purposes to IETF 6tisch at IETF 98</a:t>
            </a:r>
            <a:r>
              <a:rPr lang="en-US" sz="1600" dirty="0" smtClean="0">
                <a:solidFill>
                  <a:schemeClr val="tx2"/>
                </a:solidFill>
              </a:rPr>
              <a:t>.</a:t>
            </a:r>
            <a:r>
              <a:rPr lang="en-US" sz="1600" dirty="0">
                <a:solidFill>
                  <a:schemeClr val="tx2"/>
                </a:solidFill>
              </a:rPr>
              <a:t>]</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763000" cy="1066800"/>
          </a:xfrm>
        </p:spPr>
        <p:txBody>
          <a:bodyPr/>
          <a:lstStyle/>
          <a:p>
            <a:r>
              <a:rPr lang="en-US" b="1" dirty="0" smtClean="0"/>
              <a:t>IEEE 802.15.12 paired with IEEE 802.15.4</a:t>
            </a:r>
            <a:endParaRPr lang="en-US" b="1" dirty="0"/>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91B2F02B-EAAD-5E46-93AF-2719D361214B}" type="slidenum">
              <a:rPr lang="en-US" smtClean="0"/>
              <a:pPr/>
              <a:t>10</a:t>
            </a:fld>
            <a:endParaRPr lang="en-US"/>
          </a:p>
        </p:txBody>
      </p:sp>
      <p:pic>
        <p:nvPicPr>
          <p:cNvPr id="7" name="Picture 6" descr="802.15.12-multi-mode-r4.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1066800"/>
            <a:ext cx="8077200" cy="5410200"/>
          </a:xfrm>
          <a:prstGeom prst="rect">
            <a:avLst/>
          </a:prstGeom>
        </p:spPr>
      </p:pic>
    </p:spTree>
    <p:extLst>
      <p:ext uri="{BB962C8B-B14F-4D97-AF65-F5344CB8AC3E}">
        <p14:creationId xmlns:p14="http://schemas.microsoft.com/office/powerpoint/2010/main" val="3850088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b="1" dirty="0"/>
              <a:t>IEEE 802.15.12 Upper Layer Interface </a:t>
            </a:r>
            <a:endParaRPr lang="en-US" dirty="0"/>
          </a:p>
        </p:txBody>
      </p:sp>
      <p:sp>
        <p:nvSpPr>
          <p:cNvPr id="3" name="Content Placeholder 2"/>
          <p:cNvSpPr>
            <a:spLocks noGrp="1"/>
          </p:cNvSpPr>
          <p:nvPr>
            <p:ph idx="1"/>
          </p:nvPr>
        </p:nvSpPr>
        <p:spPr>
          <a:xfrm>
            <a:off x="0" y="1066800"/>
            <a:ext cx="8991600" cy="5334000"/>
          </a:xfrm>
        </p:spPr>
        <p:txBody>
          <a:bodyPr/>
          <a:lstStyle/>
          <a:p>
            <a:r>
              <a:rPr lang="en-US" sz="2400" dirty="0" smtClean="0"/>
              <a:t>Configuration</a:t>
            </a:r>
          </a:p>
          <a:p>
            <a:pPr lvl="1">
              <a:spcBef>
                <a:spcPts val="300"/>
              </a:spcBef>
            </a:pPr>
            <a:r>
              <a:rPr lang="en-US" sz="2000" dirty="0" smtClean="0"/>
              <a:t>Approved the concept of profiles where a profile defines all configuration parameters (i.e. data objects) necessary for 802.15.4 operation,</a:t>
            </a:r>
          </a:p>
          <a:p>
            <a:pPr lvl="1">
              <a:spcBef>
                <a:spcPts val="300"/>
              </a:spcBef>
            </a:pPr>
            <a:r>
              <a:rPr lang="en-US" sz="2000" dirty="0" smtClean="0"/>
              <a:t>Management protocol module would store the profile(s) for the 802.15.4 device and implement them into the device when instructed by a higher layer app (e.g. Netconf) or by another protocol module,</a:t>
            </a:r>
          </a:p>
          <a:p>
            <a:pPr lvl="1">
              <a:spcBef>
                <a:spcPts val="300"/>
              </a:spcBef>
            </a:pPr>
            <a:r>
              <a:rPr lang="en-US" sz="2000" dirty="0" smtClean="0"/>
              <a:t>Yang data model initially selected using a format of JSON or XML,</a:t>
            </a:r>
          </a:p>
          <a:p>
            <a:pPr lvl="1">
              <a:spcBef>
                <a:spcPts val="300"/>
              </a:spcBef>
            </a:pPr>
            <a:r>
              <a:rPr lang="en-US" sz="2000" dirty="0" smtClean="0"/>
              <a:t>Consensus was that a protocol such as Netconf could provide necessary functionality to extract or install the configuration parameters in an efficient manner, yielding a </a:t>
            </a:r>
            <a:r>
              <a:rPr lang="en-US" sz="2000" dirty="0"/>
              <a:t>full, </a:t>
            </a:r>
            <a:r>
              <a:rPr lang="en-US" sz="2000" dirty="0" smtClean="0"/>
              <a:t>formal application </a:t>
            </a:r>
            <a:r>
              <a:rPr lang="en-US" sz="2000" dirty="0"/>
              <a:t>programming interface (API</a:t>
            </a:r>
            <a:r>
              <a:rPr lang="en-US" sz="2000" dirty="0" smtClean="0"/>
              <a:t>).</a:t>
            </a:r>
            <a:endParaRPr lang="en-US" sz="2000" dirty="0"/>
          </a:p>
          <a:p>
            <a:r>
              <a:rPr lang="en-US" sz="2400" dirty="0"/>
              <a:t>Network </a:t>
            </a:r>
            <a:r>
              <a:rPr lang="en-US" sz="2400" dirty="0" smtClean="0"/>
              <a:t>Management</a:t>
            </a:r>
          </a:p>
          <a:p>
            <a:pPr lvl="1">
              <a:spcBef>
                <a:spcPts val="300"/>
              </a:spcBef>
            </a:pPr>
            <a:r>
              <a:rPr lang="en-US" sz="2000" dirty="0" smtClean="0"/>
              <a:t>Create data objects related to network performance, including those created by 802.15.4s,</a:t>
            </a:r>
          </a:p>
          <a:p>
            <a:pPr lvl="1">
              <a:spcBef>
                <a:spcPts val="300"/>
              </a:spcBef>
            </a:pPr>
            <a:r>
              <a:rPr lang="en-US" sz="2000" dirty="0" smtClean="0"/>
              <a:t>Also would be based use Netconf</a:t>
            </a:r>
            <a:r>
              <a:rPr lang="en-US" sz="2000" dirty="0"/>
              <a:t> </a:t>
            </a:r>
            <a:r>
              <a:rPr lang="en-US" sz="2000" dirty="0" smtClean="0"/>
              <a:t>using a Yang data model.</a:t>
            </a:r>
            <a:endParaRPr lang="en-US" sz="2000" dirty="0"/>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91B2F02B-EAAD-5E46-93AF-2719D361214B}" type="slidenum">
              <a:rPr lang="en-US" smtClean="0"/>
              <a:pPr/>
              <a:t>11</a:t>
            </a:fld>
            <a:endParaRPr lang="en-US"/>
          </a:p>
        </p:txBody>
      </p:sp>
    </p:spTree>
    <p:extLst>
      <p:ext uri="{BB962C8B-B14F-4D97-AF65-F5344CB8AC3E}">
        <p14:creationId xmlns:p14="http://schemas.microsoft.com/office/powerpoint/2010/main" val="968777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7772400" cy="1066800"/>
          </a:xfrm>
        </p:spPr>
        <p:txBody>
          <a:bodyPr/>
          <a:lstStyle/>
          <a:p>
            <a:r>
              <a:rPr lang="en-US" b="1" dirty="0" smtClean="0"/>
              <a:t>IEEE 802.15.12 Participation</a:t>
            </a:r>
            <a:endParaRPr lang="en-US" b="1" dirty="0"/>
          </a:p>
        </p:txBody>
      </p:sp>
      <p:sp>
        <p:nvSpPr>
          <p:cNvPr id="3" name="Content Placeholder 2"/>
          <p:cNvSpPr>
            <a:spLocks noGrp="1"/>
          </p:cNvSpPr>
          <p:nvPr>
            <p:ph idx="1"/>
          </p:nvPr>
        </p:nvSpPr>
        <p:spPr>
          <a:xfrm>
            <a:off x="152400" y="1219200"/>
            <a:ext cx="8915400" cy="5257800"/>
          </a:xfrm>
        </p:spPr>
        <p:txBody>
          <a:bodyPr/>
          <a:lstStyle/>
          <a:p>
            <a:r>
              <a:rPr lang="en-US" sz="2800" dirty="0" smtClean="0"/>
              <a:t>To complete 802.15.12 in a timely fashion additional participation is requested</a:t>
            </a:r>
          </a:p>
          <a:p>
            <a:r>
              <a:rPr lang="en-US" sz="2800" dirty="0" smtClean="0"/>
              <a:t>Participation can be via email, conference calls, conference attendance, or all of the above</a:t>
            </a:r>
          </a:p>
          <a:p>
            <a:r>
              <a:rPr lang="en-US" sz="2800" dirty="0" smtClean="0"/>
              <a:t>Email reflector: </a:t>
            </a:r>
            <a:r>
              <a:rPr lang="mr-IN" sz="2400" dirty="0">
                <a:hlinkClick r:id="rId2"/>
              </a:rPr>
              <a:t>stds-802-15-</a:t>
            </a:r>
            <a:r>
              <a:rPr lang="mr-IN" sz="2400" dirty="0" smtClean="0">
                <a:hlinkClick r:id="rId2"/>
              </a:rPr>
              <a:t>12</a:t>
            </a:r>
            <a:r>
              <a:rPr lang="en-US" sz="2400" dirty="0" smtClean="0">
                <a:hlinkClick r:id="rId2"/>
              </a:rPr>
              <a:t>@listserv.ieee.org</a:t>
            </a:r>
            <a:endParaRPr lang="en-US" sz="2400" dirty="0" smtClean="0"/>
          </a:p>
          <a:p>
            <a:r>
              <a:rPr lang="en-US" sz="2400" dirty="0" smtClean="0"/>
              <a:t>Conference call: will be set-up</a:t>
            </a:r>
          </a:p>
          <a:p>
            <a:r>
              <a:rPr lang="en-US" sz="2400" dirty="0" smtClean="0"/>
              <a:t>Conferences: </a:t>
            </a:r>
          </a:p>
          <a:p>
            <a:pPr lvl="1"/>
            <a:r>
              <a:rPr lang="en-US" sz="2000" dirty="0" smtClean="0"/>
              <a:t>May </a:t>
            </a:r>
            <a:r>
              <a:rPr lang="en-US" sz="2000" dirty="0"/>
              <a:t>7-12, 2017, Daejeon Convention Center, Daejeon Korea, </a:t>
            </a:r>
            <a:r>
              <a:rPr lang="en-US" sz="2000" i="1" dirty="0">
                <a:hlinkClick r:id="rId3"/>
              </a:rPr>
              <a:t>802 Wireless Interim Session</a:t>
            </a:r>
            <a:r>
              <a:rPr lang="en-US" sz="2000" i="1" dirty="0" smtClean="0"/>
              <a:t>.</a:t>
            </a:r>
            <a:endParaRPr lang="en-US" sz="2000" dirty="0"/>
          </a:p>
          <a:p>
            <a:pPr lvl="1"/>
            <a:r>
              <a:rPr lang="en-US" sz="2000" dirty="0"/>
              <a:t>July 9-14, 2017, </a:t>
            </a:r>
            <a:r>
              <a:rPr lang="en-US" sz="2000" dirty="0" err="1"/>
              <a:t>Estrel</a:t>
            </a:r>
            <a:r>
              <a:rPr lang="en-US" sz="2000" dirty="0"/>
              <a:t> Hotel and Convention Center, Berlin, Germany, </a:t>
            </a:r>
            <a:r>
              <a:rPr lang="en-US" sz="2000" i="1" dirty="0"/>
              <a:t>802 Plenary Session</a:t>
            </a:r>
            <a:r>
              <a:rPr lang="en-US" sz="2000" i="1" dirty="0" smtClean="0"/>
              <a:t>.</a:t>
            </a:r>
          </a:p>
          <a:p>
            <a:pPr lvl="1"/>
            <a:r>
              <a:rPr lang="en-US" sz="2000" dirty="0"/>
              <a:t>September 10-15,  2017, Hilton Waikoloa Village, Kona, HI, USA, </a:t>
            </a:r>
            <a:r>
              <a:rPr lang="en-US" sz="2000" i="1" dirty="0"/>
              <a:t>802 Wireless Interim Session.</a:t>
            </a:r>
            <a:r>
              <a:rPr lang="en-US" sz="2000" dirty="0"/>
              <a:t>*</a:t>
            </a:r>
          </a:p>
        </p:txBody>
      </p:sp>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91B2F02B-EAAD-5E46-93AF-2719D361214B}" type="slidenum">
              <a:rPr lang="en-US" smtClean="0"/>
              <a:pPr/>
              <a:t>12</a:t>
            </a:fld>
            <a:endParaRPr lang="en-US"/>
          </a:p>
        </p:txBody>
      </p:sp>
    </p:spTree>
    <p:extLst>
      <p:ext uri="{BB962C8B-B14F-4D97-AF65-F5344CB8AC3E}">
        <p14:creationId xmlns:p14="http://schemas.microsoft.com/office/powerpoint/2010/main" val="4112814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a:t>Slide </a:t>
            </a:r>
            <a:fld id="{939DFC5D-6A17-2243-9C6A-C3DE95592CC7}" type="slidenum">
              <a:rPr lang="en-US"/>
              <a:pPr/>
              <a:t>2</a:t>
            </a:fld>
            <a:endParaRPr lang="en-US"/>
          </a:p>
        </p:txBody>
      </p:sp>
      <p:sp>
        <p:nvSpPr>
          <p:cNvPr id="26626" name="Rectangle 2"/>
          <p:cNvSpPr>
            <a:spLocks noGrp="1" noChangeArrowheads="1"/>
          </p:cNvSpPr>
          <p:nvPr>
            <p:ph type="ctrTitle"/>
          </p:nvPr>
        </p:nvSpPr>
        <p:spPr>
          <a:xfrm>
            <a:off x="533400" y="914400"/>
            <a:ext cx="8077200" cy="1143000"/>
          </a:xfrm>
        </p:spPr>
        <p:txBody>
          <a:bodyPr/>
          <a:lstStyle/>
          <a:p>
            <a:r>
              <a:rPr lang="en-US" sz="4400" b="1" dirty="0" smtClean="0"/>
              <a:t>IEEE 802.15.4 and </a:t>
            </a:r>
            <a:br>
              <a:rPr lang="en-US" sz="4400" b="1" dirty="0" smtClean="0"/>
            </a:br>
            <a:r>
              <a:rPr lang="en-US" sz="4400" b="1" dirty="0" smtClean="0"/>
              <a:t>related standards update</a:t>
            </a:r>
            <a:endParaRPr lang="en-US" sz="4400" b="1" dirty="0"/>
          </a:p>
        </p:txBody>
      </p:sp>
      <p:sp>
        <p:nvSpPr>
          <p:cNvPr id="26627" name="Rectangle 3"/>
          <p:cNvSpPr>
            <a:spLocks noGrp="1" noChangeArrowheads="1"/>
          </p:cNvSpPr>
          <p:nvPr>
            <p:ph type="subTitle" idx="1"/>
          </p:nvPr>
        </p:nvSpPr>
        <p:spPr>
          <a:xfrm>
            <a:off x="304800" y="2667000"/>
            <a:ext cx="8763000" cy="3276600"/>
          </a:xfrm>
        </p:spPr>
        <p:txBody>
          <a:bodyPr/>
          <a:lstStyle/>
          <a:p>
            <a:pPr marL="457200" indent="-457200" algn="l">
              <a:buFont typeface="Wingdings" charset="2"/>
              <a:buChar char="q"/>
            </a:pPr>
            <a:r>
              <a:rPr lang="en-US" dirty="0" smtClean="0"/>
              <a:t>IEEE 802.15.4 - amendments, corrigendum, 				and revision</a:t>
            </a:r>
          </a:p>
          <a:p>
            <a:pPr marL="457200" indent="-457200" algn="l">
              <a:buFont typeface="Wingdings" charset="2"/>
              <a:buChar char="q"/>
              <a:tabLst>
                <a:tab pos="3368675" algn="l"/>
              </a:tabLst>
            </a:pPr>
            <a:r>
              <a:rPr lang="en-US" dirty="0" smtClean="0"/>
              <a:t>IEEE 802.15.9 	</a:t>
            </a:r>
            <a:r>
              <a:rPr lang="mr-IN" dirty="0" smtClean="0"/>
              <a:t>–</a:t>
            </a:r>
            <a:r>
              <a:rPr lang="en-US" dirty="0" smtClean="0"/>
              <a:t> </a:t>
            </a:r>
            <a:r>
              <a:rPr lang="en-US" sz="2800" dirty="0" smtClean="0"/>
              <a:t>Key Management Protocol</a:t>
            </a:r>
          </a:p>
          <a:p>
            <a:pPr marL="457200" indent="-457200" algn="l">
              <a:buFont typeface="Wingdings" charset="2"/>
              <a:buChar char="q"/>
            </a:pPr>
            <a:r>
              <a:rPr lang="en-US" dirty="0" smtClean="0"/>
              <a:t>IEEE 802.15.10 </a:t>
            </a:r>
            <a:r>
              <a:rPr lang="mr-IN" dirty="0" smtClean="0"/>
              <a:t>–</a:t>
            </a:r>
            <a:r>
              <a:rPr lang="en-US" dirty="0" smtClean="0"/>
              <a:t> </a:t>
            </a:r>
            <a:r>
              <a:rPr lang="en-US" sz="2800" dirty="0" smtClean="0"/>
              <a:t>Layer 2 Routing</a:t>
            </a:r>
          </a:p>
          <a:p>
            <a:pPr marL="457200" indent="-457200" algn="l">
              <a:buFont typeface="Wingdings" charset="2"/>
              <a:buChar char="q"/>
              <a:tabLst>
                <a:tab pos="3714750" algn="l"/>
              </a:tabLst>
            </a:pPr>
            <a:r>
              <a:rPr lang="en-US" dirty="0" smtClean="0"/>
              <a:t>IEEE 802.15.12 </a:t>
            </a:r>
            <a:r>
              <a:rPr lang="mr-IN" dirty="0" smtClean="0"/>
              <a:t>–</a:t>
            </a:r>
            <a:r>
              <a:rPr lang="en-US" dirty="0" smtClean="0"/>
              <a:t> </a:t>
            </a:r>
            <a:r>
              <a:rPr lang="en-US" sz="2800" dirty="0" smtClean="0"/>
              <a:t>Upper Layer Interface to 	802.15.4</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a:t>Slide </a:t>
            </a:r>
            <a:fld id="{CEEB2600-0B80-1B4C-BDE1-D118C0852F80}" type="slidenum">
              <a:rPr lang="en-US"/>
              <a:pPr/>
              <a:t>3</a:t>
            </a:fld>
            <a:endParaRPr lang="en-US"/>
          </a:p>
        </p:txBody>
      </p:sp>
      <p:sp>
        <p:nvSpPr>
          <p:cNvPr id="4098" name="Rectangle 2"/>
          <p:cNvSpPr>
            <a:spLocks noGrp="1" noChangeArrowheads="1"/>
          </p:cNvSpPr>
          <p:nvPr>
            <p:ph type="title"/>
          </p:nvPr>
        </p:nvSpPr>
        <p:spPr>
          <a:xfrm>
            <a:off x="533400" y="685800"/>
            <a:ext cx="7772400" cy="762000"/>
          </a:xfrm>
          <a:ln/>
        </p:spPr>
        <p:txBody>
          <a:bodyPr/>
          <a:lstStyle/>
          <a:p>
            <a:r>
              <a:rPr lang="en-US" sz="3200" b="1" dirty="0" smtClean="0"/>
              <a:t>IEEE 802.15.4 Approved Amendments</a:t>
            </a:r>
            <a:endParaRPr lang="en-US" sz="3200" b="1" dirty="0"/>
          </a:p>
        </p:txBody>
      </p:sp>
      <p:sp>
        <p:nvSpPr>
          <p:cNvPr id="4099" name="Rectangle 3"/>
          <p:cNvSpPr>
            <a:spLocks noGrp="1" noChangeArrowheads="1"/>
          </p:cNvSpPr>
          <p:nvPr>
            <p:ph type="body" idx="1"/>
          </p:nvPr>
        </p:nvSpPr>
        <p:spPr>
          <a:xfrm>
            <a:off x="160783" y="2057400"/>
            <a:ext cx="8983217" cy="3352800"/>
          </a:xfrm>
          <a:ln/>
        </p:spPr>
        <p:txBody>
          <a:bodyPr/>
          <a:lstStyle/>
          <a:p>
            <a:pPr marL="0" indent="0">
              <a:spcBef>
                <a:spcPts val="480"/>
              </a:spcBef>
              <a:spcAft>
                <a:spcPts val="600"/>
              </a:spcAft>
              <a:buNone/>
            </a:pPr>
            <a:r>
              <a:rPr lang="en-US" sz="2200" dirty="0" smtClean="0"/>
              <a:t>IEEE </a:t>
            </a:r>
            <a:r>
              <a:rPr lang="en-US" sz="2200" dirty="0" err="1" smtClean="0"/>
              <a:t>Std</a:t>
            </a:r>
            <a:r>
              <a:rPr lang="en-US" sz="2200" dirty="0" smtClean="0"/>
              <a:t> 802.15.4n: IEEE Standard for Low-Rate Wireless Networks </a:t>
            </a:r>
            <a:r>
              <a:rPr lang="en-US" sz="2200" dirty="0" smtClean="0"/>
              <a:t>- </a:t>
            </a:r>
            <a:r>
              <a:rPr lang="en-US" sz="2200" dirty="0" smtClean="0"/>
              <a:t>Amendment 1: </a:t>
            </a:r>
            <a:r>
              <a:rPr lang="en-US" sz="2200" b="1" dirty="0" smtClean="0"/>
              <a:t>Physical Layer Utilizing China Medical Bands </a:t>
            </a:r>
          </a:p>
          <a:p>
            <a:pPr marL="0" indent="0">
              <a:spcBef>
                <a:spcPts val="480"/>
              </a:spcBef>
              <a:spcAft>
                <a:spcPts val="600"/>
              </a:spcAft>
              <a:buNone/>
            </a:pPr>
            <a:r>
              <a:rPr lang="en-US" sz="2200" dirty="0" smtClean="0"/>
              <a:t>IEEE </a:t>
            </a:r>
            <a:r>
              <a:rPr lang="en-US" sz="2200" dirty="0" err="1" smtClean="0"/>
              <a:t>Std</a:t>
            </a:r>
            <a:r>
              <a:rPr lang="en-US" sz="2200" dirty="0" smtClean="0"/>
              <a:t> 802.15.4q: IEEE Standard for Low-Rate Wireless Networks </a:t>
            </a:r>
            <a:r>
              <a:rPr lang="en-US" sz="2200" dirty="0" smtClean="0"/>
              <a:t>-Amendment </a:t>
            </a:r>
            <a:r>
              <a:rPr lang="en-US" sz="2200" dirty="0" smtClean="0"/>
              <a:t>2: </a:t>
            </a:r>
            <a:r>
              <a:rPr lang="en-US" sz="2200" b="1" dirty="0" smtClean="0"/>
              <a:t>Ultra-Low Power Physical Layer </a:t>
            </a:r>
          </a:p>
          <a:p>
            <a:pPr marL="0" indent="0">
              <a:spcBef>
                <a:spcPts val="480"/>
              </a:spcBef>
              <a:spcAft>
                <a:spcPts val="600"/>
              </a:spcAft>
              <a:buNone/>
            </a:pPr>
            <a:r>
              <a:rPr lang="en-US" sz="2200" dirty="0" smtClean="0"/>
              <a:t>IEEE </a:t>
            </a:r>
            <a:r>
              <a:rPr lang="en-US" sz="2200" dirty="0" err="1" smtClean="0"/>
              <a:t>Std</a:t>
            </a:r>
            <a:r>
              <a:rPr lang="en-US" sz="2200" dirty="0" smtClean="0"/>
              <a:t> 802.15.4t: IEEE Standard for Low-Rate Wireless Networks </a:t>
            </a:r>
            <a:r>
              <a:rPr lang="mr-IN" sz="2200" dirty="0" smtClean="0"/>
              <a:t>–</a:t>
            </a:r>
            <a:r>
              <a:rPr lang="en-US" sz="2200" dirty="0" smtClean="0"/>
              <a:t> Amendment 4: </a:t>
            </a:r>
            <a:r>
              <a:rPr lang="en-US" sz="2200" b="1" dirty="0" smtClean="0"/>
              <a:t>Higher Rate (2 Mb/s) Physical (PHY) </a:t>
            </a:r>
            <a:r>
              <a:rPr lang="en-US" sz="2200" b="1" dirty="0" smtClean="0"/>
              <a:t>Layer </a:t>
            </a:r>
          </a:p>
          <a:p>
            <a:pPr marL="0" indent="0">
              <a:spcBef>
                <a:spcPts val="480"/>
              </a:spcBef>
              <a:spcAft>
                <a:spcPts val="600"/>
              </a:spcAft>
              <a:buNone/>
            </a:pPr>
            <a:r>
              <a:rPr lang="en-US" sz="2200" dirty="0" smtClean="0"/>
              <a:t>IEEE </a:t>
            </a:r>
            <a:r>
              <a:rPr lang="en-US" sz="2200" dirty="0" err="1" smtClean="0"/>
              <a:t>Std</a:t>
            </a:r>
            <a:r>
              <a:rPr lang="en-US" sz="2200" dirty="0" smtClean="0"/>
              <a:t> 802.15.4u: IEEE Standard for Low-Rate Wireless Networks-Amendment 3: </a:t>
            </a:r>
            <a:r>
              <a:rPr lang="en-US" sz="2200" b="1" dirty="0" smtClean="0"/>
              <a:t>Use of the 865 MHz to 867 MHz Band in India </a:t>
            </a:r>
            <a:endParaRPr lang="en-US" sz="2200" b="1" dirty="0" smtClean="0"/>
          </a:p>
        </p:txBody>
      </p:sp>
      <p:sp>
        <p:nvSpPr>
          <p:cNvPr id="7" name="Rectangle 2"/>
          <p:cNvSpPr txBox="1">
            <a:spLocks noChangeArrowheads="1"/>
          </p:cNvSpPr>
          <p:nvPr/>
        </p:nvSpPr>
        <p:spPr bwMode="auto">
          <a:xfrm>
            <a:off x="457200" y="9906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a:lstStyle>
          <a:p>
            <a:r>
              <a:rPr lang="en-US" sz="2800" dirty="0" smtClean="0"/>
              <a:t>(Latest Revision: IEEE 802.15.4-2015)</a:t>
            </a: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a:t>Slide </a:t>
            </a:r>
            <a:fld id="{CEEB2600-0B80-1B4C-BDE1-D118C0852F80}" type="slidenum">
              <a:rPr lang="en-US"/>
              <a:pPr/>
              <a:t>4</a:t>
            </a:fld>
            <a:endParaRPr lang="en-US"/>
          </a:p>
        </p:txBody>
      </p:sp>
      <p:sp>
        <p:nvSpPr>
          <p:cNvPr id="4098" name="Rectangle 2"/>
          <p:cNvSpPr>
            <a:spLocks noGrp="1" noChangeArrowheads="1"/>
          </p:cNvSpPr>
          <p:nvPr>
            <p:ph type="title"/>
          </p:nvPr>
        </p:nvSpPr>
        <p:spPr>
          <a:xfrm>
            <a:off x="685800" y="457200"/>
            <a:ext cx="7772400" cy="1066800"/>
          </a:xfrm>
          <a:ln/>
        </p:spPr>
        <p:txBody>
          <a:bodyPr/>
          <a:lstStyle/>
          <a:p>
            <a:r>
              <a:rPr lang="en-US" sz="3200" b="1" dirty="0" smtClean="0"/>
              <a:t>IEEE 802.15.4 amendments in process</a:t>
            </a:r>
            <a:endParaRPr lang="en-US" sz="3200" b="1" dirty="0"/>
          </a:p>
        </p:txBody>
      </p:sp>
      <p:sp>
        <p:nvSpPr>
          <p:cNvPr id="4099" name="Rectangle 3"/>
          <p:cNvSpPr>
            <a:spLocks noGrp="1" noChangeArrowheads="1"/>
          </p:cNvSpPr>
          <p:nvPr>
            <p:ph type="body" idx="1"/>
          </p:nvPr>
        </p:nvSpPr>
        <p:spPr>
          <a:xfrm>
            <a:off x="-32185" y="1371600"/>
            <a:ext cx="9144000" cy="5029200"/>
          </a:xfrm>
          <a:ln/>
        </p:spPr>
        <p:txBody>
          <a:bodyPr/>
          <a:lstStyle/>
          <a:p>
            <a:pPr marL="166687" indent="0">
              <a:spcBef>
                <a:spcPts val="480"/>
              </a:spcBef>
              <a:spcAft>
                <a:spcPts val="0"/>
              </a:spcAft>
              <a:buNone/>
            </a:pPr>
            <a:r>
              <a:rPr lang="en-US" sz="2200" dirty="0" smtClean="0"/>
              <a:t>IEEE </a:t>
            </a:r>
            <a:r>
              <a:rPr lang="en-US" sz="2200" dirty="0" err="1" smtClean="0"/>
              <a:t>Std</a:t>
            </a:r>
            <a:r>
              <a:rPr lang="en-US" sz="2200" dirty="0" smtClean="0"/>
              <a:t> 802.15.4s: IEEE Standard for Low-Rate Wireless Networks: </a:t>
            </a:r>
            <a:r>
              <a:rPr lang="en-US" sz="2200" b="1" dirty="0" smtClean="0"/>
              <a:t>Amendment Enabling Spectrum Resource Measurement Capability</a:t>
            </a:r>
          </a:p>
          <a:p>
            <a:pPr marL="857250" lvl="2"/>
            <a:r>
              <a:rPr lang="en-US" sz="1800" dirty="0" smtClean="0">
                <a:solidFill>
                  <a:schemeClr val="tx1"/>
                </a:solidFill>
              </a:rPr>
              <a:t>spectrum </a:t>
            </a:r>
            <a:r>
              <a:rPr lang="en-US" sz="1800" dirty="0">
                <a:solidFill>
                  <a:schemeClr val="tx1"/>
                </a:solidFill>
              </a:rPr>
              <a:t>resource measurements, such as packet error ratio, delay, </a:t>
            </a:r>
            <a:r>
              <a:rPr lang="en-US" sz="1800" dirty="0" err="1">
                <a:solidFill>
                  <a:schemeClr val="tx1"/>
                </a:solidFill>
              </a:rPr>
              <a:t>etc</a:t>
            </a:r>
            <a:r>
              <a:rPr lang="en-US" sz="1800" dirty="0" smtClean="0">
                <a:solidFill>
                  <a:schemeClr val="tx1"/>
                </a:solidFill>
              </a:rPr>
              <a:t>,</a:t>
            </a:r>
            <a:endParaRPr lang="en-US" sz="1800" dirty="0" smtClean="0"/>
          </a:p>
          <a:p>
            <a:pPr marL="857250" lvl="2"/>
            <a:r>
              <a:rPr lang="en-US" sz="1800" dirty="0" smtClean="0">
                <a:solidFill>
                  <a:schemeClr val="tx1"/>
                </a:solidFill>
              </a:rPr>
              <a:t>information </a:t>
            </a:r>
            <a:r>
              <a:rPr lang="en-US" sz="1800" dirty="0">
                <a:solidFill>
                  <a:schemeClr val="tx1"/>
                </a:solidFill>
              </a:rPr>
              <a:t>elements and data structures to capture these measurements</a:t>
            </a:r>
            <a:r>
              <a:rPr lang="en-US" sz="1800" dirty="0" smtClean="0">
                <a:solidFill>
                  <a:schemeClr val="tx1"/>
                </a:solidFill>
              </a:rPr>
              <a:t>,</a:t>
            </a:r>
          </a:p>
          <a:p>
            <a:pPr marL="857250" lvl="2"/>
            <a:r>
              <a:rPr lang="en-US" sz="1800" dirty="0" smtClean="0">
                <a:solidFill>
                  <a:schemeClr val="tx1"/>
                </a:solidFill>
              </a:rPr>
              <a:t>procedures </a:t>
            </a:r>
            <a:r>
              <a:rPr lang="en-US" sz="1800" dirty="0">
                <a:solidFill>
                  <a:schemeClr val="tx1"/>
                </a:solidFill>
              </a:rPr>
              <a:t>for collecting and exchanging spectrum resource measurement information with higher layers or other devices. </a:t>
            </a:r>
            <a:endParaRPr lang="en-US" sz="1800" dirty="0" smtClean="0"/>
          </a:p>
          <a:p>
            <a:pPr marL="166687" indent="0">
              <a:spcBef>
                <a:spcPts val="480"/>
              </a:spcBef>
              <a:spcAft>
                <a:spcPts val="0"/>
              </a:spcAft>
              <a:buNone/>
            </a:pPr>
            <a:r>
              <a:rPr lang="en-US" sz="2200" dirty="0" smtClean="0"/>
              <a:t>IEEE </a:t>
            </a:r>
            <a:r>
              <a:rPr lang="en-US" sz="2200" dirty="0" err="1" smtClean="0"/>
              <a:t>Std</a:t>
            </a:r>
            <a:r>
              <a:rPr lang="en-US" sz="2200" dirty="0" smtClean="0"/>
              <a:t> 802.15.4v: IEEE Standard for Low-Rate Wireless Networks: </a:t>
            </a:r>
            <a:r>
              <a:rPr lang="en-US" sz="2200" b="1" dirty="0" smtClean="0"/>
              <a:t>Amendment Enabling/Updating the Use of Regional Sub-GHz Bands</a:t>
            </a:r>
          </a:p>
          <a:p>
            <a:pPr marL="857250" lvl="2">
              <a:spcBef>
                <a:spcPts val="480"/>
              </a:spcBef>
              <a:spcAft>
                <a:spcPts val="0"/>
              </a:spcAft>
              <a:buFont typeface="Arial"/>
              <a:buChar char="•"/>
            </a:pPr>
            <a:r>
              <a:rPr lang="en-US" sz="1800" dirty="0" smtClean="0">
                <a:solidFill>
                  <a:schemeClr val="tx1"/>
                </a:solidFill>
              </a:rPr>
              <a:t>870</a:t>
            </a:r>
            <a:r>
              <a:rPr lang="en-US" sz="1800" dirty="0">
                <a:solidFill>
                  <a:schemeClr val="tx1"/>
                </a:solidFill>
              </a:rPr>
              <a:t>-876 MHz &amp; 915-921 MHz bands in Europe, </a:t>
            </a:r>
            <a:endParaRPr lang="en-US" sz="1800" dirty="0" smtClean="0">
              <a:solidFill>
                <a:schemeClr val="tx1"/>
              </a:solidFill>
            </a:endParaRPr>
          </a:p>
          <a:p>
            <a:pPr marL="857250" lvl="2">
              <a:spcBef>
                <a:spcPts val="480"/>
              </a:spcBef>
              <a:spcAft>
                <a:spcPts val="0"/>
              </a:spcAft>
              <a:buFont typeface="Arial"/>
              <a:buChar char="•"/>
            </a:pPr>
            <a:r>
              <a:rPr lang="en-US" sz="1800" dirty="0" smtClean="0">
                <a:solidFill>
                  <a:schemeClr val="tx1"/>
                </a:solidFill>
              </a:rPr>
              <a:t>902</a:t>
            </a:r>
            <a:r>
              <a:rPr lang="en-US" sz="1800" dirty="0">
                <a:solidFill>
                  <a:schemeClr val="tx1"/>
                </a:solidFill>
              </a:rPr>
              <a:t>-928 MHz band in Mexico, </a:t>
            </a:r>
            <a:endParaRPr lang="en-US" sz="1800" dirty="0" smtClean="0">
              <a:solidFill>
                <a:schemeClr val="tx1"/>
              </a:solidFill>
            </a:endParaRPr>
          </a:p>
          <a:p>
            <a:pPr marL="857250" lvl="2">
              <a:spcBef>
                <a:spcPts val="480"/>
              </a:spcBef>
              <a:spcAft>
                <a:spcPts val="0"/>
              </a:spcAft>
              <a:buFont typeface="Arial"/>
              <a:buChar char="•"/>
            </a:pPr>
            <a:r>
              <a:rPr lang="en-US" sz="1800" dirty="0" smtClean="0">
                <a:solidFill>
                  <a:schemeClr val="tx1"/>
                </a:solidFill>
              </a:rPr>
              <a:t>902</a:t>
            </a:r>
            <a:r>
              <a:rPr lang="en-US" sz="1800" dirty="0">
                <a:solidFill>
                  <a:schemeClr val="tx1"/>
                </a:solidFill>
              </a:rPr>
              <a:t>-907.5 MHz &amp; 915-928 MHz bands in Brazil, </a:t>
            </a:r>
            <a:endParaRPr lang="en-US" sz="1800" dirty="0" smtClean="0">
              <a:solidFill>
                <a:schemeClr val="tx1"/>
              </a:solidFill>
            </a:endParaRPr>
          </a:p>
          <a:p>
            <a:pPr marL="857250" lvl="2">
              <a:spcBef>
                <a:spcPts val="480"/>
              </a:spcBef>
              <a:spcAft>
                <a:spcPts val="0"/>
              </a:spcAft>
              <a:buFont typeface="Arial"/>
              <a:buChar char="•"/>
            </a:pPr>
            <a:r>
              <a:rPr lang="en-US" sz="1800" dirty="0" smtClean="0">
                <a:solidFill>
                  <a:schemeClr val="tx1"/>
                </a:solidFill>
              </a:rPr>
              <a:t>915</a:t>
            </a:r>
            <a:r>
              <a:rPr lang="en-US" sz="1800" dirty="0">
                <a:solidFill>
                  <a:schemeClr val="tx1"/>
                </a:solidFill>
              </a:rPr>
              <a:t>-928 MHz band in Australia/New Zealand and Asian regional frequency bands that are not in IEEE </a:t>
            </a:r>
            <a:r>
              <a:rPr lang="en-US" sz="1800" dirty="0" err="1">
                <a:solidFill>
                  <a:schemeClr val="tx1"/>
                </a:solidFill>
              </a:rPr>
              <a:t>Std</a:t>
            </a:r>
            <a:r>
              <a:rPr lang="en-US" sz="1800" dirty="0">
                <a:solidFill>
                  <a:schemeClr val="tx1"/>
                </a:solidFill>
              </a:rPr>
              <a:t> 802.15.4-2015. </a:t>
            </a:r>
            <a:endParaRPr lang="en-US" sz="1800" dirty="0" smtClean="0"/>
          </a:p>
        </p:txBody>
      </p:sp>
    </p:spTree>
    <p:extLst>
      <p:ext uri="{BB962C8B-B14F-4D97-AF65-F5344CB8AC3E}">
        <p14:creationId xmlns:p14="http://schemas.microsoft.com/office/powerpoint/2010/main" val="2871980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a:t>Slide </a:t>
            </a:r>
            <a:fld id="{CEEB2600-0B80-1B4C-BDE1-D118C0852F80}" type="slidenum">
              <a:rPr lang="en-US"/>
              <a:pPr/>
              <a:t>5</a:t>
            </a:fld>
            <a:endParaRPr lang="en-US"/>
          </a:p>
        </p:txBody>
      </p:sp>
      <p:sp>
        <p:nvSpPr>
          <p:cNvPr id="4098" name="Rectangle 2"/>
          <p:cNvSpPr>
            <a:spLocks noGrp="1" noChangeArrowheads="1"/>
          </p:cNvSpPr>
          <p:nvPr>
            <p:ph type="title"/>
          </p:nvPr>
        </p:nvSpPr>
        <p:spPr>
          <a:xfrm>
            <a:off x="685800" y="533400"/>
            <a:ext cx="7772400" cy="1066800"/>
          </a:xfrm>
          <a:ln/>
        </p:spPr>
        <p:txBody>
          <a:bodyPr/>
          <a:lstStyle/>
          <a:p>
            <a:r>
              <a:rPr lang="en-US" sz="3200" b="1" dirty="0" smtClean="0"/>
              <a:t>IEEE 802.15.4 Corrigendum</a:t>
            </a:r>
            <a:endParaRPr lang="en-US" sz="3200" b="1" dirty="0"/>
          </a:p>
        </p:txBody>
      </p:sp>
      <p:sp>
        <p:nvSpPr>
          <p:cNvPr id="4099" name="Rectangle 3"/>
          <p:cNvSpPr>
            <a:spLocks noGrp="1" noChangeArrowheads="1"/>
          </p:cNvSpPr>
          <p:nvPr>
            <p:ph type="body" idx="1"/>
          </p:nvPr>
        </p:nvSpPr>
        <p:spPr>
          <a:xfrm>
            <a:off x="381000" y="1447800"/>
            <a:ext cx="8382000" cy="4724400"/>
          </a:xfrm>
          <a:ln/>
        </p:spPr>
        <p:txBody>
          <a:bodyPr/>
          <a:lstStyle/>
          <a:p>
            <a:r>
              <a:rPr lang="en-US" sz="2800" dirty="0"/>
              <a:t>Two corrections are:</a:t>
            </a:r>
          </a:p>
          <a:p>
            <a:pPr marL="971550" lvl="1" indent="-514350">
              <a:buFont typeface="+mj-lt"/>
              <a:buAutoNum type="arabicPeriod"/>
            </a:pPr>
            <a:r>
              <a:rPr lang="en-US" sz="2600" dirty="0"/>
              <a:t>64-bit MAC address transmission order</a:t>
            </a:r>
          </a:p>
          <a:p>
            <a:pPr lvl="2"/>
            <a:r>
              <a:rPr lang="en-US" sz="2200" dirty="0"/>
              <a:t>Transmission order was reversed from earlier standards, this will be </a:t>
            </a:r>
            <a:r>
              <a:rPr lang="en-US" sz="2200" dirty="0" smtClean="0"/>
              <a:t>corrected, i.e. changed back to original order</a:t>
            </a:r>
            <a:endParaRPr lang="en-US" sz="2200" dirty="0"/>
          </a:p>
          <a:p>
            <a:pPr marL="971550" lvl="1" indent="-514350">
              <a:buFont typeface="+mj-lt"/>
              <a:buAutoNum type="arabicPeriod"/>
            </a:pPr>
            <a:r>
              <a:rPr lang="en-US" sz="2600" dirty="0"/>
              <a:t>Missing value for CID in CCM* Nonce for TSCH mode</a:t>
            </a:r>
          </a:p>
          <a:p>
            <a:pPr lvl="2"/>
            <a:r>
              <a:rPr lang="en-US" sz="2200" dirty="0"/>
              <a:t>IEEE 802.15 CID is called out to be inserted into the nonce when using the short address in TSCH mode</a:t>
            </a:r>
          </a:p>
          <a:p>
            <a:pPr lvl="2"/>
            <a:r>
              <a:rPr lang="en-US" sz="2200" dirty="0"/>
              <a:t>IEEE 802.15 CID has been </a:t>
            </a:r>
            <a:r>
              <a:rPr lang="en-US" sz="2200" dirty="0" smtClean="0"/>
              <a:t>approved by </a:t>
            </a:r>
            <a:r>
              <a:rPr lang="en-US" sz="2000" dirty="0"/>
              <a:t>IEEE Registration Authority (IEEE RA</a:t>
            </a:r>
            <a:r>
              <a:rPr lang="en-US" sz="2000" dirty="0" smtClean="0"/>
              <a:t>) with an assigned </a:t>
            </a:r>
            <a:r>
              <a:rPr lang="en-US" sz="2000" dirty="0"/>
              <a:t>value </a:t>
            </a:r>
            <a:r>
              <a:rPr lang="en-US" sz="2000" dirty="0" smtClean="0"/>
              <a:t>of: </a:t>
            </a:r>
            <a:r>
              <a:rPr lang="en-US" sz="2000" dirty="0"/>
              <a:t>BA-55-EC </a:t>
            </a:r>
            <a:endParaRPr lang="en-US" sz="2200" dirty="0"/>
          </a:p>
          <a:p>
            <a:r>
              <a:rPr lang="en-US" sz="2800" dirty="0" smtClean="0"/>
              <a:t>Estimated </a:t>
            </a:r>
            <a:r>
              <a:rPr lang="en-US" sz="2800" dirty="0" smtClean="0"/>
              <a:t>approval date is February, </a:t>
            </a:r>
            <a:r>
              <a:rPr lang="en-US" sz="2800" dirty="0" smtClean="0"/>
              <a:t>2018</a:t>
            </a:r>
            <a:endParaRPr lang="en-US" sz="2800" dirty="0" smtClean="0"/>
          </a:p>
        </p:txBody>
      </p:sp>
    </p:spTree>
    <p:extLst>
      <p:ext uri="{BB962C8B-B14F-4D97-AF65-F5344CB8AC3E}">
        <p14:creationId xmlns:p14="http://schemas.microsoft.com/office/powerpoint/2010/main" val="1397666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a:t>Slide </a:t>
            </a:r>
            <a:fld id="{CEEB2600-0B80-1B4C-BDE1-D118C0852F80}" type="slidenum">
              <a:rPr lang="en-US"/>
              <a:pPr/>
              <a:t>6</a:t>
            </a:fld>
            <a:endParaRPr lang="en-US"/>
          </a:p>
        </p:txBody>
      </p:sp>
      <p:sp>
        <p:nvSpPr>
          <p:cNvPr id="4098" name="Rectangle 2"/>
          <p:cNvSpPr>
            <a:spLocks noGrp="1" noChangeArrowheads="1"/>
          </p:cNvSpPr>
          <p:nvPr>
            <p:ph type="title"/>
          </p:nvPr>
        </p:nvSpPr>
        <p:spPr>
          <a:ln/>
        </p:spPr>
        <p:txBody>
          <a:bodyPr/>
          <a:lstStyle/>
          <a:p>
            <a:r>
              <a:rPr lang="en-US" sz="3200" b="1" dirty="0" smtClean="0"/>
              <a:t>IEEE 802.15.4 Revision</a:t>
            </a:r>
            <a:endParaRPr lang="en-US" sz="3200" b="1" dirty="0"/>
          </a:p>
        </p:txBody>
      </p:sp>
      <p:sp>
        <p:nvSpPr>
          <p:cNvPr id="4099" name="Rectangle 3"/>
          <p:cNvSpPr>
            <a:spLocks noGrp="1" noChangeArrowheads="1"/>
          </p:cNvSpPr>
          <p:nvPr>
            <p:ph type="body" idx="1"/>
          </p:nvPr>
        </p:nvSpPr>
        <p:spPr>
          <a:xfrm>
            <a:off x="685800" y="1752600"/>
            <a:ext cx="7772400" cy="4114800"/>
          </a:xfrm>
          <a:ln/>
        </p:spPr>
        <p:txBody>
          <a:bodyPr/>
          <a:lstStyle/>
          <a:p>
            <a:r>
              <a:rPr lang="en-US" dirty="0" smtClean="0"/>
              <a:t>Changes </a:t>
            </a:r>
            <a:r>
              <a:rPr lang="en-US" dirty="0" smtClean="0"/>
              <a:t>include:</a:t>
            </a:r>
          </a:p>
          <a:p>
            <a:pPr lvl="1"/>
            <a:r>
              <a:rPr lang="en-US" sz="2400" dirty="0" smtClean="0"/>
              <a:t>Roll-up of 6 amendments</a:t>
            </a:r>
          </a:p>
          <a:p>
            <a:pPr lvl="1"/>
            <a:r>
              <a:rPr lang="en-US" sz="2400" dirty="0" smtClean="0"/>
              <a:t>Inclusion of corrigenda and other corrections</a:t>
            </a:r>
          </a:p>
          <a:p>
            <a:pPr lvl="1"/>
            <a:r>
              <a:rPr lang="en-US" sz="2400" dirty="0" smtClean="0"/>
              <a:t>Correct ambiguities and violations of </a:t>
            </a:r>
            <a:r>
              <a:rPr lang="en-US" sz="2400" dirty="0">
                <a:solidFill>
                  <a:schemeClr val="tx1"/>
                </a:solidFill>
              </a:rPr>
              <a:t>IEEE style </a:t>
            </a:r>
            <a:r>
              <a:rPr lang="en-US" sz="2400" dirty="0" smtClean="0">
                <a:solidFill>
                  <a:schemeClr val="tx1"/>
                </a:solidFill>
              </a:rPr>
              <a:t>guide</a:t>
            </a:r>
          </a:p>
          <a:p>
            <a:pPr lvl="1"/>
            <a:r>
              <a:rPr lang="en-US" sz="2400" dirty="0" smtClean="0">
                <a:effectLst/>
              </a:rPr>
              <a:t>Other</a:t>
            </a:r>
            <a:r>
              <a:rPr lang="en-US" sz="2400" dirty="0" smtClean="0">
                <a:effectLst/>
              </a:rPr>
              <a:t>?</a:t>
            </a:r>
          </a:p>
          <a:p>
            <a:pPr>
              <a:buFont typeface="Arial"/>
              <a:buChar char="•"/>
            </a:pPr>
            <a:r>
              <a:rPr lang="en-US" dirty="0"/>
              <a:t>Major effort will start in July 2017</a:t>
            </a:r>
          </a:p>
          <a:p>
            <a:r>
              <a:rPr lang="en-US" dirty="0"/>
              <a:t>Estimated approval date is May, </a:t>
            </a:r>
            <a:r>
              <a:rPr lang="en-US" dirty="0" smtClean="0"/>
              <a:t>2019</a:t>
            </a:r>
            <a:r>
              <a:rPr lang="en-US" dirty="0" smtClean="0">
                <a:effectLst/>
              </a:rPr>
              <a:t> </a:t>
            </a:r>
            <a:endParaRPr lang="en-US" dirty="0" smtClean="0"/>
          </a:p>
        </p:txBody>
      </p:sp>
    </p:spTree>
    <p:extLst>
      <p:ext uri="{BB962C8B-B14F-4D97-AF65-F5344CB8AC3E}">
        <p14:creationId xmlns:p14="http://schemas.microsoft.com/office/powerpoint/2010/main" val="25482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a:t>Slide </a:t>
            </a:r>
            <a:fld id="{CEEB2600-0B80-1B4C-BDE1-D118C0852F80}" type="slidenum">
              <a:rPr lang="en-US"/>
              <a:pPr/>
              <a:t>7</a:t>
            </a:fld>
            <a:endParaRPr lang="en-US"/>
          </a:p>
        </p:txBody>
      </p:sp>
      <p:sp>
        <p:nvSpPr>
          <p:cNvPr id="4098" name="Rectangle 2"/>
          <p:cNvSpPr>
            <a:spLocks noGrp="1" noChangeArrowheads="1"/>
          </p:cNvSpPr>
          <p:nvPr>
            <p:ph type="title"/>
          </p:nvPr>
        </p:nvSpPr>
        <p:spPr>
          <a:xfrm>
            <a:off x="228600" y="533400"/>
            <a:ext cx="8763000" cy="1066800"/>
          </a:xfrm>
          <a:ln/>
        </p:spPr>
        <p:txBody>
          <a:bodyPr/>
          <a:lstStyle/>
          <a:p>
            <a:r>
              <a:rPr lang="en-US" sz="3200" b="1" dirty="0" smtClean="0"/>
              <a:t>IEEE </a:t>
            </a:r>
            <a:r>
              <a:rPr lang="en-US" sz="3200" b="1" dirty="0" smtClean="0"/>
              <a:t>802.15.9 Key Management Protocol (KMP)</a:t>
            </a:r>
            <a:endParaRPr lang="en-US" sz="3200" b="1" dirty="0"/>
          </a:p>
        </p:txBody>
      </p:sp>
      <p:sp>
        <p:nvSpPr>
          <p:cNvPr id="4099" name="Rectangle 3"/>
          <p:cNvSpPr>
            <a:spLocks noGrp="1" noChangeArrowheads="1"/>
          </p:cNvSpPr>
          <p:nvPr>
            <p:ph type="body" idx="1"/>
          </p:nvPr>
        </p:nvSpPr>
        <p:spPr>
          <a:xfrm>
            <a:off x="152400" y="1600200"/>
            <a:ext cx="8915400" cy="4343400"/>
          </a:xfrm>
          <a:ln/>
        </p:spPr>
        <p:txBody>
          <a:bodyPr/>
          <a:lstStyle/>
          <a:p>
            <a:r>
              <a:rPr lang="en-US" sz="2600" dirty="0" smtClean="0"/>
              <a:t>KMP Recommended </a:t>
            </a:r>
            <a:r>
              <a:rPr lang="en-US" sz="2600" dirty="0" smtClean="0"/>
              <a:t>practice </a:t>
            </a:r>
            <a:r>
              <a:rPr lang="en-US" sz="2600" dirty="0" smtClean="0"/>
              <a:t>for: </a:t>
            </a:r>
            <a:r>
              <a:rPr lang="fi-FI" sz="2600" dirty="0"/>
              <a:t>IEEE 802.1X/</a:t>
            </a:r>
            <a:r>
              <a:rPr lang="fi-FI" sz="2600" dirty="0" smtClean="0"/>
              <a:t>MKA, HIP, IKEv2, PANA, Dragonfly, IEEE </a:t>
            </a:r>
            <a:r>
              <a:rPr lang="fi-FI" sz="2600" dirty="0"/>
              <a:t>802.11/</a:t>
            </a:r>
            <a:r>
              <a:rPr lang="fi-FI" sz="2600" dirty="0" smtClean="0"/>
              <a:t>4WH, IEEE </a:t>
            </a:r>
            <a:r>
              <a:rPr lang="fi-FI" sz="2600" dirty="0"/>
              <a:t>802.11/</a:t>
            </a:r>
            <a:r>
              <a:rPr lang="fi-FI" sz="2600" dirty="0" smtClean="0"/>
              <a:t>GKH, ETSI </a:t>
            </a:r>
            <a:r>
              <a:rPr lang="fi-FI" sz="2600" dirty="0"/>
              <a:t>TS 102 887-</a:t>
            </a:r>
            <a:r>
              <a:rPr lang="fi-FI" sz="2600" dirty="0" smtClean="0"/>
              <a:t>2.</a:t>
            </a:r>
          </a:p>
          <a:p>
            <a:r>
              <a:rPr lang="en-US" sz="2600" dirty="0" smtClean="0"/>
              <a:t>Describes </a:t>
            </a:r>
            <a:r>
              <a:rPr lang="en-US" sz="2600" dirty="0" smtClean="0"/>
              <a:t>support for transporting KMP datagrams to support the security functionality present in IEEE </a:t>
            </a:r>
            <a:r>
              <a:rPr lang="en-US" sz="2600" dirty="0" err="1" smtClean="0"/>
              <a:t>Std</a:t>
            </a:r>
            <a:r>
              <a:rPr lang="en-US" sz="2600" dirty="0" smtClean="0"/>
              <a:t> 802.15.4.</a:t>
            </a:r>
          </a:p>
          <a:p>
            <a:r>
              <a:rPr lang="en-US" sz="2600" dirty="0" smtClean="0"/>
              <a:t>Defines a general purpose multiplexed (MPX) data service </a:t>
            </a:r>
          </a:p>
          <a:p>
            <a:r>
              <a:rPr lang="en-US" sz="2600" dirty="0" smtClean="0"/>
              <a:t>Defines a fragmentation</a:t>
            </a:r>
            <a:r>
              <a:rPr lang="en-US" sz="2600" dirty="0"/>
              <a:t> </a:t>
            </a:r>
            <a:r>
              <a:rPr lang="en-US" sz="2600" dirty="0" smtClean="0"/>
              <a:t>and re-assembly protocol </a:t>
            </a:r>
            <a:r>
              <a:rPr lang="en-US" sz="2600" dirty="0" smtClean="0"/>
              <a:t>for </a:t>
            </a:r>
            <a:r>
              <a:rPr lang="en-US" sz="2600" dirty="0" smtClean="0"/>
              <a:t>payloads unable to fit in a single MAC frame.</a:t>
            </a:r>
          </a:p>
        </p:txBody>
      </p:sp>
    </p:spTree>
    <p:extLst>
      <p:ext uri="{BB962C8B-B14F-4D97-AF65-F5344CB8AC3E}">
        <p14:creationId xmlns:p14="http://schemas.microsoft.com/office/powerpoint/2010/main" val="768151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a:t>Slide </a:t>
            </a:r>
            <a:fld id="{CEEB2600-0B80-1B4C-BDE1-D118C0852F80}" type="slidenum">
              <a:rPr lang="en-US"/>
              <a:pPr/>
              <a:t>8</a:t>
            </a:fld>
            <a:endParaRPr lang="en-US"/>
          </a:p>
        </p:txBody>
      </p:sp>
      <p:sp>
        <p:nvSpPr>
          <p:cNvPr id="4098" name="Rectangle 2"/>
          <p:cNvSpPr>
            <a:spLocks noGrp="1" noChangeArrowheads="1"/>
          </p:cNvSpPr>
          <p:nvPr>
            <p:ph type="title"/>
          </p:nvPr>
        </p:nvSpPr>
        <p:spPr>
          <a:ln/>
        </p:spPr>
        <p:txBody>
          <a:bodyPr/>
          <a:lstStyle/>
          <a:p>
            <a:r>
              <a:rPr lang="en-US" sz="3200" b="1" dirty="0" smtClean="0"/>
              <a:t>IEEE </a:t>
            </a:r>
            <a:r>
              <a:rPr lang="en-US" sz="3200" b="1" dirty="0" smtClean="0"/>
              <a:t>802.15.10 Layer 2 Routing (L2R)</a:t>
            </a:r>
            <a:endParaRPr lang="en-US" sz="3200" b="1" dirty="0"/>
          </a:p>
        </p:txBody>
      </p:sp>
      <p:sp>
        <p:nvSpPr>
          <p:cNvPr id="4099" name="Rectangle 3"/>
          <p:cNvSpPr>
            <a:spLocks noGrp="1" noChangeArrowheads="1"/>
          </p:cNvSpPr>
          <p:nvPr>
            <p:ph type="body" idx="1"/>
          </p:nvPr>
        </p:nvSpPr>
        <p:spPr>
          <a:xfrm>
            <a:off x="152400" y="1981200"/>
            <a:ext cx="8915400" cy="4114800"/>
          </a:xfrm>
          <a:ln/>
        </p:spPr>
        <p:txBody>
          <a:bodyPr/>
          <a:lstStyle/>
          <a:p>
            <a:r>
              <a:rPr lang="en-US" sz="2800" dirty="0" smtClean="0"/>
              <a:t>Recommended Practice for </a:t>
            </a:r>
            <a:r>
              <a:rPr lang="en-US" sz="2800" dirty="0" smtClean="0"/>
              <a:t>L2R:</a:t>
            </a:r>
            <a:endParaRPr lang="en-US" sz="2800" dirty="0" smtClean="0"/>
          </a:p>
          <a:p>
            <a:pPr lvl="1"/>
            <a:r>
              <a:rPr lang="en-US" sz="2200" dirty="0" smtClean="0"/>
              <a:t>Defines </a:t>
            </a:r>
            <a:r>
              <a:rPr lang="en-US" sz="2200" dirty="0"/>
              <a:t>protocols that route packets in a dynamically changing (order of a minute) 802.15.4 </a:t>
            </a:r>
            <a:r>
              <a:rPr lang="en-US" sz="2200" dirty="0" smtClean="0"/>
              <a:t>network</a:t>
            </a:r>
          </a:p>
          <a:p>
            <a:pPr lvl="1"/>
            <a:r>
              <a:rPr lang="en-US" sz="2200" dirty="0" smtClean="0"/>
              <a:t>Extends </a:t>
            </a:r>
            <a:r>
              <a:rPr lang="en-US" sz="2200" dirty="0"/>
              <a:t>the area of coverage as the number of nodes </a:t>
            </a:r>
            <a:r>
              <a:rPr lang="en-US" sz="2200" dirty="0" smtClean="0"/>
              <a:t>increase</a:t>
            </a:r>
          </a:p>
          <a:p>
            <a:pPr lvl="1"/>
            <a:r>
              <a:rPr lang="en-GB" sz="2200" dirty="0" smtClean="0"/>
              <a:t>Supports </a:t>
            </a:r>
            <a:r>
              <a:rPr lang="en-GB" sz="2200" dirty="0"/>
              <a:t>Data </a:t>
            </a:r>
            <a:r>
              <a:rPr lang="en-GB" sz="2200" dirty="0" smtClean="0"/>
              <a:t>Concatenation</a:t>
            </a:r>
          </a:p>
          <a:p>
            <a:pPr lvl="1"/>
            <a:r>
              <a:rPr lang="en-US" sz="2200" dirty="0" smtClean="0"/>
              <a:t>Supports </a:t>
            </a:r>
            <a:r>
              <a:rPr lang="en-US" sz="2200" dirty="0"/>
              <a:t>small, medium and large scale </a:t>
            </a:r>
            <a:r>
              <a:rPr lang="en-US" sz="2200" dirty="0" smtClean="0"/>
              <a:t>networks</a:t>
            </a:r>
            <a:endParaRPr lang="en-US" sz="2200" dirty="0" smtClean="0">
              <a:solidFill>
                <a:schemeClr val="tx1"/>
              </a:solidFill>
              <a:cs typeface="+mn-cs"/>
            </a:endParaRPr>
          </a:p>
          <a:p>
            <a:r>
              <a:rPr lang="en-US" sz="2800" dirty="0" smtClean="0">
                <a:solidFill>
                  <a:schemeClr val="tx1"/>
                </a:solidFill>
                <a:latin typeface="+mn-lt"/>
                <a:ea typeface="+mn-ea"/>
                <a:cs typeface="+mn-cs"/>
              </a:rPr>
              <a:t>Overview </a:t>
            </a:r>
            <a:r>
              <a:rPr lang="en-US" sz="2800" dirty="0">
                <a:solidFill>
                  <a:schemeClr val="tx1"/>
                </a:solidFill>
                <a:latin typeface="+mn-lt"/>
                <a:ea typeface="+mn-ea"/>
                <a:cs typeface="+mn-cs"/>
              </a:rPr>
              <a:t>Tutorial on </a:t>
            </a:r>
            <a:r>
              <a:rPr lang="en-US" sz="2800" dirty="0" smtClean="0">
                <a:solidFill>
                  <a:schemeClr val="tx1"/>
                </a:solidFill>
                <a:latin typeface="+mn-lt"/>
                <a:ea typeface="+mn-ea"/>
                <a:cs typeface="+mn-cs"/>
              </a:rPr>
              <a:t>IEEE 802.15.10:</a:t>
            </a:r>
            <a:r>
              <a:rPr lang="mr-IN" sz="2400" dirty="0" smtClean="0">
                <a:solidFill>
                  <a:schemeClr val="tx1"/>
                </a:solidFill>
                <a:hlinkClick r:id="rId3"/>
              </a:rPr>
              <a:t>https://mentor.ieee.org/802.15/dcn/17/15-17-0205-00-0010-overview-tutorial-on-802-15-10.pptx</a:t>
            </a:r>
            <a:endParaRPr lang="en-US" sz="2400" dirty="0" smtClean="0"/>
          </a:p>
        </p:txBody>
      </p:sp>
    </p:spTree>
    <p:extLst>
      <p:ext uri="{BB962C8B-B14F-4D97-AF65-F5344CB8AC3E}">
        <p14:creationId xmlns:p14="http://schemas.microsoft.com/office/powerpoint/2010/main" val="4286577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&lt;March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a:t>Slide </a:t>
            </a:r>
            <a:fld id="{CEEB2600-0B80-1B4C-BDE1-D118C0852F80}" type="slidenum">
              <a:rPr lang="en-US"/>
              <a:pPr/>
              <a:t>9</a:t>
            </a:fld>
            <a:endParaRPr lang="en-US"/>
          </a:p>
        </p:txBody>
      </p:sp>
      <p:sp>
        <p:nvSpPr>
          <p:cNvPr id="4098" name="Rectangle 2"/>
          <p:cNvSpPr>
            <a:spLocks noGrp="1" noChangeArrowheads="1"/>
          </p:cNvSpPr>
          <p:nvPr>
            <p:ph type="title"/>
          </p:nvPr>
        </p:nvSpPr>
        <p:spPr>
          <a:xfrm>
            <a:off x="685800" y="685800"/>
            <a:ext cx="7772400" cy="1066800"/>
          </a:xfrm>
          <a:ln/>
        </p:spPr>
        <p:txBody>
          <a:bodyPr/>
          <a:lstStyle/>
          <a:p>
            <a:r>
              <a:rPr lang="en-US" sz="3200" b="1" dirty="0" smtClean="0"/>
              <a:t>IEEE </a:t>
            </a:r>
            <a:r>
              <a:rPr lang="en-US" sz="3200" b="1" dirty="0" smtClean="0"/>
              <a:t>802.15.12 Upper Layer Interface </a:t>
            </a:r>
            <a:br>
              <a:rPr lang="en-US" sz="3200" b="1" dirty="0" smtClean="0"/>
            </a:br>
            <a:r>
              <a:rPr lang="en-US" sz="3200" b="1" dirty="0" smtClean="0"/>
              <a:t>for IEEE 802.15.4</a:t>
            </a:r>
            <a:endParaRPr lang="en-US" sz="3200" b="1" dirty="0"/>
          </a:p>
        </p:txBody>
      </p:sp>
      <p:sp>
        <p:nvSpPr>
          <p:cNvPr id="4099" name="Rectangle 3"/>
          <p:cNvSpPr>
            <a:spLocks noGrp="1" noChangeArrowheads="1"/>
          </p:cNvSpPr>
          <p:nvPr>
            <p:ph type="body" idx="1"/>
          </p:nvPr>
        </p:nvSpPr>
        <p:spPr>
          <a:xfrm>
            <a:off x="0" y="1752600"/>
            <a:ext cx="9144000" cy="4724400"/>
          </a:xfrm>
          <a:ln/>
        </p:spPr>
        <p:txBody>
          <a:bodyPr/>
          <a:lstStyle/>
          <a:p>
            <a:r>
              <a:rPr lang="en-US" sz="2800" dirty="0" smtClean="0"/>
              <a:t>802.15.12 Presentation to 6tisch was done 3 February</a:t>
            </a:r>
            <a:br>
              <a:rPr lang="en-US" sz="2800" dirty="0" smtClean="0"/>
            </a:br>
            <a:r>
              <a:rPr lang="mr-IN" sz="1600" u="sng" dirty="0">
                <a:solidFill>
                  <a:schemeClr val="tx1"/>
                </a:solidFill>
                <a:hlinkClick r:id="rId3"/>
              </a:rPr>
              <a:t>https://mentor.ieee.org/802.15/dcn/17/15-17-0113-00-0012-802-15-12-conceptual-overview.pptx. </a:t>
            </a:r>
            <a:r>
              <a:rPr lang="mr-IN" sz="2000" u="sng" dirty="0">
                <a:solidFill>
                  <a:schemeClr val="tx1"/>
                </a:solidFill>
                <a:hlinkClick r:id="rId3"/>
              </a:rPr>
              <a:t> </a:t>
            </a:r>
            <a:endParaRPr lang="en-US" sz="2000" u="sng" dirty="0" smtClean="0">
              <a:solidFill>
                <a:schemeClr val="tx1"/>
              </a:solidFill>
            </a:endParaRPr>
          </a:p>
          <a:p>
            <a:r>
              <a:rPr lang="en-US" sz="2800" dirty="0" smtClean="0"/>
              <a:t>Purpose:</a:t>
            </a:r>
          </a:p>
          <a:p>
            <a:pPr lvl="1"/>
            <a:r>
              <a:rPr lang="en-US" sz="2000" dirty="0" smtClean="0"/>
              <a:t>Reduction </a:t>
            </a:r>
            <a:r>
              <a:rPr lang="en-US" sz="2000" dirty="0"/>
              <a:t>of the complexity in configuring and using the 802.15.4 </a:t>
            </a:r>
            <a:r>
              <a:rPr lang="en-US" sz="2000" dirty="0" smtClean="0"/>
              <a:t>device</a:t>
            </a:r>
          </a:p>
          <a:p>
            <a:pPr lvl="1"/>
            <a:r>
              <a:rPr lang="en-US" sz="2000" dirty="0"/>
              <a:t>Addition of higher layer protocol identification</a:t>
            </a:r>
          </a:p>
          <a:p>
            <a:pPr lvl="1"/>
            <a:r>
              <a:rPr lang="en-US" sz="2000" dirty="0" smtClean="0"/>
              <a:t>Fragmentation of L3 datagrams</a:t>
            </a:r>
            <a:endParaRPr lang="en-US" sz="2000" dirty="0"/>
          </a:p>
          <a:p>
            <a:pPr lvl="1"/>
            <a:r>
              <a:rPr lang="en-US" sz="2000" dirty="0" smtClean="0"/>
              <a:t>Harmonization of L2 protocols</a:t>
            </a:r>
            <a:endParaRPr lang="en-US" sz="2000" dirty="0"/>
          </a:p>
          <a:p>
            <a:pPr lvl="1"/>
            <a:r>
              <a:rPr lang="en-US" sz="2000" dirty="0" smtClean="0"/>
              <a:t>Management of 802.15.4 managed objects</a:t>
            </a:r>
            <a:endParaRPr lang="en-US" sz="2400" dirty="0" smtClean="0"/>
          </a:p>
          <a:p>
            <a:r>
              <a:rPr lang="en-US" sz="2800" dirty="0" smtClean="0"/>
              <a:t>Updates </a:t>
            </a:r>
            <a:r>
              <a:rPr lang="en-US" sz="2800" dirty="0" smtClean="0"/>
              <a:t>since then:</a:t>
            </a:r>
          </a:p>
          <a:p>
            <a:pPr lvl="1"/>
            <a:r>
              <a:rPr lang="en-US" sz="2000" dirty="0" smtClean="0"/>
              <a:t>Configuration</a:t>
            </a:r>
          </a:p>
          <a:p>
            <a:pPr lvl="1"/>
            <a:r>
              <a:rPr lang="en-US" sz="2000" dirty="0" smtClean="0"/>
              <a:t>Network Management</a:t>
            </a:r>
          </a:p>
        </p:txBody>
      </p:sp>
    </p:spTree>
    <p:extLst>
      <p:ext uri="{BB962C8B-B14F-4D97-AF65-F5344CB8AC3E}">
        <p14:creationId xmlns:p14="http://schemas.microsoft.com/office/powerpoint/2010/main" val="2816047732"/>
      </p:ext>
    </p:extLst>
  </p:cSld>
  <p:clrMapOvr>
    <a:masterClrMapping/>
  </p:clrMapOvr>
</p:sld>
</file>

<file path=ppt/theme/theme1.xml><?xml version="1.0" encoding="utf-8"?>
<a:theme xmlns:a="http://schemas.openxmlformats.org/drawingml/2006/main" name="IEEE-P802_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4117</TotalTime>
  <Words>1216</Words>
  <Application>Microsoft Macintosh PowerPoint</Application>
  <PresentationFormat>On-screen Show (4:3)</PresentationFormat>
  <Paragraphs>155</Paragraphs>
  <Slides>12</Slides>
  <Notes>7</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IEEE-P802_15</vt:lpstr>
      <vt:lpstr>PowerPoint Presentation</vt:lpstr>
      <vt:lpstr>IEEE 802.15.4 and  related standards update</vt:lpstr>
      <vt:lpstr>IEEE 802.15.4 Approved Amendments</vt:lpstr>
      <vt:lpstr>IEEE 802.15.4 amendments in process</vt:lpstr>
      <vt:lpstr>IEEE 802.15.4 Corrigendum</vt:lpstr>
      <vt:lpstr>IEEE 802.15.4 Revision</vt:lpstr>
      <vt:lpstr>IEEE 802.15.9 Key Management Protocol (KMP)</vt:lpstr>
      <vt:lpstr>IEEE 802.15.10 Layer 2 Routing (L2R)</vt:lpstr>
      <vt:lpstr>IEEE 802.15.12 Upper Layer Interface  for IEEE 802.15.4</vt:lpstr>
      <vt:lpstr>IEEE 802.15.12 paired with IEEE 802.15.4</vt:lpstr>
      <vt:lpstr>IEEE 802.15.12 Upper Layer Interface </vt:lpstr>
      <vt:lpstr>IEEE 802.15.12 Participation</vt:lpstr>
    </vt:vector>
  </TitlesOfParts>
  <Manager/>
  <Company>Kinney Consulting</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802.15.4 Update</dc:title>
  <dc:subject>IEEE 802.15 &lt;Update&gt;</dc:subject>
  <dc:creator>Pat Kinney</dc:creator>
  <cp:keywords/>
  <dc:description>&lt;15-17-0237-00&gt;</dc:description>
  <cp:lastModifiedBy>Pat Kinney</cp:lastModifiedBy>
  <cp:revision>40</cp:revision>
  <cp:lastPrinted>1998-02-10T13:28:06Z</cp:lastPrinted>
  <dcterms:created xsi:type="dcterms:W3CDTF">1999-11-08T18:59:45Z</dcterms:created>
  <dcterms:modified xsi:type="dcterms:W3CDTF">2017-03-20T15:51:14Z</dcterms:modified>
  <cp:category/>
</cp:coreProperties>
</file>