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2" r:id="rId2"/>
    <p:sldId id="293" r:id="rId3"/>
    <p:sldId id="310" r:id="rId4"/>
    <p:sldId id="307" r:id="rId5"/>
    <p:sldId id="314" r:id="rId6"/>
    <p:sldId id="315" r:id="rId7"/>
    <p:sldId id="311" r:id="rId8"/>
    <p:sldId id="312" r:id="rId9"/>
    <p:sldId id="313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6" r:id="rId20"/>
    <p:sldId id="325" r:id="rId21"/>
    <p:sldId id="327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5902" autoAdjust="0"/>
    <p:restoredTop sz="94676" autoAdjust="0"/>
  </p:normalViewPr>
  <p:slideViewPr>
    <p:cSldViewPr>
      <p:cViewPr varScale="1">
        <p:scale>
          <a:sx n="83" d="100"/>
          <a:sy n="83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092842DF-A427-4C48-9C85-8B754EBE683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8353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charset="0"/>
                <a:ea typeface="ＭＳ Ｐゴシック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90B8650-9BCE-4C54-BBAE-E4A151CED3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3025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802.15-14-0466-00-0008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2014</a:t>
            </a:r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&lt;Myung Lee&gt;, &lt;CUNY&gt;</a:t>
            </a:r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D9D5E8B8-2455-4602-8B1C-152953E2E95B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661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697FA3C-586C-4376-AF6D-EC101320FC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01382AC-6DD9-4219-9913-BFED82F364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3E9C05C-1059-409F-9C65-54E9A93471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F6307B-59BF-4764-B4F7-F72FC8920E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19A0C3-3AEB-44F2-8B17-98B81B35C0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8AE5E68-4B20-4747-92C8-6A7E300B01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EE007DC-520A-49F7-AB29-BC07B6E12F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D99F4A5-09A0-4BED-9A05-DE14AC1E04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52F96BB-5AFC-414C-85F0-B04708DD4BA4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6" name="Picture 2" descr="http://cmssmokesignal.com/wp-content/uploads/2016/02/stpat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200" y="685800"/>
            <a:ext cx="1644620" cy="136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04D3E59-A80B-40BF-886C-2AE1FC82E0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BE954D-25D0-4F4E-9284-9CB055CC5F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D8B754-B65D-4626-9379-20B82B7722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2E732CC7-FCB0-496F-9852-D3A2DB58CE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393700"/>
            <a:ext cx="43434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latin typeface="Times New Roman" charset="0"/>
                <a:ea typeface="ＭＳ Ｐゴシック" charset="0"/>
              </a:rPr>
              <a:t>802.15-17-0234-00</a:t>
            </a:r>
            <a:endParaRPr lang="en-US" sz="14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pic>
        <p:nvPicPr>
          <p:cNvPr id="11" name="Picture 2" descr="http://cmssmokesignal.com/wp-content/uploads/2016/02/stpat.png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200" y="685800"/>
            <a:ext cx="1644620" cy="136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029-06-004v-tg4v-sponsor-ballot-consolidated-comments.xlsx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029-06-004v-tg4v-sponsor-ballot-consolidated-comments.xlsx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029-06-004v-tg4v-sponsor-ballot-consolidated-comments.xlsx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182-00-0mag-contribution-to-sc-maintenance.xlsx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131-01-0000-15-4v-regional-sub-ghz-csd-draft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192-01-0mag-p802-15-4-2006-cor-1-par-detail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15-17-0049-01-0000-csd-amendment-for-use-up-to-71-ghz" TargetMode="External"/><Relationship Id="rId2" Type="http://schemas.openxmlformats.org/officeDocument/2006/relationships/hyperlink" Target="https://mentor.ieee.org/802.15/dcn/17/15-17-0055-02-0000-draft-par-amendment-for-use-of-the-64-71-ghz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128-03-003d-p802-15-tg3d-consolidated-comment-entry-form.xlsx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106-03-0000-802-15-4-par-revision-d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7/15-17-0075-01-0000-multi-gigabit-owc-csd.docx" TargetMode="External"/><Relationship Id="rId2" Type="http://schemas.openxmlformats.org/officeDocument/2006/relationships/hyperlink" Target="https://mentor.ieee.org/802.15/dcn/17/15-17-0076-03-0000-multi-gigabit-owc-par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128-03-003d-p802-15-tg3d-consolidated-comment-entry-form.xlsx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683-01-003d-tg3d-csd-change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474-00-0008-consolidated-comments-to-lb122.xlsx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104-01-0008-consolidated-comments-to-lb-132.xlsx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221-00-0008-consolidated-comments-to-lb135.xlsx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2/15-12-0158-00-0pac-draft-pac-five-criteria.rt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802.15.3d 100G 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>to Sponsor Ballot </a:t>
            </a:r>
            <a:r>
              <a:rPr lang="en-US" altLang="en-US" b="1" dirty="0" smtClean="0"/>
              <a:t>(unconditional</a:t>
            </a:r>
            <a:r>
              <a:rPr lang="en-US" altLang="en-US" b="1" dirty="0"/>
              <a:t>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r>
              <a:rPr lang="en-US" altLang="en-US"/>
              <a:t>Slide </a:t>
            </a:r>
            <a:fld id="{A4AC1B44-CD6C-4A4A-B62A-9E98D310A278}" type="slidenum">
              <a:rPr lang="en-US" altLang="en-US"/>
              <a:pPr/>
              <a:t>1</a:t>
            </a:fld>
            <a:endParaRPr lang="en-US" altLang="en-US"/>
          </a:p>
        </p:txBody>
      </p:sp>
      <p:pic>
        <p:nvPicPr>
          <p:cNvPr id="1026" name="Picture 2" descr="http://cmssmokesignal.com/wp-content/uploads/2016/02/stpat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200" y="685800"/>
            <a:ext cx="1644620" cy="136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1148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2800" dirty="0" smtClean="0"/>
              <a:t>802.15.4v, Regional Sub-GHz Bands PHY, to </a:t>
            </a:r>
            <a:r>
              <a:rPr lang="en-US" sz="2800" dirty="0" err="1" smtClean="0"/>
              <a:t>RevCom</a:t>
            </a:r>
            <a:r>
              <a:rPr lang="en-US" sz="2800" dirty="0" smtClean="0"/>
              <a:t> (unconditional)</a:t>
            </a:r>
            <a:endParaRPr lang="en-US" sz="28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657F870E-FFD2-4039-A68B-C121F5A4173E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10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615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/>
              <a:t>802.15.4v SB Ballot History</a:t>
            </a:r>
            <a:endParaRPr lang="en-US" sz="3200" b="1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Initial Sponsor Ballot (P802.15.4v-D04)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Opened: 08-Dec-2016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Closed: 07-Jan-2017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Vote results (pool of 75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60 responses (80%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53 yes, 3 no (94%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4 abstain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71 comments from 4 commenters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62 marked as MBS</a:t>
            </a:r>
            <a:endParaRPr lang="en-US" altLang="en-US" sz="2200" smtClean="0">
              <a:solidFill>
                <a:srgbClr val="FF0000"/>
              </a:solidFill>
            </a:endParaRP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Comment resolution database worksheet: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600" smtClean="0">
                <a:hlinkClick r:id="rId2"/>
              </a:rPr>
              <a:t>https://mentor.ieee.org/802.15/dcn/17/15-17-0029-06-004v-tg4v-sponsor-ballot-consolidated-comments.xlsx</a:t>
            </a:r>
            <a:r>
              <a:rPr lang="en-US" altLang="en-US" sz="1600" smtClean="0"/>
              <a:t> Worksheet 4v_D4-initial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806F4DB-AFE0-4A70-AE87-8B4FCFA8017B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11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1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/>
              <a:t>802.15.4v SB Ballot History</a:t>
            </a:r>
            <a:endParaRPr lang="en-US" sz="3200" b="1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Sponsor Ballot Recirc 1: (P802.15.4v-D05)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Opened: 24-Jan-2017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Closed: 03-Feb-2017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Vote results (pool of 75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60 responses (80%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mtClean="0"/>
              <a:t>52 yes, 4 no (92%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mtClean="0"/>
              <a:t>4 abstain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 2 comments from 2 commenters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1 marked as MBS</a:t>
            </a:r>
            <a:endParaRPr lang="en-US" altLang="en-US" sz="2200" smtClean="0">
              <a:solidFill>
                <a:srgbClr val="FF0000"/>
              </a:solidFill>
            </a:endParaRP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Comment resolution database worksheet: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600" smtClean="0">
                <a:hlinkClick r:id="rId2"/>
              </a:rPr>
              <a:t>https://mentor.ieee.org/802.15/dcn/17/15-17-0029-06-004v-tg4v-sponsor-ballot-consolidated-comments.xlsx</a:t>
            </a:r>
            <a:r>
              <a:rPr lang="en-US" altLang="en-US" sz="1600" smtClean="0"/>
              <a:t> Worksheet 4v_D5-recirc1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5EC67454-7BCD-4225-BEC1-CAC210B044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12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4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ChangeArrowheads="1"/>
          </p:cNvSpPr>
          <p:nvPr/>
        </p:nvSpPr>
        <p:spPr bwMode="auto">
          <a:xfrm>
            <a:off x="685800" y="65087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/>
              <a:t>802.15.4v SB Ballot History</a:t>
            </a:r>
            <a:endParaRPr lang="en-US" sz="3200" b="1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8013" cy="5286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Sponsor Ballot Recirc 2: (P802.15.4v-D05)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Opened: 22-Feb-2017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Closed: 4-March-2017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Vote results (pool of 75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61 responses (81% response ratio)</a:t>
            </a:r>
          </a:p>
          <a:p>
            <a:pPr marL="1174750" lvl="2" indent="-260350">
              <a:spcBef>
                <a:spcPct val="0"/>
              </a:spcBef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mtClean="0"/>
              <a:t>56 yes, 1 no (98% approval ratio) </a:t>
            </a:r>
          </a:p>
          <a:p>
            <a:pPr marL="1174750" lvl="2" indent="-260350">
              <a:spcBef>
                <a:spcPct val="0"/>
              </a:spcBef>
              <a:buSzPct val="45000"/>
              <a:buFontTx/>
              <a:buNone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mtClean="0"/>
              <a:t>	</a:t>
            </a:r>
            <a:r>
              <a:rPr lang="en-US" altLang="en-US" sz="2000" smtClean="0"/>
              <a:t>(includes 1 vote flipped to ‘yes’ after ballot close)</a:t>
            </a:r>
          </a:p>
          <a:p>
            <a:pPr marL="1174750" lvl="2" indent="-260350">
              <a:spcBef>
                <a:spcPct val="0"/>
              </a:spcBef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mtClean="0"/>
              <a:t>4 abstain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 1 comments from 1 commenter - IEEE staff </a:t>
            </a:r>
            <a:r>
              <a:rPr lang="en-US" sz="2200" smtClean="0"/>
              <a:t>all editorial requirements had been met</a:t>
            </a:r>
            <a:endParaRPr lang="en-US" altLang="en-US" sz="220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0 marked as MBS</a:t>
            </a:r>
            <a:endParaRPr lang="en-US" altLang="en-US" sz="2200" smtClean="0">
              <a:solidFill>
                <a:srgbClr val="FF0000"/>
              </a:solidFill>
            </a:endParaRP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smtClean="0"/>
              <a:t>Comment resolution database worksheet: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600" smtClean="0">
                <a:hlinkClick r:id="rId2"/>
              </a:rPr>
              <a:t>https://mentor.ieee.org/802.15/dcn/17/15-17-0029-06-004v-tg4v-sponsor-ballot-consolidated-comments.xlsx</a:t>
            </a:r>
            <a:r>
              <a:rPr lang="en-US" altLang="en-US" sz="1600" smtClean="0"/>
              <a:t> Worksheet 4v_D5-recirc1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9BB1ED5A-8761-4B9B-BFC6-B5249D40D842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13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62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857250" y="8382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/>
              <a:t>Disposition of Remaining NO Voter Comments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0850" y="2254250"/>
            <a:ext cx="8159750" cy="35369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800" dirty="0" smtClean="0">
                <a:ea typeface="MS PGothic" pitchFamily="34" charset="-128"/>
              </a:rPr>
              <a:t>The </a:t>
            </a:r>
            <a:r>
              <a:rPr lang="en-US" sz="2800" dirty="0" smtClean="0">
                <a:ea typeface="MS PGothic" pitchFamily="34" charset="-128"/>
              </a:rPr>
              <a:t>remaining MBS comments </a:t>
            </a:r>
            <a:r>
              <a:rPr lang="en-US" sz="2800" dirty="0">
                <a:ea typeface="MS PGothic" pitchFamily="34" charset="-128"/>
              </a:rPr>
              <a:t>were received as part of the initial ballot and the resolution </a:t>
            </a:r>
            <a:r>
              <a:rPr lang="en-US" sz="2800" dirty="0" smtClean="0">
                <a:ea typeface="MS PGothic" pitchFamily="34" charset="-128"/>
              </a:rPr>
              <a:t>to those comments was </a:t>
            </a:r>
            <a:r>
              <a:rPr lang="en-US" sz="2800" dirty="0">
                <a:ea typeface="MS PGothic" pitchFamily="34" charset="-128"/>
              </a:rPr>
              <a:t>part of the first Recirculation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800" dirty="0">
                <a:ea typeface="MS PGothic" pitchFamily="34" charset="-128"/>
              </a:rPr>
              <a:t>The second Recirculation was on </a:t>
            </a:r>
            <a:r>
              <a:rPr lang="en-US" sz="2800" dirty="0" smtClean="0">
                <a:ea typeface="MS PGothic" pitchFamily="34" charset="-128"/>
              </a:rPr>
              <a:t>an </a:t>
            </a:r>
            <a:r>
              <a:rPr lang="en-US" sz="2800" dirty="0">
                <a:ea typeface="MS PGothic" pitchFamily="34" charset="-128"/>
              </a:rPr>
              <a:t>unchanged draft  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endParaRPr lang="en-US" sz="2800" dirty="0"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9901DECD-6E81-4974-9BA5-EA292AE56A29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14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1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7172" name="Rectangle 2"/>
          <p:cNvSpPr txBox="1">
            <a:spLocks noChangeArrowheads="1"/>
          </p:cNvSpPr>
          <p:nvPr/>
        </p:nvSpPr>
        <p:spPr bwMode="auto">
          <a:xfrm>
            <a:off x="857250" y="685800"/>
            <a:ext cx="77724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/>
              <a:t>Summary of the remaining 14 MBS</a:t>
            </a:r>
            <a:br>
              <a:rPr lang="en-US" altLang="en-US" sz="3200" b="1"/>
            </a:br>
            <a:r>
              <a:rPr lang="en-US" altLang="en-US" sz="3200" b="1"/>
              <a:t>comments from one “No” voter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905000"/>
            <a:ext cx="8007350" cy="41275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 smtClean="0">
                <a:ea typeface="MS PGothic" pitchFamily="34" charset="-128"/>
              </a:rPr>
              <a:t>All these comments relate to the </a:t>
            </a:r>
            <a:r>
              <a:rPr lang="en-GB" sz="2400" dirty="0" smtClean="0"/>
              <a:t>use of </a:t>
            </a:r>
            <a:r>
              <a:rPr lang="en-GB" sz="2400" dirty="0"/>
              <a:t>"Frequency band (MHz)" </a:t>
            </a:r>
            <a:r>
              <a:rPr lang="en-GB" sz="2400" dirty="0" err="1" smtClean="0"/>
              <a:t>vs</a:t>
            </a:r>
            <a:r>
              <a:rPr lang="en-GB" sz="2400" dirty="0" smtClean="0"/>
              <a:t> "Band designation” in Tables and</a:t>
            </a:r>
            <a:r>
              <a:rPr lang="en-US" sz="2400" dirty="0" smtClean="0">
                <a:ea typeface="MS PGothic" pitchFamily="34" charset="-128"/>
              </a:rPr>
              <a:t> are applicable to </a:t>
            </a:r>
            <a:r>
              <a:rPr lang="en-US" sz="2400" dirty="0" smtClean="0">
                <a:ea typeface="MS PGothic" pitchFamily="34" charset="-128"/>
              </a:rPr>
              <a:t>IEEE </a:t>
            </a:r>
            <a:r>
              <a:rPr lang="en-US" sz="2400" dirty="0" err="1" smtClean="0">
                <a:ea typeface="MS PGothic" pitchFamily="34" charset="-128"/>
              </a:rPr>
              <a:t>Std</a:t>
            </a:r>
            <a:r>
              <a:rPr lang="en-US" sz="2400" dirty="0" smtClean="0">
                <a:ea typeface="MS PGothic" pitchFamily="34" charset="-128"/>
              </a:rPr>
              <a:t> </a:t>
            </a:r>
            <a:r>
              <a:rPr lang="en-US" sz="2400" dirty="0" smtClean="0">
                <a:ea typeface="MS PGothic" pitchFamily="34" charset="-128"/>
              </a:rPr>
              <a:t>802.15.4-2015.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 smtClean="0">
                <a:ea typeface="MS PGothic" pitchFamily="34" charset="-128"/>
              </a:rPr>
              <a:t>The disposition to all of them was the same: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GB" sz="2000" dirty="0"/>
              <a:t>All the frequency bands that are used as part of the 15.4v tables use the same format per current 15.4-2015 tables. No changes required</a:t>
            </a:r>
            <a:r>
              <a:rPr lang="en-GB" sz="2000" dirty="0" smtClean="0"/>
              <a:t>.</a:t>
            </a:r>
            <a:endParaRPr lang="en-US" sz="2000" dirty="0">
              <a:ea typeface="MS PGothic" pitchFamily="34" charset="-128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 smtClean="0">
                <a:ea typeface="MS PGothic" pitchFamily="34" charset="-128"/>
              </a:rPr>
              <a:t>These comments have been forwarded </a:t>
            </a:r>
            <a:r>
              <a:rPr lang="en-US" sz="2400" dirty="0">
                <a:ea typeface="MS PGothic" pitchFamily="34" charset="-128"/>
              </a:rPr>
              <a:t>to </a:t>
            </a:r>
            <a:r>
              <a:rPr lang="en-US" sz="2400" dirty="0" smtClean="0">
                <a:ea typeface="MS PGothic" pitchFamily="34" charset="-128"/>
              </a:rPr>
              <a:t>the 802.15 </a:t>
            </a:r>
            <a:r>
              <a:rPr lang="en-US" sz="2400" dirty="0">
                <a:ea typeface="MS PGothic" pitchFamily="34" charset="-128"/>
              </a:rPr>
              <a:t>Standing Committee for Maintenance </a:t>
            </a:r>
            <a:r>
              <a:rPr lang="en-US" sz="2400" dirty="0" smtClean="0">
                <a:ea typeface="MS PGothic" pitchFamily="34" charset="-128"/>
              </a:rPr>
              <a:t>to </a:t>
            </a:r>
            <a:r>
              <a:rPr lang="en-US" sz="2400" dirty="0">
                <a:ea typeface="MS PGothic" pitchFamily="34" charset="-128"/>
              </a:rPr>
              <a:t>be included </a:t>
            </a:r>
            <a:r>
              <a:rPr lang="en-US" sz="2400" dirty="0" smtClean="0">
                <a:ea typeface="MS PGothic" pitchFamily="34" charset="-128"/>
              </a:rPr>
              <a:t>into the next </a:t>
            </a:r>
            <a:r>
              <a:rPr lang="en-US" sz="2400" dirty="0">
                <a:ea typeface="MS PGothic" pitchFamily="34" charset="-128"/>
              </a:rPr>
              <a:t>802.15.4 revision.</a:t>
            </a:r>
          </a:p>
          <a:p>
            <a:pPr marL="400050" lvl="1" indent="0">
              <a:lnSpc>
                <a:spcPct val="80000"/>
              </a:lnSpc>
              <a:spcAft>
                <a:spcPts val="600"/>
              </a:spcAft>
              <a:buFontTx/>
              <a:buNone/>
              <a:defRPr/>
            </a:pPr>
            <a:r>
              <a:rPr lang="en-US" sz="1000" dirty="0">
                <a:ea typeface="MS PGothic" pitchFamily="34" charset="-128"/>
              </a:rPr>
              <a:t>Document is </a:t>
            </a:r>
            <a:r>
              <a:rPr lang="en-US" sz="1000" dirty="0">
                <a:ea typeface="MS PGothic" pitchFamily="34" charset="-128"/>
                <a:hlinkClick r:id="rId2"/>
              </a:rPr>
              <a:t>https://</a:t>
            </a:r>
            <a:r>
              <a:rPr lang="en-US" sz="1000" dirty="0" smtClean="0">
                <a:ea typeface="MS PGothic" pitchFamily="34" charset="-128"/>
                <a:hlinkClick r:id="rId2"/>
              </a:rPr>
              <a:t>mentor.ieee.org/802.15/dcn/17/15-17-0182-00-0mag-contribution-to-sc-maintenance.xlsx</a:t>
            </a:r>
            <a:endParaRPr lang="en-US" sz="1000" dirty="0" smtClean="0"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765DDA6B-4B5F-4213-B24A-9C50F23EF913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15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25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0"/>
            <a:ext cx="8248650" cy="4800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Motion: Move that the 802 EC  </a:t>
            </a:r>
          </a:p>
          <a:p>
            <a:pPr marL="400050" lvl="1" indent="0">
              <a:defRPr/>
            </a:pPr>
            <a:r>
              <a:rPr lang="en-US" sz="2400" dirty="0" smtClean="0"/>
              <a:t>Approves submitting P802.15.4v/D05 to </a:t>
            </a:r>
            <a:r>
              <a:rPr lang="en-US" sz="2400" dirty="0" err="1" smtClean="0"/>
              <a:t>RevCom</a:t>
            </a:r>
            <a:r>
              <a:rPr lang="en-US" sz="2400" dirty="0" smtClean="0"/>
              <a:t>.</a:t>
            </a:r>
          </a:p>
          <a:p>
            <a:pPr marL="400050" lvl="1" indent="0">
              <a:defRPr/>
            </a:pPr>
            <a:r>
              <a:rPr lang="en-US" sz="2400" dirty="0" smtClean="0"/>
              <a:t>Confirms the CSD [</a:t>
            </a:r>
            <a:r>
              <a:rPr lang="en-US" sz="2400" dirty="0" smtClean="0">
                <a:hlinkClick r:id="rId2"/>
              </a:rPr>
              <a:t>15-16-0131-01-0000_15.4v </a:t>
            </a:r>
            <a:r>
              <a:rPr lang="en-US" sz="2400" dirty="0" smtClean="0">
                <a:hlinkClick r:id="rId2"/>
              </a:rPr>
              <a:t>_CSD</a:t>
            </a:r>
            <a:r>
              <a:rPr lang="en-US" sz="2400" dirty="0" smtClean="0"/>
              <a:t>]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WG </a:t>
            </a:r>
            <a:r>
              <a:rPr lang="en-US" sz="2800" dirty="0" smtClean="0"/>
              <a:t>Vote </a:t>
            </a:r>
            <a:r>
              <a:rPr lang="en-US" sz="2800" dirty="0" smtClean="0"/>
              <a:t>(28-0-0):</a:t>
            </a: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(</a:t>
            </a:r>
            <a:r>
              <a:rPr lang="en-US" sz="2800" dirty="0" smtClean="0"/>
              <a:t>M) </a:t>
            </a:r>
            <a:r>
              <a:rPr lang="en-US" sz="2800" dirty="0" err="1" smtClean="0"/>
              <a:t>Heile</a:t>
            </a:r>
            <a:r>
              <a:rPr lang="en-US" sz="2800" dirty="0" smtClean="0"/>
              <a:t> (S) </a:t>
            </a:r>
            <a:r>
              <a:rPr lang="en-US" sz="2800" dirty="0" err="1" smtClean="0"/>
              <a:t>Gilb</a:t>
            </a:r>
            <a:endParaRPr lang="en-US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857250" y="657225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3200" b="1"/>
              <a:t>Motion to Forward 802.15.4v to RevCom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>
                <a:latin typeface="Times New Roman" pitchFamily="18" charset="0"/>
              </a:rPr>
              <a:t>Slide </a:t>
            </a:r>
            <a:fld id="{4453E738-F987-4F52-BC8D-86D21384E821}" type="slidenum">
              <a:rPr lang="en-US" altLang="en-US" sz="1200" smtClean="0">
                <a:latin typeface="Times New Roman" pitchFamily="18" charset="0"/>
              </a:rPr>
              <a:pPr>
                <a:defRPr/>
              </a:pPr>
              <a:t>16</a:t>
            </a:fld>
            <a:endParaRPr lang="en-US" altLang="en-US" sz="12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10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066800"/>
          </a:xfrm>
        </p:spPr>
        <p:txBody>
          <a:bodyPr/>
          <a:lstStyle/>
          <a:p>
            <a:r>
              <a:rPr lang="en-US" dirty="0" smtClean="0"/>
              <a:t>802.15 PARS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19A0C3-3AEB-44F2-8B17-98B81B35C075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72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802.15.4-2015 Cor1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Motion: Approve forwarding 802.15.4-2015 Cor1 PAR  documentation </a:t>
            </a:r>
            <a:r>
              <a:rPr lang="en-US" dirty="0"/>
              <a:t>in </a:t>
            </a:r>
            <a:r>
              <a:rPr lang="en-US" dirty="0" smtClean="0">
                <a:hlinkClick r:id="rId2"/>
              </a:rPr>
              <a:t>15-17-0192-01-0mag</a:t>
            </a:r>
            <a:r>
              <a:rPr lang="en-US" dirty="0" smtClean="0"/>
              <a:t> to </a:t>
            </a:r>
            <a:r>
              <a:rPr lang="en-US" dirty="0" err="1" smtClean="0"/>
              <a:t>NesCom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(WG vote 29-0-0)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Moved: </a:t>
            </a:r>
            <a:r>
              <a:rPr lang="en-US" sz="2400" dirty="0" err="1" smtClean="0"/>
              <a:t>Heile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Second: </a:t>
            </a:r>
            <a:r>
              <a:rPr lang="en-US" sz="2400" dirty="0" err="1" smtClean="0"/>
              <a:t>Gilb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19A0C3-3AEB-44F2-8B17-98B81B35C07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010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802.15.3f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Move to</a:t>
            </a:r>
          </a:p>
          <a:p>
            <a:r>
              <a:rPr lang="en-US" sz="2400" dirty="0" smtClean="0"/>
              <a:t>Approve </a:t>
            </a:r>
            <a:r>
              <a:rPr lang="en-US" sz="2400" dirty="0"/>
              <a:t>forwarding </a:t>
            </a:r>
            <a:r>
              <a:rPr lang="en-US" sz="2400" dirty="0" smtClean="0"/>
              <a:t>802.15.3f PAR, </a:t>
            </a:r>
            <a:r>
              <a:rPr lang="en-US" sz="2400" dirty="0"/>
              <a:t>Amendment Extending the Physical layer (PHY) specification for millimeter wave to operate from 57.0 GHz to 71 </a:t>
            </a:r>
            <a:r>
              <a:rPr lang="en-US" sz="2400" dirty="0" smtClean="0"/>
              <a:t>GHz, documentation </a:t>
            </a:r>
            <a:r>
              <a:rPr lang="en-US" sz="2400" dirty="0"/>
              <a:t>in &lt;</a:t>
            </a:r>
            <a:r>
              <a:rPr lang="en-US" sz="2400" dirty="0">
                <a:hlinkClick r:id="rId2"/>
              </a:rPr>
              <a:t>doc-15-17-0055-02-0000</a:t>
            </a:r>
            <a:r>
              <a:rPr lang="en-US" sz="2400" dirty="0"/>
              <a:t>&gt; to </a:t>
            </a:r>
            <a:r>
              <a:rPr lang="en-US" sz="2400" dirty="0" err="1"/>
              <a:t>NesCom</a:t>
            </a:r>
            <a:endParaRPr lang="en-US" sz="2400" dirty="0"/>
          </a:p>
          <a:p>
            <a:r>
              <a:rPr lang="en-US" sz="2400" dirty="0"/>
              <a:t>Approve </a:t>
            </a:r>
            <a:r>
              <a:rPr lang="en-US" sz="2400" dirty="0" smtClean="0"/>
              <a:t>CSD </a:t>
            </a:r>
            <a:r>
              <a:rPr lang="en-US" sz="2400" dirty="0"/>
              <a:t>documentation in </a:t>
            </a:r>
            <a:r>
              <a:rPr lang="en-US" sz="2400" dirty="0" smtClean="0">
                <a:hlinkClick r:id="rId3" action="ppaction://hlinkfile"/>
              </a:rPr>
              <a:t>15-17-0049-01-0000-csd-amendment-for-use-up-to-71-ghz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wg</a:t>
            </a:r>
            <a:r>
              <a:rPr lang="en-US" sz="2400" dirty="0" smtClean="0"/>
              <a:t> 28-0-0)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Moved: </a:t>
            </a:r>
            <a:r>
              <a:rPr lang="en-US" sz="2400" dirty="0" err="1" smtClean="0"/>
              <a:t>Heile</a:t>
            </a:r>
            <a:r>
              <a:rPr lang="en-US" sz="2400" dirty="0" smtClean="0"/>
              <a:t>       Second: </a:t>
            </a:r>
            <a:r>
              <a:rPr lang="en-US" sz="2400" dirty="0" err="1" smtClean="0"/>
              <a:t>Gilb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19A0C3-3AEB-44F2-8B17-98B81B35C07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58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altLang="en-US" sz="3200" b="1" dirty="0" smtClean="0"/>
              <a:t>802.15.3d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8013" cy="50323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Initial Letter Ballot (P802.15.3d/D01)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Opened: 19-Jan-2017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Closed: 18-Feb-2017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Vote results (pool of 94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63 responses (67%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dirty="0" smtClean="0"/>
              <a:t>53 yes, 0 no (100%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dirty="0" smtClean="0"/>
              <a:t>10 abstain (16 % abstain ratio)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97 comments from 6 commenters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0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Comment resolution database worksheet: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1600" dirty="0" smtClean="0">
                <a:hlinkClick r:id="rId2"/>
              </a:rPr>
              <a:t>https://mentor.ieee.org/802.15/dcn/17/15-17-0128-03-003d-p802-15-tg3d-consolidated-comment-entry-form.xlsx </a:t>
            </a:r>
            <a:r>
              <a:rPr lang="en-US" altLang="en-US" sz="1600" dirty="0" smtClean="0"/>
              <a:t>– sheet LB133_Comments</a:t>
            </a:r>
            <a:endParaRPr lang="en-US" altLang="en-US" sz="2200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kern="0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r>
              <a:rPr lang="en-US" altLang="en-US"/>
              <a:t>Slide </a:t>
            </a:r>
            <a:fld id="{1996AD2A-815B-42A5-AE6C-F014A498B92F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802.15.4-Revision d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Motion: Approve forwarding 802.15.4 Revision d PAR documentation </a:t>
            </a:r>
            <a:r>
              <a:rPr lang="en-US" dirty="0"/>
              <a:t>in </a:t>
            </a:r>
            <a:r>
              <a:rPr lang="en-US" dirty="0" smtClean="0">
                <a:hlinkClick r:id="rId2"/>
              </a:rPr>
              <a:t>15-17-0106-03-0000</a:t>
            </a:r>
            <a:r>
              <a:rPr lang="en-US" dirty="0" smtClean="0"/>
              <a:t> to </a:t>
            </a:r>
            <a:r>
              <a:rPr lang="en-US" dirty="0" err="1" smtClean="0"/>
              <a:t>NesCom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(WG vote 26-0-1)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Moved: </a:t>
            </a:r>
            <a:r>
              <a:rPr lang="en-US" sz="2400" dirty="0" err="1" smtClean="0"/>
              <a:t>Heile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Second: </a:t>
            </a:r>
            <a:r>
              <a:rPr lang="en-US" sz="2400" dirty="0" err="1" smtClean="0"/>
              <a:t>Gilb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19A0C3-3AEB-44F2-8B17-98B81B35C07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767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802.15.13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Move to</a:t>
            </a:r>
          </a:p>
          <a:p>
            <a:r>
              <a:rPr lang="en-US" sz="2400" dirty="0"/>
              <a:t>Approve forwarding </a:t>
            </a:r>
            <a:r>
              <a:rPr lang="en-US" sz="2400" dirty="0" smtClean="0"/>
              <a:t>802.15.13 </a:t>
            </a:r>
            <a:r>
              <a:rPr lang="en-US" sz="2400" dirty="0"/>
              <a:t>PAR, </a:t>
            </a:r>
            <a:r>
              <a:rPr lang="en-US" sz="2400" dirty="0"/>
              <a:t>Multi-Gigabit per Second Optical Wireless Communications (OWC) with Ranges up to 200 </a:t>
            </a:r>
            <a:r>
              <a:rPr lang="en-US" sz="2400" dirty="0" smtClean="0"/>
              <a:t>m, </a:t>
            </a:r>
            <a:r>
              <a:rPr lang="en-US" sz="2400" dirty="0"/>
              <a:t>documentation in &lt;</a:t>
            </a:r>
            <a:r>
              <a:rPr lang="en-US" sz="2400" dirty="0" smtClean="0">
                <a:hlinkClick r:id="rId2"/>
              </a:rPr>
              <a:t>doc-15-17-0076-03-0000</a:t>
            </a:r>
            <a:r>
              <a:rPr lang="en-US" sz="2400" dirty="0"/>
              <a:t>&gt; to </a:t>
            </a:r>
            <a:r>
              <a:rPr lang="en-US" sz="2400" dirty="0" err="1"/>
              <a:t>NesCom</a:t>
            </a:r>
            <a:endParaRPr lang="en-US" sz="2400" dirty="0"/>
          </a:p>
          <a:p>
            <a:r>
              <a:rPr lang="en-US" sz="2400" dirty="0"/>
              <a:t>Approve CSD documentation in </a:t>
            </a:r>
            <a:r>
              <a:rPr lang="en-US" sz="2400" dirty="0" smtClean="0">
                <a:hlinkClick r:id="rId3"/>
              </a:rPr>
              <a:t>15-17-0075-01-0000-multi-gigabit-owc-csd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/>
              <a:t>wg</a:t>
            </a:r>
            <a:r>
              <a:rPr lang="en-US" sz="2400" dirty="0"/>
              <a:t> 28-0-0)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Moved: </a:t>
            </a:r>
            <a:r>
              <a:rPr lang="en-US" sz="2400" dirty="0" err="1"/>
              <a:t>Heile</a:t>
            </a:r>
            <a:r>
              <a:rPr lang="en-US" sz="2400" dirty="0"/>
              <a:t>       Second: </a:t>
            </a:r>
            <a:r>
              <a:rPr lang="en-US" sz="2400" dirty="0" err="1"/>
              <a:t>Gilb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19A0C3-3AEB-44F2-8B17-98B81B35C07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57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altLang="en-US" sz="3200" b="1" dirty="0" smtClean="0"/>
              <a:t>802.15.3d </a:t>
            </a:r>
            <a:r>
              <a:rPr lang="en-US" altLang="en-US" sz="3200" b="1" dirty="0"/>
              <a:t>Ballot History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993" y="1295400"/>
            <a:ext cx="8228013" cy="50323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Letter Ballot </a:t>
            </a:r>
            <a:r>
              <a:rPr lang="en-US" altLang="en-US" sz="2200" dirty="0" err="1" smtClean="0"/>
              <a:t>Recirc</a:t>
            </a:r>
            <a:r>
              <a:rPr lang="en-US" altLang="en-US" sz="2200" dirty="0" smtClean="0"/>
              <a:t> 1(P802.15.3d/D02)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Opened: 28-Feb-2017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Closed: 15-Mar-2017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Vote results (pool of 94 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68 responses (72%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dirty="0" smtClean="0"/>
              <a:t>57 yes, 0 no (100% 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dirty="0" smtClean="0"/>
              <a:t>11 abstain (16 % abstain ratio)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2 comments from 1 </a:t>
            </a:r>
            <a:r>
              <a:rPr lang="en-US" altLang="en-US" sz="2200" dirty="0" smtClean="0"/>
              <a:t>commenter (both editorial)</a:t>
            </a:r>
            <a:endParaRPr lang="en-US" altLang="en-US" sz="2200" dirty="0" smtClean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0 marked as MBS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Comment resolution database worksheet: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1600" dirty="0" smtClean="0">
                <a:hlinkClick r:id="rId2"/>
              </a:rPr>
              <a:t>https://mentor.ieee.org/802.15/dcn/17/15-17-0128-03-003d-p802-15-tg3d-consolidated-comment-entry-form.xlsx</a:t>
            </a:r>
            <a:r>
              <a:rPr lang="en-US" altLang="en-US" sz="1600" dirty="0" smtClean="0"/>
              <a:t> – sheet </a:t>
            </a:r>
            <a:r>
              <a:rPr lang="en-US" altLang="en-US" sz="1600" dirty="0" smtClean="0"/>
              <a:t>LB136_Comments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</a:pPr>
            <a:r>
              <a:rPr lang="en-US" altLang="en-US" sz="2200" dirty="0" smtClean="0"/>
              <a:t>Draft has passed MEC review</a:t>
            </a:r>
            <a:endParaRPr lang="en-US" altLang="en-US" sz="22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kern="0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r>
              <a:rPr lang="en-US" altLang="en-US"/>
              <a:t>Slide </a:t>
            </a:r>
            <a:fld id="{1996AD2A-815B-42A5-AE6C-F014A498B92F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Motion: </a:t>
            </a:r>
            <a:r>
              <a:rPr lang="en-US" sz="2800" dirty="0">
                <a:ea typeface="ＭＳ Ｐゴシック" pitchFamily="34" charset="-128"/>
              </a:rPr>
              <a:t>The </a:t>
            </a:r>
            <a:r>
              <a:rPr lang="en-US" altLang="en-US" sz="2800" dirty="0"/>
              <a:t>802.15 WG requests conditional approval from the EC to submit </a:t>
            </a:r>
            <a:r>
              <a:rPr lang="en-US" altLang="en-US" sz="2800" dirty="0" smtClean="0"/>
              <a:t>P802.15.3d-D02 to </a:t>
            </a:r>
            <a:r>
              <a:rPr lang="en-US" altLang="en-US" sz="2800" dirty="0"/>
              <a:t>Sponsor Ballot and further requests that the EC c</a:t>
            </a:r>
            <a:r>
              <a:rPr lang="en-US" sz="2800" dirty="0"/>
              <a:t>onfirm the CSD </a:t>
            </a:r>
            <a:r>
              <a:rPr lang="en-US" sz="2800" dirty="0" smtClean="0"/>
              <a:t>&lt;</a:t>
            </a:r>
            <a:r>
              <a:rPr lang="de-DE" altLang="en-US" sz="2800" dirty="0">
                <a:hlinkClick r:id="rId2"/>
              </a:rPr>
              <a:t>15-0683-01-003d-tg3d</a:t>
            </a:r>
            <a:r>
              <a:rPr lang="en-US" sz="2800" dirty="0" smtClean="0"/>
              <a:t>&gt; </a:t>
            </a:r>
            <a:r>
              <a:rPr lang="en-US" sz="2800" dirty="0"/>
              <a:t>for </a:t>
            </a:r>
            <a:r>
              <a:rPr lang="en-US" sz="2800" dirty="0" smtClean="0"/>
              <a:t>P802.15.3d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/>
              <a:t>(WG vote: </a:t>
            </a:r>
            <a:r>
              <a:rPr lang="en-US" sz="2000" dirty="0" smtClean="0"/>
              <a:t>22</a:t>
            </a:r>
            <a:r>
              <a:rPr lang="en-US" sz="2000" dirty="0" smtClean="0"/>
              <a:t>,1,0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FontTx/>
              <a:buNone/>
            </a:pPr>
            <a:r>
              <a:rPr lang="en-US" sz="2000" dirty="0" smtClean="0"/>
              <a:t>Move:  Heile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Second:  Gilb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r>
              <a:rPr lang="en-US" altLang="en-US"/>
              <a:t>Slide </a:t>
            </a:r>
            <a:fld id="{AC9B398A-260B-43FD-8827-7ADF5CFBC16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21510" name="Rectangle 2"/>
          <p:cNvSpPr txBox="1">
            <a:spLocks noChangeArrowheads="1"/>
          </p:cNvSpPr>
          <p:nvPr/>
        </p:nvSpPr>
        <p:spPr bwMode="auto">
          <a:xfrm>
            <a:off x="685800" y="657225"/>
            <a:ext cx="7943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3200" b="1" dirty="0"/>
              <a:t>Motion to Forward </a:t>
            </a:r>
            <a:r>
              <a:rPr lang="en-US" altLang="en-US" sz="3200" b="1" dirty="0" smtClean="0"/>
              <a:t>802.15.3d </a:t>
            </a:r>
            <a:r>
              <a:rPr lang="en-US" altLang="en-US" sz="3200" b="1" dirty="0"/>
              <a:t>to Sponsor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304800" y="2286000"/>
            <a:ext cx="8458200" cy="1905000"/>
          </a:xfrm>
        </p:spPr>
        <p:txBody>
          <a:bodyPr/>
          <a:lstStyle/>
          <a:p>
            <a:pPr>
              <a:defRPr/>
            </a:pPr>
            <a:r>
              <a:rPr lang="en-US" altLang="en-US" sz="3200" b="1" dirty="0" smtClean="0"/>
              <a:t>802.15.8 Peer Aware Communications 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r>
              <a:rPr lang="en-US" altLang="en-US" sz="3200" b="1" dirty="0"/>
              <a:t>to Sponsor Ballot (conditional)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9E278964-4845-4775-B761-8CA86621FCD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26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en-US" sz="3200" b="1" dirty="0" smtClean="0"/>
              <a:t>802.15.8 </a:t>
            </a:r>
            <a:r>
              <a:rPr lang="en-US" altLang="en-US" sz="3200" b="1" dirty="0"/>
              <a:t>Ballot History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787" y="1295400"/>
            <a:ext cx="8228013" cy="5032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Initial Letter Ballot </a:t>
            </a:r>
            <a:r>
              <a:rPr lang="en-US" altLang="en-US" sz="2200" dirty="0" smtClean="0"/>
              <a:t>(LB122) (P802.15.8/D01</a:t>
            </a:r>
            <a:r>
              <a:rPr lang="en-US" altLang="en-US" sz="2200" dirty="0"/>
              <a:t>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Opened: </a:t>
            </a:r>
            <a:r>
              <a:rPr lang="en-US" altLang="en-US" sz="2200" dirty="0" smtClean="0"/>
              <a:t>May-20-2016</a:t>
            </a:r>
            <a:endParaRPr lang="en-US" altLang="en-US" sz="22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Closed: </a:t>
            </a:r>
            <a:r>
              <a:rPr lang="en-US" altLang="en-US" sz="2200" dirty="0" smtClean="0"/>
              <a:t>June-19-2016</a:t>
            </a:r>
            <a:endParaRPr lang="en-US" altLang="en-US" sz="2200" dirty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Vote results (pool of </a:t>
            </a:r>
            <a:r>
              <a:rPr lang="en-US" altLang="en-US" sz="2200" dirty="0" smtClean="0"/>
              <a:t>103 </a:t>
            </a:r>
            <a:r>
              <a:rPr lang="en-US" altLang="en-US" sz="2200" dirty="0"/>
              <a:t>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69 </a:t>
            </a:r>
            <a:r>
              <a:rPr lang="en-US" altLang="en-US" sz="2200" dirty="0"/>
              <a:t>responses (</a:t>
            </a:r>
            <a:r>
              <a:rPr lang="en-US" altLang="en-US" sz="2200" dirty="0" smtClean="0"/>
              <a:t>66.99% </a:t>
            </a:r>
            <a:r>
              <a:rPr lang="en-US" altLang="en-US" sz="2200" dirty="0"/>
              <a:t>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60 </a:t>
            </a:r>
            <a:r>
              <a:rPr lang="en-US" altLang="en-US" dirty="0"/>
              <a:t>yes, </a:t>
            </a:r>
            <a:r>
              <a:rPr lang="en-US" altLang="en-US" dirty="0" smtClean="0"/>
              <a:t>4 </a:t>
            </a:r>
            <a:r>
              <a:rPr lang="en-US" altLang="en-US" dirty="0"/>
              <a:t>no </a:t>
            </a:r>
            <a:r>
              <a:rPr lang="en-US" altLang="en-US" dirty="0" smtClean="0"/>
              <a:t>(93.75% </a:t>
            </a:r>
            <a:r>
              <a:rPr lang="en-US" altLang="en-US" dirty="0"/>
              <a:t>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/>
              <a:t>5 abstain </a:t>
            </a:r>
            <a:r>
              <a:rPr lang="en-US" altLang="en-US" dirty="0" smtClean="0"/>
              <a:t>(7.25% </a:t>
            </a:r>
            <a:r>
              <a:rPr lang="en-US" altLang="en-US" dirty="0"/>
              <a:t>abstain ratio)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716 comments from 9 commenters</a:t>
            </a:r>
            <a:endParaRPr lang="en-US" altLang="en-US" sz="22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Technical (242), Editorial (474)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123 </a:t>
            </a:r>
            <a:r>
              <a:rPr lang="en-US" altLang="en-US" sz="2200" dirty="0"/>
              <a:t>marked as MBS</a:t>
            </a:r>
            <a:endParaRPr lang="en-US" altLang="en-US" sz="2200" dirty="0">
              <a:solidFill>
                <a:srgbClr val="FF0000"/>
              </a:solidFill>
            </a:endParaRP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Comment resolution database worksheet: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600" dirty="0">
                <a:hlinkClick r:id="rId2"/>
              </a:rPr>
              <a:t>https://</a:t>
            </a:r>
            <a:r>
              <a:rPr lang="en-US" altLang="en-US" sz="1600" dirty="0" smtClean="0">
                <a:hlinkClick r:id="rId2"/>
              </a:rPr>
              <a:t>mentor.ieee.org/802.15/dcn/16/15-16-0474-00-0008-consolidated-comments-to-lb122.xlsx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–</a:t>
            </a:r>
            <a:r>
              <a:rPr lang="en-US" altLang="en-US" sz="1800" dirty="0" smtClean="0"/>
              <a:t>LB122_Comments</a:t>
            </a:r>
            <a:endParaRPr lang="en-US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kern="0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A3DF3A8F-BC44-4B2A-B61D-075E51268D0C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06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en-US" sz="3200" b="1" dirty="0" smtClean="0"/>
              <a:t>802.15.8 </a:t>
            </a:r>
            <a:r>
              <a:rPr lang="en-US" altLang="en-US" sz="3200" b="1" dirty="0"/>
              <a:t>Ballot History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8013" cy="52101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Letter Ballot </a:t>
            </a:r>
            <a:r>
              <a:rPr lang="en-US" altLang="en-US" sz="2200" dirty="0" err="1"/>
              <a:t>Recirc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1(LB132) : </a:t>
            </a:r>
            <a:r>
              <a:rPr lang="en-US" altLang="en-US" sz="2200" dirty="0"/>
              <a:t>(</a:t>
            </a:r>
            <a:r>
              <a:rPr lang="en-US" altLang="en-US" sz="2200" dirty="0" smtClean="0"/>
              <a:t>P802.15.8/D02)</a:t>
            </a:r>
            <a:endParaRPr lang="en-US" altLang="en-US" sz="22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Opened: </a:t>
            </a:r>
            <a:r>
              <a:rPr lang="en-US" altLang="en-US" sz="2200" dirty="0" smtClean="0"/>
              <a:t>Dec-20-2016</a:t>
            </a:r>
            <a:endParaRPr lang="en-US" altLang="en-US" sz="22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Closed: </a:t>
            </a:r>
            <a:r>
              <a:rPr lang="en-US" altLang="en-US" sz="2200" dirty="0" smtClean="0"/>
              <a:t>Jan-4-2017</a:t>
            </a:r>
            <a:endParaRPr lang="en-US" altLang="en-US" sz="2200" dirty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Vote results (pool of </a:t>
            </a:r>
            <a:r>
              <a:rPr lang="en-US" altLang="en-US" sz="2200" dirty="0" smtClean="0"/>
              <a:t>103 </a:t>
            </a:r>
            <a:r>
              <a:rPr lang="en-US" altLang="en-US" sz="2200" dirty="0"/>
              <a:t>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71 </a:t>
            </a:r>
            <a:r>
              <a:rPr lang="en-US" altLang="en-US" sz="2200" dirty="0"/>
              <a:t>responses (</a:t>
            </a:r>
            <a:r>
              <a:rPr lang="en-US" altLang="en-US" sz="2200" dirty="0" smtClean="0"/>
              <a:t>68.93% </a:t>
            </a:r>
            <a:r>
              <a:rPr lang="en-US" altLang="en-US" sz="2200" dirty="0"/>
              <a:t>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62 </a:t>
            </a:r>
            <a:r>
              <a:rPr lang="en-US" altLang="en-US" dirty="0"/>
              <a:t>yes, </a:t>
            </a:r>
            <a:r>
              <a:rPr lang="en-US" altLang="en-US" dirty="0" smtClean="0"/>
              <a:t>3 </a:t>
            </a:r>
            <a:r>
              <a:rPr lang="en-US" altLang="en-US" dirty="0"/>
              <a:t>no </a:t>
            </a:r>
            <a:r>
              <a:rPr lang="en-US" altLang="en-US" dirty="0" smtClean="0"/>
              <a:t>(95.38% </a:t>
            </a:r>
            <a:r>
              <a:rPr lang="en-US" altLang="en-US" dirty="0"/>
              <a:t>approval ratio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dirty="0" smtClean="0"/>
              <a:t>6 </a:t>
            </a:r>
            <a:r>
              <a:rPr lang="en-US" altLang="en-US" dirty="0"/>
              <a:t>abstain (</a:t>
            </a:r>
            <a:r>
              <a:rPr lang="en-US" altLang="en-US" dirty="0" smtClean="0"/>
              <a:t>8.45% </a:t>
            </a:r>
            <a:r>
              <a:rPr lang="en-US" altLang="en-US" dirty="0"/>
              <a:t>abstain ratio)</a:t>
            </a:r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287 new comments from 4 commenter</a:t>
            </a:r>
            <a:endParaRPr lang="en-US" altLang="en-US" sz="22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Technical (100), editorial (187)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104 </a:t>
            </a:r>
            <a:r>
              <a:rPr lang="en-US" altLang="en-US" sz="2200" dirty="0"/>
              <a:t>marked as </a:t>
            </a:r>
            <a:r>
              <a:rPr lang="en-US" altLang="en-US" sz="2200" dirty="0" smtClean="0"/>
              <a:t>MBS</a:t>
            </a:r>
            <a:endParaRPr lang="en-US" altLang="en-US" sz="2200" dirty="0">
              <a:solidFill>
                <a:srgbClr val="FF0000"/>
              </a:solidFill>
            </a:endParaRP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Comment resolution database worksheet: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600" dirty="0"/>
              <a:t> </a:t>
            </a:r>
            <a:r>
              <a:rPr lang="en-US" altLang="en-US" sz="1600" dirty="0">
                <a:hlinkClick r:id="rId2"/>
              </a:rPr>
              <a:t>https://</a:t>
            </a:r>
            <a:r>
              <a:rPr lang="en-US" altLang="en-US" sz="1600" dirty="0" smtClean="0">
                <a:hlinkClick r:id="rId2"/>
              </a:rPr>
              <a:t>mentor.ieee.org/802.15/dcn/17/15-17-0104-01-0008-consolidated-comments-to-lb-132.xlsx</a:t>
            </a:r>
            <a:r>
              <a:rPr lang="en-US" altLang="en-US" sz="1600" dirty="0"/>
              <a:t>   L</a:t>
            </a:r>
            <a:r>
              <a:rPr lang="en-US" altLang="en-US" sz="1800" dirty="0"/>
              <a:t>B132 Comments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endParaRPr lang="en-US" altLang="en-US" sz="1600" dirty="0" smtClean="0"/>
          </a:p>
          <a:p>
            <a:pPr marL="914400" lvl="2" indent="0">
              <a:buSzPct val="45000"/>
              <a:buNone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600" dirty="0"/>
              <a:t> </a:t>
            </a:r>
            <a:endParaRPr lang="en-US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4CF19142-0E96-4881-A491-D29DB599D91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9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650875"/>
            <a:ext cx="7772400" cy="762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en-US" sz="3200" b="1" dirty="0" smtClean="0"/>
              <a:t>802.15.8 </a:t>
            </a:r>
            <a:r>
              <a:rPr lang="en-US" altLang="en-US" sz="3200" b="1" dirty="0"/>
              <a:t>Ballot History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8013" cy="5286375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Letter Ballot </a:t>
            </a:r>
            <a:r>
              <a:rPr lang="en-US" altLang="en-US" sz="2200" dirty="0" err="1"/>
              <a:t>Recirc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2 (LB135): </a:t>
            </a:r>
            <a:r>
              <a:rPr lang="en-US" altLang="en-US" sz="2200" dirty="0"/>
              <a:t>(</a:t>
            </a:r>
            <a:r>
              <a:rPr lang="en-US" altLang="en-US" sz="2200" dirty="0" smtClean="0"/>
              <a:t>P802.15.8/D03</a:t>
            </a:r>
            <a:r>
              <a:rPr lang="en-US" altLang="en-US" sz="2200" dirty="0"/>
              <a:t>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Opened: </a:t>
            </a:r>
            <a:r>
              <a:rPr lang="en-US" altLang="en-US" sz="2200" dirty="0" smtClean="0"/>
              <a:t>Mar-1-2017</a:t>
            </a:r>
            <a:endParaRPr lang="en-US" altLang="en-US" sz="2200" dirty="0"/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Closed: </a:t>
            </a:r>
            <a:r>
              <a:rPr lang="en-US" altLang="en-US" sz="2200" dirty="0" smtClean="0"/>
              <a:t>Mar-15-2017</a:t>
            </a:r>
            <a:endParaRPr lang="en-US" altLang="en-US" sz="2200" dirty="0"/>
          </a:p>
          <a:p>
            <a:pPr marL="390525" indent="-293688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Vote results (pool of </a:t>
            </a:r>
            <a:r>
              <a:rPr lang="en-US" altLang="en-US" sz="2200" dirty="0" smtClean="0"/>
              <a:t>103 </a:t>
            </a:r>
            <a:r>
              <a:rPr lang="en-US" altLang="en-US" sz="2200" dirty="0"/>
              <a:t>voters)</a:t>
            </a:r>
          </a:p>
          <a:p>
            <a:pPr marL="782638" lvl="1" indent="-293688">
              <a:buSzPct val="75000"/>
              <a:buFont typeface="Symbol" pitchFamily="18" charset="2"/>
              <a:buChar char="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71 </a:t>
            </a:r>
            <a:r>
              <a:rPr lang="en-US" altLang="en-US" sz="2200" dirty="0"/>
              <a:t>responses (68.93% response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000" dirty="0" smtClean="0"/>
              <a:t>64 </a:t>
            </a:r>
            <a:r>
              <a:rPr lang="en-US" altLang="en-US" sz="2000" dirty="0"/>
              <a:t>yes, </a:t>
            </a:r>
            <a:r>
              <a:rPr lang="en-US" altLang="en-US" sz="2000" dirty="0" smtClean="0"/>
              <a:t>1 </a:t>
            </a:r>
            <a:r>
              <a:rPr lang="en-US" altLang="en-US" sz="2000" dirty="0"/>
              <a:t>no </a:t>
            </a:r>
            <a:r>
              <a:rPr lang="en-US" altLang="en-US" sz="2000" dirty="0" smtClean="0"/>
              <a:t>(98.46% </a:t>
            </a:r>
            <a:r>
              <a:rPr lang="en-US" altLang="en-US" sz="2000" dirty="0"/>
              <a:t>approval ratio)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000" dirty="0"/>
              <a:t>6 abstain (8.45% abstain ratio</a:t>
            </a:r>
            <a:r>
              <a:rPr lang="en-US" altLang="en-US" sz="2000" dirty="0" smtClean="0"/>
              <a:t>)</a:t>
            </a:r>
          </a:p>
          <a:p>
            <a:pPr marL="831850" lvl="1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400" dirty="0" smtClean="0"/>
              <a:t>1 no vote </a:t>
            </a:r>
            <a:r>
              <a:rPr lang="en-US" altLang="en-US" sz="2400" dirty="0" smtClean="0"/>
              <a:t>remaining </a:t>
            </a:r>
            <a:r>
              <a:rPr lang="en-US" altLang="en-US" sz="1600" dirty="0" smtClean="0"/>
              <a:t>(accepted resolutions on previous comments)</a:t>
            </a:r>
            <a:endParaRPr lang="en-US" altLang="en-US" sz="1600" dirty="0" smtClean="0"/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1600" dirty="0" smtClean="0"/>
              <a:t>9 </a:t>
            </a:r>
            <a:r>
              <a:rPr lang="en-US" altLang="en-US" sz="1600" dirty="0" smtClean="0"/>
              <a:t>ne</a:t>
            </a:r>
            <a:r>
              <a:rPr lang="en-US" altLang="en-US" sz="1600" dirty="0" smtClean="0"/>
              <a:t>w MBS comments on </a:t>
            </a:r>
            <a:r>
              <a:rPr lang="en-US" altLang="en-US" sz="1600" dirty="0" smtClean="0"/>
              <a:t>LB135 </a:t>
            </a:r>
            <a:endParaRPr lang="en-US" altLang="en-US" sz="2200" dirty="0"/>
          </a:p>
          <a:p>
            <a:pPr marL="431800">
              <a:buSzPct val="75000"/>
              <a:buFont typeface="Arial" panose="020B0604020202020204" pitchFamily="34" charset="0"/>
              <a:buChar char="•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/>
              <a:t> </a:t>
            </a:r>
            <a:r>
              <a:rPr lang="en-US" altLang="en-US" sz="2200" dirty="0"/>
              <a:t>Con</a:t>
            </a:r>
            <a:r>
              <a:rPr lang="en-US" altLang="en-US" sz="2200" dirty="0"/>
              <a:t>solidated </a:t>
            </a:r>
            <a:r>
              <a:rPr lang="en-US" altLang="en-US" sz="2200" dirty="0" smtClean="0"/>
              <a:t>comments </a:t>
            </a:r>
            <a:r>
              <a:rPr lang="en-US" altLang="en-US" sz="2200" dirty="0"/>
              <a:t>database worksheet:</a:t>
            </a:r>
          </a:p>
          <a:p>
            <a:pPr marL="1174750" lvl="2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000" dirty="0">
                <a:hlinkClick r:id="rId2"/>
              </a:rPr>
              <a:t>https://</a:t>
            </a:r>
            <a:r>
              <a:rPr lang="en-US" altLang="en-US" sz="2000" dirty="0" smtClean="0">
                <a:hlinkClick r:id="rId2"/>
              </a:rPr>
              <a:t>mentor.ieee.org/802.15/dcn/17/15-17-0221-00-0008-consolidated-comments-to-lb135.xlsx</a:t>
            </a:r>
            <a:r>
              <a:rPr lang="en-US" altLang="en-US" sz="2000" dirty="0" smtClean="0"/>
              <a:t>: </a:t>
            </a:r>
            <a:r>
              <a:rPr lang="en-US" altLang="en-US" sz="1800" dirty="0" smtClean="0"/>
              <a:t>LB135 </a:t>
            </a:r>
            <a:r>
              <a:rPr lang="en-US" altLang="en-US" sz="1800" dirty="0" smtClean="0"/>
              <a:t>comments</a:t>
            </a:r>
          </a:p>
          <a:p>
            <a:pPr marL="431800" indent="-260350">
              <a:buSzPct val="45000"/>
              <a:buFont typeface="Wingdings" pitchFamily="2" charset="2"/>
              <a:buChar char=""/>
              <a:tabLst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</a:tabLst>
              <a:defRPr/>
            </a:pPr>
            <a:r>
              <a:rPr lang="en-US" altLang="en-US" sz="2200" dirty="0" smtClean="0"/>
              <a:t>MEC Review in process</a:t>
            </a:r>
            <a:endParaRPr lang="en-US" altLang="en-US" sz="22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06922E54-21E4-4464-B781-D9DC56D8390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03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>
                <a:ea typeface="ＭＳ Ｐゴシック" pitchFamily="34" charset="-128"/>
              </a:rPr>
              <a:t>Motion</a:t>
            </a:r>
            <a:r>
              <a:rPr lang="en-US" sz="2800" dirty="0" smtClean="0">
                <a:ea typeface="ＭＳ Ｐゴシック" pitchFamily="34" charset="-128"/>
              </a:rPr>
              <a:t>: The </a:t>
            </a:r>
            <a:r>
              <a:rPr lang="en-US" altLang="en-US" sz="2800" dirty="0" smtClean="0"/>
              <a:t>802.15 </a:t>
            </a:r>
            <a:r>
              <a:rPr lang="en-US" altLang="en-US" sz="2800" dirty="0"/>
              <a:t>WG </a:t>
            </a:r>
            <a:r>
              <a:rPr lang="en-US" altLang="en-US" sz="2800" dirty="0" smtClean="0"/>
              <a:t>requests </a:t>
            </a:r>
            <a:r>
              <a:rPr lang="en-US" altLang="en-US" sz="2800" dirty="0"/>
              <a:t>conditional approval from the EC to submit </a:t>
            </a:r>
            <a:r>
              <a:rPr lang="en-US" altLang="en-US" sz="2800" dirty="0" smtClean="0"/>
              <a:t>P802.15.8-D04 </a:t>
            </a:r>
            <a:r>
              <a:rPr lang="en-US" altLang="en-US" sz="2800" dirty="0"/>
              <a:t>(or current revision) to Sponsor </a:t>
            </a:r>
            <a:r>
              <a:rPr lang="en-US" altLang="en-US" sz="2800" dirty="0" smtClean="0"/>
              <a:t>Ballot and further requests that the EC c</a:t>
            </a:r>
            <a:r>
              <a:rPr lang="en-US" sz="2800" dirty="0" smtClean="0"/>
              <a:t>onfirm </a:t>
            </a:r>
            <a:r>
              <a:rPr lang="en-US" sz="2800" dirty="0"/>
              <a:t>the </a:t>
            </a:r>
            <a:r>
              <a:rPr lang="en-US" sz="2800" dirty="0" smtClean="0"/>
              <a:t>5C </a:t>
            </a:r>
            <a:r>
              <a:rPr lang="en-US" sz="2800" dirty="0"/>
              <a:t>&lt;</a:t>
            </a:r>
            <a:r>
              <a:rPr lang="de-DE" altLang="en-US" sz="2800" dirty="0">
                <a:hlinkClick r:id="rId2"/>
              </a:rPr>
              <a:t>15-12-0158-00-0pac</a:t>
            </a:r>
            <a:r>
              <a:rPr lang="en-US" sz="2800" dirty="0" smtClean="0"/>
              <a:t>&gt; for P802.15.8</a:t>
            </a:r>
            <a:endParaRPr lang="en-US" sz="2800" dirty="0"/>
          </a:p>
          <a:p>
            <a:pPr marL="0" indent="0">
              <a:buFontTx/>
              <a:buNone/>
              <a:defRPr/>
            </a:pPr>
            <a:r>
              <a:rPr lang="en-US" sz="2800" dirty="0">
                <a:ea typeface="ＭＳ Ｐゴシック" pitchFamily="34" charset="-128"/>
              </a:rPr>
              <a:t/>
            </a:r>
            <a:br>
              <a:rPr lang="en-US" sz="28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(WG vote: </a:t>
            </a:r>
            <a:r>
              <a:rPr lang="en-US" sz="2000" dirty="0" smtClean="0">
                <a:ea typeface="ＭＳ Ｐゴシック" pitchFamily="34" charset="-128"/>
              </a:rPr>
              <a:t>27-0-0)</a:t>
            </a:r>
            <a:r>
              <a:rPr lang="en-US" sz="2000" dirty="0">
                <a:ea typeface="ＭＳ Ｐゴシック" pitchFamily="34" charset="-128"/>
              </a:rPr>
              <a:t/>
            </a:r>
            <a:br>
              <a:rPr lang="en-US" sz="2000" dirty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  <a:p>
            <a:pPr marL="0" indent="0">
              <a:buFontTx/>
              <a:buNone/>
              <a:defRPr/>
            </a:pPr>
            <a:r>
              <a:rPr lang="en-US" sz="2000" dirty="0">
                <a:ea typeface="ＭＳ Ｐゴシック" pitchFamily="34" charset="-128"/>
              </a:rPr>
              <a:t>Move:  Heile</a:t>
            </a:r>
          </a:p>
          <a:p>
            <a:pPr marL="0" indent="0">
              <a:buFontTx/>
              <a:buNone/>
              <a:defRPr/>
            </a:pPr>
            <a:r>
              <a:rPr lang="en-US" sz="2000" dirty="0">
                <a:ea typeface="ＭＳ Ｐゴシック" pitchFamily="34" charset="-128"/>
              </a:rPr>
              <a:t>Second:  Gilb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75413"/>
            <a:ext cx="1600200" cy="184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altLang="en-US" sz="1200" smtClean="0">
                <a:latin typeface="Times New Roman" pitchFamily="18" charset="0"/>
              </a:rPr>
              <a:t>Bob Heile, Wi-SUN Alliance</a:t>
            </a:r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6E51CA5B-8EA2-4258-BF31-3A060EE8B84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spcBef>
                <a:spcPct val="20000"/>
              </a:spcBef>
              <a:defRPr/>
            </a:pPr>
            <a:r>
              <a:rPr lang="en-US" smtClean="0"/>
              <a:t>March 2017</a:t>
            </a:r>
            <a:endParaRPr lang="en-US" kern="0" dirty="0"/>
          </a:p>
        </p:txBody>
      </p:sp>
      <p:sp>
        <p:nvSpPr>
          <p:cNvPr id="21510" name="Rectangle 2"/>
          <p:cNvSpPr txBox="1">
            <a:spLocks noChangeArrowheads="1"/>
          </p:cNvSpPr>
          <p:nvPr/>
        </p:nvSpPr>
        <p:spPr bwMode="auto">
          <a:xfrm>
            <a:off x="685800" y="657225"/>
            <a:ext cx="7943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Motion to Forward </a:t>
            </a:r>
            <a:r>
              <a:rPr lang="en-US" altLang="en-US" b="1" dirty="0" smtClean="0">
                <a:latin typeface="Times New Roman" panose="02020603050405020304" pitchFamily="18" charset="0"/>
              </a:rPr>
              <a:t>802.15.8 </a:t>
            </a:r>
            <a:r>
              <a:rPr lang="en-US" altLang="en-US" b="1" dirty="0">
                <a:latin typeface="Times New Roman" panose="02020603050405020304" pitchFamily="18" charset="0"/>
              </a:rPr>
              <a:t>to Sponsor Ballot</a:t>
            </a:r>
          </a:p>
        </p:txBody>
      </p:sp>
    </p:spTree>
    <p:extLst>
      <p:ext uri="{BB962C8B-B14F-4D97-AF65-F5344CB8AC3E}">
        <p14:creationId xmlns:p14="http://schemas.microsoft.com/office/powerpoint/2010/main" val="2331681644"/>
      </p:ext>
    </p:extLst>
  </p:cSld>
  <p:clrMapOvr>
    <a:masterClrMapping/>
  </p:clrMapOvr>
</p:sld>
</file>

<file path=ppt/theme/theme1.xml><?xml version="1.0" encoding="utf-8"?>
<a:theme xmlns:a="http://schemas.openxmlformats.org/drawingml/2006/main" name="802.15">
  <a:themeElements>
    <a:clrScheme name="802.15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Office\Templates\802.15.pot</Template>
  <TotalTime>25905</TotalTime>
  <Words>1216</Words>
  <Application>Microsoft Office PowerPoint</Application>
  <PresentationFormat>On-screen Show (4:3)</PresentationFormat>
  <Paragraphs>225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802.15</vt:lpstr>
      <vt:lpstr>802.15.3d 100G  to Sponsor Ballot (unconditional)</vt:lpstr>
      <vt:lpstr>PowerPoint Presentation</vt:lpstr>
      <vt:lpstr>PowerPoint Presentation</vt:lpstr>
      <vt:lpstr>PowerPoint Presentation</vt:lpstr>
      <vt:lpstr>802.15.8 Peer Aware Communications  to Sponsor Ballot (conditional)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802.15 PARS to NesCom</vt:lpstr>
      <vt:lpstr>802.15.4-2015 Cor1 PAR to NesCom</vt:lpstr>
      <vt:lpstr>802.15.3f PAR to NesCom</vt:lpstr>
      <vt:lpstr>802.15.4-Revision d PAR to NesCom</vt:lpstr>
      <vt:lpstr>802.15.13 PAR to NesCom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Sponsor Ballot Packages for TG4e/f/g and TG6</dc:title>
  <dc:subject>IEEE 802.15 &lt;subject&gt;</dc:subject>
  <dc:creator>Robert F.  Heile</dc:creator>
  <dc:description>&lt;doc#&gt;</dc:description>
  <cp:lastModifiedBy>bheile</cp:lastModifiedBy>
  <cp:revision>520</cp:revision>
  <cp:lastPrinted>1998-02-10T13:28:06Z</cp:lastPrinted>
  <dcterms:created xsi:type="dcterms:W3CDTF">2001-03-12T10:05:47Z</dcterms:created>
  <dcterms:modified xsi:type="dcterms:W3CDTF">2017-03-17T04:40:24Z</dcterms:modified>
</cp:coreProperties>
</file>