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59" r:id="rId2"/>
    <p:sldId id="270" r:id="rId3"/>
    <p:sldId id="271" r:id="rId4"/>
    <p:sldId id="272" r:id="rId5"/>
    <p:sldId id="273" r:id="rId6"/>
    <p:sldId id="274" r:id="rId7"/>
    <p:sldId id="275" r:id="rId8"/>
    <p:sldId id="265" r:id="rId9"/>
    <p:sldId id="266" r:id="rId10"/>
    <p:sldId id="276" r:id="rId11"/>
    <p:sldId id="277" r:id="rId12"/>
    <p:sldId id="267" r:id="rId13"/>
    <p:sldId id="268"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7972" autoAdjust="0"/>
  </p:normalViewPr>
  <p:slideViewPr>
    <p:cSldViewPr>
      <p:cViewPr>
        <p:scale>
          <a:sx n="73" d="100"/>
          <a:sy n="73" d="100"/>
        </p:scale>
        <p:origin x="-372"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677790CC-784D-D44D-AAB2-701B0CD3F48A}"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28574362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928207B6-D6C9-904D-BB69-E43A345BB9B1}"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50287466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928207B6-D6C9-904D-BB69-E43A345BB9B1}" type="slidenum">
              <a:rPr lang="en-US" smtClean="0"/>
              <a:pPr/>
              <a:t>1</a:t>
            </a:fld>
            <a:endParaRPr lang="en-US"/>
          </a:p>
        </p:txBody>
      </p:sp>
    </p:spTree>
    <p:extLst>
      <p:ext uri="{BB962C8B-B14F-4D97-AF65-F5344CB8AC3E}">
        <p14:creationId xmlns:p14="http://schemas.microsoft.com/office/powerpoint/2010/main" val="1699106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&lt;March 2017&gt;</a:t>
            </a:r>
            <a:endParaRPr lang="en-US"/>
          </a:p>
        </p:txBody>
      </p:sp>
      <p:sp>
        <p:nvSpPr>
          <p:cNvPr id="5" name="Footer Placeholder 4"/>
          <p:cNvSpPr>
            <a:spLocks noGrp="1"/>
          </p:cNvSpPr>
          <p:nvPr>
            <p:ph type="ftr" sz="quarter" idx="11"/>
          </p:nvPr>
        </p:nvSpPr>
        <p:spPr/>
        <p:txBody>
          <a:bodyPr/>
          <a:lstStyle>
            <a:lvl1pPr>
              <a:defRPr/>
            </a:lvl1pPr>
          </a:lstStyle>
          <a:p>
            <a:r>
              <a:rPr lang="en-US" smtClean="0"/>
              <a:t>Charles Perkins, Futurewei</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E8E3A5C-11EE-494E-921A-97F97CDBD748}" type="slidenum">
              <a:rPr lang="en-US"/>
              <a:pPr/>
              <a:t>‹#›</a:t>
            </a:fld>
            <a:endParaRPr lang="en-US"/>
          </a:p>
        </p:txBody>
      </p:sp>
    </p:spTree>
    <p:extLst>
      <p:ext uri="{BB962C8B-B14F-4D97-AF65-F5344CB8AC3E}">
        <p14:creationId xmlns:p14="http://schemas.microsoft.com/office/powerpoint/2010/main" val="516588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&lt;March 2017&gt;</a:t>
            </a:r>
            <a:endParaRPr lang="en-US"/>
          </a:p>
        </p:txBody>
      </p:sp>
      <p:sp>
        <p:nvSpPr>
          <p:cNvPr id="5" name="Footer Placeholder 4"/>
          <p:cNvSpPr>
            <a:spLocks noGrp="1"/>
          </p:cNvSpPr>
          <p:nvPr>
            <p:ph type="ftr" sz="quarter" idx="11"/>
          </p:nvPr>
        </p:nvSpPr>
        <p:spPr/>
        <p:txBody>
          <a:bodyPr/>
          <a:lstStyle>
            <a:lvl1pPr>
              <a:defRPr/>
            </a:lvl1pPr>
          </a:lstStyle>
          <a:p>
            <a:r>
              <a:rPr lang="en-US" smtClean="0"/>
              <a:t>Charles Perkins, Futurewei</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A31DCC0A-0F7D-2D43-9561-7D933583003A}" type="slidenum">
              <a:rPr lang="en-US"/>
              <a:pPr/>
              <a:t>‹#›</a:t>
            </a:fld>
            <a:endParaRPr lang="en-US"/>
          </a:p>
        </p:txBody>
      </p:sp>
    </p:spTree>
    <p:extLst>
      <p:ext uri="{BB962C8B-B14F-4D97-AF65-F5344CB8AC3E}">
        <p14:creationId xmlns:p14="http://schemas.microsoft.com/office/powerpoint/2010/main" val="4241498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&lt;March 2017&gt;</a:t>
            </a:r>
            <a:endParaRPr lang="en-US"/>
          </a:p>
        </p:txBody>
      </p:sp>
      <p:sp>
        <p:nvSpPr>
          <p:cNvPr id="5" name="Footer Placeholder 4"/>
          <p:cNvSpPr>
            <a:spLocks noGrp="1"/>
          </p:cNvSpPr>
          <p:nvPr>
            <p:ph type="ftr" sz="quarter" idx="11"/>
          </p:nvPr>
        </p:nvSpPr>
        <p:spPr/>
        <p:txBody>
          <a:bodyPr/>
          <a:lstStyle>
            <a:lvl1pPr>
              <a:defRPr/>
            </a:lvl1pPr>
          </a:lstStyle>
          <a:p>
            <a:r>
              <a:rPr lang="en-US" smtClean="0"/>
              <a:t>Charles Perkins, Futurewei</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3F7F6BD8-8040-D44B-91A3-A61E18F15F67}" type="slidenum">
              <a:rPr lang="en-US"/>
              <a:pPr/>
              <a:t>‹#›</a:t>
            </a:fld>
            <a:endParaRPr lang="en-US"/>
          </a:p>
        </p:txBody>
      </p:sp>
    </p:spTree>
    <p:extLst>
      <p:ext uri="{BB962C8B-B14F-4D97-AF65-F5344CB8AC3E}">
        <p14:creationId xmlns:p14="http://schemas.microsoft.com/office/powerpoint/2010/main" val="2580277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&lt;March 2017&gt;</a:t>
            </a:r>
            <a:endParaRPr lang="en-US"/>
          </a:p>
        </p:txBody>
      </p:sp>
      <p:sp>
        <p:nvSpPr>
          <p:cNvPr id="5" name="Footer Placeholder 4"/>
          <p:cNvSpPr>
            <a:spLocks noGrp="1"/>
          </p:cNvSpPr>
          <p:nvPr>
            <p:ph type="ftr" sz="quarter" idx="11"/>
          </p:nvPr>
        </p:nvSpPr>
        <p:spPr/>
        <p:txBody>
          <a:bodyPr/>
          <a:lstStyle>
            <a:lvl1pPr>
              <a:defRPr/>
            </a:lvl1pPr>
          </a:lstStyle>
          <a:p>
            <a:r>
              <a:rPr lang="en-US" smtClean="0"/>
              <a:t>Charles Perkins, Futurewei</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59CDB62-5F35-A642-AF85-0E3FA028C999}" type="slidenum">
              <a:rPr lang="en-US"/>
              <a:pPr/>
              <a:t>‹#›</a:t>
            </a:fld>
            <a:endParaRPr lang="en-US"/>
          </a:p>
        </p:txBody>
      </p:sp>
    </p:spTree>
    <p:extLst>
      <p:ext uri="{BB962C8B-B14F-4D97-AF65-F5344CB8AC3E}">
        <p14:creationId xmlns:p14="http://schemas.microsoft.com/office/powerpoint/2010/main" val="899855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&lt;March 2017&gt;</a:t>
            </a:r>
            <a:endParaRPr lang="en-US"/>
          </a:p>
        </p:txBody>
      </p:sp>
      <p:sp>
        <p:nvSpPr>
          <p:cNvPr id="5" name="Footer Placeholder 4"/>
          <p:cNvSpPr>
            <a:spLocks noGrp="1"/>
          </p:cNvSpPr>
          <p:nvPr>
            <p:ph type="ftr" sz="quarter" idx="11"/>
          </p:nvPr>
        </p:nvSpPr>
        <p:spPr/>
        <p:txBody>
          <a:bodyPr/>
          <a:lstStyle>
            <a:lvl1pPr>
              <a:defRPr/>
            </a:lvl1pPr>
          </a:lstStyle>
          <a:p>
            <a:r>
              <a:rPr lang="en-US" smtClean="0"/>
              <a:t>Charles Perkins, Futurewei</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DAC6A62E-54BA-D847-9E46-02DCB8E7602F}" type="slidenum">
              <a:rPr lang="en-US"/>
              <a:pPr/>
              <a:t>‹#›</a:t>
            </a:fld>
            <a:endParaRPr lang="en-US"/>
          </a:p>
        </p:txBody>
      </p:sp>
    </p:spTree>
    <p:extLst>
      <p:ext uri="{BB962C8B-B14F-4D97-AF65-F5344CB8AC3E}">
        <p14:creationId xmlns:p14="http://schemas.microsoft.com/office/powerpoint/2010/main" val="2654249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&lt;March 2017&gt;</a:t>
            </a:r>
            <a:endParaRPr lang="en-US"/>
          </a:p>
        </p:txBody>
      </p:sp>
      <p:sp>
        <p:nvSpPr>
          <p:cNvPr id="6" name="Footer Placeholder 5"/>
          <p:cNvSpPr>
            <a:spLocks noGrp="1"/>
          </p:cNvSpPr>
          <p:nvPr>
            <p:ph type="ftr" sz="quarter" idx="11"/>
          </p:nvPr>
        </p:nvSpPr>
        <p:spPr/>
        <p:txBody>
          <a:bodyPr/>
          <a:lstStyle>
            <a:lvl1pPr>
              <a:defRPr/>
            </a:lvl1pPr>
          </a:lstStyle>
          <a:p>
            <a:r>
              <a:rPr lang="en-US" smtClean="0"/>
              <a:t>Charles Perkins, Futurewei</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EFCC47F2-83AF-EA4E-9749-91E60FAF3736}" type="slidenum">
              <a:rPr lang="en-US"/>
              <a:pPr/>
              <a:t>‹#›</a:t>
            </a:fld>
            <a:endParaRPr lang="en-US"/>
          </a:p>
        </p:txBody>
      </p:sp>
    </p:spTree>
    <p:extLst>
      <p:ext uri="{BB962C8B-B14F-4D97-AF65-F5344CB8AC3E}">
        <p14:creationId xmlns:p14="http://schemas.microsoft.com/office/powerpoint/2010/main" val="4243574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&lt;March 2017&gt;</a:t>
            </a:r>
            <a:endParaRPr lang="en-US"/>
          </a:p>
        </p:txBody>
      </p:sp>
      <p:sp>
        <p:nvSpPr>
          <p:cNvPr id="8" name="Footer Placeholder 7"/>
          <p:cNvSpPr>
            <a:spLocks noGrp="1"/>
          </p:cNvSpPr>
          <p:nvPr>
            <p:ph type="ftr" sz="quarter" idx="11"/>
          </p:nvPr>
        </p:nvSpPr>
        <p:spPr/>
        <p:txBody>
          <a:bodyPr/>
          <a:lstStyle>
            <a:lvl1pPr>
              <a:defRPr/>
            </a:lvl1pPr>
          </a:lstStyle>
          <a:p>
            <a:r>
              <a:rPr lang="en-US" smtClean="0"/>
              <a:t>Charles Perkins, Futurewei</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CE38E3C5-29EE-324E-A91E-73C3F78A4B25}" type="slidenum">
              <a:rPr lang="en-US"/>
              <a:pPr/>
              <a:t>‹#›</a:t>
            </a:fld>
            <a:endParaRPr lang="en-US"/>
          </a:p>
        </p:txBody>
      </p:sp>
    </p:spTree>
    <p:extLst>
      <p:ext uri="{BB962C8B-B14F-4D97-AF65-F5344CB8AC3E}">
        <p14:creationId xmlns:p14="http://schemas.microsoft.com/office/powerpoint/2010/main" val="1690122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&lt;March 2017&gt;</a:t>
            </a:r>
            <a:endParaRPr lang="en-US"/>
          </a:p>
        </p:txBody>
      </p:sp>
      <p:sp>
        <p:nvSpPr>
          <p:cNvPr id="4" name="Footer Placeholder 3"/>
          <p:cNvSpPr>
            <a:spLocks noGrp="1"/>
          </p:cNvSpPr>
          <p:nvPr>
            <p:ph type="ftr" sz="quarter" idx="11"/>
          </p:nvPr>
        </p:nvSpPr>
        <p:spPr/>
        <p:txBody>
          <a:bodyPr/>
          <a:lstStyle>
            <a:lvl1pPr>
              <a:defRPr/>
            </a:lvl1pPr>
          </a:lstStyle>
          <a:p>
            <a:r>
              <a:rPr lang="en-US" smtClean="0"/>
              <a:t>Charles Perkins, Futurewei</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77FF1F34-B04C-9A43-A541-420D9173EF2A}" type="slidenum">
              <a:rPr lang="en-US"/>
              <a:pPr/>
              <a:t>‹#›</a:t>
            </a:fld>
            <a:endParaRPr lang="en-US"/>
          </a:p>
        </p:txBody>
      </p:sp>
    </p:spTree>
    <p:extLst>
      <p:ext uri="{BB962C8B-B14F-4D97-AF65-F5344CB8AC3E}">
        <p14:creationId xmlns:p14="http://schemas.microsoft.com/office/powerpoint/2010/main" val="3933517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&lt;March 2017&gt;</a:t>
            </a:r>
            <a:endParaRPr lang="en-US"/>
          </a:p>
        </p:txBody>
      </p:sp>
      <p:sp>
        <p:nvSpPr>
          <p:cNvPr id="3" name="Footer Placeholder 2"/>
          <p:cNvSpPr>
            <a:spLocks noGrp="1"/>
          </p:cNvSpPr>
          <p:nvPr>
            <p:ph type="ftr" sz="quarter" idx="11"/>
          </p:nvPr>
        </p:nvSpPr>
        <p:spPr/>
        <p:txBody>
          <a:bodyPr/>
          <a:lstStyle>
            <a:lvl1pPr>
              <a:defRPr/>
            </a:lvl1pPr>
          </a:lstStyle>
          <a:p>
            <a:r>
              <a:rPr lang="en-US" smtClean="0"/>
              <a:t>Charles Perkins, Futurewei</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4E1EE5C2-2D56-DA4C-8BAB-67D49507EFEB}" type="slidenum">
              <a:rPr lang="en-US"/>
              <a:pPr/>
              <a:t>‹#›</a:t>
            </a:fld>
            <a:endParaRPr lang="en-US"/>
          </a:p>
        </p:txBody>
      </p:sp>
    </p:spTree>
    <p:extLst>
      <p:ext uri="{BB962C8B-B14F-4D97-AF65-F5344CB8AC3E}">
        <p14:creationId xmlns:p14="http://schemas.microsoft.com/office/powerpoint/2010/main" val="1189495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&lt;March 2017&gt;</a:t>
            </a:r>
            <a:endParaRPr lang="en-US"/>
          </a:p>
        </p:txBody>
      </p:sp>
      <p:sp>
        <p:nvSpPr>
          <p:cNvPr id="6" name="Footer Placeholder 5"/>
          <p:cNvSpPr>
            <a:spLocks noGrp="1"/>
          </p:cNvSpPr>
          <p:nvPr>
            <p:ph type="ftr" sz="quarter" idx="11"/>
          </p:nvPr>
        </p:nvSpPr>
        <p:spPr/>
        <p:txBody>
          <a:bodyPr/>
          <a:lstStyle>
            <a:lvl1pPr>
              <a:defRPr/>
            </a:lvl1pPr>
          </a:lstStyle>
          <a:p>
            <a:r>
              <a:rPr lang="en-US" smtClean="0"/>
              <a:t>Charles Perkins, Futurewei</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2673D244-BA7E-1342-B928-871118E13B6D}" type="slidenum">
              <a:rPr lang="en-US"/>
              <a:pPr/>
              <a:t>‹#›</a:t>
            </a:fld>
            <a:endParaRPr lang="en-US"/>
          </a:p>
        </p:txBody>
      </p:sp>
    </p:spTree>
    <p:extLst>
      <p:ext uri="{BB962C8B-B14F-4D97-AF65-F5344CB8AC3E}">
        <p14:creationId xmlns:p14="http://schemas.microsoft.com/office/powerpoint/2010/main" val="1941600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&lt;March 2017&gt;</a:t>
            </a:r>
            <a:endParaRPr lang="en-US"/>
          </a:p>
        </p:txBody>
      </p:sp>
      <p:sp>
        <p:nvSpPr>
          <p:cNvPr id="6" name="Footer Placeholder 5"/>
          <p:cNvSpPr>
            <a:spLocks noGrp="1"/>
          </p:cNvSpPr>
          <p:nvPr>
            <p:ph type="ftr" sz="quarter" idx="11"/>
          </p:nvPr>
        </p:nvSpPr>
        <p:spPr/>
        <p:txBody>
          <a:bodyPr/>
          <a:lstStyle>
            <a:lvl1pPr>
              <a:defRPr/>
            </a:lvl1pPr>
          </a:lstStyle>
          <a:p>
            <a:r>
              <a:rPr lang="en-US" smtClean="0"/>
              <a:t>Charles Perkins, Futurewei</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A2C8B9AE-D089-4C4B-A59D-767CF513462E}" type="slidenum">
              <a:rPr lang="en-US"/>
              <a:pPr/>
              <a:t>‹#›</a:t>
            </a:fld>
            <a:endParaRPr lang="en-US"/>
          </a:p>
        </p:txBody>
      </p:sp>
    </p:spTree>
    <p:extLst>
      <p:ext uri="{BB962C8B-B14F-4D97-AF65-F5344CB8AC3E}">
        <p14:creationId xmlns:p14="http://schemas.microsoft.com/office/powerpoint/2010/main" val="94648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endParaRPr lang="en-US"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a:defRPr sz="1400" b="1"/>
            </a:lvl1pPr>
          </a:lstStyle>
          <a:p>
            <a:r>
              <a:rPr lang="en-US" smtClean="0"/>
              <a:t>&lt;March 2017&gt;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1pPr algn="r">
              <a:defRPr/>
            </a:lvl1pPr>
          </a:lstStyle>
          <a:p>
            <a:r>
              <a:rPr lang="en-US" smtClean="0"/>
              <a:t>Charles Perkins, Futurewei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91531704-6231-C443-8F78-17B8F4B46FB3}" type="slidenum">
              <a:rPr lang="en-US"/>
              <a:pPr/>
              <a:t>‹#›</a:t>
            </a:fld>
            <a:endParaRPr lang="en-US"/>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marL="109538" lvl="4" indent="0" algn="r"/>
            <a:r>
              <a:rPr lang="en-US" sz="1400" b="1" dirty="0"/>
              <a:t>doc.: </a:t>
            </a:r>
            <a:r>
              <a:rPr lang="en-US" sz="1400" b="1" dirty="0">
                <a:latin typeface="+mj-lt"/>
              </a:rPr>
              <a:t>IEEE 802.15-</a:t>
            </a:r>
            <a:r>
              <a:rPr lang="en-US" sz="1400" b="1" dirty="0" smtClean="0">
                <a:latin typeface="+mj-lt"/>
              </a:rPr>
              <a:t>&lt;</a:t>
            </a:r>
            <a:r>
              <a:rPr lang="en-US" sz="1400" b="1" kern="1200" dirty="0" smtClean="0">
                <a:solidFill>
                  <a:schemeClr val="tx1"/>
                </a:solidFill>
                <a:latin typeface="+mj-lt"/>
                <a:ea typeface="ＭＳ Ｐゴシック" charset="0"/>
                <a:cs typeface="+mn-cs"/>
              </a:rPr>
              <a:t>15-17-0232-00-0012</a:t>
            </a:r>
            <a:r>
              <a:rPr lang="en-US" sz="1400" b="1" dirty="0" smtClean="0">
                <a:latin typeface="+mj-lt"/>
              </a:rPr>
              <a:t>&gt;</a:t>
            </a:r>
            <a:endParaRPr lang="en-US" sz="1400" b="1" dirty="0">
              <a:latin typeface="+mj-lt"/>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charset="0"/>
          <a:ea typeface="ＭＳ Ｐゴシック" charset="0"/>
        </a:defRPr>
      </a:lvl2pPr>
      <a:lvl3pPr algn="ctr" rtl="0" eaLnBrk="1" fontAlgn="base" hangingPunct="1">
        <a:spcBef>
          <a:spcPct val="0"/>
        </a:spcBef>
        <a:spcAft>
          <a:spcPct val="0"/>
        </a:spcAft>
        <a:defRPr sz="3600">
          <a:solidFill>
            <a:schemeClr val="tx2"/>
          </a:solidFill>
          <a:latin typeface="Times New Roman" charset="0"/>
          <a:ea typeface="ＭＳ Ｐゴシック" charset="0"/>
        </a:defRPr>
      </a:lvl3pPr>
      <a:lvl4pPr algn="ctr" rtl="0" eaLnBrk="1" fontAlgn="base" hangingPunct="1">
        <a:spcBef>
          <a:spcPct val="0"/>
        </a:spcBef>
        <a:spcAft>
          <a:spcPct val="0"/>
        </a:spcAft>
        <a:defRPr sz="3600">
          <a:solidFill>
            <a:schemeClr val="tx2"/>
          </a:solidFill>
          <a:latin typeface="Times New Roman" charset="0"/>
          <a:ea typeface="ＭＳ Ｐゴシック" charset="0"/>
        </a:defRPr>
      </a:lvl4pPr>
      <a:lvl5pPr algn="ctr" rtl="0" eaLnBrk="1" fontAlgn="base" hangingPunct="1">
        <a:spcBef>
          <a:spcPct val="0"/>
        </a:spcBef>
        <a:spcAft>
          <a:spcPct val="0"/>
        </a:spcAft>
        <a:defRPr sz="3600">
          <a:solidFill>
            <a:schemeClr val="tx2"/>
          </a:solidFill>
          <a:latin typeface="Times New Roman" charset="0"/>
          <a:ea typeface="ＭＳ Ｐゴシック" charset="0"/>
        </a:defRPr>
      </a:lvl5pPr>
      <a:lvl6pPr marL="457200" algn="ctr" rtl="0" eaLnBrk="1" fontAlgn="base" hangingPunct="1">
        <a:spcBef>
          <a:spcPct val="0"/>
        </a:spcBef>
        <a:spcAft>
          <a:spcPct val="0"/>
        </a:spcAft>
        <a:defRPr sz="3600">
          <a:solidFill>
            <a:schemeClr val="tx2"/>
          </a:solidFill>
          <a:latin typeface="Times New Roman" charset="0"/>
          <a:ea typeface="ＭＳ Ｐゴシック" charset="0"/>
        </a:defRPr>
      </a:lvl6pPr>
      <a:lvl7pPr marL="914400" algn="ctr" rtl="0" eaLnBrk="1" fontAlgn="base" hangingPunct="1">
        <a:spcBef>
          <a:spcPct val="0"/>
        </a:spcBef>
        <a:spcAft>
          <a:spcPct val="0"/>
        </a:spcAft>
        <a:defRPr sz="3600">
          <a:solidFill>
            <a:schemeClr val="tx2"/>
          </a:solidFill>
          <a:latin typeface="Times New Roman" charset="0"/>
          <a:ea typeface="ＭＳ Ｐゴシック" charset="0"/>
        </a:defRPr>
      </a:lvl7pPr>
      <a:lvl8pPr marL="1371600" algn="ctr" rtl="0" eaLnBrk="1" fontAlgn="base" hangingPunct="1">
        <a:spcBef>
          <a:spcPct val="0"/>
        </a:spcBef>
        <a:spcAft>
          <a:spcPct val="0"/>
        </a:spcAft>
        <a:defRPr sz="3600">
          <a:solidFill>
            <a:schemeClr val="tx2"/>
          </a:solidFill>
          <a:latin typeface="Times New Roman" charset="0"/>
          <a:ea typeface="ＭＳ Ｐゴシック" charset="0"/>
        </a:defRPr>
      </a:lvl8pPr>
      <a:lvl9pPr marL="1828800" algn="ctr" rtl="0" eaLnBrk="1" fontAlgn="base" hangingPunct="1">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085850" indent="-228600" algn="l" rtl="0" eaLnBrk="1" fontAlgn="base" hangingPunct="1">
        <a:spcBef>
          <a:spcPct val="20000"/>
        </a:spcBef>
        <a:spcAft>
          <a:spcPct val="0"/>
        </a:spcAft>
        <a:buChar char="•"/>
        <a:defRPr sz="2400">
          <a:solidFill>
            <a:schemeClr val="tx1"/>
          </a:solidFill>
          <a:latin typeface="+mn-lt"/>
          <a:ea typeface="+mn-ea"/>
        </a:defRPr>
      </a:lvl3pPr>
      <a:lvl4pPr marL="1428750" indent="-228600" algn="l" rtl="0" eaLnBrk="1" fontAlgn="base" hangingPunct="1">
        <a:spcBef>
          <a:spcPct val="20000"/>
        </a:spcBef>
        <a:spcAft>
          <a:spcPct val="0"/>
        </a:spcAft>
        <a:buChar char="–"/>
        <a:defRPr sz="2000">
          <a:solidFill>
            <a:schemeClr val="tx1"/>
          </a:solidFill>
          <a:latin typeface="+mn-lt"/>
          <a:ea typeface="+mn-ea"/>
        </a:defRPr>
      </a:lvl4pPr>
      <a:lvl5pPr marL="1771650" indent="-228600" algn="l" rtl="0" eaLnBrk="1" fontAlgn="base" hangingPunct="1">
        <a:spcBef>
          <a:spcPct val="20000"/>
        </a:spcBef>
        <a:spcAft>
          <a:spcPct val="0"/>
        </a:spcAft>
        <a:buChar char="•"/>
        <a:defRPr sz="2000">
          <a:solidFill>
            <a:schemeClr val="tx1"/>
          </a:solidFill>
          <a:latin typeface="+mn-lt"/>
          <a:ea typeface="+mn-ea"/>
        </a:defRPr>
      </a:lvl5pPr>
      <a:lvl6pPr marL="2228850" indent="-228600" algn="l" rtl="0" eaLnBrk="1" fontAlgn="base" hangingPunct="1">
        <a:spcBef>
          <a:spcPct val="20000"/>
        </a:spcBef>
        <a:spcAft>
          <a:spcPct val="0"/>
        </a:spcAft>
        <a:buChar char="•"/>
        <a:defRPr sz="2000">
          <a:solidFill>
            <a:schemeClr val="tx1"/>
          </a:solidFill>
          <a:latin typeface="+mn-lt"/>
          <a:ea typeface="+mn-ea"/>
        </a:defRPr>
      </a:lvl6pPr>
      <a:lvl7pPr marL="2686050" indent="-228600" algn="l" rtl="0" eaLnBrk="1" fontAlgn="base" hangingPunct="1">
        <a:spcBef>
          <a:spcPct val="20000"/>
        </a:spcBef>
        <a:spcAft>
          <a:spcPct val="0"/>
        </a:spcAft>
        <a:buChar char="•"/>
        <a:defRPr sz="2000">
          <a:solidFill>
            <a:schemeClr val="tx1"/>
          </a:solidFill>
          <a:latin typeface="+mn-lt"/>
          <a:ea typeface="+mn-ea"/>
        </a:defRPr>
      </a:lvl7pPr>
      <a:lvl8pPr marL="3143250" indent="-228600" algn="l" rtl="0" eaLnBrk="1" fontAlgn="base" hangingPunct="1">
        <a:spcBef>
          <a:spcPct val="20000"/>
        </a:spcBef>
        <a:spcAft>
          <a:spcPct val="0"/>
        </a:spcAft>
        <a:buChar char="•"/>
        <a:defRPr sz="2000">
          <a:solidFill>
            <a:schemeClr val="tx1"/>
          </a:solidFill>
          <a:latin typeface="+mn-lt"/>
          <a:ea typeface="+mn-ea"/>
        </a:defRPr>
      </a:lvl8pPr>
      <a:lvl9pPr marL="360045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smtClean="0"/>
              <a:t>&lt;March 2017&gt;</a:t>
            </a:r>
            <a:endParaRPr lang="en-US" dirty="0"/>
          </a:p>
        </p:txBody>
      </p:sp>
      <p:sp>
        <p:nvSpPr>
          <p:cNvPr id="5" name="Footer Placeholder 2"/>
          <p:cNvSpPr>
            <a:spLocks noGrp="1"/>
          </p:cNvSpPr>
          <p:nvPr>
            <p:ph type="ftr" sz="quarter" idx="11"/>
          </p:nvPr>
        </p:nvSpPr>
        <p:spPr/>
        <p:txBody>
          <a:bodyPr/>
          <a:lstStyle/>
          <a:p>
            <a:r>
              <a:rPr lang="en-US" smtClean="0"/>
              <a:t>Charles Perkins, Futurewei</a:t>
            </a:r>
            <a:endParaRPr lang="en-US"/>
          </a:p>
        </p:txBody>
      </p:sp>
      <p:sp>
        <p:nvSpPr>
          <p:cNvPr id="6" name="Slide Number Placeholder 3"/>
          <p:cNvSpPr>
            <a:spLocks noGrp="1"/>
          </p:cNvSpPr>
          <p:nvPr>
            <p:ph type="sldNum" sz="quarter" idx="12"/>
          </p:nvPr>
        </p:nvSpPr>
        <p:spPr/>
        <p:txBody>
          <a:bodyPr/>
          <a:lstStyle/>
          <a:p>
            <a:r>
              <a:rPr lang="en-US"/>
              <a:t>Slide </a:t>
            </a:r>
            <a:fld id="{1527995F-17E4-0A40-A2DF-7FA4D37CC261}" type="slidenum">
              <a:rPr lang="en-US"/>
              <a:pPr/>
              <a:t>1</a:t>
            </a:fld>
            <a:endParaRPr 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solidFill>
                  <a:srgbClr val="FF0000"/>
                </a:solidFill>
              </a:rPr>
              <a:t>A user-space </a:t>
            </a:r>
            <a:r>
              <a:rPr lang="en-US" sz="1600" dirty="0">
                <a:solidFill>
                  <a:srgbClr val="FF0000"/>
                </a:solidFill>
              </a:rPr>
              <a:t>application view of 802.15.12 profile </a:t>
            </a:r>
            <a:r>
              <a:rPr lang="en-US" sz="1600" dirty="0" smtClean="0">
                <a:solidFill>
                  <a:srgbClr val="FF0000"/>
                </a:solidFill>
              </a:rPr>
              <a:t>interface via </a:t>
            </a:r>
            <a:r>
              <a:rPr lang="en-US" sz="1600" dirty="0" err="1" smtClean="0">
                <a:solidFill>
                  <a:srgbClr val="FF0000"/>
                </a:solidFill>
              </a:rPr>
              <a:t>ioctl</a:t>
            </a:r>
            <a:r>
              <a:rPr lang="en-US" sz="1600" dirty="0" smtClean="0">
                <a:solidFill>
                  <a:srgbClr val="FF0000"/>
                </a:solidFill>
              </a:rPr>
              <a:t>()</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16 March 2017</a:t>
            </a:r>
            <a:r>
              <a:rPr lang="en-US" sz="1600" dirty="0" smtClean="0">
                <a:solidFill>
                  <a:schemeClr val="tx2"/>
                </a:solidFill>
              </a:rPr>
              <a:t>]</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Charles Perkins</a:t>
            </a:r>
            <a:r>
              <a:rPr lang="en-US" sz="1600" dirty="0" smtClean="0">
                <a:solidFill>
                  <a:schemeClr val="tx2"/>
                </a:solidFill>
              </a:rPr>
              <a:t>] Company [</a:t>
            </a:r>
            <a:r>
              <a:rPr lang="en-US" sz="1600" dirty="0" smtClean="0">
                <a:solidFill>
                  <a:srgbClr val="FF0000"/>
                </a:solidFill>
              </a:rPr>
              <a:t>Futurewei</a:t>
            </a:r>
            <a:r>
              <a:rPr lang="en-US" sz="1600" dirty="0" smtClean="0">
                <a:solidFill>
                  <a:schemeClr val="tx2"/>
                </a:solidFill>
              </a:rPr>
              <a:t>]</a:t>
            </a:r>
            <a:endParaRPr lang="en-US" sz="1600" dirty="0">
              <a:solidFill>
                <a:schemeClr val="tx2"/>
              </a:solidFill>
            </a:endParaRPr>
          </a:p>
          <a:p>
            <a:r>
              <a:rPr lang="en-US" sz="1600" dirty="0">
                <a:solidFill>
                  <a:schemeClr val="tx2"/>
                </a:solidFill>
              </a:rPr>
              <a:t>Address </a:t>
            </a:r>
            <a:r>
              <a:rPr lang="en-US" sz="1600" dirty="0" smtClean="0">
                <a:solidFill>
                  <a:schemeClr val="tx2"/>
                </a:solidFill>
              </a:rPr>
              <a:t>[</a:t>
            </a:r>
            <a:r>
              <a:rPr lang="en-US" sz="1600" dirty="0" smtClean="0">
                <a:solidFill>
                  <a:srgbClr val="FF0000"/>
                </a:solidFill>
              </a:rPr>
              <a:t>Santa Clara, CA</a:t>
            </a:r>
            <a:r>
              <a:rPr lang="en-US" sz="1600" dirty="0" smtClean="0">
                <a:solidFill>
                  <a:schemeClr val="tx2"/>
                </a:solidFill>
              </a:rPr>
              <a:t>]</a:t>
            </a:r>
            <a:endParaRPr lang="en-US" sz="1600" dirty="0">
              <a:solidFill>
                <a:schemeClr val="tx2"/>
              </a:solidFill>
            </a:endParaRPr>
          </a:p>
          <a:p>
            <a:r>
              <a:rPr lang="en-US" sz="1600" dirty="0">
                <a:solidFill>
                  <a:schemeClr val="tx2"/>
                </a:solidFill>
              </a:rPr>
              <a:t>Voice</a:t>
            </a:r>
            <a:r>
              <a:rPr lang="en-US" sz="1600" dirty="0" smtClean="0">
                <a:solidFill>
                  <a:schemeClr val="tx2"/>
                </a:solidFill>
              </a:rPr>
              <a:t>:[</a:t>
            </a:r>
            <a:r>
              <a:rPr lang="en-US" sz="1600" dirty="0" smtClean="0">
                <a:solidFill>
                  <a:srgbClr val="FF0000"/>
                </a:solidFill>
              </a:rPr>
              <a:t>408-330-4586</a:t>
            </a:r>
            <a:r>
              <a:rPr lang="en-US" sz="1600" dirty="0" smtClean="0">
                <a:solidFill>
                  <a:schemeClr val="tx2"/>
                </a:solidFill>
              </a:rPr>
              <a:t>], E-Mail:[</a:t>
            </a:r>
            <a:r>
              <a:rPr lang="en-US" sz="1600" dirty="0" smtClean="0">
                <a:solidFill>
                  <a:srgbClr val="FF0000"/>
                </a:solidFill>
              </a:rPr>
              <a:t>charliep@computer.org</a:t>
            </a:r>
            <a:r>
              <a:rPr lang="en-US" sz="1600" dirty="0" smtClean="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a:t>
            </a:r>
            <a:r>
              <a:rPr lang="en-US" sz="1600" dirty="0" smtClean="0">
                <a:solidFill>
                  <a:srgbClr val="FF0000"/>
                </a:solidFill>
              </a:rPr>
              <a:t>Development of 802.15.12 management module ideas for profiles</a:t>
            </a:r>
            <a:r>
              <a:rPr lang="en-US" sz="1600" dirty="0" smtClean="0">
                <a:solidFill>
                  <a:schemeClr val="tx2"/>
                </a:solidFill>
              </a:rPr>
              <a:t>]</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sz="1600" dirty="0" smtClean="0">
                <a:solidFill>
                  <a:srgbClr val="FF0000"/>
                </a:solidFill>
              </a:rPr>
              <a:t>User-space applications can use </a:t>
            </a:r>
            <a:r>
              <a:rPr lang="en-US" sz="1600" dirty="0" err="1" smtClean="0">
                <a:solidFill>
                  <a:srgbClr val="FF0000"/>
                </a:solidFill>
              </a:rPr>
              <a:t>ioctl</a:t>
            </a:r>
            <a:r>
              <a:rPr lang="en-US" sz="1600" dirty="0" smtClean="0">
                <a:solidFill>
                  <a:srgbClr val="FF0000"/>
                </a:solidFill>
              </a:rPr>
              <a:t>() to execute </a:t>
            </a:r>
            <a:r>
              <a:rPr lang="en-US" sz="1600" dirty="0">
                <a:solidFill>
                  <a:srgbClr val="FF0000"/>
                </a:solidFill>
              </a:rPr>
              <a:t>802.15.12 </a:t>
            </a:r>
            <a:r>
              <a:rPr lang="en-US" sz="1600" dirty="0" smtClean="0">
                <a:solidFill>
                  <a:srgbClr val="FF0000"/>
                </a:solidFill>
              </a:rPr>
              <a:t>profiles in </a:t>
            </a:r>
            <a:r>
              <a:rPr lang="en-US" sz="1600" dirty="0" err="1" smtClean="0">
                <a:solidFill>
                  <a:srgbClr val="FF0000"/>
                </a:solidFill>
              </a:rPr>
              <a:t>mgmt</a:t>
            </a:r>
            <a:r>
              <a:rPr lang="en-US" sz="1600" dirty="0" smtClean="0">
                <a:solidFill>
                  <a:srgbClr val="FF0000"/>
                </a:solidFill>
              </a:rPr>
              <a:t> module.</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FF0000"/>
                </a:solidFill>
              </a:rPr>
              <a:t>consider how programmers will use 802.15.12</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04800"/>
            <a:ext cx="8001000" cy="1066800"/>
          </a:xfrm>
        </p:spPr>
        <p:txBody>
          <a:bodyPr/>
          <a:lstStyle/>
          <a:p>
            <a:r>
              <a:rPr kumimoji="1" lang="en-US" altLang="ja-JP" dirty="0" smtClean="0"/>
              <a:t>Candidates to place L2R management box</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&lt;May 2017&gt;</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&lt;Noriyuki Sato&gt;&lt;Kiyoshi Fukui&gt;, &lt;OKI&gt;</a:t>
            </a:r>
            <a:endParaRPr lang="en-US" dirty="0"/>
          </a:p>
        </p:txBody>
      </p:sp>
      <p:sp>
        <p:nvSpPr>
          <p:cNvPr id="6" name="スライド番号プレースホルダー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10</a:t>
            </a:fld>
            <a:endParaRPr lang="en-US"/>
          </a:p>
        </p:txBody>
      </p:sp>
      <p:pic>
        <p:nvPicPr>
          <p:cNvPr id="7" name="Picture 5" descr="802.15.12-multi-mode-r4.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9525" y="1066800"/>
            <a:ext cx="8077200" cy="5410200"/>
          </a:xfrm>
          <a:prstGeom prst="rect">
            <a:avLst/>
          </a:prstGeom>
        </p:spPr>
      </p:pic>
      <p:sp>
        <p:nvSpPr>
          <p:cNvPr id="8" name="角丸四角形 7"/>
          <p:cNvSpPr/>
          <p:nvPr/>
        </p:nvSpPr>
        <p:spPr bwMode="auto">
          <a:xfrm>
            <a:off x="4724400" y="2409484"/>
            <a:ext cx="381000" cy="206644"/>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dirty="0" smtClean="0">
                <a:ln>
                  <a:noFill/>
                </a:ln>
                <a:solidFill>
                  <a:schemeClr val="tx1"/>
                </a:solidFill>
                <a:effectLst/>
                <a:latin typeface="Times New Roman" pitchFamily="-109" charset="0"/>
              </a:rPr>
              <a:t>1</a:t>
            </a:r>
            <a:endParaRPr kumimoji="0" lang="ja-JP" altLang="en-US" sz="800" b="0" i="0" u="none" strike="noStrike" cap="none" normalizeH="0" baseline="0" dirty="0">
              <a:ln>
                <a:noFill/>
              </a:ln>
              <a:solidFill>
                <a:schemeClr val="tx1"/>
              </a:solidFill>
              <a:effectLst/>
              <a:latin typeface="Times New Roman" pitchFamily="-109" charset="0"/>
            </a:endParaRPr>
          </a:p>
        </p:txBody>
      </p:sp>
      <p:sp>
        <p:nvSpPr>
          <p:cNvPr id="11" name="角丸四角形 10"/>
          <p:cNvSpPr/>
          <p:nvPr/>
        </p:nvSpPr>
        <p:spPr bwMode="auto">
          <a:xfrm>
            <a:off x="7124700" y="1981200"/>
            <a:ext cx="381000" cy="206644"/>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800" dirty="0">
                <a:latin typeface="Times New Roman" pitchFamily="-109" charset="0"/>
              </a:rPr>
              <a:t>2</a:t>
            </a:r>
            <a:endParaRPr kumimoji="0" lang="ja-JP" altLang="en-US" sz="800" b="0" i="0" u="none" strike="noStrike" cap="none" normalizeH="0" baseline="0" dirty="0">
              <a:ln>
                <a:noFill/>
              </a:ln>
              <a:solidFill>
                <a:schemeClr val="tx1"/>
              </a:solidFill>
              <a:effectLst/>
              <a:latin typeface="Times New Roman" pitchFamily="-109" charset="0"/>
            </a:endParaRPr>
          </a:p>
        </p:txBody>
      </p:sp>
      <p:sp>
        <p:nvSpPr>
          <p:cNvPr id="12" name="角丸四角形 11"/>
          <p:cNvSpPr/>
          <p:nvPr/>
        </p:nvSpPr>
        <p:spPr bwMode="auto">
          <a:xfrm>
            <a:off x="7391400" y="1447800"/>
            <a:ext cx="381000" cy="206644"/>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800" dirty="0">
                <a:latin typeface="Times New Roman" pitchFamily="-109" charset="0"/>
              </a:rPr>
              <a:t>3</a:t>
            </a:r>
            <a:endParaRPr kumimoji="0" lang="ja-JP" altLang="en-US" sz="800" b="0" i="0" u="none" strike="noStrike" cap="none" normalizeH="0" baseline="0" dirty="0">
              <a:ln>
                <a:noFill/>
              </a:ln>
              <a:solidFill>
                <a:schemeClr val="tx1"/>
              </a:solidFill>
              <a:effectLst/>
              <a:latin typeface="Times New Roman" pitchFamily="-109" charset="0"/>
            </a:endParaRPr>
          </a:p>
        </p:txBody>
      </p:sp>
    </p:spTree>
    <p:extLst>
      <p:ext uri="{BB962C8B-B14F-4D97-AF65-F5344CB8AC3E}">
        <p14:creationId xmlns:p14="http://schemas.microsoft.com/office/powerpoint/2010/main" val="1276209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Ref. Functionalities that higher layer need to manage</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&lt;May 2017&gt;</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&lt;Noriyuki Sato&gt;&lt;Kiyoshi Fukui&gt;, &lt;OKI&gt;</a:t>
            </a:r>
            <a:endParaRPr lang="en-US" dirty="0"/>
          </a:p>
        </p:txBody>
      </p:sp>
      <p:sp>
        <p:nvSpPr>
          <p:cNvPr id="6" name="スライド番号プレースホルダー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11</a:t>
            </a:fld>
            <a:endParaRPr lang="en-US"/>
          </a:p>
        </p:txBody>
      </p:sp>
      <p:graphicFrame>
        <p:nvGraphicFramePr>
          <p:cNvPr id="11" name="コンテンツ プレースホルダー 10"/>
          <p:cNvGraphicFramePr>
            <a:graphicFrameLocks noGrp="1"/>
          </p:cNvGraphicFramePr>
          <p:nvPr>
            <p:ph idx="1"/>
            <p:extLst>
              <p:ext uri="{D42A27DB-BD31-4B8C-83A1-F6EECF244321}">
                <p14:modId xmlns:p14="http://schemas.microsoft.com/office/powerpoint/2010/main" val="547864584"/>
              </p:ext>
            </p:extLst>
          </p:nvPr>
        </p:nvGraphicFramePr>
        <p:xfrm>
          <a:off x="2049594" y="1970274"/>
          <a:ext cx="5044811" cy="4156278"/>
        </p:xfrm>
        <a:graphic>
          <a:graphicData uri="http://schemas.openxmlformats.org/drawingml/2006/table">
            <a:tbl>
              <a:tblPr>
                <a:tableStyleId>{5C22544A-7EE6-4342-B048-85BDC9FD1C3A}</a:tableStyleId>
              </a:tblPr>
              <a:tblGrid>
                <a:gridCol w="147196"/>
                <a:gridCol w="1492033"/>
                <a:gridCol w="468351"/>
                <a:gridCol w="401444"/>
                <a:gridCol w="2535787"/>
              </a:tblGrid>
              <a:tr h="268967">
                <a:tc>
                  <a:txBody>
                    <a:bodyPr/>
                    <a:lstStyle/>
                    <a:p>
                      <a:pPr algn="ctr" fontAlgn="ctr"/>
                      <a:r>
                        <a:rPr lang="en-US" sz="600" u="none" strike="noStrike" dirty="0">
                          <a:effectLst/>
                        </a:rPr>
                        <a:t>No.</a:t>
                      </a:r>
                      <a:endParaRPr lang="en-US" sz="600" b="0" i="0" u="none" strike="noStrike" dirty="0">
                        <a:solidFill>
                          <a:srgbClr val="000000"/>
                        </a:solidFill>
                        <a:effectLst/>
                        <a:latin typeface="ＭＳ Ｐゴシック"/>
                      </a:endParaRPr>
                    </a:p>
                  </a:txBody>
                  <a:tcPr marL="4014" marR="4014" marT="4014" marB="0" anchor="ctr"/>
                </a:tc>
                <a:tc>
                  <a:txBody>
                    <a:bodyPr/>
                    <a:lstStyle/>
                    <a:p>
                      <a:pPr algn="ctr" fontAlgn="ctr"/>
                      <a:r>
                        <a:rPr lang="en-US" sz="600" u="none" strike="noStrike">
                          <a:effectLst/>
                        </a:rPr>
                        <a:t>item</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sz="600" u="none" strike="noStrike">
                          <a:effectLst/>
                        </a:rPr>
                        <a:t>Page in IEEE802.15.10</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sz="600" u="none" strike="noStrike">
                          <a:effectLst/>
                        </a:rPr>
                        <a:t>Which box should manage</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sz="600" u="none" strike="noStrike">
                          <a:effectLst/>
                        </a:rPr>
                        <a:t>Description</a:t>
                      </a:r>
                      <a:endParaRPr lang="en-US" sz="600" b="0" i="0" u="none" strike="noStrike">
                        <a:solidFill>
                          <a:srgbClr val="000000"/>
                        </a:solidFill>
                        <a:effectLst/>
                        <a:latin typeface="ＭＳ Ｐゴシック"/>
                      </a:endParaRPr>
                    </a:p>
                  </a:txBody>
                  <a:tcPr marL="4014" marR="4014" marT="4014" marB="0" anchor="ctr"/>
                </a:tc>
              </a:tr>
              <a:tr h="441588">
                <a:tc>
                  <a:txBody>
                    <a:bodyPr/>
                    <a:lstStyle/>
                    <a:p>
                      <a:pPr algn="ctr" fontAlgn="ctr"/>
                      <a:r>
                        <a:rPr lang="en-US" altLang="ja-JP" sz="600" u="none" strike="noStrike">
                          <a:effectLst/>
                        </a:rPr>
                        <a:t>1</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Short address management</a:t>
                      </a:r>
                      <a:endParaRPr lang="en-US"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P.27</a:t>
                      </a:r>
                      <a:br>
                        <a:rPr lang="en-US" sz="600" u="none" strike="noStrike">
                          <a:effectLst/>
                        </a:rPr>
                      </a:br>
                      <a:r>
                        <a:rPr lang="en-US" sz="600" u="none" strike="noStrike">
                          <a:effectLst/>
                        </a:rPr>
                        <a:t>P.38-39</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3</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PAN coordinator manages short addresses for all devices within the PAN using PANC DC (PAN coordinator direct connection) that is exchanged by a transport protocol other than L2R or ULI. Application layer manages it.</a:t>
                      </a:r>
                      <a:endParaRPr lang="en-US" sz="600" b="0" i="0" u="none" strike="noStrike">
                        <a:solidFill>
                          <a:srgbClr val="000000"/>
                        </a:solidFill>
                        <a:effectLst/>
                        <a:latin typeface="ＭＳ Ｐゴシック"/>
                      </a:endParaRPr>
                    </a:p>
                  </a:txBody>
                  <a:tcPr marL="4014" marR="4014" marT="4014" marB="0" anchor="ctr"/>
                </a:tc>
              </a:tr>
              <a:tr h="264953">
                <a:tc>
                  <a:txBody>
                    <a:bodyPr/>
                    <a:lstStyle/>
                    <a:p>
                      <a:pPr algn="ctr" fontAlgn="ctr"/>
                      <a:r>
                        <a:rPr lang="en-US" altLang="ja-JP" sz="600" u="none" strike="noStrike">
                          <a:effectLst/>
                        </a:rPr>
                        <a:t>2</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Source rout management</a:t>
                      </a:r>
                      <a:endParaRPr lang="en-US"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P.54, P.64,</a:t>
                      </a:r>
                      <a:br>
                        <a:rPr lang="en-US" sz="600" u="none" strike="noStrike">
                          <a:effectLst/>
                        </a:rPr>
                      </a:br>
                      <a:r>
                        <a:rPr lang="en-US" sz="600" u="none" strike="noStrike">
                          <a:effectLst/>
                        </a:rPr>
                        <a:t>P.66, P.67</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1</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In no-storing mode, all DS path information is gathered to mesh root. Appropriate path list need to be generated everytime when data is sent.</a:t>
                      </a:r>
                      <a:endParaRPr lang="en-US" sz="600" b="0" i="0" u="none" strike="noStrike">
                        <a:solidFill>
                          <a:srgbClr val="000000"/>
                        </a:solidFill>
                        <a:effectLst/>
                        <a:latin typeface="ＭＳ Ｐゴシック"/>
                      </a:endParaRPr>
                    </a:p>
                  </a:txBody>
                  <a:tcPr marL="4014" marR="4014" marT="4014" marB="0" anchor="ctr"/>
                </a:tc>
              </a:tr>
              <a:tr h="541949">
                <a:tc>
                  <a:txBody>
                    <a:bodyPr/>
                    <a:lstStyle/>
                    <a:p>
                      <a:pPr algn="ctr" fontAlgn="ctr"/>
                      <a:r>
                        <a:rPr lang="en-US" altLang="ja-JP" sz="600" u="none" strike="noStrike">
                          <a:effectLst/>
                        </a:rPr>
                        <a:t>3</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Procedure through PANC DC</a:t>
                      </a:r>
                      <a:endParaRPr lang="en-US"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P.38-39,</a:t>
                      </a:r>
                      <a:br>
                        <a:rPr lang="en-US" sz="600" u="none" strike="noStrike">
                          <a:effectLst/>
                        </a:rPr>
                      </a:br>
                      <a:r>
                        <a:rPr lang="en-US" sz="600" u="none" strike="noStrike">
                          <a:effectLst/>
                        </a:rPr>
                        <a:t>P.77</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3</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A mesh root with PANC DC (PAN coordinator direct connection) which is up to a higher layer of L2R need to exchange the information with PAN coordinator through PANC DC for the following two functions.</a:t>
                      </a:r>
                      <a:br>
                        <a:rPr lang="en-US" sz="600" u="none" strike="noStrike">
                          <a:effectLst/>
                        </a:rPr>
                      </a:br>
                      <a:r>
                        <a:rPr lang="en-US" sz="600" u="none" strike="noStrike">
                          <a:effectLst/>
                        </a:rPr>
                        <a:t>1. Short address management</a:t>
                      </a:r>
                      <a:br>
                        <a:rPr lang="en-US" sz="600" u="none" strike="noStrike">
                          <a:effectLst/>
                        </a:rPr>
                      </a:br>
                      <a:r>
                        <a:rPr lang="en-US" sz="600" u="none" strike="noStrike">
                          <a:effectLst/>
                        </a:rPr>
                        <a:t>2. Broadcast to all devices within a PAN</a:t>
                      </a:r>
                      <a:endParaRPr lang="en-US" sz="600" b="0" i="0" u="none" strike="noStrike">
                        <a:solidFill>
                          <a:srgbClr val="000000"/>
                        </a:solidFill>
                        <a:effectLst/>
                        <a:latin typeface="ＭＳ Ｐゴシック"/>
                      </a:endParaRPr>
                    </a:p>
                  </a:txBody>
                  <a:tcPr marL="4014" marR="4014" marT="4014" marB="0" anchor="ctr"/>
                </a:tc>
              </a:tr>
              <a:tr h="361299">
                <a:tc>
                  <a:txBody>
                    <a:bodyPr/>
                    <a:lstStyle/>
                    <a:p>
                      <a:pPr algn="ctr" fontAlgn="ctr"/>
                      <a:r>
                        <a:rPr lang="en-US" altLang="ja-JP" sz="600" u="none" strike="noStrike">
                          <a:effectLst/>
                        </a:rPr>
                        <a:t>4</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PAN discovery</a:t>
                      </a:r>
                      <a:endParaRPr lang="en-US"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P.28-31</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1</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Before starting or joining an L2R mesh, an L2R device does the discovery process in order to find an appropriate PAN to associate to. This process should be controlled by a next higher layer of an L2R sublayer.</a:t>
                      </a:r>
                      <a:endParaRPr lang="en-US" sz="600" b="0" i="0" u="none" strike="noStrike">
                        <a:solidFill>
                          <a:srgbClr val="000000"/>
                        </a:solidFill>
                        <a:effectLst/>
                        <a:latin typeface="ＭＳ Ｐゴシック"/>
                      </a:endParaRPr>
                    </a:p>
                  </a:txBody>
                  <a:tcPr marL="4014" marR="4014" marT="4014" marB="0" anchor="ctr"/>
                </a:tc>
              </a:tr>
              <a:tr h="180650">
                <a:tc>
                  <a:txBody>
                    <a:bodyPr/>
                    <a:lstStyle/>
                    <a:p>
                      <a:pPr algn="ctr" fontAlgn="ctr"/>
                      <a:r>
                        <a:rPr lang="en-US" altLang="ja-JP" sz="600" u="none" strike="noStrike">
                          <a:effectLst/>
                        </a:rPr>
                        <a:t>5</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Procedure for starting a new L2R mesh</a:t>
                      </a:r>
                      <a:endParaRPr lang="en-US"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P.26</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1</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Configuration of an L2R mesh when a device starts a new L2R mesh using profile.</a:t>
                      </a:r>
                      <a:endParaRPr lang="en-US" sz="600" b="0" i="0" u="none" strike="noStrike">
                        <a:solidFill>
                          <a:srgbClr val="000000"/>
                        </a:solidFill>
                        <a:effectLst/>
                        <a:latin typeface="ＭＳ Ｐゴシック"/>
                      </a:endParaRPr>
                    </a:p>
                  </a:txBody>
                  <a:tcPr marL="4014" marR="4014" marT="4014" marB="0" anchor="ctr"/>
                </a:tc>
              </a:tr>
              <a:tr h="180650">
                <a:tc>
                  <a:txBody>
                    <a:bodyPr/>
                    <a:lstStyle/>
                    <a:p>
                      <a:pPr algn="ctr" fontAlgn="ctr"/>
                      <a:r>
                        <a:rPr lang="en-US" altLang="ja-JP" sz="600" u="none" strike="noStrike">
                          <a:effectLst/>
                        </a:rPr>
                        <a:t>6</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Procedure for joining a L2R mesh</a:t>
                      </a:r>
                      <a:endParaRPr lang="en-US"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P.32, P34</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1</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Configuration of an L2R device when a device joins a L2R mesh using profile</a:t>
                      </a:r>
                      <a:endParaRPr lang="en-US" sz="600" b="0" i="0" u="none" strike="noStrike">
                        <a:solidFill>
                          <a:srgbClr val="000000"/>
                        </a:solidFill>
                        <a:effectLst/>
                        <a:latin typeface="ＭＳ Ｐゴシック"/>
                      </a:endParaRPr>
                    </a:p>
                  </a:txBody>
                  <a:tcPr marL="4014" marR="4014" marT="4014" marB="0" anchor="ctr"/>
                </a:tc>
              </a:tr>
              <a:tr h="361299">
                <a:tc>
                  <a:txBody>
                    <a:bodyPr/>
                    <a:lstStyle/>
                    <a:p>
                      <a:pPr algn="ctr" fontAlgn="ctr"/>
                      <a:r>
                        <a:rPr lang="en-US" altLang="ja-JP" sz="600" u="none" strike="noStrike">
                          <a:effectLst/>
                        </a:rPr>
                        <a:t>7</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Mesh selection procedure</a:t>
                      </a:r>
                      <a:endParaRPr lang="en-US"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P.33</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1</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In the case that l2rMeshSelection is FALSE, after mesh discovery process, a next higher layer of a joining L2R device needs to select a mesh to join from discovery results.</a:t>
                      </a:r>
                      <a:endParaRPr lang="en-US" sz="600" b="0" i="0" u="none" strike="noStrike">
                        <a:solidFill>
                          <a:srgbClr val="000000"/>
                        </a:solidFill>
                        <a:effectLst/>
                        <a:latin typeface="ＭＳ Ｐゴシック"/>
                      </a:endParaRPr>
                    </a:p>
                  </a:txBody>
                  <a:tcPr marL="4014" marR="4014" marT="4014" marB="0" anchor="ctr"/>
                </a:tc>
              </a:tr>
              <a:tr h="92332">
                <a:tc>
                  <a:txBody>
                    <a:bodyPr/>
                    <a:lstStyle/>
                    <a:p>
                      <a:pPr algn="ctr" fontAlgn="ctr"/>
                      <a:r>
                        <a:rPr lang="en-US" altLang="ja-JP" sz="600" u="none" strike="noStrike">
                          <a:effectLst/>
                        </a:rPr>
                        <a:t>8</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Mesh root management</a:t>
                      </a:r>
                      <a:endParaRPr lang="en-US"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P.26-28</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1</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Management related to mesh root.</a:t>
                      </a:r>
                      <a:endParaRPr lang="en-US" sz="600" b="0" i="0" u="none" strike="noStrike">
                        <a:solidFill>
                          <a:srgbClr val="000000"/>
                        </a:solidFill>
                        <a:effectLst/>
                        <a:latin typeface="ＭＳ Ｐゴシック"/>
                      </a:endParaRPr>
                    </a:p>
                  </a:txBody>
                  <a:tcPr marL="4014" marR="4014" marT="4014" marB="0" anchor="ctr"/>
                </a:tc>
              </a:tr>
              <a:tr h="92332">
                <a:tc>
                  <a:txBody>
                    <a:bodyPr/>
                    <a:lstStyle/>
                    <a:p>
                      <a:pPr algn="ctr" fontAlgn="ctr"/>
                      <a:r>
                        <a:rPr lang="en-US" altLang="ja-JP" sz="600" u="none" strike="noStrike">
                          <a:effectLst/>
                        </a:rPr>
                        <a:t>9</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Mesh device management</a:t>
                      </a:r>
                      <a:endParaRPr lang="en-US"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P.28-37</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1</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Management for join and leave..</a:t>
                      </a:r>
                      <a:endParaRPr lang="en-US" sz="600" b="0" i="0" u="none" strike="noStrike">
                        <a:solidFill>
                          <a:srgbClr val="000000"/>
                        </a:solidFill>
                        <a:effectLst/>
                        <a:latin typeface="ＭＳ Ｐゴシック"/>
                      </a:endParaRPr>
                    </a:p>
                  </a:txBody>
                  <a:tcPr marL="4014" marR="4014" marT="4014" marB="0" anchor="ctr"/>
                </a:tc>
              </a:tr>
              <a:tr h="264953">
                <a:tc>
                  <a:txBody>
                    <a:bodyPr/>
                    <a:lstStyle/>
                    <a:p>
                      <a:pPr algn="ctr" fontAlgn="ctr"/>
                      <a:r>
                        <a:rPr lang="en-US" altLang="ja-JP" sz="600" u="none" strike="noStrike">
                          <a:effectLst/>
                        </a:rPr>
                        <a:t>10</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dirty="0">
                          <a:effectLst/>
                        </a:rPr>
                        <a:t>Procedure for detecting a disconnection </a:t>
                      </a:r>
                      <a:r>
                        <a:rPr lang="en-US" sz="600" u="none" strike="noStrike" dirty="0" smtClean="0">
                          <a:effectLst/>
                        </a:rPr>
                        <a:t>from </a:t>
                      </a:r>
                      <a:r>
                        <a:rPr lang="en-US" sz="600" u="none" strike="noStrike" dirty="0">
                          <a:effectLst/>
                        </a:rPr>
                        <a:t>the L2R mesh</a:t>
                      </a:r>
                      <a:endParaRPr lang="en-US" sz="600" b="0" i="0" u="none" strike="noStrike" dirty="0">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P.36</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1</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When a next higher layer of an L2R sublayer is indicated that it is disconnected from the L2R mesh, it should do something.</a:t>
                      </a:r>
                      <a:endParaRPr lang="en-US" sz="600" b="0" i="0" u="none" strike="noStrike">
                        <a:solidFill>
                          <a:srgbClr val="000000"/>
                        </a:solidFill>
                        <a:effectLst/>
                        <a:latin typeface="ＭＳ Ｐゴシック"/>
                      </a:endParaRPr>
                    </a:p>
                  </a:txBody>
                  <a:tcPr marL="4014" marR="4014" marT="4014" marB="0" anchor="ctr"/>
                </a:tc>
              </a:tr>
              <a:tr h="264953">
                <a:tc>
                  <a:txBody>
                    <a:bodyPr/>
                    <a:lstStyle/>
                    <a:p>
                      <a:pPr algn="ctr" fontAlgn="ctr"/>
                      <a:r>
                        <a:rPr lang="en-US" altLang="ja-JP" sz="600" u="none" strike="noStrike">
                          <a:effectLst/>
                        </a:rPr>
                        <a:t>11</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dirty="0">
                          <a:effectLst/>
                        </a:rPr>
                        <a:t>Procedure for detecting a new L2R mesh</a:t>
                      </a:r>
                      <a:endParaRPr lang="en-US" sz="600" b="0" i="0" u="none" strike="noStrike" dirty="0">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P.43</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1</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dirty="0">
                          <a:effectLst/>
                        </a:rPr>
                        <a:t>When L2R device finds a new L2R mesh, it should do discovery process in order to get information necessary for add ion of new entry to MT.</a:t>
                      </a:r>
                      <a:endParaRPr lang="en-US" sz="600" b="0" i="0" u="none" strike="noStrike" dirty="0">
                        <a:solidFill>
                          <a:srgbClr val="000000"/>
                        </a:solidFill>
                        <a:effectLst/>
                        <a:latin typeface="ＭＳ Ｐゴシック"/>
                      </a:endParaRPr>
                    </a:p>
                  </a:txBody>
                  <a:tcPr marL="4014" marR="4014" marT="4014" marB="0" anchor="ctr"/>
                </a:tc>
              </a:tr>
              <a:tr h="264953">
                <a:tc>
                  <a:txBody>
                    <a:bodyPr/>
                    <a:lstStyle/>
                    <a:p>
                      <a:pPr algn="ctr" fontAlgn="ctr"/>
                      <a:r>
                        <a:rPr lang="en-US" altLang="ja-JP" sz="600" u="none" strike="noStrike">
                          <a:effectLst/>
                        </a:rPr>
                        <a:t>12</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dirty="0">
                          <a:effectLst/>
                        </a:rPr>
                        <a:t>Process for detecting an unknown neighbor</a:t>
                      </a:r>
                      <a:endParaRPr lang="en-US" sz="600" b="0" i="0" u="none" strike="noStrike" dirty="0">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P.69</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1</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L2R sublayer inform to its next higher layer that it detects an unknown neighbor. In this case, the next higher layer should ……</a:t>
                      </a:r>
                      <a:endParaRPr lang="en-US" sz="600" b="0" i="0" u="none" strike="noStrike">
                        <a:solidFill>
                          <a:srgbClr val="000000"/>
                        </a:solidFill>
                        <a:effectLst/>
                        <a:latin typeface="ＭＳ Ｐゴシック"/>
                      </a:endParaRPr>
                    </a:p>
                  </a:txBody>
                  <a:tcPr marL="4014" marR="4014" marT="4014" marB="0" anchor="ctr"/>
                </a:tc>
              </a:tr>
              <a:tr h="264953">
                <a:tc>
                  <a:txBody>
                    <a:bodyPr/>
                    <a:lstStyle/>
                    <a:p>
                      <a:pPr algn="ctr" fontAlgn="ctr"/>
                      <a:r>
                        <a:rPr lang="en-US" altLang="ja-JP" sz="600" u="none" strike="noStrike">
                          <a:effectLst/>
                        </a:rPr>
                        <a:t>13</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dirty="0">
                          <a:effectLst/>
                        </a:rPr>
                        <a:t>Separation of concatenated frame using </a:t>
                      </a:r>
                      <a:r>
                        <a:rPr lang="en-US" sz="600" u="none" strike="noStrike" dirty="0" err="1">
                          <a:effectLst/>
                        </a:rPr>
                        <a:t>Dcat</a:t>
                      </a:r>
                      <a:r>
                        <a:rPr lang="en-US" sz="600" u="none" strike="noStrike" dirty="0">
                          <a:effectLst/>
                        </a:rPr>
                        <a:t> feature</a:t>
                      </a:r>
                      <a:endParaRPr lang="en-US" sz="600" b="0" i="0" u="none" strike="noStrike" dirty="0">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P.73</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1</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When Dcat is used, L2R sublayer of final destination delivers the concatenated frame to the next higher layer. It should be separated to the individual frames.</a:t>
                      </a:r>
                      <a:endParaRPr lang="en-US" sz="600" b="0" i="0" u="none" strike="noStrike">
                        <a:solidFill>
                          <a:srgbClr val="000000"/>
                        </a:solidFill>
                        <a:effectLst/>
                        <a:latin typeface="ＭＳ Ｐゴシック"/>
                      </a:endParaRPr>
                    </a:p>
                  </a:txBody>
                  <a:tcPr marL="4014" marR="4014" marT="4014" marB="0" anchor="ctr"/>
                </a:tc>
              </a:tr>
              <a:tr h="268967">
                <a:tc>
                  <a:txBody>
                    <a:bodyPr/>
                    <a:lstStyle/>
                    <a:p>
                      <a:pPr algn="ctr" fontAlgn="ctr"/>
                      <a:r>
                        <a:rPr lang="en-US" altLang="ja-JP" sz="600" u="none" strike="noStrike">
                          <a:effectLst/>
                        </a:rPr>
                        <a:t>14</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Security procedure</a:t>
                      </a:r>
                      <a:endParaRPr lang="en-US"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a:effectLst/>
                        </a:rPr>
                        <a:t>P.78-81</a:t>
                      </a:r>
                      <a:endParaRPr lang="en-US" sz="600" b="0" i="0" u="none" strike="noStrike">
                        <a:solidFill>
                          <a:srgbClr val="000000"/>
                        </a:solidFill>
                        <a:effectLst/>
                        <a:latin typeface="ＭＳ Ｐゴシック"/>
                      </a:endParaRPr>
                    </a:p>
                  </a:txBody>
                  <a:tcPr marL="4014" marR="4014" marT="4014" marB="0" anchor="ctr"/>
                </a:tc>
                <a:tc>
                  <a:txBody>
                    <a:bodyPr/>
                    <a:lstStyle/>
                    <a:p>
                      <a:pPr algn="ctr" fontAlgn="ctr"/>
                      <a:r>
                        <a:rPr lang="en-US" altLang="ja-JP" sz="600" u="none" strike="noStrike">
                          <a:effectLst/>
                        </a:rPr>
                        <a:t>3</a:t>
                      </a:r>
                      <a:endParaRPr lang="en-US" altLang="ja-JP" sz="600" b="0" i="0" u="none" strike="noStrike">
                        <a:solidFill>
                          <a:srgbClr val="000000"/>
                        </a:solidFill>
                        <a:effectLst/>
                        <a:latin typeface="ＭＳ Ｐゴシック"/>
                      </a:endParaRPr>
                    </a:p>
                  </a:txBody>
                  <a:tcPr marL="4014" marR="4014" marT="4014" marB="0" anchor="ctr"/>
                </a:tc>
                <a:tc>
                  <a:txBody>
                    <a:bodyPr/>
                    <a:lstStyle/>
                    <a:p>
                      <a:pPr algn="l" fontAlgn="ctr"/>
                      <a:r>
                        <a:rPr lang="en-US" sz="600" u="none" strike="noStrike" dirty="0">
                          <a:effectLst/>
                        </a:rPr>
                        <a:t>After key exchange using KMP, the exchanged key is set to the MAC PIB and other necessary security IB is set to the L2IB.</a:t>
                      </a:r>
                      <a:endParaRPr lang="en-US" sz="600" b="0" i="0" u="none" strike="noStrike" dirty="0">
                        <a:solidFill>
                          <a:srgbClr val="000000"/>
                        </a:solidFill>
                        <a:effectLst/>
                        <a:latin typeface="ＭＳ Ｐゴシック"/>
                      </a:endParaRPr>
                    </a:p>
                  </a:txBody>
                  <a:tcPr marL="4014" marR="4014" marT="4014" marB="0" anchor="ctr"/>
                </a:tc>
              </a:tr>
            </a:tbl>
          </a:graphicData>
        </a:graphic>
      </p:graphicFrame>
    </p:spTree>
    <p:extLst>
      <p:ext uri="{BB962C8B-B14F-4D97-AF65-F5344CB8AC3E}">
        <p14:creationId xmlns:p14="http://schemas.microsoft.com/office/powerpoint/2010/main" val="22143435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Connection with profile</a:t>
            </a:r>
            <a:endParaRPr lang="en-US" dirty="0"/>
          </a:p>
        </p:txBody>
      </p:sp>
      <p:sp>
        <p:nvSpPr>
          <p:cNvPr id="3" name="Content Placeholder 2"/>
          <p:cNvSpPr>
            <a:spLocks noGrp="1"/>
          </p:cNvSpPr>
          <p:nvPr>
            <p:ph idx="1"/>
          </p:nvPr>
        </p:nvSpPr>
        <p:spPr/>
        <p:txBody>
          <a:bodyPr/>
          <a:lstStyle/>
          <a:p>
            <a:r>
              <a:rPr lang="en-US" sz="2800" dirty="0" smtClean="0"/>
              <a:t>Interfaces often have suggestive names</a:t>
            </a:r>
          </a:p>
          <a:p>
            <a:pPr lvl="1"/>
            <a:r>
              <a:rPr lang="en-US" sz="2400" dirty="0" smtClean="0"/>
              <a:t>(e.g., eth0)</a:t>
            </a:r>
          </a:p>
          <a:p>
            <a:r>
              <a:rPr lang="en-US" sz="2800" dirty="0" smtClean="0"/>
              <a:t>Create </a:t>
            </a:r>
            <a:r>
              <a:rPr lang="en-US" sz="2800" dirty="0" err="1" smtClean="0"/>
              <a:t>wsun</a:t>
            </a:r>
            <a:r>
              <a:rPr lang="en-US" sz="2800" baseline="-25000" dirty="0" err="1" smtClean="0"/>
              <a:t>N</a:t>
            </a:r>
            <a:r>
              <a:rPr lang="en-US" sz="2800" dirty="0" smtClean="0"/>
              <a:t>, </a:t>
            </a:r>
            <a:r>
              <a:rPr lang="en-US" sz="2800" dirty="0" err="1" smtClean="0"/>
              <a:t>sfox</a:t>
            </a:r>
            <a:r>
              <a:rPr lang="en-US" sz="2800" baseline="-25000" dirty="0" err="1" smtClean="0"/>
              <a:t>N</a:t>
            </a:r>
            <a:r>
              <a:rPr lang="en-US" sz="2800" dirty="0"/>
              <a:t>,</a:t>
            </a:r>
            <a:r>
              <a:rPr lang="en-US" sz="2800" dirty="0" smtClean="0"/>
              <a:t> … profiles.</a:t>
            </a:r>
          </a:p>
          <a:p>
            <a:r>
              <a:rPr lang="en-US" sz="2800" dirty="0" smtClean="0"/>
              <a:t>Example</a:t>
            </a:r>
          </a:p>
          <a:p>
            <a:pPr lvl="1"/>
            <a:r>
              <a:rPr lang="en-US" dirty="0" err="1" smtClean="0"/>
              <a:t>fd</a:t>
            </a:r>
            <a:r>
              <a:rPr lang="en-US" dirty="0" smtClean="0"/>
              <a:t>=socket() hooks TCP or UDP up to </a:t>
            </a:r>
            <a:r>
              <a:rPr lang="en-US" i="1" dirty="0" err="1" smtClean="0"/>
              <a:t>prof</a:t>
            </a:r>
            <a:r>
              <a:rPr lang="en-US" baseline="-25000" dirty="0" err="1" smtClean="0"/>
              <a:t>N</a:t>
            </a:r>
            <a:r>
              <a:rPr lang="en-US" dirty="0" smtClean="0"/>
              <a:t>.</a:t>
            </a:r>
          </a:p>
          <a:p>
            <a:pPr lvl="1"/>
            <a:r>
              <a:rPr lang="en-US" dirty="0" err="1" smtClean="0"/>
              <a:t>ioctl</a:t>
            </a:r>
            <a:r>
              <a:rPr lang="en-US" dirty="0" smtClean="0"/>
              <a:t>(</a:t>
            </a:r>
            <a:r>
              <a:rPr lang="en-US" dirty="0" err="1" smtClean="0"/>
              <a:t>fd</a:t>
            </a:r>
            <a:r>
              <a:rPr lang="en-US" dirty="0" smtClean="0"/>
              <a:t>,…) to insert 6lo and a PHY profile.</a:t>
            </a:r>
          </a:p>
          <a:p>
            <a:pPr lvl="1"/>
            <a:r>
              <a:rPr lang="en-US" dirty="0" err="1" smtClean="0"/>
              <a:t>ioctl</a:t>
            </a:r>
            <a:r>
              <a:rPr lang="en-US" dirty="0" smtClean="0"/>
              <a:t>(</a:t>
            </a:r>
            <a:r>
              <a:rPr lang="en-US" dirty="0" err="1" smtClean="0"/>
              <a:t>fd</a:t>
            </a:r>
            <a:r>
              <a:rPr lang="en-US" dirty="0" smtClean="0"/>
              <a:t>,…) to set the data rate, etc.</a:t>
            </a:r>
          </a:p>
          <a:p>
            <a:r>
              <a:rPr lang="en-US" sz="2800" dirty="0" smtClean="0"/>
              <a:t>Number of </a:t>
            </a:r>
            <a:r>
              <a:rPr lang="en-US" sz="2800" dirty="0" err="1" smtClean="0"/>
              <a:t>ioctl</a:t>
            </a:r>
            <a:r>
              <a:rPr lang="en-US" sz="2800" dirty="0" smtClean="0"/>
              <a:t>() calls is arbitrary</a:t>
            </a:r>
            <a:endParaRPr lang="en-US" sz="2800" dirty="0"/>
          </a:p>
        </p:txBody>
      </p:sp>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Charles Perkins, Futurewei</a:t>
            </a:r>
            <a:endParaRPr lang="en-US"/>
          </a:p>
        </p:txBody>
      </p:sp>
      <p:sp>
        <p:nvSpPr>
          <p:cNvPr id="6" name="Slide Number Placeholder 5"/>
          <p:cNvSpPr>
            <a:spLocks noGrp="1"/>
          </p:cNvSpPr>
          <p:nvPr>
            <p:ph type="sldNum" sz="quarter" idx="12"/>
          </p:nvPr>
        </p:nvSpPr>
        <p:spPr/>
        <p:txBody>
          <a:bodyPr/>
          <a:lstStyle/>
          <a:p>
            <a:r>
              <a:rPr lang="en-US" smtClean="0"/>
              <a:t>Slide </a:t>
            </a:r>
            <a:fld id="{E59CDB62-5F35-A642-AF85-0E3FA028C999}" type="slidenum">
              <a:rPr lang="en-US" smtClean="0"/>
              <a:pPr/>
              <a:t>12</a:t>
            </a:fld>
            <a:endParaRPr lang="en-US"/>
          </a:p>
        </p:txBody>
      </p:sp>
    </p:spTree>
    <p:extLst>
      <p:ext uri="{BB962C8B-B14F-4D97-AF65-F5344CB8AC3E}">
        <p14:creationId xmlns:p14="http://schemas.microsoft.com/office/powerpoint/2010/main" val="17910858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It’s all about the profile parameters…</a:t>
            </a:r>
            <a:endParaRPr lang="en-US" dirty="0"/>
          </a:p>
        </p:txBody>
      </p:sp>
      <p:sp>
        <p:nvSpPr>
          <p:cNvPr id="3" name="Content Placeholder 2"/>
          <p:cNvSpPr>
            <a:spLocks noGrp="1"/>
          </p:cNvSpPr>
          <p:nvPr>
            <p:ph idx="1"/>
          </p:nvPr>
        </p:nvSpPr>
        <p:spPr/>
        <p:txBody>
          <a:bodyPr/>
          <a:lstStyle/>
          <a:p>
            <a:r>
              <a:rPr lang="en-US" dirty="0" smtClean="0"/>
              <a:t>It is needed to define the per-profile data structures (3</a:t>
            </a:r>
            <a:r>
              <a:rPr lang="en-US" baseline="30000" dirty="0" smtClean="0"/>
              <a:t>rd</a:t>
            </a:r>
            <a:r>
              <a:rPr lang="en-US" dirty="0" smtClean="0"/>
              <a:t> parameter to </a:t>
            </a:r>
            <a:r>
              <a:rPr lang="en-US" dirty="0" err="1" smtClean="0"/>
              <a:t>ioctl</a:t>
            </a:r>
            <a:r>
              <a:rPr lang="en-US" dirty="0" smtClean="0"/>
              <a:t>())</a:t>
            </a:r>
          </a:p>
          <a:p>
            <a:r>
              <a:rPr lang="en-US" dirty="0" smtClean="0"/>
              <a:t>Should probably be identical or as close as possible to </a:t>
            </a:r>
            <a:r>
              <a:rPr lang="en-US" smtClean="0"/>
              <a:t>MCPS.DATA parameter layout</a:t>
            </a:r>
            <a:endParaRPr lang="en-US"/>
          </a:p>
        </p:txBody>
      </p:sp>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Charles Perkins, Futurewei</a:t>
            </a:r>
            <a:endParaRPr lang="en-US"/>
          </a:p>
        </p:txBody>
      </p:sp>
      <p:sp>
        <p:nvSpPr>
          <p:cNvPr id="6" name="Slide Number Placeholder 5"/>
          <p:cNvSpPr>
            <a:spLocks noGrp="1"/>
          </p:cNvSpPr>
          <p:nvPr>
            <p:ph type="sldNum" sz="quarter" idx="12"/>
          </p:nvPr>
        </p:nvSpPr>
        <p:spPr/>
        <p:txBody>
          <a:bodyPr/>
          <a:lstStyle/>
          <a:p>
            <a:r>
              <a:rPr lang="en-US" smtClean="0"/>
              <a:t>Slide </a:t>
            </a:r>
            <a:fld id="{E59CDB62-5F35-A642-AF85-0E3FA028C999}" type="slidenum">
              <a:rPr lang="en-US" smtClean="0"/>
              <a:pPr/>
              <a:t>13</a:t>
            </a:fld>
            <a:endParaRPr lang="en-US"/>
          </a:p>
        </p:txBody>
      </p:sp>
    </p:spTree>
    <p:extLst>
      <p:ext uri="{BB962C8B-B14F-4D97-AF65-F5344CB8AC3E}">
        <p14:creationId xmlns:p14="http://schemas.microsoft.com/office/powerpoint/2010/main" val="4073577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Candidate approaches for TG12 API</a:t>
            </a:r>
            <a:endParaRPr lang="en-US" dirty="0"/>
          </a:p>
        </p:txBody>
      </p:sp>
      <p:sp>
        <p:nvSpPr>
          <p:cNvPr id="3" name="Content Placeholder 2"/>
          <p:cNvSpPr>
            <a:spLocks noGrp="1"/>
          </p:cNvSpPr>
          <p:nvPr>
            <p:ph idx="1"/>
          </p:nvPr>
        </p:nvSpPr>
        <p:spPr/>
        <p:txBody>
          <a:bodyPr/>
          <a:lstStyle/>
          <a:p>
            <a:r>
              <a:rPr lang="en-US" dirty="0"/>
              <a:t>Similar to </a:t>
            </a:r>
            <a:r>
              <a:rPr lang="en-US" dirty="0" err="1" smtClean="0"/>
              <a:t>Netconf</a:t>
            </a:r>
            <a:r>
              <a:rPr lang="en-US" dirty="0" smtClean="0"/>
              <a:t> [RFC4341]</a:t>
            </a:r>
          </a:p>
          <a:p>
            <a:r>
              <a:rPr lang="en-US" dirty="0"/>
              <a:t>Similar to </a:t>
            </a:r>
            <a:r>
              <a:rPr lang="en-US" dirty="0" err="1" smtClean="0"/>
              <a:t>CoMI</a:t>
            </a:r>
            <a:r>
              <a:rPr lang="en-US" dirty="0" smtClean="0"/>
              <a:t> [</a:t>
            </a:r>
            <a:r>
              <a:rPr lang="en-US" dirty="0" err="1" smtClean="0"/>
              <a:t>CoAP</a:t>
            </a:r>
            <a:r>
              <a:rPr lang="en-US" dirty="0" smtClean="0"/>
              <a:t> stuff]</a:t>
            </a:r>
          </a:p>
          <a:p>
            <a:r>
              <a:rPr lang="en-US" dirty="0" smtClean="0"/>
              <a:t>Similar to </a:t>
            </a:r>
            <a:r>
              <a:rPr lang="en-US" dirty="0" err="1" smtClean="0"/>
              <a:t>ioctl</a:t>
            </a:r>
            <a:r>
              <a:rPr lang="en-US" dirty="0" smtClean="0"/>
              <a:t>() [Unix graybeard stuff]</a:t>
            </a:r>
            <a:endParaRPr lang="en-US" dirty="0"/>
          </a:p>
        </p:txBody>
      </p:sp>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Charles Perkins, Futurewei</a:t>
            </a:r>
            <a:endParaRPr lang="en-US"/>
          </a:p>
        </p:txBody>
      </p:sp>
      <p:sp>
        <p:nvSpPr>
          <p:cNvPr id="6" name="Slide Number Placeholder 5"/>
          <p:cNvSpPr>
            <a:spLocks noGrp="1"/>
          </p:cNvSpPr>
          <p:nvPr>
            <p:ph type="sldNum" sz="quarter" idx="12"/>
          </p:nvPr>
        </p:nvSpPr>
        <p:spPr/>
        <p:txBody>
          <a:bodyPr/>
          <a:lstStyle/>
          <a:p>
            <a:r>
              <a:rPr lang="en-US" smtClean="0"/>
              <a:t>Slide </a:t>
            </a:r>
            <a:fld id="{E59CDB62-5F35-A642-AF85-0E3FA028C999}" type="slidenum">
              <a:rPr lang="en-US" smtClean="0"/>
              <a:pPr/>
              <a:t>2</a:t>
            </a:fld>
            <a:endParaRPr lang="en-US"/>
          </a:p>
        </p:txBody>
      </p:sp>
    </p:spTree>
    <p:extLst>
      <p:ext uri="{BB962C8B-B14F-4D97-AF65-F5344CB8AC3E}">
        <p14:creationId xmlns:p14="http://schemas.microsoft.com/office/powerpoint/2010/main" val="15003000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assumptions / guidelines</a:t>
            </a:r>
            <a:endParaRPr lang="en-US" dirty="0"/>
          </a:p>
        </p:txBody>
      </p:sp>
      <p:sp>
        <p:nvSpPr>
          <p:cNvPr id="3" name="Content Placeholder 2"/>
          <p:cNvSpPr>
            <a:spLocks noGrp="1"/>
          </p:cNvSpPr>
          <p:nvPr>
            <p:ph idx="1"/>
          </p:nvPr>
        </p:nvSpPr>
        <p:spPr>
          <a:xfrm>
            <a:off x="762000" y="1600200"/>
            <a:ext cx="7772400" cy="4648200"/>
          </a:xfrm>
        </p:spPr>
        <p:txBody>
          <a:bodyPr/>
          <a:lstStyle/>
          <a:p>
            <a:r>
              <a:rPr lang="en-US" sz="2800" i="1" u="sng" dirty="0" smtClean="0"/>
              <a:t>All</a:t>
            </a:r>
            <a:r>
              <a:rPr lang="en-US" sz="2800" i="1" dirty="0" smtClean="0"/>
              <a:t> </a:t>
            </a:r>
            <a:r>
              <a:rPr lang="en-US" sz="2800" dirty="0"/>
              <a:t>management SAP functions </a:t>
            </a:r>
            <a:r>
              <a:rPr lang="en-US" sz="2800" dirty="0" smtClean="0"/>
              <a:t>flow </a:t>
            </a:r>
            <a:r>
              <a:rPr lang="en-US" sz="2800" dirty="0"/>
              <a:t>through the management module, </a:t>
            </a:r>
            <a:r>
              <a:rPr lang="en-US" sz="2800" dirty="0" smtClean="0"/>
              <a:t>if </a:t>
            </a:r>
            <a:r>
              <a:rPr lang="en-US" sz="2800" dirty="0"/>
              <a:t>only as a pass-through</a:t>
            </a:r>
            <a:r>
              <a:rPr lang="en-US" sz="2800" dirty="0" smtClean="0"/>
              <a:t>.</a:t>
            </a:r>
            <a:endParaRPr lang="en-US" sz="2800" dirty="0"/>
          </a:p>
          <a:p>
            <a:r>
              <a:rPr lang="en-US" sz="2800" dirty="0" smtClean="0"/>
              <a:t>base </a:t>
            </a:r>
            <a:r>
              <a:rPr lang="en-US" sz="2800" dirty="0"/>
              <a:t>specifications for 6top, L2R, KMP, etc. are not changed</a:t>
            </a:r>
            <a:r>
              <a:rPr lang="en-US" sz="2800" dirty="0" smtClean="0"/>
              <a:t>.</a:t>
            </a:r>
            <a:endParaRPr lang="en-US" sz="2800" dirty="0"/>
          </a:p>
          <a:p>
            <a:r>
              <a:rPr lang="en-US" sz="2800" dirty="0"/>
              <a:t>O</a:t>
            </a:r>
            <a:r>
              <a:rPr lang="en-US" sz="2800" dirty="0" smtClean="0"/>
              <a:t>perations </a:t>
            </a:r>
            <a:r>
              <a:rPr lang="en-US" sz="2800" dirty="0"/>
              <a:t>can be multi-threaded</a:t>
            </a:r>
          </a:p>
          <a:p>
            <a:pPr lvl="1"/>
            <a:r>
              <a:rPr lang="en-US" sz="2400" dirty="0" smtClean="0"/>
              <a:t>unless </a:t>
            </a:r>
            <a:r>
              <a:rPr lang="en-US" sz="2400" dirty="0"/>
              <a:t>precluded at a very low level (which seems like a mistake)</a:t>
            </a:r>
          </a:p>
          <a:p>
            <a:pPr lvl="1"/>
            <a:r>
              <a:rPr lang="en-US" sz="2400" dirty="0" smtClean="0"/>
              <a:t>example-bad</a:t>
            </a:r>
            <a:r>
              <a:rPr lang="en-US" sz="2400" dirty="0"/>
              <a:t>: </a:t>
            </a:r>
            <a:r>
              <a:rPr lang="en-US" sz="2400" dirty="0" err="1"/>
              <a:t>xmit</a:t>
            </a:r>
            <a:r>
              <a:rPr lang="en-US" sz="2400" dirty="0"/>
              <a:t> blocked until neighbor Ack?</a:t>
            </a:r>
          </a:p>
        </p:txBody>
      </p:sp>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Charles Perkins, Futurewei</a:t>
            </a:r>
            <a:endParaRPr lang="en-US"/>
          </a:p>
        </p:txBody>
      </p:sp>
      <p:sp>
        <p:nvSpPr>
          <p:cNvPr id="6" name="Slide Number Placeholder 5"/>
          <p:cNvSpPr>
            <a:spLocks noGrp="1"/>
          </p:cNvSpPr>
          <p:nvPr>
            <p:ph type="sldNum" sz="quarter" idx="12"/>
          </p:nvPr>
        </p:nvSpPr>
        <p:spPr/>
        <p:txBody>
          <a:bodyPr/>
          <a:lstStyle/>
          <a:p>
            <a:r>
              <a:rPr lang="en-US" smtClean="0"/>
              <a:t>Slide </a:t>
            </a:r>
            <a:fld id="{E59CDB62-5F35-A642-AF85-0E3FA028C999}" type="slidenum">
              <a:rPr lang="en-US" smtClean="0"/>
              <a:pPr/>
              <a:t>3</a:t>
            </a:fld>
            <a:endParaRPr lang="en-US"/>
          </a:p>
        </p:txBody>
      </p:sp>
    </p:spTree>
    <p:extLst>
      <p:ext uri="{BB962C8B-B14F-4D97-AF65-F5344CB8AC3E}">
        <p14:creationId xmlns:p14="http://schemas.microsoft.com/office/powerpoint/2010/main" val="37383610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Candidate </a:t>
            </a:r>
            <a:r>
              <a:rPr lang="en-US" dirty="0" err="1"/>
              <a:t>netconf</a:t>
            </a:r>
            <a:r>
              <a:rPr lang="en-US" dirty="0"/>
              <a:t> </a:t>
            </a:r>
            <a:r>
              <a:rPr lang="en-US" dirty="0" smtClean="0"/>
              <a:t>API (1)</a:t>
            </a:r>
            <a:endParaRPr lang="en-US" dirty="0"/>
          </a:p>
        </p:txBody>
      </p:sp>
      <p:sp>
        <p:nvSpPr>
          <p:cNvPr id="3" name="Content Placeholder 2"/>
          <p:cNvSpPr>
            <a:spLocks noGrp="1"/>
          </p:cNvSpPr>
          <p:nvPr>
            <p:ph idx="1"/>
          </p:nvPr>
        </p:nvSpPr>
        <p:spPr>
          <a:xfrm>
            <a:off x="381000" y="1981200"/>
            <a:ext cx="8229600" cy="4114800"/>
          </a:xfrm>
        </p:spPr>
        <p:txBody>
          <a:bodyPr/>
          <a:lstStyle/>
          <a:p>
            <a:pPr marL="0" indent="0">
              <a:buNone/>
            </a:pPr>
            <a:r>
              <a:rPr lang="en-US" sz="2800" dirty="0" smtClean="0"/>
              <a:t>[See http</a:t>
            </a:r>
            <a:r>
              <a:rPr lang="en-US" sz="2800" dirty="0"/>
              <a:t>://</a:t>
            </a:r>
            <a:r>
              <a:rPr lang="en-US" sz="2800" dirty="0" smtClean="0"/>
              <a:t>www.netconfcentral.org/netconf_docs]</a:t>
            </a:r>
            <a:endParaRPr lang="en-US" sz="2800" dirty="0"/>
          </a:p>
          <a:p>
            <a:r>
              <a:rPr lang="en-US" sz="2800" dirty="0" err="1" smtClean="0"/>
              <a:t>netconf</a:t>
            </a:r>
            <a:r>
              <a:rPr lang="en-US" sz="2800" dirty="0" smtClean="0"/>
              <a:t> </a:t>
            </a:r>
            <a:r>
              <a:rPr lang="en-US" sz="2800" dirty="0"/>
              <a:t>is all about doing stuff over TCP, and TCP isn't in our picture</a:t>
            </a:r>
          </a:p>
          <a:p>
            <a:r>
              <a:rPr lang="en-US" sz="2800" dirty="0" smtClean="0"/>
              <a:t>plus </a:t>
            </a:r>
            <a:r>
              <a:rPr lang="en-US" sz="2800" dirty="0"/>
              <a:t>a lot about configuration databases and staging which we may not need</a:t>
            </a:r>
          </a:p>
          <a:p>
            <a:r>
              <a:rPr lang="en-US" sz="2800" dirty="0" smtClean="0"/>
              <a:t>various </a:t>
            </a:r>
            <a:r>
              <a:rPr lang="en-US" sz="2800" dirty="0"/>
              <a:t>features for locking to avoid "session" </a:t>
            </a:r>
            <a:r>
              <a:rPr lang="en-US" sz="2800" dirty="0" smtClean="0"/>
              <a:t>interferences</a:t>
            </a:r>
          </a:p>
          <a:p>
            <a:endParaRPr lang="en-US" sz="2800" dirty="0"/>
          </a:p>
        </p:txBody>
      </p:sp>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Charles Perkins, Futurewei</a:t>
            </a:r>
            <a:endParaRPr lang="en-US"/>
          </a:p>
        </p:txBody>
      </p:sp>
      <p:sp>
        <p:nvSpPr>
          <p:cNvPr id="6" name="Slide Number Placeholder 5"/>
          <p:cNvSpPr>
            <a:spLocks noGrp="1"/>
          </p:cNvSpPr>
          <p:nvPr>
            <p:ph type="sldNum" sz="quarter" idx="12"/>
          </p:nvPr>
        </p:nvSpPr>
        <p:spPr/>
        <p:txBody>
          <a:bodyPr/>
          <a:lstStyle/>
          <a:p>
            <a:r>
              <a:rPr lang="en-US" smtClean="0"/>
              <a:t>Slide </a:t>
            </a:r>
            <a:fld id="{E59CDB62-5F35-A642-AF85-0E3FA028C999}" type="slidenum">
              <a:rPr lang="en-US" smtClean="0"/>
              <a:pPr/>
              <a:t>4</a:t>
            </a:fld>
            <a:endParaRPr lang="en-US"/>
          </a:p>
        </p:txBody>
      </p:sp>
    </p:spTree>
    <p:extLst>
      <p:ext uri="{BB962C8B-B14F-4D97-AF65-F5344CB8AC3E}">
        <p14:creationId xmlns:p14="http://schemas.microsoft.com/office/powerpoint/2010/main" val="32073513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Candidate </a:t>
            </a:r>
            <a:r>
              <a:rPr lang="en-US" dirty="0" err="1"/>
              <a:t>netconf</a:t>
            </a:r>
            <a:r>
              <a:rPr lang="en-US" dirty="0"/>
              <a:t> </a:t>
            </a:r>
            <a:r>
              <a:rPr lang="en-US" dirty="0" smtClean="0"/>
              <a:t>API (2)</a:t>
            </a:r>
            <a:endParaRPr lang="en-US" dirty="0"/>
          </a:p>
        </p:txBody>
      </p:sp>
      <p:sp>
        <p:nvSpPr>
          <p:cNvPr id="3" name="Content Placeholder 2"/>
          <p:cNvSpPr>
            <a:spLocks noGrp="1"/>
          </p:cNvSpPr>
          <p:nvPr>
            <p:ph idx="1"/>
          </p:nvPr>
        </p:nvSpPr>
        <p:spPr/>
        <p:txBody>
          <a:bodyPr/>
          <a:lstStyle/>
          <a:p>
            <a:r>
              <a:rPr lang="en-US" sz="2800" dirty="0" smtClean="0"/>
              <a:t>pub/sub </a:t>
            </a:r>
            <a:r>
              <a:rPr lang="en-US" sz="2800" dirty="0"/>
              <a:t>could be discussed...</a:t>
            </a:r>
          </a:p>
          <a:p>
            <a:r>
              <a:rPr lang="en-US" sz="2800" dirty="0" smtClean="0"/>
              <a:t>Capabilities </a:t>
            </a:r>
            <a:r>
              <a:rPr lang="en-US" sz="2800" dirty="0"/>
              <a:t>Exchange</a:t>
            </a:r>
          </a:p>
          <a:p>
            <a:r>
              <a:rPr lang="en-US" sz="2800" dirty="0" smtClean="0"/>
              <a:t>Need </a:t>
            </a:r>
            <a:r>
              <a:rPr lang="en-US" sz="2800" dirty="0"/>
              <a:t>for security is drastically reduced</a:t>
            </a:r>
          </a:p>
          <a:p>
            <a:r>
              <a:rPr lang="en-US" sz="2800" dirty="0" smtClean="0"/>
              <a:t>Typically </a:t>
            </a:r>
            <a:r>
              <a:rPr lang="en-US" sz="2800" dirty="0"/>
              <a:t>only one instance of each "object" on an 802.15.12 </a:t>
            </a:r>
            <a:r>
              <a:rPr lang="en-US" sz="2800" dirty="0" smtClean="0"/>
              <a:t>device</a:t>
            </a:r>
          </a:p>
        </p:txBody>
      </p:sp>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Charles Perkins, Futurewei</a:t>
            </a:r>
            <a:endParaRPr lang="en-US"/>
          </a:p>
        </p:txBody>
      </p:sp>
      <p:sp>
        <p:nvSpPr>
          <p:cNvPr id="6" name="Slide Number Placeholder 5"/>
          <p:cNvSpPr>
            <a:spLocks noGrp="1"/>
          </p:cNvSpPr>
          <p:nvPr>
            <p:ph type="sldNum" sz="quarter" idx="12"/>
          </p:nvPr>
        </p:nvSpPr>
        <p:spPr/>
        <p:txBody>
          <a:bodyPr/>
          <a:lstStyle/>
          <a:p>
            <a:r>
              <a:rPr lang="en-US" smtClean="0"/>
              <a:t>Slide </a:t>
            </a:r>
            <a:fld id="{E59CDB62-5F35-A642-AF85-0E3FA028C999}" type="slidenum">
              <a:rPr lang="en-US" smtClean="0"/>
              <a:pPr/>
              <a:t>5</a:t>
            </a:fld>
            <a:endParaRPr lang="en-US"/>
          </a:p>
        </p:txBody>
      </p:sp>
    </p:spTree>
    <p:extLst>
      <p:ext uri="{BB962C8B-B14F-4D97-AF65-F5344CB8AC3E}">
        <p14:creationId xmlns:p14="http://schemas.microsoft.com/office/powerpoint/2010/main" val="33938427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685800"/>
          </a:xfrm>
        </p:spPr>
        <p:txBody>
          <a:bodyPr/>
          <a:lstStyle/>
          <a:p>
            <a:r>
              <a:rPr lang="en-US" dirty="0"/>
              <a:t>Candidate </a:t>
            </a:r>
            <a:r>
              <a:rPr lang="en-US" dirty="0" err="1"/>
              <a:t>CoMI</a:t>
            </a:r>
            <a:r>
              <a:rPr lang="en-US" dirty="0"/>
              <a:t> API</a:t>
            </a:r>
          </a:p>
        </p:txBody>
      </p:sp>
      <p:sp>
        <p:nvSpPr>
          <p:cNvPr id="3" name="Content Placeholder 2"/>
          <p:cNvSpPr>
            <a:spLocks noGrp="1"/>
          </p:cNvSpPr>
          <p:nvPr>
            <p:ph idx="1"/>
          </p:nvPr>
        </p:nvSpPr>
        <p:spPr>
          <a:xfrm>
            <a:off x="685800" y="1600200"/>
            <a:ext cx="7772400" cy="4876800"/>
          </a:xfrm>
        </p:spPr>
        <p:txBody>
          <a:bodyPr/>
          <a:lstStyle/>
          <a:p>
            <a:pPr marL="0" indent="0">
              <a:buNone/>
            </a:pPr>
            <a:r>
              <a:rPr lang="en-US" sz="2800" dirty="0" smtClean="0"/>
              <a:t>https</a:t>
            </a:r>
            <a:r>
              <a:rPr lang="en-US" sz="2800" dirty="0"/>
              <a:t>://www.ietf.org/id/draft-ietf-core-comi-00.txt</a:t>
            </a:r>
          </a:p>
          <a:p>
            <a:r>
              <a:rPr lang="en-US" sz="2800" dirty="0" smtClean="0"/>
              <a:t>Uses </a:t>
            </a:r>
            <a:r>
              <a:rPr lang="en-US" sz="2800" dirty="0"/>
              <a:t>UDP instead of TCP/HTTP</a:t>
            </a:r>
          </a:p>
          <a:p>
            <a:r>
              <a:rPr lang="en-US" sz="2800" dirty="0" smtClean="0"/>
              <a:t>Simple </a:t>
            </a:r>
            <a:r>
              <a:rPr lang="en-US" sz="2800" dirty="0"/>
              <a:t>request/reply specification for encoded objects</a:t>
            </a:r>
          </a:p>
          <a:p>
            <a:r>
              <a:rPr lang="en-US" sz="2800" dirty="0" err="1" smtClean="0"/>
              <a:t>Restconf</a:t>
            </a:r>
            <a:r>
              <a:rPr lang="en-US" sz="2800" dirty="0" smtClean="0"/>
              <a:t>-like </a:t>
            </a:r>
            <a:r>
              <a:rPr lang="en-US" sz="2800" dirty="0"/>
              <a:t>syntax, with predefined path components (could re-use this</a:t>
            </a:r>
            <a:r>
              <a:rPr lang="en-US" sz="2800" dirty="0" smtClean="0"/>
              <a:t>)</a:t>
            </a:r>
          </a:p>
          <a:p>
            <a:pPr lvl="1"/>
            <a:r>
              <a:rPr lang="en-US" sz="2400" dirty="0"/>
              <a:t>http://127.0.0.1/l2r/set_metric_type?6</a:t>
            </a:r>
          </a:p>
          <a:p>
            <a:pPr lvl="1"/>
            <a:r>
              <a:rPr lang="en-US" sz="2400" dirty="0"/>
              <a:t>coap://</a:t>
            </a:r>
            <a:r>
              <a:rPr lang="en-US" sz="2400" dirty="0" smtClean="0"/>
              <a:t>127.0.0.1/l2r/set_metric_type?6</a:t>
            </a:r>
            <a:endParaRPr lang="en-US" sz="2400" dirty="0"/>
          </a:p>
          <a:p>
            <a:r>
              <a:rPr lang="en-US" sz="2800" dirty="0" smtClean="0"/>
              <a:t>specification </a:t>
            </a:r>
            <a:r>
              <a:rPr lang="en-US" sz="2800" dirty="0"/>
              <a:t>for events &amp; notifications</a:t>
            </a:r>
          </a:p>
          <a:p>
            <a:r>
              <a:rPr lang="en-US" sz="2800" dirty="0" smtClean="0"/>
              <a:t>specification </a:t>
            </a:r>
            <a:r>
              <a:rPr lang="en-US" sz="2800" dirty="0"/>
              <a:t>is still in progress</a:t>
            </a:r>
          </a:p>
        </p:txBody>
      </p:sp>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Charles Perkins, Futurewei</a:t>
            </a:r>
            <a:endParaRPr lang="en-US"/>
          </a:p>
        </p:txBody>
      </p:sp>
      <p:sp>
        <p:nvSpPr>
          <p:cNvPr id="6" name="Slide Number Placeholder 5"/>
          <p:cNvSpPr>
            <a:spLocks noGrp="1"/>
          </p:cNvSpPr>
          <p:nvPr>
            <p:ph type="sldNum" sz="quarter" idx="12"/>
          </p:nvPr>
        </p:nvSpPr>
        <p:spPr/>
        <p:txBody>
          <a:bodyPr/>
          <a:lstStyle/>
          <a:p>
            <a:r>
              <a:rPr lang="en-US" smtClean="0"/>
              <a:t>Slide </a:t>
            </a:r>
            <a:fld id="{E59CDB62-5F35-A642-AF85-0E3FA028C999}" type="slidenum">
              <a:rPr lang="en-US" smtClean="0"/>
              <a:pPr/>
              <a:t>6</a:t>
            </a:fld>
            <a:endParaRPr lang="en-US"/>
          </a:p>
        </p:txBody>
      </p:sp>
    </p:spTree>
    <p:extLst>
      <p:ext uri="{BB962C8B-B14F-4D97-AF65-F5344CB8AC3E}">
        <p14:creationId xmlns:p14="http://schemas.microsoft.com/office/powerpoint/2010/main" val="35243404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CoMI</a:t>
            </a:r>
            <a:r>
              <a:rPr lang="en-US" dirty="0" smtClean="0"/>
              <a:t> commands</a:t>
            </a:r>
            <a:endParaRPr lang="en-US" dirty="0"/>
          </a:p>
        </p:txBody>
      </p:sp>
      <p:sp>
        <p:nvSpPr>
          <p:cNvPr id="3" name="Content Placeholder 2"/>
          <p:cNvSpPr>
            <a:spLocks noGrp="1"/>
          </p:cNvSpPr>
          <p:nvPr>
            <p:ph idx="1"/>
          </p:nvPr>
        </p:nvSpPr>
        <p:spPr/>
        <p:txBody>
          <a:bodyPr/>
          <a:lstStyle/>
          <a:p>
            <a:r>
              <a:rPr lang="en-US" sz="2800" dirty="0" smtClean="0"/>
              <a:t>GET</a:t>
            </a:r>
            <a:r>
              <a:rPr lang="en-US" sz="2800" dirty="0"/>
              <a:t>:  Retrieve the </a:t>
            </a:r>
            <a:r>
              <a:rPr lang="en-US" sz="2800" dirty="0" err="1"/>
              <a:t>datastore</a:t>
            </a:r>
            <a:r>
              <a:rPr lang="en-US" sz="2800" dirty="0"/>
              <a:t> resource or a data resource</a:t>
            </a:r>
          </a:p>
          <a:p>
            <a:r>
              <a:rPr lang="en-US" sz="2800" dirty="0" smtClean="0"/>
              <a:t>FETCH</a:t>
            </a:r>
            <a:r>
              <a:rPr lang="en-US" sz="2800" dirty="0"/>
              <a:t>:  Retrieve (partial) data resource(s)</a:t>
            </a:r>
          </a:p>
          <a:p>
            <a:r>
              <a:rPr lang="en-US" sz="2800" dirty="0" smtClean="0"/>
              <a:t>POST</a:t>
            </a:r>
            <a:r>
              <a:rPr lang="en-US" sz="2800" dirty="0"/>
              <a:t>:  Create a data resource, invoke RPC</a:t>
            </a:r>
          </a:p>
          <a:p>
            <a:r>
              <a:rPr lang="en-US" sz="2800" dirty="0" smtClean="0"/>
              <a:t>PUT</a:t>
            </a:r>
            <a:r>
              <a:rPr lang="en-US" sz="2800" dirty="0"/>
              <a:t>:  Create or replace a data resource</a:t>
            </a:r>
          </a:p>
          <a:p>
            <a:r>
              <a:rPr lang="en-US" sz="2800" dirty="0" err="1" smtClean="0"/>
              <a:t>iPATCH</a:t>
            </a:r>
            <a:r>
              <a:rPr lang="en-US" sz="2800" dirty="0"/>
              <a:t>:  Idem-potently create, replace, and delete data resource(s) (partially)</a:t>
            </a:r>
          </a:p>
          <a:p>
            <a:r>
              <a:rPr lang="en-US" sz="2800" dirty="0" smtClean="0"/>
              <a:t>DELETE</a:t>
            </a:r>
            <a:r>
              <a:rPr lang="en-US" sz="2800" dirty="0"/>
              <a:t>:  Delete a data resource</a:t>
            </a:r>
          </a:p>
        </p:txBody>
      </p:sp>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Charles Perkins, Futurewei</a:t>
            </a:r>
            <a:endParaRPr lang="en-US"/>
          </a:p>
        </p:txBody>
      </p:sp>
      <p:sp>
        <p:nvSpPr>
          <p:cNvPr id="6" name="Slide Number Placeholder 5"/>
          <p:cNvSpPr>
            <a:spLocks noGrp="1"/>
          </p:cNvSpPr>
          <p:nvPr>
            <p:ph type="sldNum" sz="quarter" idx="12"/>
          </p:nvPr>
        </p:nvSpPr>
        <p:spPr/>
        <p:txBody>
          <a:bodyPr/>
          <a:lstStyle/>
          <a:p>
            <a:r>
              <a:rPr lang="en-US" smtClean="0"/>
              <a:t>Slide </a:t>
            </a:r>
            <a:fld id="{E59CDB62-5F35-A642-AF85-0E3FA028C999}" type="slidenum">
              <a:rPr lang="en-US" smtClean="0"/>
              <a:pPr/>
              <a:t>7</a:t>
            </a:fld>
            <a:endParaRPr lang="en-US"/>
          </a:p>
        </p:txBody>
      </p:sp>
    </p:spTree>
    <p:extLst>
      <p:ext uri="{BB962C8B-B14F-4D97-AF65-F5344CB8AC3E}">
        <p14:creationId xmlns:p14="http://schemas.microsoft.com/office/powerpoint/2010/main" val="3047847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a:t>Socket applications</a:t>
            </a:r>
            <a:r>
              <a:rPr lang="en-US" dirty="0" smtClean="0"/>
              <a:t> in </a:t>
            </a:r>
            <a:r>
              <a:rPr lang="en-US" dirty="0"/>
              <a:t>Unix systems</a:t>
            </a:r>
          </a:p>
        </p:txBody>
      </p:sp>
      <p:sp>
        <p:nvSpPr>
          <p:cNvPr id="3" name="Content Placeholder 2"/>
          <p:cNvSpPr>
            <a:spLocks noGrp="1"/>
          </p:cNvSpPr>
          <p:nvPr>
            <p:ph idx="1"/>
          </p:nvPr>
        </p:nvSpPr>
        <p:spPr/>
        <p:txBody>
          <a:bodyPr/>
          <a:lstStyle/>
          <a:p>
            <a:r>
              <a:rPr lang="en-US" sz="2800" dirty="0" smtClean="0"/>
              <a:t>Socket applications: live </a:t>
            </a:r>
            <a:r>
              <a:rPr lang="en-US" sz="2800" dirty="0"/>
              <a:t>on top of TCP, UDP, SCTP, TLS, ICMP, or (</a:t>
            </a:r>
            <a:r>
              <a:rPr lang="en-US" sz="2800" dirty="0" smtClean="0"/>
              <a:t>very rare</a:t>
            </a:r>
            <a:r>
              <a:rPr lang="en-US" sz="2800" dirty="0"/>
              <a:t>) IP</a:t>
            </a:r>
            <a:r>
              <a:rPr lang="en-US" sz="2800" dirty="0" smtClean="0"/>
              <a:t>.</a:t>
            </a:r>
          </a:p>
          <a:p>
            <a:r>
              <a:rPr lang="en-US" sz="2800" dirty="0"/>
              <a:t>Kinds of applications: </a:t>
            </a:r>
            <a:r>
              <a:rPr lang="en-US" sz="2800" dirty="0" smtClean="0"/>
              <a:t>reliable </a:t>
            </a:r>
            <a:r>
              <a:rPr lang="en-US" sz="2800" dirty="0"/>
              <a:t>bulk transfer, </a:t>
            </a:r>
            <a:r>
              <a:rPr lang="en-US" sz="2800" dirty="0" smtClean="0"/>
              <a:t>streaming, real-time</a:t>
            </a:r>
            <a:r>
              <a:rPr lang="en-US" sz="2800" dirty="0"/>
              <a:t>, interactive, secure, </a:t>
            </a:r>
            <a:r>
              <a:rPr lang="en-US" sz="2800" dirty="0" smtClean="0"/>
              <a:t>...</a:t>
            </a:r>
          </a:p>
          <a:p>
            <a:r>
              <a:rPr lang="en-US" sz="2800" dirty="0"/>
              <a:t>Socket applications are written to have some sort of abstract knowledge of </a:t>
            </a:r>
            <a:r>
              <a:rPr lang="en-US" sz="2800" dirty="0" smtClean="0"/>
              <a:t>the network</a:t>
            </a:r>
            <a:r>
              <a:rPr lang="en-US" sz="2800" dirty="0"/>
              <a:t>, but not necessarily any detailed knowledge of data rate..</a:t>
            </a:r>
          </a:p>
        </p:txBody>
      </p:sp>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Charles Perkins, Futurewei</a:t>
            </a:r>
            <a:endParaRPr lang="en-US"/>
          </a:p>
        </p:txBody>
      </p:sp>
      <p:sp>
        <p:nvSpPr>
          <p:cNvPr id="6" name="Slide Number Placeholder 5"/>
          <p:cNvSpPr>
            <a:spLocks noGrp="1"/>
          </p:cNvSpPr>
          <p:nvPr>
            <p:ph type="sldNum" sz="quarter" idx="12"/>
          </p:nvPr>
        </p:nvSpPr>
        <p:spPr/>
        <p:txBody>
          <a:bodyPr/>
          <a:lstStyle/>
          <a:p>
            <a:r>
              <a:rPr lang="en-US" smtClean="0"/>
              <a:t>Slide </a:t>
            </a:r>
            <a:fld id="{E59CDB62-5F35-A642-AF85-0E3FA028C999}" type="slidenum">
              <a:rPr lang="en-US" smtClean="0"/>
              <a:pPr/>
              <a:t>8</a:t>
            </a:fld>
            <a:endParaRPr lang="en-US"/>
          </a:p>
        </p:txBody>
      </p:sp>
    </p:spTree>
    <p:extLst>
      <p:ext uri="{BB962C8B-B14F-4D97-AF65-F5344CB8AC3E}">
        <p14:creationId xmlns:p14="http://schemas.microsoft.com/office/powerpoint/2010/main" val="34526278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err="1" smtClean="0"/>
              <a:t>ioctl</a:t>
            </a:r>
            <a:r>
              <a:rPr lang="en-US" dirty="0" smtClean="0"/>
              <a:t>(), </a:t>
            </a:r>
            <a:r>
              <a:rPr lang="en-US" dirty="0" err="1" smtClean="0"/>
              <a:t>ioctl.h</a:t>
            </a:r>
            <a:endParaRPr lang="en-US" dirty="0"/>
          </a:p>
        </p:txBody>
      </p:sp>
      <p:sp>
        <p:nvSpPr>
          <p:cNvPr id="3" name="Content Placeholder 2"/>
          <p:cNvSpPr>
            <a:spLocks noGrp="1"/>
          </p:cNvSpPr>
          <p:nvPr>
            <p:ph idx="1"/>
          </p:nvPr>
        </p:nvSpPr>
        <p:spPr/>
        <p:txBody>
          <a:bodyPr/>
          <a:lstStyle/>
          <a:p>
            <a:r>
              <a:rPr lang="en-US" sz="2800" dirty="0" err="1" smtClean="0"/>
              <a:t>Definitionally</a:t>
            </a:r>
            <a:r>
              <a:rPr lang="en-US" sz="2800" dirty="0" smtClean="0"/>
              <a:t>, the interface seems right:</a:t>
            </a:r>
          </a:p>
          <a:p>
            <a:pPr lvl="1"/>
            <a:r>
              <a:rPr lang="en-US" sz="2400" dirty="0"/>
              <a:t>The </a:t>
            </a:r>
            <a:r>
              <a:rPr lang="en-US" sz="2400" dirty="0" err="1"/>
              <a:t>ioctl</a:t>
            </a:r>
            <a:r>
              <a:rPr lang="en-US" sz="2400" dirty="0"/>
              <a:t>() function manipulates the underlying device parameters of special files.  In particular, many operating characteristics of character special files (e.g., terminals) may be controlled with </a:t>
            </a:r>
            <a:r>
              <a:rPr lang="en-US" sz="2400" dirty="0" err="1"/>
              <a:t>ioctl</a:t>
            </a:r>
            <a:r>
              <a:rPr lang="en-US" sz="2400" dirty="0"/>
              <a:t>() requests</a:t>
            </a:r>
            <a:r>
              <a:rPr lang="en-US" sz="2400" dirty="0" smtClean="0"/>
              <a:t>.</a:t>
            </a:r>
          </a:p>
          <a:p>
            <a:r>
              <a:rPr lang="en-US" sz="2800" dirty="0" smtClean="0"/>
              <a:t>Calling sequence:</a:t>
            </a:r>
          </a:p>
          <a:p>
            <a:pPr lvl="1"/>
            <a:r>
              <a:rPr lang="en-US" sz="2400" dirty="0" err="1" smtClean="0"/>
              <a:t>ioctl</a:t>
            </a:r>
            <a:r>
              <a:rPr lang="en-US" sz="2400" dirty="0" smtClean="0"/>
              <a:t> (</a:t>
            </a:r>
            <a:r>
              <a:rPr lang="en-US" sz="2400" dirty="0" err="1" smtClean="0"/>
              <a:t>fd</a:t>
            </a:r>
            <a:r>
              <a:rPr lang="en-US" sz="2400" dirty="0" smtClean="0"/>
              <a:t>, request, structure)</a:t>
            </a:r>
          </a:p>
          <a:p>
            <a:pPr>
              <a:spcBef>
                <a:spcPts val="1200"/>
              </a:spcBef>
            </a:pPr>
            <a:r>
              <a:rPr lang="en-US" sz="2400" dirty="0"/>
              <a:t>http://man7.org/linux/man-pages/man2/ioctl.2.html</a:t>
            </a:r>
          </a:p>
        </p:txBody>
      </p:sp>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Charles Perkins, Futurewei</a:t>
            </a:r>
            <a:endParaRPr lang="en-US"/>
          </a:p>
        </p:txBody>
      </p:sp>
      <p:sp>
        <p:nvSpPr>
          <p:cNvPr id="6" name="Slide Number Placeholder 5"/>
          <p:cNvSpPr>
            <a:spLocks noGrp="1"/>
          </p:cNvSpPr>
          <p:nvPr>
            <p:ph type="sldNum" sz="quarter" idx="12"/>
          </p:nvPr>
        </p:nvSpPr>
        <p:spPr/>
        <p:txBody>
          <a:bodyPr/>
          <a:lstStyle/>
          <a:p>
            <a:r>
              <a:rPr lang="en-US" smtClean="0"/>
              <a:t>Slide </a:t>
            </a:r>
            <a:fld id="{E59CDB62-5F35-A642-AF85-0E3FA028C999}" type="slidenum">
              <a:rPr lang="en-US" smtClean="0"/>
              <a:pPr/>
              <a:t>9</a:t>
            </a:fld>
            <a:endParaRPr lang="en-US"/>
          </a:p>
        </p:txBody>
      </p:sp>
    </p:spTree>
    <p:extLst>
      <p:ext uri="{BB962C8B-B14F-4D97-AF65-F5344CB8AC3E}">
        <p14:creationId xmlns:p14="http://schemas.microsoft.com/office/powerpoint/2010/main" val="1217936826"/>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IEEE-P802_15.pot</Template>
  <TotalTime>213</TotalTime>
  <Words>1184</Words>
  <Application>Microsoft Office PowerPoint</Application>
  <PresentationFormat>On-screen Show (4:3)</PresentationFormat>
  <Paragraphs>193</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IEEE-P802_15</vt:lpstr>
      <vt:lpstr>PowerPoint Presentation</vt:lpstr>
      <vt:lpstr>Candidate approaches for TG12 API</vt:lpstr>
      <vt:lpstr>Design assumptions / guidelines</vt:lpstr>
      <vt:lpstr>Candidate netconf API (1)</vt:lpstr>
      <vt:lpstr>Candidate netconf API (2)</vt:lpstr>
      <vt:lpstr>Candidate CoMI API</vt:lpstr>
      <vt:lpstr>CoMI commands</vt:lpstr>
      <vt:lpstr>Socket applications in Unix systems</vt:lpstr>
      <vt:lpstr>ioctl(), ioctl.h</vt:lpstr>
      <vt:lpstr>Candidates to place L2R management box</vt:lpstr>
      <vt:lpstr>Ref. Functionalities that higher layer need to manage</vt:lpstr>
      <vt:lpstr>Connection with profile</vt:lpstr>
      <vt:lpstr>It’s all about the profile parameters…</vt:lpstr>
    </vt:vector>
  </TitlesOfParts>
  <Company>Kinney Consulting</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Pat Kinney</dc:creator>
  <dc:description>&lt;15-17-0166-00-0mag&gt;</dc:description>
  <cp:lastModifiedBy>charliep</cp:lastModifiedBy>
  <cp:revision>24</cp:revision>
  <cp:lastPrinted>1998-02-10T13:28:06Z</cp:lastPrinted>
  <dcterms:created xsi:type="dcterms:W3CDTF">1999-11-08T18:59:45Z</dcterms:created>
  <dcterms:modified xsi:type="dcterms:W3CDTF">2017-05-11T04:53:33Z</dcterms:modified>
</cp:coreProperties>
</file>