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59" r:id="rId3"/>
    <p:sldId id="258" r:id="rId4"/>
    <p:sldId id="281" r:id="rId5"/>
    <p:sldId id="264" r:id="rId6"/>
    <p:sldId id="285" r:id="rId7"/>
    <p:sldId id="260" r:id="rId8"/>
    <p:sldId id="270" r:id="rId9"/>
    <p:sldId id="284" r:id="rId10"/>
    <p:sldId id="274" r:id="rId11"/>
    <p:sldId id="279" r:id="rId12"/>
    <p:sldId id="282" r:id="rId13"/>
    <p:sldId id="26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9" d="100"/>
          <a:sy n="79" d="100"/>
        </p:scale>
        <p:origin x="1306" y="4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9" d="100"/>
          <a:sy n="49" d="100"/>
        </p:scale>
        <p:origin x="2720" y="3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802.15-17-0079-01-0000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January 2017</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802.15-17-0079-01-0000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January 2017</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endParaRPr lang="en-US" altLang="en-US" dirty="0"/>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5</a:t>
            </a:fld>
            <a:endParaRPr lang="en-US"/>
          </a:p>
        </p:txBody>
      </p:sp>
    </p:spTree>
    <p:extLst>
      <p:ext uri="{BB962C8B-B14F-4D97-AF65-F5344CB8AC3E}">
        <p14:creationId xmlns:p14="http://schemas.microsoft.com/office/powerpoint/2010/main" val="248845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11</a:t>
            </a:fld>
            <a:endParaRPr lang="en-US"/>
          </a:p>
        </p:txBody>
      </p:sp>
    </p:spTree>
    <p:extLst>
      <p:ext uri="{BB962C8B-B14F-4D97-AF65-F5344CB8AC3E}">
        <p14:creationId xmlns:p14="http://schemas.microsoft.com/office/powerpoint/2010/main" val="95795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March 2017</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March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March 2017</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March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March 2017</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March 2017</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2017</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March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March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March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March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March 2017</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March 2017</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a:t>March 2017</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March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802.15-17-0230-00-0000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2017</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March 2017</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March 2017</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16, March 2017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March, 2017</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March, 2017</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Light Communications (LC)</a:t>
            </a:r>
            <a:br>
              <a:rPr lang="en-US" b="1" dirty="0"/>
            </a:br>
            <a:r>
              <a:rPr lang="en-US" b="1" dirty="0"/>
              <a:t>(Topic Interest Group) </a:t>
            </a:r>
          </a:p>
        </p:txBody>
      </p:sp>
      <p:sp>
        <p:nvSpPr>
          <p:cNvPr id="3" name="Content Placeholder 2"/>
          <p:cNvSpPr>
            <a:spLocks noGrp="1"/>
          </p:cNvSpPr>
          <p:nvPr>
            <p:ph idx="1"/>
          </p:nvPr>
        </p:nvSpPr>
        <p:spPr>
          <a:xfrm>
            <a:off x="1066800" y="2324100"/>
            <a:ext cx="7467600" cy="3733800"/>
          </a:xfrm>
        </p:spPr>
        <p:txBody>
          <a:bodyPr/>
          <a:lstStyle/>
          <a:p>
            <a:r>
              <a:rPr lang="en-CA" sz="2400" dirty="0"/>
              <a:t>Appointed Secretary and Technical Editor</a:t>
            </a:r>
          </a:p>
          <a:p>
            <a:r>
              <a:rPr lang="en-CA" sz="2400" dirty="0"/>
              <a:t>802.11 WG approved liaison statement 17/0272r3 to various lighting associations </a:t>
            </a:r>
          </a:p>
          <a:p>
            <a:r>
              <a:rPr lang="en-CA" sz="2400" dirty="0"/>
              <a:t>Applicable documents reviewed and updated</a:t>
            </a:r>
          </a:p>
          <a:p>
            <a:pPr lvl="1">
              <a:defRPr/>
            </a:pPr>
            <a:r>
              <a:rPr lang="en-US" altLang="en-US" sz="2000" dirty="0"/>
              <a:t>Draft report outline doc: 17/0023r4 </a:t>
            </a:r>
          </a:p>
          <a:p>
            <a:pPr lvl="1">
              <a:defRPr/>
            </a:pPr>
            <a:r>
              <a:rPr lang="en-US" altLang="en-US" sz="2000" dirty="0"/>
              <a:t>Link budget for LC doc. 17/0479r0</a:t>
            </a:r>
          </a:p>
          <a:p>
            <a:pPr lvl="1">
              <a:defRPr/>
            </a:pPr>
            <a:r>
              <a:rPr lang="en-US" altLang="en-US" sz="2000" dirty="0"/>
              <a:t>Use cases doc: 17/0497r1</a:t>
            </a:r>
          </a:p>
          <a:p>
            <a:pPr marL="457200" lvl="1" indent="0">
              <a:buNone/>
              <a:defRPr/>
            </a:pPr>
            <a:endParaRPr lang="en-CA" sz="2000" dirty="0"/>
          </a:p>
          <a:p>
            <a:r>
              <a:rPr lang="en-AU" sz="2400" dirty="0"/>
              <a:t>Closing report: 17/0505r0</a:t>
            </a:r>
          </a:p>
          <a:p>
            <a:endParaRPr lang="en-CA" sz="2400" dirty="0"/>
          </a:p>
          <a:p>
            <a:pPr marL="0" indent="0">
              <a:buNone/>
            </a:pPr>
            <a:endParaRPr lang="en-US" sz="2400" dirty="0"/>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
        <p:nvSpPr>
          <p:cNvPr id="7" name="Right Arrow 6"/>
          <p:cNvSpPr/>
          <p:nvPr/>
        </p:nvSpPr>
        <p:spPr bwMode="auto">
          <a:xfrm>
            <a:off x="495300" y="36576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49414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11</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graphicFrame>
        <p:nvGraphicFramePr>
          <p:cNvPr id="14461" name="Group 125"/>
          <p:cNvGraphicFramePr>
            <a:graphicFrameLocks noGrp="1"/>
          </p:cNvGraphicFramePr>
          <p:nvPr>
            <p:ph idx="1"/>
            <p:extLst/>
          </p:nvPr>
        </p:nvGraphicFramePr>
        <p:xfrm>
          <a:off x="914400" y="2398816"/>
          <a:ext cx="7772400" cy="3757822"/>
        </p:xfrm>
        <a:graphic>
          <a:graphicData uri="http://schemas.openxmlformats.org/drawingml/2006/table">
            <a:tbl>
              <a:tblPr/>
              <a:tblGrid>
                <a:gridCol w="2894013">
                  <a:extLst>
                    <a:ext uri="{9D8B030D-6E8A-4147-A177-3AD203B41FA5}">
                      <a16:colId xmlns:a16="http://schemas.microsoft.com/office/drawing/2014/main" val="20000"/>
                    </a:ext>
                  </a:extLst>
                </a:gridCol>
                <a:gridCol w="2284412">
                  <a:extLst>
                    <a:ext uri="{9D8B030D-6E8A-4147-A177-3AD203B41FA5}">
                      <a16:colId xmlns:a16="http://schemas.microsoft.com/office/drawing/2014/main" val="20001"/>
                    </a:ext>
                  </a:extLst>
                </a:gridCol>
                <a:gridCol w="2593975">
                  <a:extLst>
                    <a:ext uri="{9D8B030D-6E8A-4147-A177-3AD203B41FA5}">
                      <a16:colId xmlns:a16="http://schemas.microsoft.com/office/drawing/2014/main" val="20002"/>
                    </a:ext>
                  </a:extLst>
                </a:gridCol>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TGai</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TGah</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TGaq</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July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TGaj</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321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September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TGak</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Jan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TGax – </a:t>
                      </a:r>
                      <a:r>
                        <a:rPr kumimoji="0" lang="en-US" sz="1400" b="0" i="0" u="none" strike="noStrike" cap="none" normalizeH="0" baseline="0" dirty="0">
                          <a:ln>
                            <a:noFill/>
                          </a:ln>
                          <a:solidFill>
                            <a:srgbClr val="FF0000"/>
                          </a:solidFill>
                          <a:effectLst/>
                          <a:latin typeface="Times New Roman" pitchFamily="18" charset="0"/>
                        </a:rPr>
                        <a:t>453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Dec 2018</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TGay</a:t>
                      </a:r>
                      <a:r>
                        <a:rPr kumimoji="0" lang="en-US" sz="1400" b="0" i="0" u="none" strike="noStrike" cap="none" normalizeH="0" baseline="0" dirty="0">
                          <a:ln>
                            <a:noFill/>
                          </a:ln>
                          <a:solidFill>
                            <a:schemeClr val="tx1"/>
                          </a:solidFill>
                          <a:effectLst/>
                          <a:latin typeface="Times New Roman" pitchFamily="18" charset="0"/>
                        </a:rPr>
                        <a:t> - </a:t>
                      </a:r>
                      <a:r>
                        <a:rPr kumimoji="0" lang="en-US" sz="1400" b="0" i="0" u="none" strike="noStrike" cap="none" normalizeH="0" baseline="0" dirty="0">
                          <a:ln>
                            <a:noFill/>
                          </a:ln>
                          <a:solidFill>
                            <a:srgbClr val="FF0000"/>
                          </a:solidFill>
                          <a:effectLst/>
                          <a:latin typeface="Times New Roman" pitchFamily="18" charset="0"/>
                        </a:rPr>
                        <a:t>193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Nov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a:ln>
                            <a:noFill/>
                          </a:ln>
                          <a:solidFill>
                            <a:schemeClr val="tx1"/>
                          </a:solidFill>
                          <a:effectLst/>
                          <a:latin typeface="Times New Roman" pitchFamily="18" charset="0"/>
                        </a:rPr>
                        <a:t>TGaz</a:t>
                      </a: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FF0000"/>
                          </a:solidFill>
                          <a:effectLst/>
                          <a:latin typeface="Times New Roman" pitchFamily="18" charset="0"/>
                        </a:rPr>
                        <a:t>Mar 2021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March 2017</a:t>
            </a:r>
          </a:p>
        </p:txBody>
      </p:sp>
      <p:sp>
        <p:nvSpPr>
          <p:cNvPr id="9" name="Right Arrow 7"/>
          <p:cNvSpPr/>
          <p:nvPr/>
        </p:nvSpPr>
        <p:spPr bwMode="auto">
          <a:xfrm>
            <a:off x="457200" y="5105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245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March 2017</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GB" sz="2800" dirty="0"/>
              <a:t>Hyatt Regency </a:t>
            </a:r>
          </a:p>
          <a:p>
            <a:r>
              <a:rPr lang="en-GB" sz="2800" dirty="0"/>
              <a:t>Vancouver, BC, Canada</a:t>
            </a:r>
            <a:br>
              <a:rPr lang="en-GB" sz="2800" dirty="0"/>
            </a:br>
            <a:r>
              <a:rPr lang="en-US" sz="2800" dirty="0"/>
              <a:t>March</a:t>
            </a:r>
            <a:r>
              <a:rPr lang="en-US" altLang="en-US" sz="2800" dirty="0"/>
              <a:t> 2017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802.11aq</a:t>
            </a:r>
          </a:p>
          <a:p>
            <a:pPr algn="ctr"/>
            <a:r>
              <a:rPr lang="en-US" sz="1200" b="1" dirty="0">
                <a:latin typeface="Tahoma" pitchFamily="34" charset="0"/>
                <a:ea typeface="ＭＳ Ｐゴシック" charset="-128"/>
                <a:cs typeface="Arial" pitchFamily="34" charset="0"/>
              </a:rPr>
              <a:t>PAD</a:t>
            </a: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a:latin typeface="Tahoma" pitchFamily="34" charset="0"/>
              <a:ea typeface="ＭＳ Ｐゴシック" charset="-128"/>
              <a:cs typeface="Arial" pitchFamily="34" charset="0"/>
            </a:endParaRPr>
          </a:p>
          <a:p>
            <a:pPr algn="ctr"/>
            <a:r>
              <a:rPr lang="en-US" sz="1200" b="1" dirty="0">
                <a:latin typeface="Tahoma" pitchFamily="34" charset="0"/>
                <a:ea typeface="ＭＳ Ｐゴシック" charset="-128"/>
                <a:cs typeface="Arial" pitchFamily="34" charset="0"/>
              </a:rPr>
              <a:t>802.11aj</a:t>
            </a:r>
          </a:p>
          <a:p>
            <a:pPr algn="ctr"/>
            <a:r>
              <a:rPr lang="en-US" sz="1200" b="1" dirty="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802.11ak</a:t>
            </a:r>
          </a:p>
          <a:p>
            <a:pPr algn="ctr"/>
            <a:r>
              <a:rPr lang="en-US" sz="1200" b="1" dirty="0">
                <a:latin typeface="Tahoma" pitchFamily="34" charset="0"/>
                <a:ea typeface="ＭＳ Ｐゴシック" charset="-128"/>
                <a:cs typeface="Arial" pitchFamily="34" charset="0"/>
              </a:rPr>
              <a:t>GLK</a:t>
            </a: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802.11ax</a:t>
            </a:r>
          </a:p>
          <a:p>
            <a:pPr algn="ctr"/>
            <a:r>
              <a:rPr lang="en-US" sz="1200" b="1"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b="1"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-2016</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March 2017</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sp>
        <p:nvSpPr>
          <p:cNvPr id="44"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802.11az</a:t>
            </a:r>
          </a:p>
          <a:p>
            <a:pPr algn="ctr"/>
            <a:r>
              <a:rPr lang="en-US" sz="1200" b="1"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b="1" dirty="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802.11ah</a:t>
            </a:r>
          </a:p>
          <a:p>
            <a:pPr algn="ctr">
              <a:defRPr/>
            </a:pPr>
            <a:r>
              <a:rPr lang="en-US" sz="1200" b="1" dirty="0">
                <a:latin typeface="Tahoma" pitchFamily="34" charset="0"/>
                <a:ea typeface="ＭＳ Ｐゴシック" charset="-128"/>
                <a:cs typeface="Arial" charset="0"/>
              </a:rPr>
              <a:t>&lt; 1Ghz</a:t>
            </a:r>
          </a:p>
        </p:txBody>
      </p:sp>
      <p:sp>
        <p:nvSpPr>
          <p:cNvPr id="48"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 TIG</a:t>
            </a:r>
          </a:p>
        </p:txBody>
      </p:sp>
      <p:sp>
        <p:nvSpPr>
          <p:cNvPr id="53"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72132851"/>
              </p:ext>
            </p:extLst>
          </p:nvPr>
        </p:nvGraphicFramePr>
        <p:xfrm>
          <a:off x="762001" y="2057400"/>
          <a:ext cx="8077199" cy="2443480"/>
        </p:xfrm>
        <a:graphic>
          <a:graphicData uri="http://schemas.openxmlformats.org/drawingml/2006/table">
            <a:tbl>
              <a:tblPr firstRow="1" bandRow="1">
                <a:tableStyleId>{5C22544A-7EE6-4342-B048-85BDC9FD1C3A}</a:tableStyleId>
              </a:tblPr>
              <a:tblGrid>
                <a:gridCol w="717973">
                  <a:extLst>
                    <a:ext uri="{9D8B030D-6E8A-4147-A177-3AD203B41FA5}">
                      <a16:colId xmlns:a16="http://schemas.microsoft.com/office/drawing/2014/main" val="20000"/>
                    </a:ext>
                  </a:extLst>
                </a:gridCol>
                <a:gridCol w="837636">
                  <a:extLst>
                    <a:ext uri="{9D8B030D-6E8A-4147-A177-3AD203B41FA5}">
                      <a16:colId xmlns:a16="http://schemas.microsoft.com/office/drawing/2014/main" val="20001"/>
                    </a:ext>
                  </a:extLst>
                </a:gridCol>
                <a:gridCol w="658142">
                  <a:extLst>
                    <a:ext uri="{9D8B030D-6E8A-4147-A177-3AD203B41FA5}">
                      <a16:colId xmlns:a16="http://schemas.microsoft.com/office/drawing/2014/main" val="20002"/>
                    </a:ext>
                  </a:extLst>
                </a:gridCol>
                <a:gridCol w="113904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438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7084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May 2017</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370840">
                <a:tc>
                  <a:txBody>
                    <a:bodyPr/>
                    <a:lstStyle/>
                    <a:p>
                      <a:r>
                        <a:rPr lang="en-US" sz="1400" dirty="0" err="1"/>
                        <a:t>TGax</a:t>
                      </a:r>
                      <a:endParaRPr lang="en-US" sz="1400" dirty="0"/>
                    </a:p>
                  </a:txBody>
                  <a:tcPr/>
                </a:tc>
                <a:tc>
                  <a:txBody>
                    <a:bodyPr/>
                    <a:lstStyle/>
                    <a:p>
                      <a:r>
                        <a:rPr lang="en-US" sz="1400" dirty="0"/>
                        <a:t>LB225</a:t>
                      </a:r>
                    </a:p>
                  </a:txBody>
                  <a:tcPr/>
                </a:tc>
                <a:tc>
                  <a:txBody>
                    <a:bodyPr/>
                    <a:lstStyle/>
                    <a:p>
                      <a:r>
                        <a:rPr lang="en-US" sz="1400" dirty="0"/>
                        <a:t>D1.0</a:t>
                      </a:r>
                    </a:p>
                  </a:txBody>
                  <a:tcPr/>
                </a:tc>
                <a:tc>
                  <a:txBody>
                    <a:bodyPr/>
                    <a:lstStyle/>
                    <a:p>
                      <a:pPr algn="ctr"/>
                      <a:r>
                        <a:rPr lang="en-US" sz="1400" dirty="0"/>
                        <a:t>6,000</a:t>
                      </a:r>
                    </a:p>
                  </a:txBody>
                  <a:tcPr/>
                </a:tc>
                <a:tc>
                  <a:txBody>
                    <a:bodyPr/>
                    <a:lstStyle/>
                    <a:p>
                      <a:pPr algn="ctr"/>
                      <a:r>
                        <a:rPr lang="en-US" sz="1400" baseline="0" dirty="0"/>
                        <a:t>~1000 T</a:t>
                      </a:r>
                      <a:endParaRPr lang="en-US" sz="1400" dirty="0"/>
                    </a:p>
                  </a:txBody>
                  <a:tcPr/>
                </a:tc>
                <a:tc>
                  <a:txBody>
                    <a:bodyPr/>
                    <a:lstStyle/>
                    <a:p>
                      <a:r>
                        <a:rPr lang="en-US" sz="1400" baseline="0" dirty="0"/>
                        <a:t>Continue comment resolution </a:t>
                      </a:r>
                      <a:endParaRPr lang="en-US" sz="1400" dirty="0"/>
                    </a:p>
                  </a:txBody>
                  <a:tcPr/>
                </a:tc>
                <a:tc>
                  <a:txBody>
                    <a:bodyPr/>
                    <a:lstStyle/>
                    <a:p>
                      <a:pPr algn="ctr"/>
                      <a:r>
                        <a:rPr lang="en-US" sz="1400" dirty="0"/>
                        <a:t>17/-512r0</a:t>
                      </a:r>
                    </a:p>
                  </a:txBody>
                  <a:tcPr/>
                </a:tc>
                <a:extLst>
                  <a:ext uri="{0D108BD9-81ED-4DB2-BD59-A6C34878D82A}">
                    <a16:rowId xmlns:a16="http://schemas.microsoft.com/office/drawing/2014/main" val="10001"/>
                  </a:ext>
                </a:extLst>
              </a:tr>
              <a:tr h="370840">
                <a:tc>
                  <a:txBody>
                    <a:bodyPr/>
                    <a:lstStyle/>
                    <a:p>
                      <a:r>
                        <a:rPr lang="en-US" sz="1400" dirty="0" err="1"/>
                        <a:t>TGaq</a:t>
                      </a:r>
                      <a:endParaRPr lang="en-US" sz="1400" dirty="0"/>
                    </a:p>
                  </a:txBody>
                  <a:tcPr/>
                </a:tc>
                <a:tc>
                  <a:txBody>
                    <a:bodyPr/>
                    <a:lstStyle/>
                    <a:p>
                      <a:r>
                        <a:rPr lang="en-US" sz="1400" dirty="0"/>
                        <a:t>SB</a:t>
                      </a:r>
                      <a:r>
                        <a:rPr lang="en-US" sz="1400" baseline="0" dirty="0"/>
                        <a:t> #2</a:t>
                      </a:r>
                      <a:endParaRPr lang="en-US" sz="1400" dirty="0"/>
                    </a:p>
                  </a:txBody>
                  <a:tcPr/>
                </a:tc>
                <a:tc>
                  <a:txBody>
                    <a:bodyPr/>
                    <a:lstStyle/>
                    <a:p>
                      <a:r>
                        <a:rPr lang="en-US" sz="1400" dirty="0"/>
                        <a:t>D8.0</a:t>
                      </a:r>
                    </a:p>
                  </a:txBody>
                  <a:tcPr/>
                </a:tc>
                <a:tc>
                  <a:txBody>
                    <a:bodyPr/>
                    <a:lstStyle/>
                    <a:p>
                      <a:pPr algn="ctr"/>
                      <a:endParaRPr lang="en-US" sz="1400" dirty="0"/>
                    </a:p>
                  </a:txBody>
                  <a:tcPr/>
                </a:tc>
                <a:tc>
                  <a:txBody>
                    <a:bodyPr/>
                    <a:lstStyle/>
                    <a:p>
                      <a:pPr algn="ctr"/>
                      <a:endParaRPr lang="en-US" sz="1400" dirty="0"/>
                    </a:p>
                  </a:txBody>
                  <a:tcPr/>
                </a:tc>
                <a:tc>
                  <a:txBody>
                    <a:bodyPr/>
                    <a:lstStyle/>
                    <a:p>
                      <a:r>
                        <a:rPr lang="en-US" sz="1400" dirty="0"/>
                        <a:t>Currently in SP </a:t>
                      </a:r>
                      <a:r>
                        <a:rPr lang="en-US" sz="1400" baseline="0" dirty="0" err="1"/>
                        <a:t>recirc</a:t>
                      </a:r>
                      <a:r>
                        <a:rPr lang="en-US" sz="1400" baseline="0" dirty="0"/>
                        <a:t> – finishes March 18</a:t>
                      </a:r>
                      <a:r>
                        <a:rPr lang="en-US" sz="1400" baseline="30000" dirty="0"/>
                        <a:t>th</a:t>
                      </a:r>
                      <a:r>
                        <a:rPr lang="en-US" sz="1400" baseline="0" dirty="0"/>
                        <a:t> </a:t>
                      </a:r>
                      <a:endParaRPr lang="en-US" sz="1400" dirty="0"/>
                    </a:p>
                  </a:txBody>
                  <a:tcPr/>
                </a:tc>
                <a:tc>
                  <a:txBody>
                    <a:bodyPr/>
                    <a:lstStyle/>
                    <a:p>
                      <a:pPr algn="ctr"/>
                      <a:r>
                        <a:rPr lang="en-US" sz="1400" dirty="0"/>
                        <a:t>17/0493r0</a:t>
                      </a:r>
                    </a:p>
                  </a:txBody>
                  <a:tcPr/>
                </a:tc>
                <a:extLst>
                  <a:ext uri="{0D108BD9-81ED-4DB2-BD59-A6C34878D82A}">
                    <a16:rowId xmlns:a16="http://schemas.microsoft.com/office/drawing/2014/main" val="10002"/>
                  </a:ext>
                </a:extLst>
              </a:tr>
              <a:tr h="370840">
                <a:tc>
                  <a:txBody>
                    <a:bodyPr/>
                    <a:lstStyle/>
                    <a:p>
                      <a:r>
                        <a:rPr lang="en-US" sz="1400" dirty="0" err="1"/>
                        <a:t>TGaj</a:t>
                      </a:r>
                      <a:endParaRPr lang="en-US" sz="1400" dirty="0"/>
                    </a:p>
                  </a:txBody>
                  <a:tcPr/>
                </a:tc>
                <a:tc>
                  <a:txBody>
                    <a:bodyPr/>
                    <a:lstStyle/>
                    <a:p>
                      <a:r>
                        <a:rPr lang="en-US" sz="1400" dirty="0"/>
                        <a:t>LB226</a:t>
                      </a:r>
                    </a:p>
                  </a:txBody>
                  <a:tcPr/>
                </a:tc>
                <a:tc>
                  <a:txBody>
                    <a:bodyPr/>
                    <a:lstStyle/>
                    <a:p>
                      <a:r>
                        <a:rPr lang="en-US" sz="1400" dirty="0"/>
                        <a:t>D5.0</a:t>
                      </a:r>
                    </a:p>
                  </a:txBody>
                  <a:tcPr/>
                </a:tc>
                <a:tc>
                  <a:txBody>
                    <a:bodyPr/>
                    <a:lstStyle/>
                    <a:p>
                      <a:pPr algn="ctr"/>
                      <a:endParaRPr lang="en-US" sz="1400" dirty="0"/>
                    </a:p>
                  </a:txBody>
                  <a:tcPr/>
                </a:tc>
                <a:tc>
                  <a:txBody>
                    <a:bodyPr/>
                    <a:lstStyle/>
                    <a:p>
                      <a:pPr algn="ctr"/>
                      <a:endParaRPr lang="en-US" sz="1400" dirty="0"/>
                    </a:p>
                  </a:txBody>
                  <a:tcPr/>
                </a:tc>
                <a:tc>
                  <a:txBody>
                    <a:bodyPr/>
                    <a:lstStyle/>
                    <a:p>
                      <a:r>
                        <a:rPr lang="en-US" sz="1400" baseline="0" dirty="0"/>
                        <a:t>Completed documents for 1st Sponsor Ballot approval</a:t>
                      </a:r>
                      <a:endParaRPr lang="en-US" sz="1400" dirty="0"/>
                    </a:p>
                  </a:txBody>
                  <a:tcPr/>
                </a:tc>
                <a:tc>
                  <a:txBody>
                    <a:bodyPr/>
                    <a:lstStyle/>
                    <a:p>
                      <a:pPr algn="ctr"/>
                      <a:r>
                        <a:rPr lang="en-US" sz="1400" dirty="0"/>
                        <a:t>17/491r0</a:t>
                      </a:r>
                    </a:p>
                  </a:txBody>
                  <a:tcPr/>
                </a:tc>
                <a:extLst>
                  <a:ext uri="{0D108BD9-81ED-4DB2-BD59-A6C34878D82A}">
                    <a16:rowId xmlns:a16="http://schemas.microsoft.com/office/drawing/2014/main" val="10003"/>
                  </a:ext>
                </a:extLst>
              </a:tr>
              <a:tr h="370840">
                <a:tc>
                  <a:txBody>
                    <a:bodyPr/>
                    <a:lstStyle/>
                    <a:p>
                      <a:r>
                        <a:rPr lang="en-US" sz="1400" dirty="0" err="1"/>
                        <a:t>TGak</a:t>
                      </a:r>
                      <a:endParaRPr lang="en-US" sz="1400" dirty="0"/>
                    </a:p>
                  </a:txBody>
                  <a:tcPr/>
                </a:tc>
                <a:tc>
                  <a:txBody>
                    <a:bodyPr/>
                    <a:lstStyle/>
                    <a:p>
                      <a:r>
                        <a:rPr lang="en-US" sz="1400" dirty="0"/>
                        <a:t>  LB227</a:t>
                      </a:r>
                    </a:p>
                  </a:txBody>
                  <a:tcPr/>
                </a:tc>
                <a:tc>
                  <a:txBody>
                    <a:bodyPr/>
                    <a:lstStyle/>
                    <a:p>
                      <a:r>
                        <a:rPr lang="en-US" sz="1400" dirty="0"/>
                        <a:t>D4.0</a:t>
                      </a:r>
                    </a:p>
                  </a:txBody>
                  <a:tcPr/>
                </a:tc>
                <a:tc>
                  <a:txBody>
                    <a:bodyPr/>
                    <a:lstStyle/>
                    <a:p>
                      <a:pPr algn="ctr"/>
                      <a:endParaRPr lang="en-US" sz="1400" dirty="0"/>
                    </a:p>
                  </a:txBody>
                  <a:tcPr/>
                </a:tc>
                <a:tc>
                  <a:txBody>
                    <a:bodyPr/>
                    <a:lstStyle/>
                    <a:p>
                      <a:pPr algn="ctr"/>
                      <a:endParaRPr lang="en-US" sz="1400" dirty="0"/>
                    </a:p>
                  </a:txBody>
                  <a:tcPr/>
                </a:tc>
                <a:tc>
                  <a:txBody>
                    <a:bodyPr/>
                    <a:lstStyle/>
                    <a:p>
                      <a:r>
                        <a:rPr lang="en-US" sz="1400" dirty="0"/>
                        <a:t>Issued 15-day WG </a:t>
                      </a:r>
                      <a:r>
                        <a:rPr lang="en-US" sz="1400" dirty="0" err="1"/>
                        <a:t>recirc</a:t>
                      </a:r>
                      <a:r>
                        <a:rPr lang="en-US" sz="1400" dirty="0"/>
                        <a:t> LB </a:t>
                      </a:r>
                    </a:p>
                  </a:txBody>
                  <a:tcPr/>
                </a:tc>
                <a:tc>
                  <a:txBody>
                    <a:bodyPr/>
                    <a:lstStyle/>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304800" y="3124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802.11ax  (HEW) </a:t>
            </a:r>
            <a:endParaRPr lang="en-CA" dirty="0"/>
          </a:p>
        </p:txBody>
      </p:sp>
      <p:sp>
        <p:nvSpPr>
          <p:cNvPr id="3" name="Content Placeholder 2"/>
          <p:cNvSpPr>
            <a:spLocks noGrp="1"/>
          </p:cNvSpPr>
          <p:nvPr>
            <p:ph idx="1"/>
          </p:nvPr>
        </p:nvSpPr>
        <p:spPr>
          <a:xfrm>
            <a:off x="838200" y="1752600"/>
            <a:ext cx="8458200" cy="4572000"/>
          </a:xfrm>
        </p:spPr>
        <p:txBody>
          <a:bodyPr/>
          <a:lstStyle/>
          <a:p>
            <a:r>
              <a:rPr lang="en-CA" sz="2000" dirty="0"/>
              <a:t>Continued with the comment resolution on draft D1.0.</a:t>
            </a:r>
          </a:p>
          <a:p>
            <a:pPr lvl="1"/>
            <a:r>
              <a:rPr lang="en-CA" sz="1800" dirty="0"/>
              <a:t>Very good progress during the ad hoc meeting and this meeting</a:t>
            </a:r>
          </a:p>
          <a:p>
            <a:pPr lvl="1"/>
            <a:r>
              <a:rPr lang="en-CA" sz="1800" dirty="0"/>
              <a:t>The TG Editor is planning to generate a new revision of the TG draft (D1.2) and a new revision of the status of the comment resolution.</a:t>
            </a:r>
          </a:p>
          <a:p>
            <a:pPr marL="457200" lvl="1" indent="0">
              <a:buNone/>
            </a:pPr>
            <a:endParaRPr lang="en-CA" sz="1800" dirty="0"/>
          </a:p>
          <a:p>
            <a:r>
              <a:rPr lang="en-CA" sz="2000" dirty="0"/>
              <a:t>Spatial Reuse issues were discussed at length</a:t>
            </a:r>
          </a:p>
          <a:p>
            <a:pPr lvl="1"/>
            <a:r>
              <a:rPr lang="en-CA" sz="1800" dirty="0"/>
              <a:t>Some progress on spatial resource</a:t>
            </a:r>
          </a:p>
          <a:p>
            <a:endParaRPr lang="en-CA" sz="2000" dirty="0"/>
          </a:p>
          <a:p>
            <a:r>
              <a:rPr lang="en-CA" sz="2000" dirty="0"/>
              <a:t>Agreed to hold an ad hoc meeting in Seoul, Korea, May 3-5</a:t>
            </a:r>
            <a:endParaRPr lang="en-CA" sz="1800" dirty="0"/>
          </a:p>
          <a:p>
            <a:r>
              <a:rPr lang="en-CA" sz="2000" dirty="0"/>
              <a:t>Draft 2.0 WG letter ballot planned – September 2017</a:t>
            </a:r>
          </a:p>
          <a:p>
            <a:r>
              <a:rPr lang="en-AU" sz="2000" dirty="0"/>
              <a:t>Closing report: 17/0512r0</a:t>
            </a:r>
          </a:p>
          <a:p>
            <a:endParaRPr lang="en-CA" sz="2000" dirty="0"/>
          </a:p>
        </p:txBody>
      </p:sp>
      <p:sp>
        <p:nvSpPr>
          <p:cNvPr id="4" name="Date Placeholder 3"/>
          <p:cNvSpPr>
            <a:spLocks noGrp="1"/>
          </p:cNvSpPr>
          <p:nvPr>
            <p:ph type="dt" sz="half" idx="10"/>
          </p:nvPr>
        </p:nvSpPr>
        <p:spPr/>
        <p:txBody>
          <a:bodyPr/>
          <a:lstStyle/>
          <a:p>
            <a:pPr>
              <a:defRPr/>
            </a:pPr>
            <a:r>
              <a:rPr lang="en-US" altLang="zh-CN"/>
              <a:t>March 2017</a:t>
            </a:r>
            <a:endParaRPr lang="en-US" dirty="0"/>
          </a:p>
        </p:txBody>
      </p:sp>
      <p:sp>
        <p:nvSpPr>
          <p:cNvPr id="5" name="Footer Placeholder 4"/>
          <p:cNvSpPr>
            <a:spLocks noGrp="1"/>
          </p:cNvSpPr>
          <p:nvPr>
            <p:ph type="ftr" sz="quarter" idx="11"/>
          </p:nvPr>
        </p:nvSpPr>
        <p:spPr/>
        <p:txBody>
          <a:bodyPr/>
          <a:lstStyle/>
          <a:p>
            <a:pPr>
              <a:defRPr/>
            </a:pPr>
            <a:r>
              <a:rPr lang="en-US"/>
              <a:t>Osama Aboul-Magd (Huawei Technologies)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5</a:t>
            </a:fld>
            <a:endParaRPr lang="en-US"/>
          </a:p>
        </p:txBody>
      </p:sp>
      <p:sp>
        <p:nvSpPr>
          <p:cNvPr id="7" name="Right Arrow 6"/>
          <p:cNvSpPr/>
          <p:nvPr/>
        </p:nvSpPr>
        <p:spPr bwMode="auto">
          <a:xfrm>
            <a:off x="533400"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2183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762000"/>
          </a:xfrm>
        </p:spPr>
        <p:txBody>
          <a:bodyPr/>
          <a:lstStyle/>
          <a:p>
            <a:r>
              <a:rPr lang="en-US" sz="2800" b="1" dirty="0"/>
              <a:t>802.11WNG  (Wireless Next Generation)</a:t>
            </a:r>
          </a:p>
        </p:txBody>
      </p:sp>
      <p:sp>
        <p:nvSpPr>
          <p:cNvPr id="3" name="Content Placeholder 2"/>
          <p:cNvSpPr>
            <a:spLocks noGrp="1"/>
          </p:cNvSpPr>
          <p:nvPr>
            <p:ph idx="1"/>
          </p:nvPr>
        </p:nvSpPr>
        <p:spPr>
          <a:xfrm>
            <a:off x="304800" y="1828800"/>
            <a:ext cx="8610600" cy="2895600"/>
          </a:xfrm>
        </p:spPr>
        <p:txBody>
          <a:bodyPr/>
          <a:lstStyle/>
          <a:p>
            <a:pPr>
              <a:spcBef>
                <a:spcPts val="0"/>
              </a:spcBef>
            </a:pPr>
            <a:r>
              <a:rPr lang="en-US" altLang="en-US" sz="1600" b="1" dirty="0">
                <a:solidFill>
                  <a:srgbClr val="000099"/>
                </a:solidFill>
              </a:rPr>
              <a:t>Presentations reviewed </a:t>
            </a:r>
            <a:br>
              <a:rPr lang="en-US" altLang="en-US" sz="1600" b="1" dirty="0"/>
            </a:br>
            <a:endParaRPr lang="en-US" altLang="en-US" sz="1600" b="1" dirty="0"/>
          </a:p>
          <a:p>
            <a:pPr marL="857250" lvl="1" indent="-457200">
              <a:spcBef>
                <a:spcPct val="0"/>
              </a:spcBef>
              <a:defRPr/>
            </a:pPr>
            <a:r>
              <a:rPr lang="en-US" altLang="ja-JP" sz="2000" dirty="0">
                <a:cs typeface="Times New Roman" pitchFamily="18" charset="0"/>
              </a:rPr>
              <a:t>“Introduction to Rotation Polarization Wave System,” Ken Takei, Hitachi</a:t>
            </a:r>
          </a:p>
          <a:p>
            <a:pPr marL="857250" lvl="1" indent="-457200">
              <a:spcBef>
                <a:spcPct val="0"/>
              </a:spcBef>
              <a:defRPr/>
            </a:pPr>
            <a:r>
              <a:rPr lang="en-GB" altLang="en-US" sz="1400" dirty="0"/>
              <a:t>https://mentor.ieee.org/802.11/dcn/17/11-17-0312-00-0wng-introduction-to-rpw-system.pptx</a:t>
            </a:r>
          </a:p>
          <a:p>
            <a:pPr marL="857250" lvl="1" indent="-457200">
              <a:spcBef>
                <a:spcPct val="0"/>
              </a:spcBef>
              <a:defRPr/>
            </a:pPr>
            <a:endParaRPr lang="en-GB" altLang="en-US" sz="1400" dirty="0"/>
          </a:p>
          <a:p>
            <a:pPr marL="857250" lvl="1" indent="-457200">
              <a:spcBef>
                <a:spcPct val="0"/>
              </a:spcBef>
              <a:defRPr/>
            </a:pPr>
            <a:r>
              <a:rPr lang="en-GB" altLang="en-US" sz="2000" dirty="0"/>
              <a:t>“</a:t>
            </a:r>
            <a:r>
              <a:rPr lang="en-US" sz="2000" dirty="0"/>
              <a:t>Review of existing approaches and use cases of obtaining transmission opportunity from multiple channels,” Kazuto Yano, Advanced Telecommunications Research Institute International (ATR)</a:t>
            </a:r>
          </a:p>
          <a:p>
            <a:pPr marL="857250" lvl="1" indent="-457200">
              <a:spcBef>
                <a:spcPct val="0"/>
              </a:spcBef>
              <a:defRPr/>
            </a:pPr>
            <a:r>
              <a:rPr lang="en-GB" altLang="en-US" sz="1400" dirty="0"/>
              <a:t>https://mentor.ieee.org/802.11/dcn/17/11-17-0410-00-0wng-review-of-existing-approaches-and-use-cases-of-obtaining-transmission-opportunity-from-multiple-channels.pptx</a:t>
            </a:r>
          </a:p>
          <a:p>
            <a:pPr marL="742950" lvl="2" indent="0">
              <a:spcBef>
                <a:spcPct val="0"/>
              </a:spcBef>
              <a:buNone/>
            </a:pPr>
            <a:endParaRPr lang="en-US" sz="1600" dirty="0">
              <a:solidFill>
                <a:srgbClr val="FF0000"/>
              </a:solidFill>
            </a:endParaRPr>
          </a:p>
          <a:p>
            <a:pPr>
              <a:spcBef>
                <a:spcPts val="0"/>
              </a:spcBef>
            </a:pPr>
            <a:r>
              <a:rPr lang="en-US" altLang="en-US" sz="1800" dirty="0"/>
              <a:t>No motions, No recommendations for TIGs or SGs</a:t>
            </a:r>
          </a:p>
          <a:p>
            <a:pPr marL="0" indent="0">
              <a:spcBef>
                <a:spcPts val="0"/>
              </a:spcBef>
              <a:buNone/>
            </a:pPr>
            <a:endParaRPr lang="en-US" altLang="en-US" sz="1800" dirty="0"/>
          </a:p>
          <a:p>
            <a:pPr>
              <a:spcBef>
                <a:spcPts val="0"/>
              </a:spcBef>
            </a:pPr>
            <a:r>
              <a:rPr lang="en-US" altLang="en-US" sz="1800" dirty="0"/>
              <a:t>Closing report:17/0503r0</a:t>
            </a:r>
          </a:p>
          <a:p>
            <a:pPr>
              <a:spcBef>
                <a:spcPts val="0"/>
              </a:spcBef>
            </a:pPr>
            <a:endParaRPr lang="en-US" altLang="en-US" sz="1600" dirty="0"/>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
        <p:nvSpPr>
          <p:cNvPr id="7" name="Right Arrow 6"/>
          <p:cNvSpPr/>
          <p:nvPr/>
        </p:nvSpPr>
        <p:spPr bwMode="auto">
          <a:xfrm>
            <a:off x="483811" y="2971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US" sz="3200" b="1" dirty="0"/>
              <a:t>802.11ba [WUR –(Wake-Up Radio)]</a:t>
            </a:r>
          </a:p>
        </p:txBody>
      </p:sp>
      <p:sp>
        <p:nvSpPr>
          <p:cNvPr id="3" name="Content Placeholder 2"/>
          <p:cNvSpPr>
            <a:spLocks noGrp="1"/>
          </p:cNvSpPr>
          <p:nvPr>
            <p:ph idx="1"/>
          </p:nvPr>
        </p:nvSpPr>
        <p:spPr>
          <a:xfrm>
            <a:off x="950913" y="2133600"/>
            <a:ext cx="7848600" cy="3276600"/>
          </a:xfrm>
        </p:spPr>
        <p:txBody>
          <a:bodyPr/>
          <a:lstStyle/>
          <a:p>
            <a:r>
              <a:rPr lang="en-AU" sz="2400" dirty="0"/>
              <a:t>Selected 2 Vice-Chairs</a:t>
            </a:r>
          </a:p>
          <a:p>
            <a:r>
              <a:rPr lang="en-AU" sz="2400" dirty="0"/>
              <a:t>Start to reach consensus on high level MAC and PHY concepts</a:t>
            </a:r>
          </a:p>
          <a:p>
            <a:pPr lvl="1"/>
            <a:r>
              <a:rPr lang="en-AU" sz="2000" dirty="0"/>
              <a:t>OOK receiver / Management  frames</a:t>
            </a:r>
          </a:p>
          <a:p>
            <a:r>
              <a:rPr lang="en-US" altLang="en-US" sz="2400" dirty="0"/>
              <a:t>Reviewed Simulation Scenarios and Evaluation Methodology, Specification Framework Document</a:t>
            </a:r>
          </a:p>
          <a:p>
            <a:r>
              <a:rPr lang="en-AU" sz="2400" dirty="0"/>
              <a:t>Closing Report: 17/0496r0 </a:t>
            </a:r>
          </a:p>
          <a:p>
            <a:pPr lvl="1"/>
            <a:endParaRPr lang="en-AU" sz="2400" dirty="0"/>
          </a:p>
          <a:p>
            <a:endParaRPr lang="en-AU" sz="2800" dirty="0"/>
          </a:p>
          <a:p>
            <a:pPr marL="0" indent="0">
              <a:buNone/>
            </a:pPr>
            <a:endParaRPr lang="en-AU" sz="2800" b="1" dirty="0"/>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6"/>
          <p:cNvSpPr/>
          <p:nvPr/>
        </p:nvSpPr>
        <p:spPr bwMode="auto">
          <a:xfrm>
            <a:off x="457200" y="2819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US" sz="3200" b="1" dirty="0"/>
              <a:t>802.11az (</a:t>
            </a:r>
            <a:r>
              <a:rPr lang="en-US" altLang="en-US" sz="3200" dirty="0" err="1"/>
              <a:t>TGaz</a:t>
            </a:r>
            <a:r>
              <a:rPr lang="en-US" altLang="en-US" sz="3200" dirty="0"/>
              <a:t> Next Generation Positioning) </a:t>
            </a:r>
            <a:endParaRPr lang="en-US" sz="3200" b="1" dirty="0"/>
          </a:p>
        </p:txBody>
      </p:sp>
      <p:sp>
        <p:nvSpPr>
          <p:cNvPr id="3" name="Content Placeholder 2"/>
          <p:cNvSpPr>
            <a:spLocks noGrp="1"/>
          </p:cNvSpPr>
          <p:nvPr>
            <p:ph idx="1"/>
          </p:nvPr>
        </p:nvSpPr>
        <p:spPr>
          <a:xfrm>
            <a:off x="914400" y="1752600"/>
            <a:ext cx="7848600" cy="3276600"/>
          </a:xfrm>
        </p:spPr>
        <p:txBody>
          <a:bodyPr/>
          <a:lstStyle/>
          <a:p>
            <a:pPr marL="609600" indent="-609600">
              <a:buFont typeface="Arial" panose="020B0604020202020204" pitchFamily="34" charset="0"/>
              <a:buChar char="•"/>
            </a:pPr>
            <a:r>
              <a:rPr lang="en-US" sz="2400" dirty="0"/>
              <a:t>Reviewed and adopted text to Framework Specification Document </a:t>
            </a:r>
          </a:p>
          <a:p>
            <a:pPr marL="1009650" lvl="1" indent="-609600">
              <a:buFont typeface="Arial" panose="020B0604020202020204" pitchFamily="34" charset="0"/>
              <a:buChar char="•"/>
            </a:pPr>
            <a:r>
              <a:rPr lang="en-US" sz="2000" dirty="0"/>
              <a:t>Framework on SU Ranging Sequence</a:t>
            </a:r>
          </a:p>
          <a:p>
            <a:pPr marL="1009650" lvl="1" indent="-609600">
              <a:buFont typeface="Arial" panose="020B0604020202020204" pitchFamily="34" charset="0"/>
              <a:buChar char="•"/>
            </a:pPr>
            <a:r>
              <a:rPr lang="en-US" sz="2000" dirty="0"/>
              <a:t>MU Trigger frame design</a:t>
            </a:r>
          </a:p>
          <a:p>
            <a:pPr marL="1009650" lvl="1" indent="-609600">
              <a:buFont typeface="Arial" panose="020B0604020202020204" pitchFamily="34" charset="0"/>
              <a:buChar char="•"/>
            </a:pPr>
            <a:r>
              <a:rPr lang="en-US" sz="2000" dirty="0"/>
              <a:t>Addressing scheme for the &lt;6Ghz band. </a:t>
            </a:r>
          </a:p>
          <a:p>
            <a:pPr marL="609600" indent="-609600">
              <a:buFont typeface="Arial" panose="020B0604020202020204" pitchFamily="34" charset="0"/>
              <a:buChar char="•"/>
            </a:pPr>
            <a:r>
              <a:rPr lang="en-US" sz="2400" dirty="0"/>
              <a:t>Technical submissions presented</a:t>
            </a:r>
          </a:p>
          <a:p>
            <a:pPr marL="1009650" lvl="1" indent="-609600">
              <a:buFont typeface="Arial" panose="020B0604020202020204" pitchFamily="34" charset="0"/>
              <a:buChar char="•"/>
            </a:pPr>
            <a:r>
              <a:rPr lang="en-US" sz="2000" dirty="0"/>
              <a:t>Negotiation resource allocation</a:t>
            </a:r>
          </a:p>
          <a:p>
            <a:pPr marL="1009650" lvl="1" indent="-609600">
              <a:buFont typeface="Arial" panose="020B0604020202020204" pitchFamily="34" charset="0"/>
              <a:buChar char="•"/>
            </a:pPr>
            <a:r>
              <a:rPr lang="en-US" sz="2000" dirty="0"/>
              <a:t>Design consideration for near far problem of class B devices </a:t>
            </a:r>
            <a:endParaRPr lang="en-AU" sz="2000" dirty="0"/>
          </a:p>
          <a:p>
            <a:r>
              <a:rPr lang="en-AU" sz="2000" dirty="0"/>
              <a:t>Closing Report: 17/0510r0 </a:t>
            </a:r>
          </a:p>
          <a:p>
            <a:pPr lvl="1"/>
            <a:endParaRPr lang="en-AU" sz="2000" dirty="0"/>
          </a:p>
          <a:p>
            <a:endParaRPr lang="en-AU" sz="24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6"/>
          <p:cNvSpPr/>
          <p:nvPr/>
        </p:nvSpPr>
        <p:spPr bwMode="auto">
          <a:xfrm>
            <a:off x="412691"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247880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802.11ay</a:t>
            </a:r>
            <a:br>
              <a:rPr lang="en-US" b="1" dirty="0"/>
            </a:br>
            <a:r>
              <a:rPr lang="en-US" b="1" dirty="0"/>
              <a:t>(Next Generation 60 GHz (20Gb/s) </a:t>
            </a:r>
          </a:p>
        </p:txBody>
      </p:sp>
      <p:sp>
        <p:nvSpPr>
          <p:cNvPr id="3" name="Content Placeholder 2"/>
          <p:cNvSpPr>
            <a:spLocks noGrp="1"/>
          </p:cNvSpPr>
          <p:nvPr>
            <p:ph idx="1"/>
          </p:nvPr>
        </p:nvSpPr>
        <p:spPr>
          <a:xfrm>
            <a:off x="1066800" y="2286000"/>
            <a:ext cx="7467600" cy="3733800"/>
          </a:xfrm>
        </p:spPr>
        <p:txBody>
          <a:bodyPr/>
          <a:lstStyle/>
          <a:p>
            <a:r>
              <a:rPr lang="en-CA" sz="2400" dirty="0"/>
              <a:t>26 technical submissions</a:t>
            </a:r>
          </a:p>
          <a:p>
            <a:pPr lvl="1"/>
            <a:r>
              <a:rPr lang="en-CA" sz="1800" dirty="0"/>
              <a:t>Channel model</a:t>
            </a:r>
          </a:p>
          <a:p>
            <a:pPr lvl="1"/>
            <a:r>
              <a:rPr lang="en-CA" sz="1800" dirty="0"/>
              <a:t>Draft amendment</a:t>
            </a:r>
          </a:p>
          <a:p>
            <a:r>
              <a:rPr lang="en-CA" sz="2400" dirty="0"/>
              <a:t>Updated Draft D0.3</a:t>
            </a:r>
          </a:p>
          <a:p>
            <a:r>
              <a:rPr lang="en-CA" sz="2400" dirty="0"/>
              <a:t>Plans for May 2017</a:t>
            </a:r>
          </a:p>
          <a:p>
            <a:pPr lvl="1"/>
            <a:r>
              <a:rPr lang="en-CA" sz="2000" dirty="0"/>
              <a:t>Review technical submissions</a:t>
            </a:r>
          </a:p>
          <a:p>
            <a:pPr lvl="1"/>
            <a:r>
              <a:rPr lang="en-CA" sz="2000" dirty="0"/>
              <a:t>Internal comment review Draft D0.3  (April 1 - 30)</a:t>
            </a:r>
          </a:p>
          <a:p>
            <a:r>
              <a:rPr lang="en-AU" sz="2400" dirty="0"/>
              <a:t>Closing report: 17/0405r0</a:t>
            </a:r>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March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6"/>
          <p:cNvSpPr/>
          <p:nvPr/>
        </p:nvSpPr>
        <p:spPr bwMode="auto">
          <a:xfrm>
            <a:off x="3810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5992206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1259</TotalTime>
  <Words>782</Words>
  <Application>Microsoft Office PowerPoint</Application>
  <PresentationFormat>On-screen Show (4:3)</PresentationFormat>
  <Paragraphs>247</Paragraphs>
  <Slides>12</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ＭＳ Ｐゴシック</vt:lpstr>
      <vt:lpstr>Arial</vt:lpstr>
      <vt:lpstr>Calibri</vt:lpstr>
      <vt:lpstr>Tahoma</vt:lpstr>
      <vt:lpstr>Times New Roman</vt:lpstr>
      <vt:lpstr>IEEE-P802_15</vt:lpstr>
      <vt:lpstr>Custom Design</vt:lpstr>
      <vt:lpstr>PowerPoint Presentation</vt:lpstr>
      <vt:lpstr>PowerPoint Presentation</vt:lpstr>
      <vt:lpstr>IEEE 802.11 Standards Pipeline</vt:lpstr>
      <vt:lpstr>802.11 Task Groups in Comment Resolution</vt:lpstr>
      <vt:lpstr>802.11ax  (HEW) </vt:lpstr>
      <vt:lpstr>802.11WNG  (Wireless Next Generation)</vt:lpstr>
      <vt:lpstr>802.11ba [WUR –(Wake-Up Radio)]</vt:lpstr>
      <vt:lpstr>802.11az (TGaz Next Generation Positioning) </vt:lpstr>
      <vt:lpstr>802.11ay (Next Generation 60 GHz (20Gb/s) </vt:lpstr>
      <vt:lpstr>Light Communications (LC) (Topic Interest Group)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189</cp:revision>
  <cp:lastPrinted>1998-02-10T13:28:06Z</cp:lastPrinted>
  <dcterms:created xsi:type="dcterms:W3CDTF">2016-01-21T14:33:00Z</dcterms:created>
  <dcterms:modified xsi:type="dcterms:W3CDTF">2017-03-17T01:30:50Z</dcterms:modified>
</cp:coreProperties>
</file>