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87" r:id="rId2"/>
    <p:sldId id="346" r:id="rId3"/>
    <p:sldId id="385" r:id="rId4"/>
    <p:sldId id="371" r:id="rId5"/>
    <p:sldId id="375" r:id="rId6"/>
    <p:sldId id="372" r:id="rId7"/>
    <p:sldId id="373" r:id="rId8"/>
    <p:sldId id="374" r:id="rId9"/>
    <p:sldId id="376" r:id="rId10"/>
    <p:sldId id="377" r:id="rId11"/>
    <p:sldId id="379" r:id="rId12"/>
    <p:sldId id="378" r:id="rId13"/>
    <p:sldId id="381" r:id="rId14"/>
    <p:sldId id="382" r:id="rId15"/>
    <p:sldId id="383" r:id="rId16"/>
    <p:sldId id="384" r:id="rId17"/>
    <p:sldId id="359"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Lst>
        </p14:section>
        <p14:section name="Presentation" id="{423C3B5B-A901-8240-AD93-EF2BDAB31CDF}">
          <p14:sldIdLst>
            <p14:sldId id="346"/>
            <p14:sldId id="385"/>
            <p14:sldId id="371"/>
            <p14:sldId id="375"/>
            <p14:sldId id="372"/>
            <p14:sldId id="373"/>
            <p14:sldId id="374"/>
            <p14:sldId id="376"/>
            <p14:sldId id="377"/>
            <p14:sldId id="379"/>
            <p14:sldId id="378"/>
            <p14:sldId id="381"/>
            <p14:sldId id="382"/>
            <p14:sldId id="383"/>
            <p14:sldId id="384"/>
            <p14:sldId id="359"/>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06" autoAdjust="0"/>
    <p:restoredTop sz="98660" autoAdjust="0"/>
  </p:normalViewPr>
  <p:slideViewPr>
    <p:cSldViewPr>
      <p:cViewPr>
        <p:scale>
          <a:sx n="100" d="100"/>
          <a:sy n="100" d="100"/>
        </p:scale>
        <p:origin x="-1230" y="252"/>
      </p:cViewPr>
      <p:guideLst>
        <p:guide orient="horz" pos="2160"/>
        <p:guide pos="288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4800600" y="397331"/>
            <a:ext cx="39624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IE" sz="1200" b="1" i="0" kern="1200" dirty="0" smtClean="0">
                <a:solidFill>
                  <a:schemeClr val="tx1"/>
                </a:solidFill>
                <a:effectLst/>
                <a:latin typeface="Times New Roman" charset="0"/>
                <a:ea typeface="ＭＳ Ｐゴシック" charset="0"/>
                <a:cs typeface="ＭＳ Ｐゴシック" charset="0"/>
              </a:rPr>
              <a:t>15-17-0220-00-0012</a:t>
            </a:r>
            <a:r>
              <a:rPr lang="en-US" sz="1400" b="1" dirty="0" smtClean="0"/>
              <a:t>&gt;</a:t>
            </a:r>
            <a:endParaRPr lang="en-US" sz="1400" b="1" dirty="0"/>
          </a:p>
        </p:txBody>
      </p:sp>
      <p:sp>
        <p:nvSpPr>
          <p:cNvPr id="1033" name="Rectangle 9"/>
          <p:cNvSpPr>
            <a:spLocks noChangeArrowheads="1"/>
          </p:cNvSpPr>
          <p:nvPr/>
        </p:nvSpPr>
        <p:spPr bwMode="auto">
          <a:xfrm>
            <a:off x="3810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9"/>
          <p:cNvSpPr>
            <a:spLocks noChangeArrowheads="1"/>
          </p:cNvSpPr>
          <p:nvPr userDrawn="1"/>
        </p:nvSpPr>
        <p:spPr bwMode="auto">
          <a:xfrm>
            <a:off x="381000" y="404890"/>
            <a:ext cx="152400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400" dirty="0" smtClean="0"/>
              <a:t>March </a:t>
            </a:r>
            <a:r>
              <a:rPr lang="en-US" sz="1400" baseline="0" dirty="0" smtClean="0"/>
              <a:t>2017</a:t>
            </a:r>
            <a:endParaRPr lang="en-US" sz="1400" dirty="0" smtClean="0"/>
          </a:p>
        </p:txBody>
      </p:sp>
      <p:sp>
        <p:nvSpPr>
          <p:cNvPr id="15" name="Rectangle 7"/>
          <p:cNvSpPr>
            <a:spLocks noChangeArrowheads="1"/>
          </p:cNvSpPr>
          <p:nvPr userDrawn="1"/>
        </p:nvSpPr>
        <p:spPr bwMode="auto">
          <a:xfrm>
            <a:off x="4724400" y="6486211"/>
            <a:ext cx="39624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dirty="0" smtClean="0"/>
              <a:t>Billy Verso,  Decawave Ltd.</a:t>
            </a:r>
            <a:endParaRPr lang="en-US" dirty="0"/>
          </a:p>
        </p:txBody>
      </p:sp>
      <p:sp>
        <p:nvSpPr>
          <p:cNvPr id="16" name="Line 10"/>
          <p:cNvSpPr>
            <a:spLocks noChangeShapeType="1"/>
          </p:cNvSpPr>
          <p:nvPr userDrawn="1"/>
        </p:nvSpPr>
        <p:spPr bwMode="auto">
          <a:xfrm>
            <a:off x="381000" y="612775"/>
            <a:ext cx="83820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7" name="Rectangle 9"/>
          <p:cNvSpPr>
            <a:spLocks noChangeArrowheads="1"/>
          </p:cNvSpPr>
          <p:nvPr userDrawn="1"/>
        </p:nvSpPr>
        <p:spPr bwMode="auto">
          <a:xfrm>
            <a:off x="4216400" y="6475413"/>
            <a:ext cx="71120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dirty="0" smtClean="0"/>
              <a:t>Slide </a:t>
            </a:r>
            <a:fld id="{AD8365B0-1DCB-374B-8D2E-32E02956BE58}" type="slidenum">
              <a:rPr lang="en-US" smtClean="0"/>
              <a:pPr marL="0" marR="0" lvl="0" indent="0" algn="l" defTabSz="914400" rtl="0" eaLnBrk="0" fontAlgn="base" latinLnBrk="0" hangingPunct="0">
                <a:lnSpc>
                  <a:spcPct val="100000"/>
                </a:lnSpc>
                <a:spcBef>
                  <a:spcPct val="0"/>
                </a:spcBef>
                <a:spcAft>
                  <a:spcPct val="0"/>
                </a:spcAft>
                <a:buClrTx/>
                <a:buSzTx/>
                <a:buFontTx/>
                <a:buNone/>
                <a:tabLst/>
                <a:defRPr/>
              </a:pPr>
              <a:t>‹#›</a:t>
            </a:fld>
            <a:endParaRPr lang="en-US" dirty="0" smtClean="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838200"/>
            <a:ext cx="8839200" cy="501675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rgbClr val="FF0000"/>
                </a:solidFill>
                <a:latin typeface="Times New Roman" pitchFamily="18" charset="0"/>
                <a:ea typeface="ＭＳ Ｐゴシック" pitchFamily="-65" charset="-128"/>
                <a:cs typeface="+mn-cs"/>
              </a:rPr>
              <a:t>Advancing the definition of the RLS function</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March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Billy Verso</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Company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Decawave Ltd.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Peter Street, Dublin 8, Ireland</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+353.87.233.7323</a:t>
            </a:r>
            <a:r>
              <a:rPr lang="en-US" sz="1600" dirty="0" smtClean="0">
                <a:solidFill>
                  <a:schemeClr val="tx2"/>
                </a:solidFill>
                <a:latin typeface="Times New Roman" pitchFamily="18" charset="0"/>
                <a:ea typeface="ＭＳ Ｐゴシック" pitchFamily="-65" charset="-128"/>
                <a:cs typeface="+mn-cs"/>
              </a:rPr>
              <a:t>], </a:t>
            </a:r>
            <a:r>
              <a:rPr lang="en-US" sz="1600" dirty="0">
                <a:solidFill>
                  <a:schemeClr val="tx2"/>
                </a:solidFill>
                <a:latin typeface="Times New Roman" pitchFamily="18" charset="0"/>
                <a:ea typeface="ＭＳ Ｐゴシック" pitchFamily="-65" charset="-128"/>
                <a:cs typeface="+mn-cs"/>
              </a:rPr>
              <a:t>E-Mail</a:t>
            </a:r>
            <a:r>
              <a:rPr lang="en-US" sz="1600" dirty="0" smtClean="0">
                <a:solidFill>
                  <a:schemeClr val="tx2"/>
                </a:solidFill>
                <a:latin typeface="Times New Roman" pitchFamily="18" charset="0"/>
                <a:ea typeface="ＭＳ Ｐゴシック" pitchFamily="-65" charset="-128"/>
                <a:cs typeface="+mn-cs"/>
              </a:rPr>
              <a:t>:[</a:t>
            </a:r>
            <a:r>
              <a:rPr lang="en-US" sz="1600" dirty="0" err="1" smtClean="0">
                <a:solidFill>
                  <a:srgbClr val="FF0000"/>
                </a:solidFill>
                <a:latin typeface="Times New Roman" pitchFamily="18" charset="0"/>
                <a:ea typeface="ＭＳ Ｐゴシック" pitchFamily="-65" charset="-128"/>
                <a:cs typeface="+mn-cs"/>
              </a:rPr>
              <a:t>billy.verso</a:t>
            </a:r>
            <a:r>
              <a:rPr lang="en-US" sz="1600" dirty="0" smtClean="0">
                <a:solidFill>
                  <a:srgbClr val="FF0000"/>
                </a:solidFill>
                <a:latin typeface="Times New Roman" pitchFamily="18" charset="0"/>
                <a:ea typeface="ＭＳ Ｐゴシック" pitchFamily="-65" charset="-128"/>
                <a:cs typeface="+mn-cs"/>
              </a:rPr>
              <a:t> (at) decawave.com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IE" sz="1600" dirty="0" smtClean="0">
                <a:solidFill>
                  <a:schemeClr val="tx2"/>
                </a:solidFill>
                <a:latin typeface="Times New Roman" pitchFamily="18" charset="0"/>
                <a:ea typeface="ＭＳ Ｐゴシック" pitchFamily="-65" charset="-128"/>
                <a:cs typeface="+mn-cs"/>
              </a:rPr>
              <a:t>SAP usage discussion </a:t>
            </a:r>
            <a:r>
              <a:rPr lang="en-IE" sz="1600" dirty="0" smtClean="0">
                <a:solidFill>
                  <a:schemeClr val="tx2"/>
                </a:solidFill>
                <a:latin typeface="Times New Roman" pitchFamily="18" charset="0"/>
                <a:ea typeface="ＭＳ Ｐゴシック" pitchFamily="-65" charset="-128"/>
                <a:cs typeface="+mn-cs"/>
              </a:rPr>
              <a:t>and definition for RLS</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Abstract:</a:t>
            </a:r>
            <a:r>
              <a:rPr lang="en-US" sz="1600" dirty="0" smtClean="0">
                <a:solidFill>
                  <a:schemeClr val="tx2"/>
                </a:solidFill>
                <a:latin typeface="Times New Roman" pitchFamily="18" charset="0"/>
                <a:ea typeface="ＭＳ Ｐゴシック" pitchFamily="-65" charset="-128"/>
                <a:cs typeface="+mn-cs"/>
              </a:rPr>
              <a:t>	[Continue definition of the RLS functionality </a:t>
            </a:r>
            <a:r>
              <a:rPr lang="en-US" sz="1600" dirty="0" smtClean="0">
                <a:latin typeface="Times New Roman" pitchFamily="18" charset="0"/>
                <a:ea typeface="ＭＳ Ｐゴシック" pitchFamily="-65" charset="-128"/>
                <a:cs typeface="+mn-cs"/>
              </a:rPr>
              <a:t>for TG12 ULI</a:t>
            </a:r>
            <a:r>
              <a:rPr lang="en-US" sz="1600" dirty="0" smtClean="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smtClean="0">
                <a:solidFill>
                  <a:schemeClr val="tx2"/>
                </a:solidFill>
                <a:latin typeface="Times New Roman" pitchFamily="18" charset="0"/>
                <a:ea typeface="ＭＳ Ｐゴシック" pitchFamily="-65" charset="-128"/>
                <a:cs typeface="+mn-cs"/>
              </a:rPr>
              <a:t>Purpose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chemeClr val="tx2"/>
                </a:solidFill>
                <a:latin typeface="Times New Roman" pitchFamily="18" charset="0"/>
                <a:ea typeface="ＭＳ Ｐゴシック" pitchFamily="-65" charset="-128"/>
              </a:rPr>
              <a:t>Advance the work of defining the </a:t>
            </a:r>
            <a:r>
              <a:rPr lang="en-IE" sz="1600" dirty="0" smtClean="0">
                <a:solidFill>
                  <a:schemeClr val="tx2"/>
                </a:solidFill>
                <a:latin typeface="Times New Roman" pitchFamily="18" charset="0"/>
                <a:ea typeface="ＭＳ Ｐゴシック" pitchFamily="-65" charset="-128"/>
                <a:cs typeface="+mn-cs"/>
              </a:rPr>
              <a:t>ranging </a:t>
            </a:r>
            <a:r>
              <a:rPr lang="en-IE" sz="1600" dirty="0">
                <a:solidFill>
                  <a:schemeClr val="tx2"/>
                </a:solidFill>
                <a:latin typeface="Times New Roman" pitchFamily="18" charset="0"/>
                <a:ea typeface="ＭＳ Ｐゴシック" pitchFamily="-65" charset="-128"/>
                <a:cs typeface="+mn-cs"/>
              </a:rPr>
              <a:t>and </a:t>
            </a:r>
            <a:r>
              <a:rPr lang="en-IE" sz="1600" dirty="0" smtClean="0">
                <a:solidFill>
                  <a:schemeClr val="tx2"/>
                </a:solidFill>
                <a:latin typeface="Times New Roman" pitchFamily="18" charset="0"/>
                <a:ea typeface="ＭＳ Ｐゴシック" pitchFamily="-65" charset="-128"/>
                <a:cs typeface="+mn-cs"/>
              </a:rPr>
              <a:t>localisation support (RLS) </a:t>
            </a:r>
            <a:r>
              <a:rPr lang="en-US" sz="1600" dirty="0" smtClean="0">
                <a:solidFill>
                  <a:schemeClr val="tx2"/>
                </a:solidFill>
                <a:latin typeface="Times New Roman" pitchFamily="18" charset="0"/>
                <a:ea typeface="ＭＳ Ｐゴシック" pitchFamily="-65" charset="-128"/>
              </a:rPr>
              <a:t>functionality </a:t>
            </a:r>
            <a:r>
              <a:rPr lang="en-IE" sz="1600" dirty="0" smtClean="0">
                <a:solidFill>
                  <a:schemeClr val="tx2"/>
                </a:solidFill>
                <a:latin typeface="Times New Roman" pitchFamily="18" charset="0"/>
                <a:ea typeface="ＭＳ Ｐゴシック" pitchFamily="-65" charset="-128"/>
              </a:rPr>
              <a:t>for </a:t>
            </a:r>
            <a:r>
              <a:rPr lang="en-IE" sz="1600" dirty="0" smtClean="0">
                <a:solidFill>
                  <a:schemeClr val="tx2"/>
                </a:solidFill>
                <a:latin typeface="Times New Roman" pitchFamily="18" charset="0"/>
                <a:ea typeface="ＭＳ Ｐゴシック" pitchFamily="-65" charset="-128"/>
              </a:rPr>
              <a:t>the </a:t>
            </a:r>
            <a:r>
              <a:rPr lang="en-US" sz="1600" dirty="0" smtClean="0">
                <a:latin typeface="Times New Roman" pitchFamily="18" charset="0"/>
                <a:ea typeface="ＭＳ Ｐゴシック" pitchFamily="-65" charset="-128"/>
              </a:rPr>
              <a:t>TG12 ULI specification</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Considering the control/data flow for RLS modes:</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solidFill>
                  <a:schemeClr val="bg1">
                    <a:lumMod val="85000"/>
                  </a:schemeClr>
                </a:solidFill>
                <a:latin typeface="Arial" charset="0"/>
              </a:rPr>
              <a:t>Active modes to examine:</a:t>
            </a:r>
          </a:p>
          <a:p>
            <a:r>
              <a:rPr lang="en-IE" sz="2200" dirty="0" smtClean="0">
                <a:solidFill>
                  <a:schemeClr val="bg1">
                    <a:lumMod val="85000"/>
                  </a:schemeClr>
                </a:solidFill>
                <a:latin typeface="Arial" charset="0"/>
              </a:rPr>
              <a:t>Ranging</a:t>
            </a:r>
          </a:p>
          <a:p>
            <a:pPr lvl="1"/>
            <a:r>
              <a:rPr lang="en-IE" sz="1800" dirty="0">
                <a:solidFill>
                  <a:srgbClr val="FF0000"/>
                </a:solidFill>
                <a:latin typeface="Arial" charset="0"/>
              </a:rPr>
              <a:t>Single-sided two-way ranging</a:t>
            </a:r>
          </a:p>
          <a:p>
            <a:pPr lvl="1"/>
            <a:r>
              <a:rPr lang="en-IE" sz="1800" dirty="0">
                <a:solidFill>
                  <a:schemeClr val="bg1">
                    <a:lumMod val="85000"/>
                  </a:schemeClr>
                </a:solidFill>
                <a:latin typeface="Arial" charset="0"/>
              </a:rPr>
              <a:t>Double-sided two-way ranging</a:t>
            </a:r>
          </a:p>
          <a:p>
            <a:r>
              <a:rPr lang="en-IE" sz="2200" dirty="0" smtClean="0">
                <a:solidFill>
                  <a:schemeClr val="bg1">
                    <a:lumMod val="85000"/>
                  </a:schemeClr>
                </a:solidFill>
                <a:latin typeface="Arial" charset="0"/>
              </a:rPr>
              <a:t>Simple blink TX (and RX)</a:t>
            </a:r>
          </a:p>
          <a:p>
            <a:pPr lvl="1"/>
            <a:r>
              <a:rPr lang="en-IE" sz="1800" dirty="0" smtClean="0">
                <a:solidFill>
                  <a:schemeClr val="bg1">
                    <a:lumMod val="85000"/>
                  </a:schemeClr>
                </a:solidFill>
                <a:latin typeface="Arial" charset="0"/>
              </a:rPr>
              <a:t>for Time-Difference-of-Arrival (TDOA) real-time location systems (RTLS)</a:t>
            </a:r>
          </a:p>
          <a:p>
            <a:pPr lvl="1"/>
            <a:endParaRPr lang="en-IE" sz="1800" dirty="0">
              <a:solidFill>
                <a:schemeClr val="bg1">
                  <a:lumMod val="85000"/>
                </a:schemeClr>
              </a:solidFill>
              <a:latin typeface="Arial" charset="0"/>
            </a:endParaRPr>
          </a:p>
          <a:p>
            <a:pPr marL="0" indent="0">
              <a:buNone/>
            </a:pPr>
            <a:r>
              <a:rPr lang="en-IE" sz="2400" dirty="0" smtClean="0">
                <a:solidFill>
                  <a:schemeClr val="bg1">
                    <a:lumMod val="85000"/>
                  </a:schemeClr>
                </a:solidFill>
                <a:latin typeface="Arial" charset="0"/>
              </a:rPr>
              <a:t>Passive mode:</a:t>
            </a:r>
            <a:endParaRPr lang="en-IE" sz="2400" dirty="0">
              <a:solidFill>
                <a:schemeClr val="bg1">
                  <a:lumMod val="85000"/>
                </a:schemeClr>
              </a:solidFill>
              <a:latin typeface="Arial" charset="0"/>
            </a:endParaRPr>
          </a:p>
          <a:p>
            <a:r>
              <a:rPr lang="en-IE" sz="2200" dirty="0" smtClean="0">
                <a:solidFill>
                  <a:schemeClr val="bg1">
                    <a:lumMod val="85000"/>
                  </a:schemeClr>
                </a:solidFill>
                <a:latin typeface="Arial" charset="0"/>
              </a:rPr>
              <a:t>RX </a:t>
            </a:r>
            <a:r>
              <a:rPr lang="en-IE" sz="2200" dirty="0">
                <a:solidFill>
                  <a:schemeClr val="bg1">
                    <a:lumMod val="85000"/>
                  </a:schemeClr>
                </a:solidFill>
                <a:latin typeface="Arial" charset="0"/>
              </a:rPr>
              <a:t>timestamp (and RSSI, AOA) reporting</a:t>
            </a:r>
          </a:p>
          <a:p>
            <a:r>
              <a:rPr lang="en-IE" sz="2200" dirty="0" smtClean="0">
                <a:solidFill>
                  <a:schemeClr val="bg1">
                    <a:lumMod val="85000"/>
                  </a:schemeClr>
                </a:solidFill>
                <a:latin typeface="Arial" charset="0"/>
              </a:rPr>
              <a:t>TX </a:t>
            </a:r>
            <a:r>
              <a:rPr lang="en-IE" sz="2200" dirty="0">
                <a:solidFill>
                  <a:schemeClr val="bg1">
                    <a:lumMod val="85000"/>
                  </a:schemeClr>
                </a:solidFill>
                <a:latin typeface="Arial" charset="0"/>
              </a:rPr>
              <a:t>timestamp reporting</a:t>
            </a:r>
          </a:p>
          <a:p>
            <a:pPr marL="0" indent="0">
              <a:buNone/>
            </a:pPr>
            <a:endParaRPr lang="en-IE" sz="2200" dirty="0" smtClean="0">
              <a:latin typeface="Arial" charset="0"/>
            </a:endParaRPr>
          </a:p>
          <a:p>
            <a:pPr marL="0" indent="0">
              <a:buNone/>
            </a:pPr>
            <a:r>
              <a:rPr lang="en-IE" sz="2200" dirty="0">
                <a:latin typeface="Arial" charset="0"/>
              </a:rPr>
              <a:t>	</a:t>
            </a:r>
            <a:r>
              <a:rPr lang="en-IE" sz="2200" dirty="0" smtClean="0">
                <a:latin typeface="Arial" charset="0"/>
              </a:rPr>
              <a:t>	Looking at single sided TWR</a:t>
            </a:r>
          </a:p>
        </p:txBody>
      </p:sp>
    </p:spTree>
    <p:extLst>
      <p:ext uri="{BB962C8B-B14F-4D97-AF65-F5344CB8AC3E}">
        <p14:creationId xmlns:p14="http://schemas.microsoft.com/office/powerpoint/2010/main" val="1305735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IE" sz="2800" b="1" dirty="0" smtClean="0">
                <a:solidFill>
                  <a:srgbClr val="000000"/>
                </a:solidFill>
              </a:rPr>
              <a:t>Ranging mechanism: SS-TWR</a:t>
            </a:r>
            <a:endParaRPr lang="en-US" sz="2800" dirty="0">
              <a:latin typeface="Arial" charset="0"/>
            </a:endParaRPr>
          </a:p>
        </p:txBody>
      </p:sp>
      <p:sp>
        <p:nvSpPr>
          <p:cNvPr id="10243" name="Rectangle 1027"/>
          <p:cNvSpPr>
            <a:spLocks noGrp="1" noChangeArrowheads="1"/>
          </p:cNvSpPr>
          <p:nvPr>
            <p:ph type="body" idx="1"/>
          </p:nvPr>
        </p:nvSpPr>
        <p:spPr>
          <a:xfrm>
            <a:off x="228600" y="2881313"/>
            <a:ext cx="8763000" cy="3214687"/>
          </a:xfrm>
        </p:spPr>
        <p:txBody>
          <a:bodyPr/>
          <a:lstStyle/>
          <a:p>
            <a:r>
              <a:rPr lang="en-IE" sz="2000" dirty="0" smtClean="0"/>
              <a:t>For single-sided two-way ranging between two devices, A and B, we need a transmitted message from A and a response from B.</a:t>
            </a:r>
          </a:p>
          <a:p>
            <a:r>
              <a:rPr lang="en-IE" sz="2000" dirty="0" smtClean="0"/>
              <a:t>For device A to calculate the estimated time of flight, </a:t>
            </a:r>
            <a:r>
              <a:rPr lang="en-IE" sz="2000" b="1" i="1" dirty="0" err="1" smtClean="0">
                <a:latin typeface="+mj-lt"/>
              </a:rPr>
              <a:t>T</a:t>
            </a:r>
            <a:r>
              <a:rPr lang="en-IE" sz="2000" b="1" i="1" baseline="-25000" dirty="0" err="1" smtClean="0">
                <a:latin typeface="+mj-lt"/>
              </a:rPr>
              <a:t>prop</a:t>
            </a:r>
            <a:r>
              <a:rPr lang="en-IE" sz="2000" dirty="0" smtClean="0"/>
              <a:t>, device B needs to communicate its reply time, </a:t>
            </a:r>
            <a:r>
              <a:rPr lang="en-IE" sz="2000" b="1" i="1" dirty="0" err="1" smtClean="0">
                <a:latin typeface="+mj-lt"/>
              </a:rPr>
              <a:t>T</a:t>
            </a:r>
            <a:r>
              <a:rPr lang="en-IE" sz="2000" b="1" i="1" baseline="-25000" dirty="0" err="1" smtClean="0">
                <a:latin typeface="+mj-lt"/>
              </a:rPr>
              <a:t>reply</a:t>
            </a:r>
            <a:r>
              <a:rPr lang="en-IE" sz="2000" dirty="0" smtClean="0"/>
              <a:t>, to device A.   </a:t>
            </a:r>
          </a:p>
          <a:p>
            <a:r>
              <a:rPr lang="en-IE" sz="2000" dirty="0" smtClean="0"/>
              <a:t>This would normally be done in a subsequent frame, in an IE perhaps.</a:t>
            </a:r>
          </a:p>
          <a:p>
            <a:pPr lvl="1"/>
            <a:r>
              <a:rPr lang="en-IE" sz="1600" dirty="0" smtClean="0"/>
              <a:t>Some implementations may be able to predict and set the reply TX time accurately and so be able to pre-compute, </a:t>
            </a:r>
            <a:r>
              <a:rPr lang="en-IE" sz="1600" b="1" i="1" dirty="0" err="1">
                <a:latin typeface="+mj-lt"/>
              </a:rPr>
              <a:t>T</a:t>
            </a:r>
            <a:r>
              <a:rPr lang="en-IE" sz="1600" b="1" i="1" baseline="-25000" dirty="0" err="1">
                <a:latin typeface="+mj-lt"/>
              </a:rPr>
              <a:t>reply</a:t>
            </a:r>
            <a:r>
              <a:rPr lang="en-IE" sz="1600" dirty="0"/>
              <a:t>, </a:t>
            </a:r>
            <a:r>
              <a:rPr lang="en-IE" sz="1600" dirty="0" smtClean="0"/>
              <a:t>and actually include it in the reply message. </a:t>
            </a:r>
          </a:p>
          <a:p>
            <a:r>
              <a:rPr lang="en-IE" sz="2000" dirty="0" smtClean="0"/>
              <a:t>The response from B to A could be an ACK or an independently sent data frame</a:t>
            </a:r>
          </a:p>
          <a:p>
            <a:endParaRPr lang="en-IE" sz="2000" dirty="0" smtClean="0"/>
          </a:p>
          <a:p>
            <a:endParaRPr lang="en-IE" sz="2000" dirty="0" smtClean="0"/>
          </a:p>
          <a:p>
            <a:endParaRPr lang="en-IE" sz="2000" dirty="0" smtClean="0"/>
          </a:p>
          <a:p>
            <a:endParaRPr lang="en-IE" sz="2000" dirty="0" smtClean="0"/>
          </a:p>
          <a:p>
            <a:endParaRPr lang="en-IE" sz="2000" dirty="0" smtClean="0"/>
          </a:p>
          <a:p>
            <a:endParaRPr lang="en-IE" sz="2000" dirty="0">
              <a:solidFill>
                <a:srgbClr val="000000"/>
              </a:solidFill>
              <a:latin typeface="Arial" charset="0"/>
            </a:endParaRPr>
          </a:p>
          <a:p>
            <a:endParaRPr lang="en-IE" sz="1600" dirty="0" smtClean="0">
              <a:solidFill>
                <a:srgbClr val="000000"/>
              </a:solidFill>
              <a:latin typeface="Arial" charset="0"/>
            </a:endParaRPr>
          </a:p>
          <a:p>
            <a:pPr lvl="1"/>
            <a:endParaRPr lang="en-IE" sz="1200" dirty="0" smtClean="0">
              <a:solidFill>
                <a:srgbClr val="000000"/>
              </a:solidFill>
              <a:latin typeface="Arial" charset="0"/>
            </a:endParaRPr>
          </a:p>
          <a:p>
            <a:endParaRPr lang="en-IE" sz="2000" dirty="0">
              <a:solidFill>
                <a:srgbClr val="000000"/>
              </a:solidFill>
              <a:latin typeface="Arial" charset="0"/>
            </a:endParaRPr>
          </a:p>
          <a:p>
            <a:pPr marL="0" indent="0">
              <a:buNone/>
            </a:pPr>
            <a:endParaRPr lang="en-IE" sz="2000" dirty="0" smtClean="0">
              <a:latin typeface="Arial" charset="0"/>
            </a:endParaRPr>
          </a:p>
          <a:p>
            <a:pPr marL="0" indent="0">
              <a:buNone/>
            </a:pPr>
            <a:endParaRPr lang="en-IE" sz="2000" dirty="0" smtClean="0">
              <a:latin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1215656"/>
            <a:ext cx="5443537" cy="1662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89717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Active RLS mode – single sided TWR</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5105400"/>
          </a:xfrm>
        </p:spPr>
        <p:txBody>
          <a:bodyPr/>
          <a:lstStyle/>
          <a:p>
            <a:pPr marL="0" indent="0">
              <a:buNone/>
            </a:pPr>
            <a:r>
              <a:rPr lang="en-IE" sz="2200" dirty="0" smtClean="0">
                <a:latin typeface="Arial" charset="0"/>
              </a:rPr>
              <a:t>Ranging:</a:t>
            </a:r>
          </a:p>
          <a:p>
            <a:r>
              <a:rPr lang="en-IE" sz="2200" dirty="0" smtClean="0">
                <a:latin typeface="Arial" charset="0"/>
              </a:rPr>
              <a:t>Node initiating the SS-TWR sends a frame soliciting a response and asking the responder to tell the initiator the response time.</a:t>
            </a:r>
          </a:p>
          <a:p>
            <a:r>
              <a:rPr lang="en-IE" sz="2200" dirty="0" smtClean="0">
                <a:latin typeface="Arial" charset="0"/>
              </a:rPr>
              <a:t>Initiator, knowing its TX and RX times and the remote’s response times, calculates the TOF.</a:t>
            </a:r>
          </a:p>
          <a:p>
            <a:pPr marL="0" indent="0">
              <a:buNone/>
            </a:pPr>
            <a:r>
              <a:rPr lang="en-IE" sz="2200" dirty="0" smtClean="0">
                <a:latin typeface="Arial" charset="0"/>
              </a:rPr>
              <a:t>Location</a:t>
            </a:r>
            <a:r>
              <a:rPr lang="en-IE" sz="2200" dirty="0" smtClean="0">
                <a:latin typeface="Arial" charset="0"/>
              </a:rPr>
              <a:t>: (example scenario)</a:t>
            </a:r>
            <a:endParaRPr lang="en-IE" sz="2200" dirty="0" smtClean="0">
              <a:latin typeface="Arial" charset="0"/>
            </a:endParaRPr>
          </a:p>
          <a:p>
            <a:r>
              <a:rPr lang="en-IE" sz="2200" dirty="0" smtClean="0">
                <a:latin typeface="Arial" charset="0"/>
              </a:rPr>
              <a:t>For location a mobile </a:t>
            </a:r>
            <a:r>
              <a:rPr lang="en-IE" sz="2200" dirty="0" smtClean="0">
                <a:latin typeface="Arial" charset="0"/>
              </a:rPr>
              <a:t>tag, </a:t>
            </a:r>
            <a:r>
              <a:rPr lang="en-IE" sz="2200" dirty="0" smtClean="0">
                <a:latin typeface="Arial" charset="0"/>
              </a:rPr>
              <a:t>knowing which anchors are in its vicinity (and their coordinates</a:t>
            </a:r>
            <a:r>
              <a:rPr lang="en-IE" sz="2200" dirty="0" smtClean="0">
                <a:latin typeface="Arial" charset="0"/>
              </a:rPr>
              <a:t>), can </a:t>
            </a:r>
            <a:r>
              <a:rPr lang="en-IE" sz="2200" dirty="0" smtClean="0">
                <a:latin typeface="Arial" charset="0"/>
              </a:rPr>
              <a:t>perform separate SS-TWR exchanges to three (or more) anchors and solve its own location.</a:t>
            </a:r>
            <a:endParaRPr lang="en-IE" sz="2200" dirty="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2164087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a:t>
            </a:r>
            <a:r>
              <a:rPr lang="en-US" sz="2800" b="1" dirty="0" smtClean="0">
                <a:solidFill>
                  <a:srgbClr val="000000"/>
                </a:solidFill>
              </a:rPr>
              <a:t>– SS-TWR initiator </a:t>
            </a:r>
            <a:r>
              <a:rPr lang="en-US" sz="2800" b="1" dirty="0">
                <a:solidFill>
                  <a:srgbClr val="000000"/>
                </a:solidFill>
              </a:rPr>
              <a:t>control </a:t>
            </a:r>
            <a:r>
              <a:rPr lang="en-US" sz="2800" b="1" dirty="0" smtClean="0">
                <a:solidFill>
                  <a:srgbClr val="000000"/>
                </a:solidFill>
              </a:rPr>
              <a:t>flow</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Application selects appropriate (UWB) profile to support RLS.</a:t>
            </a:r>
            <a:endParaRPr lang="en-IE" sz="2000" dirty="0">
              <a:solidFill>
                <a:srgbClr val="000000"/>
              </a:solidFill>
              <a:latin typeface="Arial" charset="0"/>
            </a:endParaRPr>
          </a:p>
          <a:p>
            <a:pPr lvl="1"/>
            <a:r>
              <a:rPr lang="en-IE" sz="1600" dirty="0"/>
              <a:t>Via </a:t>
            </a:r>
            <a:r>
              <a:rPr lang="en-IE" sz="1600" dirty="0" smtClean="0"/>
              <a:t>APP-SAP </a:t>
            </a:r>
            <a:r>
              <a:rPr lang="en-IE" sz="1600" dirty="0"/>
              <a:t>it invokes the </a:t>
            </a:r>
            <a:r>
              <a:rPr lang="en-IE" sz="1600" dirty="0" smtClean="0"/>
              <a:t>appropriate MPH-SAP primitive</a:t>
            </a:r>
          </a:p>
          <a:p>
            <a:r>
              <a:rPr lang="en-IE" sz="2000" dirty="0" smtClean="0"/>
              <a:t>Application selects destination responder node and requests RLS </a:t>
            </a:r>
            <a:r>
              <a:rPr lang="en-IE" sz="2000" dirty="0" smtClean="0">
                <a:solidFill>
                  <a:srgbClr val="000000"/>
                </a:solidFill>
                <a:latin typeface="Arial" charset="0"/>
              </a:rPr>
              <a:t>to perform the SS-TWR exchange</a:t>
            </a:r>
          </a:p>
          <a:p>
            <a:pPr lvl="1"/>
            <a:r>
              <a:rPr lang="en-IE" sz="1600" dirty="0" smtClean="0"/>
              <a:t>Via APP-SAP it invokes the RLSH-SAP </a:t>
            </a:r>
            <a:r>
              <a:rPr lang="en-IE" sz="1600" dirty="0"/>
              <a:t>primitive</a:t>
            </a:r>
          </a:p>
          <a:p>
            <a:pPr lvl="1"/>
            <a:r>
              <a:rPr lang="en-IE" sz="1600" dirty="0" smtClean="0"/>
              <a:t>RLSH-</a:t>
            </a:r>
            <a:r>
              <a:rPr lang="en-IE" sz="1600" dirty="0" err="1" smtClean="0"/>
              <a:t>TWR.request</a:t>
            </a:r>
            <a:r>
              <a:rPr lang="en-IE" sz="1600" dirty="0" smtClean="0"/>
              <a:t> with parameters select destination responder address, and to indicate the “flavour” of ranging to perform, e.g. SINGLE_SIDED_WITH_ACK</a:t>
            </a:r>
            <a:endParaRPr lang="en-IE" sz="1600" dirty="0"/>
          </a:p>
          <a:p>
            <a:r>
              <a:rPr lang="en-IE" sz="2000" dirty="0" smtClean="0">
                <a:solidFill>
                  <a:srgbClr val="000000"/>
                </a:solidFill>
                <a:latin typeface="Arial" charset="0"/>
              </a:rPr>
              <a:t>RLS issues the instruction to send a data frame as the ranging initiation message.</a:t>
            </a:r>
          </a:p>
          <a:p>
            <a:pPr lvl="1"/>
            <a:r>
              <a:rPr lang="en-IE" sz="1600" dirty="0" smtClean="0"/>
              <a:t>RLSM-SAP multiplexed into </a:t>
            </a:r>
            <a:r>
              <a:rPr lang="en-IE" sz="1600" dirty="0" smtClean="0">
                <a:solidFill>
                  <a:srgbClr val="000000"/>
                </a:solidFill>
                <a:latin typeface="Arial" charset="0"/>
              </a:rPr>
              <a:t>MCPS-SAP invokes MCPS-DATA.request to initiate the sending a data frame addressed to the target responder, </a:t>
            </a:r>
            <a:r>
              <a:rPr lang="en-IE" sz="1600" dirty="0">
                <a:solidFill>
                  <a:srgbClr val="000000"/>
                </a:solidFill>
                <a:latin typeface="Arial" charset="0"/>
              </a:rPr>
              <a:t>requesting an ACK with “Ranging” </a:t>
            </a:r>
            <a:r>
              <a:rPr lang="en-IE" sz="1600" dirty="0" smtClean="0">
                <a:solidFill>
                  <a:srgbClr val="000000"/>
                </a:solidFill>
                <a:latin typeface="Arial" charset="0"/>
              </a:rPr>
              <a:t>set, </a:t>
            </a:r>
            <a:r>
              <a:rPr lang="en-IE" sz="1600" dirty="0">
                <a:solidFill>
                  <a:srgbClr val="000000"/>
                </a:solidFill>
                <a:latin typeface="Arial" charset="0"/>
              </a:rPr>
              <a:t>and </a:t>
            </a:r>
            <a:r>
              <a:rPr lang="en-IE" sz="1600" dirty="0" smtClean="0">
                <a:solidFill>
                  <a:srgbClr val="000000"/>
                </a:solidFill>
                <a:latin typeface="Arial" charset="0"/>
              </a:rPr>
              <a:t>including a </a:t>
            </a:r>
            <a:r>
              <a:rPr lang="en-IE" sz="1600" i="1" dirty="0" smtClean="0">
                <a:solidFill>
                  <a:srgbClr val="000000"/>
                </a:solidFill>
                <a:latin typeface="Arial" charset="0"/>
              </a:rPr>
              <a:t>ranging response request IE</a:t>
            </a:r>
            <a:r>
              <a:rPr lang="en-IE" sz="1600" dirty="0" smtClean="0">
                <a:solidFill>
                  <a:srgbClr val="000000"/>
                </a:solidFill>
                <a:latin typeface="Arial" charset="0"/>
              </a:rPr>
              <a:t> to solicit the responder to report its RX/TX response delay in a subsequent frame</a:t>
            </a:r>
          </a:p>
          <a:p>
            <a:pPr lvl="1"/>
            <a:r>
              <a:rPr lang="en-IE" sz="1600" dirty="0" smtClean="0">
                <a:solidFill>
                  <a:srgbClr val="000000"/>
                </a:solidFill>
                <a:latin typeface="Arial" charset="0"/>
              </a:rPr>
              <a:t>Multiplexed MAC Interface (MMI) picks up the MCPS-DATA.confirm when the ACK is received and delivers this </a:t>
            </a:r>
            <a:r>
              <a:rPr lang="en-IE" sz="1600" dirty="0">
                <a:solidFill>
                  <a:srgbClr val="000000"/>
                </a:solidFill>
                <a:latin typeface="Arial" charset="0"/>
              </a:rPr>
              <a:t>to the RLS through the </a:t>
            </a:r>
            <a:r>
              <a:rPr lang="en-IE" sz="1600" dirty="0" smtClean="0"/>
              <a:t>RLSM-SAP with </a:t>
            </a:r>
            <a:r>
              <a:rPr lang="en-IE" sz="1600" dirty="0" smtClean="0">
                <a:solidFill>
                  <a:srgbClr val="000000"/>
                </a:solidFill>
                <a:latin typeface="Arial" charset="0"/>
              </a:rPr>
              <a:t>ranging parameters:</a:t>
            </a:r>
          </a:p>
          <a:p>
            <a:pPr lvl="2"/>
            <a:r>
              <a:rPr lang="en-IE" sz="1200" dirty="0" smtClean="0">
                <a:solidFill>
                  <a:srgbClr val="000000"/>
                </a:solidFill>
                <a:latin typeface="Arial" charset="0"/>
              </a:rPr>
              <a:t>{RangingCounterStart, RangingCounterStop, </a:t>
            </a:r>
            <a:r>
              <a:rPr lang="en-IE" sz="1200" dirty="0" err="1" smtClean="0">
                <a:solidFill>
                  <a:srgbClr val="000000"/>
                </a:solidFill>
                <a:latin typeface="Arial" charset="0"/>
              </a:rPr>
              <a:t>RangingTrackingInterval</a:t>
            </a:r>
            <a:r>
              <a:rPr lang="en-IE" sz="1200" dirty="0" smtClean="0">
                <a:solidFill>
                  <a:srgbClr val="000000"/>
                </a:solidFill>
                <a:latin typeface="Arial" charset="0"/>
              </a:rPr>
              <a:t>, </a:t>
            </a:r>
            <a:r>
              <a:rPr lang="en-IE" sz="1200" dirty="0" err="1" smtClean="0">
                <a:solidFill>
                  <a:srgbClr val="000000"/>
                </a:solidFill>
                <a:latin typeface="Arial" charset="0"/>
              </a:rPr>
              <a:t>RangingOffset</a:t>
            </a:r>
            <a:r>
              <a:rPr lang="en-IE" sz="1200" dirty="0" smtClean="0">
                <a:solidFill>
                  <a:srgbClr val="000000"/>
                </a:solidFill>
                <a:latin typeface="Arial" charset="0"/>
              </a:rPr>
              <a:t>, </a:t>
            </a:r>
            <a:r>
              <a:rPr lang="en-IE" sz="1200" dirty="0" err="1" smtClean="0">
                <a:solidFill>
                  <a:srgbClr val="000000"/>
                </a:solidFill>
                <a:latin typeface="Arial" charset="0"/>
              </a:rPr>
              <a:t>etc</a:t>
            </a:r>
            <a:r>
              <a:rPr lang="en-IE" sz="1200" dirty="0" smtClean="0">
                <a:solidFill>
                  <a:srgbClr val="000000"/>
                </a:solidFill>
                <a:latin typeface="Arial" charset="0"/>
              </a:rPr>
              <a:t>) </a:t>
            </a:r>
          </a:p>
          <a:p>
            <a:pPr lvl="1"/>
            <a:r>
              <a:rPr lang="en-IE" sz="1600" dirty="0">
                <a:solidFill>
                  <a:srgbClr val="000000"/>
                </a:solidFill>
                <a:latin typeface="Arial" charset="0"/>
              </a:rPr>
              <a:t>Multiplexed MAC Interface (MMI) picks up the </a:t>
            </a:r>
            <a:r>
              <a:rPr lang="en-IE" sz="1600" dirty="0" smtClean="0">
                <a:solidFill>
                  <a:srgbClr val="000000"/>
                </a:solidFill>
                <a:latin typeface="Arial" charset="0"/>
              </a:rPr>
              <a:t>MCPS-DATA.indication from the responder, and detecting the </a:t>
            </a:r>
            <a:r>
              <a:rPr lang="en-IE" sz="1600" i="1" dirty="0" smtClean="0">
                <a:solidFill>
                  <a:srgbClr val="000000"/>
                </a:solidFill>
                <a:latin typeface="Arial" charset="0"/>
              </a:rPr>
              <a:t>ranging response time IE</a:t>
            </a:r>
            <a:r>
              <a:rPr lang="en-IE" sz="1600" dirty="0" smtClean="0">
                <a:solidFill>
                  <a:srgbClr val="000000"/>
                </a:solidFill>
                <a:latin typeface="Arial" charset="0"/>
              </a:rPr>
              <a:t>, delivers this to the RLS</a:t>
            </a:r>
            <a:endParaRPr lang="en-IE" sz="1600" dirty="0"/>
          </a:p>
        </p:txBody>
      </p:sp>
    </p:spTree>
    <p:extLst>
      <p:ext uri="{BB962C8B-B14F-4D97-AF65-F5344CB8AC3E}">
        <p14:creationId xmlns:p14="http://schemas.microsoft.com/office/powerpoint/2010/main" val="565745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a:t>
            </a:r>
            <a:r>
              <a:rPr lang="en-US" sz="2800" b="1" dirty="0" smtClean="0">
                <a:solidFill>
                  <a:srgbClr val="000000"/>
                </a:solidFill>
              </a:rPr>
              <a:t>– SS-TWR initiator control flow </a:t>
            </a:r>
            <a:r>
              <a:rPr lang="en-US" sz="1800" b="1" dirty="0" smtClean="0">
                <a:solidFill>
                  <a:srgbClr val="FF0000"/>
                </a:solidFill>
              </a:rPr>
              <a:t>contd.</a:t>
            </a:r>
            <a:endParaRPr lang="en-US" sz="2800" dirty="0">
              <a:solidFill>
                <a:srgbClr val="FF0000"/>
              </a:solidFill>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RLS now calculates the TOF.</a:t>
            </a:r>
          </a:p>
          <a:p>
            <a:pPr marL="1438275" lvl="1" indent="0">
              <a:buNone/>
            </a:pPr>
            <a:r>
              <a:rPr lang="en-IE" sz="1600" dirty="0" err="1" smtClean="0">
                <a:solidFill>
                  <a:srgbClr val="000000"/>
                </a:solidFill>
                <a:latin typeface="Arial" charset="0"/>
              </a:rPr>
              <a:t>T</a:t>
            </a:r>
            <a:r>
              <a:rPr lang="en-IE" sz="1600" baseline="-25000" dirty="0" err="1" smtClean="0">
                <a:solidFill>
                  <a:srgbClr val="000000"/>
                </a:solidFill>
                <a:latin typeface="Arial" charset="0"/>
              </a:rPr>
              <a:t>round</a:t>
            </a:r>
            <a:r>
              <a:rPr lang="en-IE" sz="1600" dirty="0" smtClean="0">
                <a:solidFill>
                  <a:srgbClr val="000000"/>
                </a:solidFill>
                <a:latin typeface="Arial" charset="0"/>
              </a:rPr>
              <a:t> = RangingCounterStop – RangingCounterStart</a:t>
            </a:r>
          </a:p>
          <a:p>
            <a:pPr marL="1438275" lvl="1" indent="0">
              <a:buNone/>
            </a:pPr>
            <a:r>
              <a:rPr lang="en-IE" sz="1600" dirty="0" err="1" smtClean="0">
                <a:solidFill>
                  <a:srgbClr val="000000"/>
                </a:solidFill>
                <a:latin typeface="Arial" charset="0"/>
              </a:rPr>
              <a:t>T</a:t>
            </a:r>
            <a:r>
              <a:rPr lang="en-IE" sz="1600" baseline="-25000" dirty="0" err="1" smtClean="0">
                <a:solidFill>
                  <a:srgbClr val="000000"/>
                </a:solidFill>
                <a:latin typeface="Arial" charset="0"/>
              </a:rPr>
              <a:t>reply</a:t>
            </a:r>
            <a:r>
              <a:rPr lang="en-IE" sz="1600" dirty="0">
                <a:solidFill>
                  <a:srgbClr val="000000"/>
                </a:solidFill>
                <a:latin typeface="Arial" charset="0"/>
              </a:rPr>
              <a:t> </a:t>
            </a:r>
            <a:r>
              <a:rPr lang="en-IE" sz="1600" dirty="0" smtClean="0">
                <a:solidFill>
                  <a:srgbClr val="000000"/>
                </a:solidFill>
                <a:latin typeface="Arial" charset="0"/>
              </a:rPr>
              <a:t>= </a:t>
            </a:r>
            <a:r>
              <a:rPr lang="en-IE" sz="1600" i="1" dirty="0">
                <a:solidFill>
                  <a:srgbClr val="000000"/>
                </a:solidFill>
                <a:latin typeface="Arial" charset="0"/>
              </a:rPr>
              <a:t>ranging response time </a:t>
            </a:r>
            <a:r>
              <a:rPr lang="en-IE" sz="1600" dirty="0" smtClean="0">
                <a:solidFill>
                  <a:srgbClr val="000000"/>
                </a:solidFill>
                <a:latin typeface="Arial" charset="0"/>
              </a:rPr>
              <a:t>from the IE</a:t>
            </a:r>
            <a:endParaRPr lang="en-IE" sz="1600" baseline="-25000" dirty="0"/>
          </a:p>
          <a:p>
            <a:pPr marL="1438275" lvl="1" indent="0">
              <a:buNone/>
            </a:pPr>
            <a:r>
              <a:rPr lang="en-IE" sz="1600" dirty="0" smtClean="0"/>
              <a:t>TOF = ½ (</a:t>
            </a:r>
            <a:r>
              <a:rPr lang="en-IE" sz="1600" dirty="0" err="1">
                <a:solidFill>
                  <a:srgbClr val="000000"/>
                </a:solidFill>
                <a:latin typeface="Arial" charset="0"/>
              </a:rPr>
              <a:t>T</a:t>
            </a:r>
            <a:r>
              <a:rPr lang="en-IE" sz="1600" baseline="-25000" dirty="0" err="1">
                <a:solidFill>
                  <a:srgbClr val="000000"/>
                </a:solidFill>
                <a:latin typeface="Arial" charset="0"/>
              </a:rPr>
              <a:t>round</a:t>
            </a:r>
            <a:r>
              <a:rPr lang="en-IE" sz="1600" dirty="0">
                <a:solidFill>
                  <a:srgbClr val="000000"/>
                </a:solidFill>
                <a:latin typeface="Arial" charset="0"/>
              </a:rPr>
              <a:t> </a:t>
            </a:r>
            <a:r>
              <a:rPr lang="en-IE" sz="1600" dirty="0" smtClean="0">
                <a:solidFill>
                  <a:srgbClr val="000000"/>
                </a:solidFill>
                <a:latin typeface="Arial" charset="0"/>
              </a:rPr>
              <a:t>– </a:t>
            </a:r>
            <a:r>
              <a:rPr lang="en-IE" sz="1600" dirty="0" err="1" smtClean="0">
                <a:solidFill>
                  <a:srgbClr val="000000"/>
                </a:solidFill>
                <a:latin typeface="Arial" charset="0"/>
              </a:rPr>
              <a:t>T</a:t>
            </a:r>
            <a:r>
              <a:rPr lang="en-IE" sz="1600" baseline="-25000" dirty="0" err="1" smtClean="0">
                <a:solidFill>
                  <a:srgbClr val="000000"/>
                </a:solidFill>
                <a:latin typeface="Arial" charset="0"/>
              </a:rPr>
              <a:t>reply</a:t>
            </a:r>
            <a:r>
              <a:rPr lang="en-IE" sz="1600" dirty="0" smtClean="0">
                <a:solidFill>
                  <a:srgbClr val="000000"/>
                </a:solidFill>
                <a:latin typeface="Arial" charset="0"/>
              </a:rPr>
              <a:t> )</a:t>
            </a:r>
            <a:r>
              <a:rPr lang="en-IE" sz="1600" i="1" dirty="0" smtClean="0">
                <a:solidFill>
                  <a:srgbClr val="000000"/>
                </a:solidFill>
                <a:latin typeface="Arial" charset="0"/>
              </a:rPr>
              <a:t> </a:t>
            </a:r>
            <a:endParaRPr lang="en-IE" sz="1600" dirty="0" smtClean="0"/>
          </a:p>
          <a:p>
            <a:pPr lvl="1"/>
            <a:r>
              <a:rPr lang="en-IE" sz="1600" dirty="0" smtClean="0"/>
              <a:t>An improved result can be achieved if the </a:t>
            </a:r>
            <a:r>
              <a:rPr lang="en-IE" sz="1600" dirty="0" err="1">
                <a:solidFill>
                  <a:srgbClr val="000000"/>
                </a:solidFill>
                <a:latin typeface="Arial" charset="0"/>
              </a:rPr>
              <a:t>T</a:t>
            </a:r>
            <a:r>
              <a:rPr lang="en-IE" sz="1600" baseline="-25000" dirty="0" err="1">
                <a:solidFill>
                  <a:srgbClr val="000000"/>
                </a:solidFill>
                <a:latin typeface="Arial" charset="0"/>
              </a:rPr>
              <a:t>reply</a:t>
            </a:r>
            <a:r>
              <a:rPr lang="en-IE" sz="1600" dirty="0">
                <a:solidFill>
                  <a:srgbClr val="000000"/>
                </a:solidFill>
                <a:latin typeface="Arial" charset="0"/>
              </a:rPr>
              <a:t> </a:t>
            </a:r>
            <a:r>
              <a:rPr lang="en-IE" sz="1600" dirty="0" smtClean="0">
                <a:solidFill>
                  <a:srgbClr val="000000"/>
                </a:solidFill>
                <a:latin typeface="Arial" charset="0"/>
              </a:rPr>
              <a:t>is scaled by the </a:t>
            </a:r>
            <a:r>
              <a:rPr lang="en-IE" sz="1600" dirty="0" smtClean="0"/>
              <a:t>clock offset ratio of the responders clock using the </a:t>
            </a:r>
            <a:r>
              <a:rPr lang="en-IE" sz="1600" dirty="0" err="1" smtClean="0">
                <a:solidFill>
                  <a:srgbClr val="000000"/>
                </a:solidFill>
                <a:latin typeface="Arial" charset="0"/>
              </a:rPr>
              <a:t>RangingTrackingInterval</a:t>
            </a:r>
            <a:r>
              <a:rPr lang="en-IE" sz="1600" dirty="0" smtClean="0">
                <a:solidFill>
                  <a:srgbClr val="000000"/>
                </a:solidFill>
                <a:latin typeface="Arial" charset="0"/>
              </a:rPr>
              <a:t> and </a:t>
            </a:r>
            <a:r>
              <a:rPr lang="en-IE" sz="1600" dirty="0" err="1" smtClean="0">
                <a:solidFill>
                  <a:srgbClr val="000000"/>
                </a:solidFill>
                <a:latin typeface="Arial" charset="0"/>
              </a:rPr>
              <a:t>RangingOffset</a:t>
            </a:r>
            <a:r>
              <a:rPr lang="en-IE" sz="1600" dirty="0" smtClean="0">
                <a:solidFill>
                  <a:srgbClr val="000000"/>
                </a:solidFill>
                <a:latin typeface="Arial" charset="0"/>
              </a:rPr>
              <a:t> parameters</a:t>
            </a:r>
            <a:endParaRPr lang="en-IE" sz="1600" dirty="0" smtClean="0"/>
          </a:p>
          <a:p>
            <a:r>
              <a:rPr lang="en-IE" sz="2000" dirty="0" smtClean="0"/>
              <a:t>RLS </a:t>
            </a:r>
            <a:r>
              <a:rPr lang="en-IE" sz="2000" dirty="0"/>
              <a:t>reports </a:t>
            </a:r>
            <a:r>
              <a:rPr lang="en-IE" sz="2000" dirty="0" smtClean="0"/>
              <a:t>the ranging result, the TOF, to </a:t>
            </a:r>
            <a:r>
              <a:rPr lang="en-IE" sz="2000" dirty="0"/>
              <a:t>its application</a:t>
            </a:r>
            <a:r>
              <a:rPr lang="en-IE" sz="2000" dirty="0" smtClean="0"/>
              <a:t>.</a:t>
            </a:r>
          </a:p>
          <a:p>
            <a:pPr lvl="1"/>
            <a:r>
              <a:rPr lang="en-IE" sz="1600" dirty="0" smtClean="0"/>
              <a:t>RLSH-</a:t>
            </a:r>
            <a:r>
              <a:rPr lang="en-IE" sz="1600" dirty="0" err="1" smtClean="0"/>
              <a:t>TWR.confirm</a:t>
            </a:r>
            <a:r>
              <a:rPr lang="en-IE" sz="1600" dirty="0" smtClean="0"/>
              <a:t> reports result </a:t>
            </a:r>
            <a:r>
              <a:rPr lang="en-IE" sz="1600" dirty="0"/>
              <a:t>with parameters </a:t>
            </a:r>
            <a:r>
              <a:rPr lang="en-IE" sz="1600" dirty="0" smtClean="0"/>
              <a:t>to indicate the responder ID, the resultant TOF, and the type of ranging performed SINGLE_SIDED_WITH_ACK.</a:t>
            </a:r>
            <a:endParaRPr lang="en-IE" sz="1600" dirty="0"/>
          </a:p>
          <a:p>
            <a:pPr lvl="1"/>
            <a:r>
              <a:rPr lang="en-IE" sz="1600" dirty="0"/>
              <a:t>The application </a:t>
            </a:r>
            <a:r>
              <a:rPr lang="en-IE" sz="1600" dirty="0" smtClean="0"/>
              <a:t>might use this directly (as a proximity measure) or may gather TOF from other selected responder nodes to solve its location.  It then may report this via a network IP data message to some location monitoring/consumer application.</a:t>
            </a:r>
            <a:endParaRPr lang="en-IE" sz="1600" dirty="0"/>
          </a:p>
        </p:txBody>
      </p:sp>
    </p:spTree>
    <p:extLst>
      <p:ext uri="{BB962C8B-B14F-4D97-AF65-F5344CB8AC3E}">
        <p14:creationId xmlns:p14="http://schemas.microsoft.com/office/powerpoint/2010/main" val="2366468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a:t>
            </a:r>
            <a:r>
              <a:rPr lang="en-US" sz="2800" b="1" dirty="0" smtClean="0">
                <a:solidFill>
                  <a:srgbClr val="000000"/>
                </a:solidFill>
              </a:rPr>
              <a:t>– SS-TWR responder control flow</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Application selects appropriate (UWB) profile to support RLS.</a:t>
            </a:r>
            <a:endParaRPr lang="en-IE" sz="2000" dirty="0">
              <a:solidFill>
                <a:srgbClr val="000000"/>
              </a:solidFill>
              <a:latin typeface="Arial" charset="0"/>
            </a:endParaRPr>
          </a:p>
          <a:p>
            <a:pPr lvl="1"/>
            <a:r>
              <a:rPr lang="en-IE" sz="1600" dirty="0"/>
              <a:t>Via </a:t>
            </a:r>
            <a:r>
              <a:rPr lang="en-IE" sz="1600" dirty="0" smtClean="0"/>
              <a:t>APP-SAP </a:t>
            </a:r>
            <a:r>
              <a:rPr lang="en-IE" sz="1600" dirty="0"/>
              <a:t>it invokes the </a:t>
            </a:r>
            <a:r>
              <a:rPr lang="en-IE" sz="1600" dirty="0" smtClean="0"/>
              <a:t>appropriate MPH-SAP primitive</a:t>
            </a:r>
          </a:p>
          <a:p>
            <a:pPr lvl="1"/>
            <a:r>
              <a:rPr lang="en-IE" sz="1600" dirty="0" smtClean="0"/>
              <a:t>As a responder it needs to be listening for ranging requests so perhaps </a:t>
            </a:r>
            <a:r>
              <a:rPr lang="en-IE" sz="1600" i="1" dirty="0" err="1"/>
              <a:t>macRxOnWhenIdle</a:t>
            </a:r>
            <a:r>
              <a:rPr lang="en-IE" sz="1600" dirty="0"/>
              <a:t> </a:t>
            </a:r>
            <a:r>
              <a:rPr lang="en-IE" sz="1600" dirty="0" smtClean="0"/>
              <a:t>is set TRUE.  Otherwise some out of scope scheduling synchronisation is needed to have the responder turn on its receiver when the initiator message is due. </a:t>
            </a:r>
          </a:p>
          <a:p>
            <a:r>
              <a:rPr lang="en-IE" sz="2000" dirty="0" smtClean="0"/>
              <a:t>SS-TWR initiator message is received</a:t>
            </a:r>
            <a:endParaRPr lang="en-IE" sz="2000" dirty="0" smtClean="0">
              <a:solidFill>
                <a:srgbClr val="000000"/>
              </a:solidFill>
              <a:latin typeface="Arial" charset="0"/>
            </a:endParaRPr>
          </a:p>
          <a:p>
            <a:pPr lvl="1"/>
            <a:r>
              <a:rPr lang="en-IE" sz="1600" dirty="0">
                <a:solidFill>
                  <a:srgbClr val="000000"/>
                </a:solidFill>
                <a:latin typeface="Arial" charset="0"/>
              </a:rPr>
              <a:t>Multiplexed MAC Interface (MMI) picks up the </a:t>
            </a:r>
            <a:r>
              <a:rPr lang="en-IE" sz="1600" dirty="0" smtClean="0">
                <a:solidFill>
                  <a:srgbClr val="000000"/>
                </a:solidFill>
                <a:latin typeface="Arial" charset="0"/>
              </a:rPr>
              <a:t>MCPS-DATA.indication when </a:t>
            </a:r>
            <a:r>
              <a:rPr lang="en-IE" sz="1600" dirty="0">
                <a:solidFill>
                  <a:srgbClr val="000000"/>
                </a:solidFill>
                <a:latin typeface="Arial" charset="0"/>
              </a:rPr>
              <a:t>the ACK is </a:t>
            </a:r>
            <a:r>
              <a:rPr lang="en-IE" sz="1600" dirty="0" smtClean="0">
                <a:solidFill>
                  <a:srgbClr val="000000"/>
                </a:solidFill>
                <a:latin typeface="Arial" charset="0"/>
              </a:rPr>
              <a:t>sent, identifies it as part of a ranging when it finds the </a:t>
            </a:r>
            <a:r>
              <a:rPr lang="en-IE" sz="1600" i="1" dirty="0">
                <a:solidFill>
                  <a:srgbClr val="000000"/>
                </a:solidFill>
                <a:latin typeface="Arial" charset="0"/>
              </a:rPr>
              <a:t>ranging response request IE</a:t>
            </a:r>
            <a:r>
              <a:rPr lang="en-IE" sz="1600" dirty="0">
                <a:solidFill>
                  <a:srgbClr val="000000"/>
                </a:solidFill>
                <a:latin typeface="Arial" charset="0"/>
              </a:rPr>
              <a:t> </a:t>
            </a:r>
            <a:r>
              <a:rPr lang="en-IE" sz="1600" dirty="0" smtClean="0">
                <a:solidFill>
                  <a:srgbClr val="000000"/>
                </a:solidFill>
                <a:latin typeface="Arial" charset="0"/>
              </a:rPr>
              <a:t>in the message, and informs the conveys it to the RLS through </a:t>
            </a:r>
            <a:r>
              <a:rPr lang="en-IE" sz="1600" dirty="0">
                <a:solidFill>
                  <a:srgbClr val="000000"/>
                </a:solidFill>
                <a:latin typeface="Arial" charset="0"/>
              </a:rPr>
              <a:t>the </a:t>
            </a:r>
            <a:r>
              <a:rPr lang="en-IE" sz="1600" dirty="0"/>
              <a:t>RLSM-SAP with </a:t>
            </a:r>
            <a:r>
              <a:rPr lang="en-IE" sz="1600" dirty="0" smtClean="0"/>
              <a:t>the initiator’s (source) </a:t>
            </a:r>
            <a:r>
              <a:rPr lang="en-IE" sz="1600" dirty="0"/>
              <a:t>address and the RangingCounterStart, RangingCounterStop, parameters from </a:t>
            </a:r>
            <a:r>
              <a:rPr lang="en-IE" sz="1600" dirty="0" smtClean="0"/>
              <a:t>MCPS-DATA.indication.</a:t>
            </a:r>
          </a:p>
          <a:p>
            <a:r>
              <a:rPr lang="en-IE" sz="2000" dirty="0" smtClean="0"/>
              <a:t>RLS computes the reply time, reports it </a:t>
            </a:r>
            <a:r>
              <a:rPr lang="en-IE" sz="2000" dirty="0" smtClean="0">
                <a:solidFill>
                  <a:srgbClr val="000000"/>
                </a:solidFill>
                <a:latin typeface="Arial" charset="0"/>
              </a:rPr>
              <a:t>back the initiator in a data frame</a:t>
            </a:r>
            <a:endParaRPr lang="en-IE" sz="2000" dirty="0"/>
          </a:p>
          <a:p>
            <a:pPr marL="1438275" lvl="1" indent="0">
              <a:buNone/>
            </a:pPr>
            <a:r>
              <a:rPr lang="en-IE" sz="1600" dirty="0" err="1" smtClean="0">
                <a:solidFill>
                  <a:srgbClr val="000000"/>
                </a:solidFill>
                <a:latin typeface="Arial" charset="0"/>
              </a:rPr>
              <a:t>T</a:t>
            </a:r>
            <a:r>
              <a:rPr lang="en-IE" sz="1600" baseline="-25000" dirty="0" err="1" smtClean="0">
                <a:solidFill>
                  <a:srgbClr val="000000"/>
                </a:solidFill>
                <a:latin typeface="Arial" charset="0"/>
              </a:rPr>
              <a:t>reply</a:t>
            </a:r>
            <a:r>
              <a:rPr lang="en-IE" sz="1600" dirty="0" smtClean="0">
                <a:solidFill>
                  <a:srgbClr val="000000"/>
                </a:solidFill>
                <a:latin typeface="Arial" charset="0"/>
              </a:rPr>
              <a:t> = RangingCounterStop </a:t>
            </a:r>
            <a:r>
              <a:rPr lang="en-IE" sz="1600" dirty="0">
                <a:solidFill>
                  <a:srgbClr val="000000"/>
                </a:solidFill>
                <a:latin typeface="Arial" charset="0"/>
              </a:rPr>
              <a:t>– </a:t>
            </a:r>
            <a:r>
              <a:rPr lang="en-IE" sz="1600" dirty="0" smtClean="0">
                <a:solidFill>
                  <a:srgbClr val="000000"/>
                </a:solidFill>
                <a:latin typeface="Arial" charset="0"/>
              </a:rPr>
              <a:t>RangingCounterStart.</a:t>
            </a:r>
            <a:endParaRPr lang="en-IE" sz="1600" baseline="-25000" dirty="0"/>
          </a:p>
          <a:p>
            <a:pPr lvl="1"/>
            <a:r>
              <a:rPr lang="en-IE" sz="1600" dirty="0" smtClean="0"/>
              <a:t>RLSM-SAP </a:t>
            </a:r>
            <a:r>
              <a:rPr lang="en-IE" sz="1600" dirty="0" smtClean="0">
                <a:solidFill>
                  <a:srgbClr val="000000"/>
                </a:solidFill>
                <a:latin typeface="Arial" charset="0"/>
              </a:rPr>
              <a:t>issues the MCPS-DATA.request </a:t>
            </a:r>
            <a:r>
              <a:rPr lang="en-IE" sz="1600" dirty="0" smtClean="0"/>
              <a:t>into </a:t>
            </a:r>
            <a:r>
              <a:rPr lang="en-IE" sz="1600" dirty="0">
                <a:solidFill>
                  <a:srgbClr val="000000"/>
                </a:solidFill>
                <a:latin typeface="Arial" charset="0"/>
              </a:rPr>
              <a:t>MCPS-SAP </a:t>
            </a:r>
            <a:r>
              <a:rPr lang="en-IE" sz="1600" dirty="0" smtClean="0">
                <a:solidFill>
                  <a:srgbClr val="000000"/>
                </a:solidFill>
                <a:latin typeface="Arial" charset="0"/>
              </a:rPr>
              <a:t>the frame to </a:t>
            </a:r>
            <a:r>
              <a:rPr lang="en-IE" sz="1600" dirty="0">
                <a:solidFill>
                  <a:srgbClr val="000000"/>
                </a:solidFill>
                <a:latin typeface="Arial" charset="0"/>
              </a:rPr>
              <a:t>the </a:t>
            </a:r>
            <a:r>
              <a:rPr lang="en-IE" sz="1600" dirty="0" smtClean="0">
                <a:solidFill>
                  <a:srgbClr val="000000"/>
                </a:solidFill>
                <a:latin typeface="Arial" charset="0"/>
              </a:rPr>
              <a:t>initiator with the </a:t>
            </a:r>
            <a:r>
              <a:rPr lang="en-IE" sz="1600" i="1" dirty="0">
                <a:solidFill>
                  <a:srgbClr val="000000"/>
                </a:solidFill>
                <a:latin typeface="Arial" charset="0"/>
              </a:rPr>
              <a:t>ranging response time </a:t>
            </a:r>
            <a:r>
              <a:rPr lang="en-IE" sz="1600" i="1" dirty="0" smtClean="0">
                <a:solidFill>
                  <a:srgbClr val="000000"/>
                </a:solidFill>
                <a:latin typeface="Arial" charset="0"/>
              </a:rPr>
              <a:t>IE</a:t>
            </a:r>
            <a:r>
              <a:rPr lang="en-IE" sz="1600" dirty="0" smtClean="0">
                <a:solidFill>
                  <a:srgbClr val="000000"/>
                </a:solidFill>
                <a:latin typeface="Arial" charset="0"/>
              </a:rPr>
              <a:t> conveying the </a:t>
            </a:r>
            <a:r>
              <a:rPr lang="en-IE" sz="1600" dirty="0" err="1" smtClean="0">
                <a:solidFill>
                  <a:srgbClr val="000000"/>
                </a:solidFill>
                <a:latin typeface="Arial" charset="0"/>
              </a:rPr>
              <a:t>T</a:t>
            </a:r>
            <a:r>
              <a:rPr lang="en-IE" sz="1600" baseline="-25000" dirty="0" err="1" smtClean="0">
                <a:solidFill>
                  <a:srgbClr val="000000"/>
                </a:solidFill>
                <a:latin typeface="Arial" charset="0"/>
              </a:rPr>
              <a:t>reply</a:t>
            </a:r>
            <a:r>
              <a:rPr lang="en-IE" sz="1600" baseline="-25000" dirty="0" smtClean="0">
                <a:solidFill>
                  <a:srgbClr val="000000"/>
                </a:solidFill>
                <a:latin typeface="Arial" charset="0"/>
              </a:rPr>
              <a:t> </a:t>
            </a:r>
            <a:r>
              <a:rPr lang="en-IE" sz="1600" dirty="0" smtClean="0">
                <a:solidFill>
                  <a:srgbClr val="000000"/>
                </a:solidFill>
                <a:latin typeface="Arial" charset="0"/>
              </a:rPr>
              <a:t>value</a:t>
            </a:r>
            <a:endParaRPr lang="en-IE" sz="1600" dirty="0">
              <a:solidFill>
                <a:srgbClr val="000000"/>
              </a:solidFill>
              <a:latin typeface="Arial" charset="0"/>
            </a:endParaRPr>
          </a:p>
        </p:txBody>
      </p:sp>
    </p:spTree>
    <p:extLst>
      <p:ext uri="{BB962C8B-B14F-4D97-AF65-F5344CB8AC3E}">
        <p14:creationId xmlns:p14="http://schemas.microsoft.com/office/powerpoint/2010/main" val="16547858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Other RTS modes of operation</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endParaRPr lang="en-IE" sz="2200" dirty="0" smtClean="0">
              <a:latin typeface="Arial" charset="0"/>
            </a:endParaRPr>
          </a:p>
          <a:p>
            <a:r>
              <a:rPr lang="en-IE" sz="2200" dirty="0" smtClean="0">
                <a:latin typeface="Arial" charset="0"/>
              </a:rPr>
              <a:t>Previous </a:t>
            </a:r>
            <a:r>
              <a:rPr lang="en-IE" sz="2200" dirty="0" smtClean="0">
                <a:latin typeface="Arial" charset="0"/>
              </a:rPr>
              <a:t>presentations, referenced on slide 2, </a:t>
            </a:r>
            <a:r>
              <a:rPr lang="en-IE" sz="2200" dirty="0" smtClean="0">
                <a:latin typeface="Arial" charset="0"/>
              </a:rPr>
              <a:t>discussed a number of other RLS modes of operation that </a:t>
            </a:r>
            <a:r>
              <a:rPr lang="en-IE" sz="2200" dirty="0" smtClean="0">
                <a:latin typeface="Arial" charset="0"/>
              </a:rPr>
              <a:t>have not been examined </a:t>
            </a:r>
            <a:r>
              <a:rPr lang="en-IE" sz="2200" dirty="0">
                <a:latin typeface="Arial" charset="0"/>
              </a:rPr>
              <a:t>in this </a:t>
            </a:r>
            <a:r>
              <a:rPr lang="en-IE" sz="2200" dirty="0" smtClean="0">
                <a:latin typeface="Arial" charset="0"/>
              </a:rPr>
              <a:t>submission</a:t>
            </a:r>
          </a:p>
          <a:p>
            <a:endParaRPr lang="en-IE" sz="2200" dirty="0" smtClean="0">
              <a:latin typeface="Arial" charset="0"/>
            </a:endParaRPr>
          </a:p>
          <a:p>
            <a:r>
              <a:rPr lang="en-IE" sz="2200" dirty="0" smtClean="0">
                <a:latin typeface="Arial" charset="0"/>
              </a:rPr>
              <a:t>These should be given considered </a:t>
            </a:r>
            <a:r>
              <a:rPr lang="en-IE" sz="2200" dirty="0">
                <a:latin typeface="Arial" charset="0"/>
              </a:rPr>
              <a:t>in </a:t>
            </a:r>
            <a:r>
              <a:rPr lang="en-IE" sz="2200" dirty="0" smtClean="0">
                <a:latin typeface="Arial" charset="0"/>
              </a:rPr>
              <a:t>future </a:t>
            </a:r>
            <a:r>
              <a:rPr lang="en-IE" sz="2200" dirty="0" smtClean="0">
                <a:latin typeface="Arial" charset="0"/>
              </a:rPr>
              <a:t>submissions, or, revisions of this document.</a:t>
            </a:r>
            <a:endParaRPr lang="en-IE" sz="22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2619034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71800"/>
            <a:ext cx="9144000" cy="461665"/>
          </a:xfrm>
          <a:prstGeom prst="rect">
            <a:avLst/>
          </a:prstGeom>
          <a:noFill/>
        </p:spPr>
        <p:txBody>
          <a:bodyPr wrap="square" rtlCol="0">
            <a:spAutoFit/>
          </a:bodyPr>
          <a:lstStyle/>
          <a:p>
            <a:pPr algn="ctr"/>
            <a:r>
              <a:rPr lang="en-IE" sz="2400" b="1" dirty="0" smtClean="0"/>
              <a:t>DISCUSSION ?</a:t>
            </a:r>
          </a:p>
        </p:txBody>
      </p:sp>
    </p:spTree>
    <p:extLst>
      <p:ext uri="{BB962C8B-B14F-4D97-AF65-F5344CB8AC3E}">
        <p14:creationId xmlns:p14="http://schemas.microsoft.com/office/powerpoint/2010/main" val="2145405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The aim of this presentation:</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latin typeface="Arial" charset="0"/>
              </a:rPr>
              <a:t>Progress the definition of the RLS </a:t>
            </a:r>
            <a:r>
              <a:rPr lang="en-IE" sz="2400" dirty="0">
                <a:latin typeface="Arial" charset="0"/>
              </a:rPr>
              <a:t>functionality </a:t>
            </a:r>
            <a:r>
              <a:rPr lang="en-IE" sz="2400" dirty="0" smtClean="0">
                <a:latin typeface="Arial" charset="0"/>
              </a:rPr>
              <a:t>of the ULI:</a:t>
            </a:r>
          </a:p>
          <a:p>
            <a:pPr marL="0" indent="0">
              <a:buNone/>
            </a:pPr>
            <a:endParaRPr lang="en-IE" sz="2200" dirty="0" smtClean="0">
              <a:latin typeface="Arial" charset="0"/>
            </a:endParaRPr>
          </a:p>
          <a:p>
            <a:r>
              <a:rPr lang="en-IE" sz="2200" dirty="0" smtClean="0">
                <a:latin typeface="Arial" charset="0"/>
              </a:rPr>
              <a:t>Build upon the </a:t>
            </a:r>
            <a:r>
              <a:rPr lang="en-IE" sz="2200" dirty="0">
                <a:latin typeface="Arial" charset="0"/>
              </a:rPr>
              <a:t>ideas presented in </a:t>
            </a:r>
            <a:r>
              <a:rPr lang="en-IE" sz="2200" dirty="0" smtClean="0">
                <a:latin typeface="Arial" charset="0"/>
              </a:rPr>
              <a:t>submissions:</a:t>
            </a:r>
          </a:p>
          <a:p>
            <a:pPr lvl="1"/>
            <a:r>
              <a:rPr lang="en-IE" sz="1800" dirty="0" smtClean="0">
                <a:latin typeface="Arial" charset="0"/>
              </a:rPr>
              <a:t>15-16-0657-00-0012</a:t>
            </a:r>
          </a:p>
          <a:p>
            <a:pPr lvl="1"/>
            <a:r>
              <a:rPr lang="en-IE" sz="1800" dirty="0">
                <a:latin typeface="Arial" charset="0"/>
              </a:rPr>
              <a:t>15-17-0082-00-0012</a:t>
            </a:r>
            <a:endParaRPr lang="en-IE" sz="1800" dirty="0" smtClean="0">
              <a:latin typeface="Arial" charset="0"/>
            </a:endParaRPr>
          </a:p>
          <a:p>
            <a:endParaRPr lang="en-IE" sz="2200" dirty="0" smtClean="0">
              <a:latin typeface="Arial" charset="0"/>
            </a:endParaRPr>
          </a:p>
          <a:p>
            <a:r>
              <a:rPr lang="en-IE" sz="2200" dirty="0" smtClean="0">
                <a:latin typeface="Arial" charset="0"/>
              </a:rPr>
              <a:t>Begin a </a:t>
            </a:r>
            <a:r>
              <a:rPr lang="en-IE" sz="2200" dirty="0">
                <a:latin typeface="Arial" charset="0"/>
              </a:rPr>
              <a:t>definition the RLS </a:t>
            </a:r>
            <a:r>
              <a:rPr lang="en-IE" sz="2200" dirty="0" smtClean="0">
                <a:latin typeface="Arial" charset="0"/>
              </a:rPr>
              <a:t>information flow </a:t>
            </a:r>
            <a:r>
              <a:rPr lang="en-IE" sz="2000" dirty="0" smtClean="0">
                <a:latin typeface="Arial" charset="0"/>
              </a:rPr>
              <a:t>through the various SAP identified for the ULI architecture by </a:t>
            </a:r>
            <a:r>
              <a:rPr lang="en-IE" sz="2000" dirty="0">
                <a:latin typeface="Arial" charset="0"/>
              </a:rPr>
              <a:t>the functional decomposition </a:t>
            </a:r>
            <a:r>
              <a:rPr lang="en-IE" sz="2000" dirty="0" smtClean="0">
                <a:latin typeface="Arial" charset="0"/>
              </a:rPr>
              <a:t>in </a:t>
            </a:r>
            <a:r>
              <a:rPr lang="en-IE" sz="2000" dirty="0" smtClean="0">
                <a:latin typeface="Arial" charset="0"/>
              </a:rPr>
              <a:t>conceptual overview doc 15-17-0113-01-0012</a:t>
            </a:r>
            <a:endParaRPr lang="en-IE" sz="2000" dirty="0" smtClean="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7753813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784" y="1371601"/>
            <a:ext cx="7167092" cy="4800599"/>
          </a:xfrm>
          <a:prstGeom prst="rect">
            <a:avLst/>
          </a:prstGeom>
        </p:spPr>
      </p:pic>
      <p:sp>
        <p:nvSpPr>
          <p:cNvPr id="3" name="Rectangle 1026"/>
          <p:cNvSpPr txBox="1">
            <a:spLocks noChangeArrowheads="1"/>
          </p:cNvSpPr>
          <p:nvPr/>
        </p:nvSpPr>
        <p:spPr>
          <a:xfrm>
            <a:off x="202882" y="762000"/>
            <a:ext cx="8686800" cy="457200"/>
          </a:xfrm>
          <a:prstGeom prst="rect">
            <a:avLst/>
          </a:prstGeom>
        </p:spPr>
        <p:txBody>
          <a:bodyPr/>
          <a:lst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a:lstStyle>
          <a:p>
            <a:pPr algn="l"/>
            <a:r>
              <a:rPr lang="en-US" sz="2800" b="1" kern="0" dirty="0" smtClean="0">
                <a:solidFill>
                  <a:srgbClr val="000000"/>
                </a:solidFill>
              </a:rPr>
              <a:t>            Functional Decomposition</a:t>
            </a:r>
            <a:endParaRPr lang="en-US" sz="2800" kern="0" dirty="0">
              <a:latin typeface="Arial" charset="0"/>
            </a:endParaRPr>
          </a:p>
        </p:txBody>
      </p:sp>
      <p:grpSp>
        <p:nvGrpSpPr>
          <p:cNvPr id="12" name="Group 11"/>
          <p:cNvGrpSpPr/>
          <p:nvPr/>
        </p:nvGrpSpPr>
        <p:grpSpPr>
          <a:xfrm>
            <a:off x="7086600" y="1000125"/>
            <a:ext cx="2057400" cy="4772799"/>
            <a:chOff x="6927567" y="1323201"/>
            <a:chExt cx="2057400" cy="4772799"/>
          </a:xfrm>
        </p:grpSpPr>
        <p:sp>
          <p:nvSpPr>
            <p:cNvPr id="4" name="TextBox 3"/>
            <p:cNvSpPr txBox="1"/>
            <p:nvPr/>
          </p:nvSpPr>
          <p:spPr>
            <a:xfrm>
              <a:off x="7038975" y="4514076"/>
              <a:ext cx="1873602" cy="1384995"/>
            </a:xfrm>
            <a:prstGeom prst="rect">
              <a:avLst/>
            </a:prstGeom>
            <a:noFill/>
          </p:spPr>
          <p:txBody>
            <a:bodyPr wrap="square" rtlCol="0">
              <a:spAutoFit/>
            </a:bodyPr>
            <a:lstStyle/>
            <a:p>
              <a:pPr algn="ctr"/>
              <a:r>
                <a:rPr lang="en-IE" u="sng" dirty="0" smtClean="0"/>
                <a:t>MAC provides</a:t>
              </a:r>
              <a:r>
                <a:rPr lang="en-IE" dirty="0" smtClean="0"/>
                <a:t>:</a:t>
              </a:r>
            </a:p>
            <a:p>
              <a:pPr algn="ctr"/>
              <a:endParaRPr lang="en-IE" dirty="0"/>
            </a:p>
            <a:p>
              <a:pPr algn="ctr"/>
              <a:r>
                <a:rPr lang="en-IE" dirty="0" smtClean="0"/>
                <a:t>TX and RX timestamps</a:t>
              </a:r>
            </a:p>
            <a:p>
              <a:pPr algn="ctr"/>
              <a:endParaRPr lang="en-IE" dirty="0" smtClean="0"/>
            </a:p>
            <a:p>
              <a:pPr algn="ctr"/>
              <a:r>
                <a:rPr lang="en-IE" dirty="0" smtClean="0"/>
                <a:t>AOA information</a:t>
              </a:r>
            </a:p>
            <a:p>
              <a:pPr algn="ctr"/>
              <a:endParaRPr lang="en-IE" dirty="0" smtClean="0"/>
            </a:p>
            <a:p>
              <a:pPr algn="ctr"/>
              <a:r>
                <a:rPr lang="en-IE" dirty="0" smtClean="0"/>
                <a:t>RSSI</a:t>
              </a:r>
              <a:endParaRPr lang="en-IE" dirty="0"/>
            </a:p>
          </p:txBody>
        </p:sp>
        <p:sp>
          <p:nvSpPr>
            <p:cNvPr id="5" name="TextBox 4"/>
            <p:cNvSpPr txBox="1"/>
            <p:nvPr/>
          </p:nvSpPr>
          <p:spPr>
            <a:xfrm>
              <a:off x="6949475" y="2532876"/>
              <a:ext cx="2006917" cy="1200329"/>
            </a:xfrm>
            <a:prstGeom prst="rect">
              <a:avLst/>
            </a:prstGeom>
            <a:noFill/>
          </p:spPr>
          <p:txBody>
            <a:bodyPr wrap="square" rtlCol="0">
              <a:spAutoFit/>
            </a:bodyPr>
            <a:lstStyle/>
            <a:p>
              <a:pPr algn="ctr"/>
              <a:r>
                <a:rPr lang="en-IE" dirty="0" smtClean="0"/>
                <a:t>RLS: Send </a:t>
              </a:r>
              <a:r>
                <a:rPr lang="en-IE" dirty="0"/>
                <a:t>relevant data to </a:t>
              </a:r>
              <a:r>
                <a:rPr lang="en-IE" dirty="0" smtClean="0"/>
                <a:t>application</a:t>
              </a:r>
              <a:endParaRPr lang="en-IE" dirty="0"/>
            </a:p>
            <a:p>
              <a:pPr algn="ctr"/>
              <a:endParaRPr lang="en-IE" dirty="0" smtClean="0"/>
            </a:p>
            <a:p>
              <a:pPr algn="ctr"/>
              <a:r>
                <a:rPr lang="en-IE" dirty="0" smtClean="0"/>
                <a:t>RLS: Perform ranging TOF calculation in ranging mode </a:t>
              </a:r>
              <a:endParaRPr lang="en-IE" dirty="0"/>
            </a:p>
            <a:p>
              <a:pPr algn="ctr"/>
              <a:endParaRPr lang="en-IE" dirty="0" smtClean="0"/>
            </a:p>
          </p:txBody>
        </p:sp>
        <p:sp>
          <p:nvSpPr>
            <p:cNvPr id="6" name="TextBox 5"/>
            <p:cNvSpPr txBox="1"/>
            <p:nvPr/>
          </p:nvSpPr>
          <p:spPr>
            <a:xfrm>
              <a:off x="7010400" y="1676400"/>
              <a:ext cx="1974567" cy="646331"/>
            </a:xfrm>
            <a:prstGeom prst="rect">
              <a:avLst/>
            </a:prstGeom>
            <a:noFill/>
          </p:spPr>
          <p:txBody>
            <a:bodyPr wrap="square" rtlCol="0">
              <a:spAutoFit/>
            </a:bodyPr>
            <a:lstStyle/>
            <a:p>
              <a:pPr algn="ctr"/>
              <a:r>
                <a:rPr lang="en-IE" b="1" dirty="0" smtClean="0"/>
                <a:t>Application</a:t>
              </a:r>
            </a:p>
            <a:p>
              <a:pPr algn="ctr"/>
              <a:r>
                <a:rPr lang="en-IE" dirty="0" smtClean="0"/>
                <a:t>Location solving</a:t>
              </a:r>
            </a:p>
            <a:p>
              <a:pPr algn="ctr"/>
              <a:r>
                <a:rPr lang="en-IE" dirty="0" smtClean="0"/>
                <a:t>(local or remote)</a:t>
              </a:r>
            </a:p>
          </p:txBody>
        </p:sp>
        <p:sp>
          <p:nvSpPr>
            <p:cNvPr id="7" name="TextBox 6"/>
            <p:cNvSpPr txBox="1"/>
            <p:nvPr/>
          </p:nvSpPr>
          <p:spPr>
            <a:xfrm>
              <a:off x="6927567" y="1323201"/>
              <a:ext cx="2006917" cy="276999"/>
            </a:xfrm>
            <a:prstGeom prst="rect">
              <a:avLst/>
            </a:prstGeom>
            <a:noFill/>
          </p:spPr>
          <p:txBody>
            <a:bodyPr wrap="square" rtlCol="0">
              <a:spAutoFit/>
            </a:bodyPr>
            <a:lstStyle/>
            <a:p>
              <a:pPr algn="ctr"/>
              <a:r>
                <a:rPr lang="en-IE" dirty="0" smtClean="0"/>
                <a:t>Localisation / RLS Features</a:t>
              </a:r>
            </a:p>
          </p:txBody>
        </p:sp>
        <p:cxnSp>
          <p:nvCxnSpPr>
            <p:cNvPr id="8" name="Straight Connector 7"/>
            <p:cNvCxnSpPr/>
            <p:nvPr/>
          </p:nvCxnSpPr>
          <p:spPr bwMode="auto">
            <a:xfrm>
              <a:off x="7162800" y="23622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7162800" y="1579691"/>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7162800" y="4133076"/>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7162800" y="6096000"/>
              <a:ext cx="1676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Tree>
    <p:extLst>
      <p:ext uri="{BB962C8B-B14F-4D97-AF65-F5344CB8AC3E}">
        <p14:creationId xmlns:p14="http://schemas.microsoft.com/office/powerpoint/2010/main" val="3692783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Considering the control/data flow for RLS modes:</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latin typeface="Arial" charset="0"/>
              </a:rPr>
              <a:t>Active modes to examine:</a:t>
            </a:r>
          </a:p>
          <a:p>
            <a:r>
              <a:rPr lang="en-IE" sz="2200" dirty="0" smtClean="0">
                <a:latin typeface="Arial" charset="0"/>
              </a:rPr>
              <a:t>Ranging</a:t>
            </a:r>
          </a:p>
          <a:p>
            <a:pPr lvl="1"/>
            <a:r>
              <a:rPr lang="en-IE" sz="1800" dirty="0" smtClean="0">
                <a:latin typeface="Arial" charset="0"/>
              </a:rPr>
              <a:t>Single-sided </a:t>
            </a:r>
            <a:r>
              <a:rPr lang="en-IE" sz="1800" dirty="0">
                <a:latin typeface="Arial" charset="0"/>
              </a:rPr>
              <a:t>two-way ranging</a:t>
            </a:r>
          </a:p>
          <a:p>
            <a:pPr lvl="1"/>
            <a:r>
              <a:rPr lang="en-IE" sz="1800" dirty="0">
                <a:latin typeface="Arial" charset="0"/>
              </a:rPr>
              <a:t>Double-sided two-way ranging</a:t>
            </a:r>
          </a:p>
          <a:p>
            <a:r>
              <a:rPr lang="en-IE" sz="2200" dirty="0" smtClean="0">
                <a:latin typeface="Arial" charset="0"/>
              </a:rPr>
              <a:t>Simple blink TX (and RX)</a:t>
            </a:r>
          </a:p>
          <a:p>
            <a:pPr lvl="1"/>
            <a:r>
              <a:rPr lang="en-IE" sz="1800" dirty="0" smtClean="0">
                <a:latin typeface="Arial" charset="0"/>
              </a:rPr>
              <a:t>for Time-Difference-of-Arrival (TDOA) real-time location systems (RTLS)</a:t>
            </a:r>
          </a:p>
          <a:p>
            <a:pPr lvl="1"/>
            <a:endParaRPr lang="en-IE" sz="1800" dirty="0">
              <a:latin typeface="Arial" charset="0"/>
            </a:endParaRPr>
          </a:p>
          <a:p>
            <a:pPr marL="0" indent="0">
              <a:buNone/>
            </a:pPr>
            <a:r>
              <a:rPr lang="en-IE" sz="2400" dirty="0" smtClean="0">
                <a:latin typeface="Arial" charset="0"/>
              </a:rPr>
              <a:t>Passive mode:</a:t>
            </a:r>
            <a:endParaRPr lang="en-IE" sz="2400" dirty="0">
              <a:latin typeface="Arial" charset="0"/>
            </a:endParaRPr>
          </a:p>
          <a:p>
            <a:r>
              <a:rPr lang="en-IE" sz="2200" dirty="0" smtClean="0">
                <a:latin typeface="Arial" charset="0"/>
              </a:rPr>
              <a:t>RX </a:t>
            </a:r>
            <a:r>
              <a:rPr lang="en-IE" sz="2200" dirty="0">
                <a:latin typeface="Arial" charset="0"/>
              </a:rPr>
              <a:t>timestamp (and RSSI, AOA) reporting</a:t>
            </a:r>
          </a:p>
          <a:p>
            <a:r>
              <a:rPr lang="en-IE" sz="2200" dirty="0" smtClean="0">
                <a:latin typeface="Arial" charset="0"/>
              </a:rPr>
              <a:t>TX </a:t>
            </a:r>
            <a:r>
              <a:rPr lang="en-IE" sz="2200" dirty="0">
                <a:latin typeface="Arial" charset="0"/>
              </a:rPr>
              <a:t>timestamp </a:t>
            </a:r>
            <a:r>
              <a:rPr lang="en-IE" sz="2200" dirty="0" smtClean="0">
                <a:latin typeface="Arial" charset="0"/>
              </a:rPr>
              <a:t>reporting</a:t>
            </a:r>
          </a:p>
          <a:p>
            <a:endParaRPr lang="en-IE" sz="2200" dirty="0">
              <a:latin typeface="Arial" charset="0"/>
            </a:endParaRPr>
          </a:p>
          <a:p>
            <a:pPr marL="0" indent="0" algn="ctr">
              <a:buNone/>
            </a:pPr>
            <a:r>
              <a:rPr lang="en-IE" sz="2200" b="1" dirty="0" smtClean="0">
                <a:latin typeface="Arial" charset="0"/>
              </a:rPr>
              <a:t>For this presentation just looking at a couple of these</a:t>
            </a:r>
            <a:endParaRPr lang="en-IE" sz="2200" b="1" dirty="0">
              <a:latin typeface="Arial" charset="0"/>
            </a:endParaRPr>
          </a:p>
          <a:p>
            <a:endParaRPr lang="en-IE" sz="2200" dirty="0" smtClean="0">
              <a:latin typeface="Arial" charset="0"/>
            </a:endParaRPr>
          </a:p>
        </p:txBody>
      </p:sp>
    </p:spTree>
    <p:extLst>
      <p:ext uri="{BB962C8B-B14F-4D97-AF65-F5344CB8AC3E}">
        <p14:creationId xmlns:p14="http://schemas.microsoft.com/office/powerpoint/2010/main" val="36861065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Considering the control/data flow for RLS modes:</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4724400"/>
          </a:xfrm>
        </p:spPr>
        <p:txBody>
          <a:bodyPr/>
          <a:lstStyle/>
          <a:p>
            <a:pPr marL="0" indent="0">
              <a:buNone/>
            </a:pPr>
            <a:r>
              <a:rPr lang="en-IE" sz="2400" dirty="0" smtClean="0">
                <a:solidFill>
                  <a:schemeClr val="bg1">
                    <a:lumMod val="85000"/>
                  </a:schemeClr>
                </a:solidFill>
                <a:latin typeface="Arial" charset="0"/>
              </a:rPr>
              <a:t>Active modes to examine:</a:t>
            </a:r>
          </a:p>
          <a:p>
            <a:r>
              <a:rPr lang="en-IE" sz="2200" dirty="0" smtClean="0">
                <a:solidFill>
                  <a:schemeClr val="bg1">
                    <a:lumMod val="85000"/>
                  </a:schemeClr>
                </a:solidFill>
                <a:latin typeface="Arial" charset="0"/>
              </a:rPr>
              <a:t>Ranging</a:t>
            </a:r>
          </a:p>
          <a:p>
            <a:pPr lvl="1"/>
            <a:r>
              <a:rPr lang="en-IE" sz="1800" dirty="0" smtClean="0">
                <a:solidFill>
                  <a:schemeClr val="bg1">
                    <a:lumMod val="85000"/>
                  </a:schemeClr>
                </a:solidFill>
                <a:latin typeface="Arial" charset="0"/>
              </a:rPr>
              <a:t>Single-sided </a:t>
            </a:r>
            <a:r>
              <a:rPr lang="en-IE" sz="1800" dirty="0">
                <a:solidFill>
                  <a:schemeClr val="bg1">
                    <a:lumMod val="85000"/>
                  </a:schemeClr>
                </a:solidFill>
                <a:latin typeface="Arial" charset="0"/>
              </a:rPr>
              <a:t>two-way ranging</a:t>
            </a:r>
          </a:p>
          <a:p>
            <a:pPr lvl="1"/>
            <a:r>
              <a:rPr lang="en-IE" sz="1800" dirty="0">
                <a:solidFill>
                  <a:schemeClr val="bg1">
                    <a:lumMod val="85000"/>
                  </a:schemeClr>
                </a:solidFill>
                <a:latin typeface="Arial" charset="0"/>
              </a:rPr>
              <a:t>Double-sided two-way ranging</a:t>
            </a:r>
          </a:p>
          <a:p>
            <a:r>
              <a:rPr lang="en-IE" sz="2200" dirty="0" smtClean="0">
                <a:solidFill>
                  <a:srgbClr val="FF0000"/>
                </a:solidFill>
                <a:latin typeface="Arial" charset="0"/>
              </a:rPr>
              <a:t>Simple blink TX (and RX)</a:t>
            </a:r>
          </a:p>
          <a:p>
            <a:pPr lvl="1"/>
            <a:r>
              <a:rPr lang="en-IE" sz="1800" dirty="0" smtClean="0">
                <a:solidFill>
                  <a:srgbClr val="FF0000"/>
                </a:solidFill>
                <a:latin typeface="Arial" charset="0"/>
              </a:rPr>
              <a:t>for Time-Difference-of-Arrival (TDOA) real-time location systems (RTLS)</a:t>
            </a:r>
          </a:p>
          <a:p>
            <a:pPr lvl="1"/>
            <a:endParaRPr lang="en-IE" sz="1800" dirty="0">
              <a:solidFill>
                <a:schemeClr val="bg1">
                  <a:lumMod val="85000"/>
                </a:schemeClr>
              </a:solidFill>
              <a:latin typeface="Arial" charset="0"/>
            </a:endParaRPr>
          </a:p>
          <a:p>
            <a:pPr marL="0" indent="0">
              <a:buNone/>
            </a:pPr>
            <a:r>
              <a:rPr lang="en-IE" sz="2400" dirty="0" smtClean="0">
                <a:solidFill>
                  <a:schemeClr val="bg1">
                    <a:lumMod val="85000"/>
                  </a:schemeClr>
                </a:solidFill>
                <a:latin typeface="Arial" charset="0"/>
              </a:rPr>
              <a:t>Passive mode:</a:t>
            </a:r>
            <a:endParaRPr lang="en-IE" sz="2400" dirty="0">
              <a:solidFill>
                <a:schemeClr val="bg1">
                  <a:lumMod val="85000"/>
                </a:schemeClr>
              </a:solidFill>
              <a:latin typeface="Arial" charset="0"/>
            </a:endParaRPr>
          </a:p>
          <a:p>
            <a:r>
              <a:rPr lang="en-IE" sz="2200" dirty="0" smtClean="0">
                <a:solidFill>
                  <a:schemeClr val="bg1">
                    <a:lumMod val="85000"/>
                  </a:schemeClr>
                </a:solidFill>
                <a:latin typeface="Arial" charset="0"/>
              </a:rPr>
              <a:t>RX </a:t>
            </a:r>
            <a:r>
              <a:rPr lang="en-IE" sz="2200" dirty="0">
                <a:solidFill>
                  <a:schemeClr val="bg1">
                    <a:lumMod val="85000"/>
                  </a:schemeClr>
                </a:solidFill>
                <a:latin typeface="Arial" charset="0"/>
              </a:rPr>
              <a:t>timestamp (and RSSI, AOA) reporting</a:t>
            </a:r>
          </a:p>
          <a:p>
            <a:r>
              <a:rPr lang="en-IE" sz="2200" dirty="0" smtClean="0">
                <a:solidFill>
                  <a:schemeClr val="bg1">
                    <a:lumMod val="85000"/>
                  </a:schemeClr>
                </a:solidFill>
                <a:latin typeface="Arial" charset="0"/>
              </a:rPr>
              <a:t>TX </a:t>
            </a:r>
            <a:r>
              <a:rPr lang="en-IE" sz="2200" dirty="0">
                <a:solidFill>
                  <a:schemeClr val="bg1">
                    <a:lumMod val="85000"/>
                  </a:schemeClr>
                </a:solidFill>
                <a:latin typeface="Arial" charset="0"/>
              </a:rPr>
              <a:t>timestamp reporting</a:t>
            </a:r>
          </a:p>
          <a:p>
            <a:pPr marL="0" indent="0">
              <a:buNone/>
            </a:pPr>
            <a:endParaRPr lang="en-IE" sz="2200" dirty="0" smtClean="0">
              <a:latin typeface="Arial" charset="0"/>
            </a:endParaRPr>
          </a:p>
          <a:p>
            <a:pPr marL="0" indent="0" algn="ctr">
              <a:buNone/>
            </a:pPr>
            <a:r>
              <a:rPr lang="en-IE" sz="2200" b="1" dirty="0" smtClean="0">
                <a:latin typeface="Arial" charset="0"/>
              </a:rPr>
              <a:t>First consider the blink TX and RX mode</a:t>
            </a:r>
          </a:p>
        </p:txBody>
      </p:sp>
    </p:spTree>
    <p:extLst>
      <p:ext uri="{BB962C8B-B14F-4D97-AF65-F5344CB8AC3E}">
        <p14:creationId xmlns:p14="http://schemas.microsoft.com/office/powerpoint/2010/main" val="299199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smtClean="0">
                <a:solidFill>
                  <a:srgbClr val="000000"/>
                </a:solidFill>
              </a:rPr>
              <a:t>Active RLS mode – simple </a:t>
            </a:r>
            <a:r>
              <a:rPr lang="en-US" sz="2800" b="1" dirty="0">
                <a:solidFill>
                  <a:srgbClr val="000000"/>
                </a:solidFill>
              </a:rPr>
              <a:t>blink </a:t>
            </a:r>
            <a:r>
              <a:rPr lang="en-US" sz="2800" b="1" dirty="0" smtClean="0">
                <a:solidFill>
                  <a:srgbClr val="000000"/>
                </a:solidFill>
              </a:rPr>
              <a:t>operation</a:t>
            </a:r>
            <a:endParaRPr lang="en-US" sz="2800" dirty="0">
              <a:latin typeface="Arial" charset="0"/>
            </a:endParaRPr>
          </a:p>
        </p:txBody>
      </p:sp>
      <p:sp>
        <p:nvSpPr>
          <p:cNvPr id="10243" name="Rectangle 1027"/>
          <p:cNvSpPr>
            <a:spLocks noGrp="1" noChangeArrowheads="1"/>
          </p:cNvSpPr>
          <p:nvPr>
            <p:ph type="body" idx="1"/>
          </p:nvPr>
        </p:nvSpPr>
        <p:spPr>
          <a:xfrm>
            <a:off x="381000" y="1371600"/>
            <a:ext cx="8610600" cy="5105400"/>
          </a:xfrm>
        </p:spPr>
        <p:txBody>
          <a:bodyPr/>
          <a:lstStyle/>
          <a:p>
            <a:r>
              <a:rPr lang="en-IE" sz="2200" dirty="0" smtClean="0">
                <a:latin typeface="Arial" charset="0"/>
              </a:rPr>
              <a:t>Simple blink for TDOA RTLS</a:t>
            </a:r>
          </a:p>
          <a:p>
            <a:pPr lvl="1"/>
            <a:r>
              <a:rPr lang="en-IE" sz="1800" dirty="0" smtClean="0">
                <a:latin typeface="Arial" charset="0"/>
              </a:rPr>
              <a:t>Sending periodic blink – from a mobile RTLS “tag” device </a:t>
            </a:r>
          </a:p>
          <a:p>
            <a:pPr lvl="1"/>
            <a:r>
              <a:rPr lang="en-IE" sz="1800" dirty="0" smtClean="0">
                <a:latin typeface="Arial" charset="0"/>
              </a:rPr>
              <a:t>Receiving blink from mobile device at fixed RTLS “anchor” devices and reporting the RX times to a “location engine” for solving the tag location</a:t>
            </a:r>
          </a:p>
          <a:p>
            <a:r>
              <a:rPr lang="en-IE" sz="2200" dirty="0">
                <a:latin typeface="Arial" charset="0"/>
              </a:rPr>
              <a:t>Simple blink for </a:t>
            </a:r>
            <a:r>
              <a:rPr lang="en-IE" sz="2200" dirty="0" smtClean="0">
                <a:latin typeface="Arial" charset="0"/>
              </a:rPr>
              <a:t>anchor clock tracking/synchronisation</a:t>
            </a:r>
          </a:p>
          <a:p>
            <a:pPr lvl="1"/>
            <a:r>
              <a:rPr lang="en-IE" sz="1800" dirty="0" smtClean="0">
                <a:latin typeface="Arial" charset="0"/>
              </a:rPr>
              <a:t>TDOA RTLS needs to use the anchors to have synchronised time. This can be achieved using TX and RX timestamps from periodic (blink) frames sent between selected anchor nodes.</a:t>
            </a:r>
          </a:p>
          <a:p>
            <a:pPr lvl="2"/>
            <a:r>
              <a:rPr lang="en-IE" sz="1400" dirty="0" smtClean="0">
                <a:latin typeface="Arial" charset="0"/>
              </a:rPr>
              <a:t>Where anchor clocks are not synchronised by a wired means, these TX and RX times can be used </a:t>
            </a:r>
            <a:r>
              <a:rPr lang="en-IE" sz="1400" dirty="0">
                <a:latin typeface="Arial" charset="0"/>
              </a:rPr>
              <a:t>(knowing the </a:t>
            </a:r>
            <a:r>
              <a:rPr lang="en-IE" sz="1400" dirty="0" smtClean="0">
                <a:latin typeface="Arial" charset="0"/>
              </a:rPr>
              <a:t>TOFs </a:t>
            </a:r>
            <a:r>
              <a:rPr lang="en-IE" sz="1400" dirty="0">
                <a:latin typeface="Arial" charset="0"/>
              </a:rPr>
              <a:t>between </a:t>
            </a:r>
            <a:r>
              <a:rPr lang="en-IE" sz="1400" dirty="0" smtClean="0">
                <a:latin typeface="Arial" charset="0"/>
              </a:rPr>
              <a:t>the anchors) to track the anchors’ </a:t>
            </a:r>
            <a:r>
              <a:rPr lang="en-IE" sz="1400" dirty="0">
                <a:latin typeface="Arial" charset="0"/>
              </a:rPr>
              <a:t>clock </a:t>
            </a:r>
            <a:r>
              <a:rPr lang="en-IE" sz="1400" dirty="0" smtClean="0">
                <a:latin typeface="Arial" charset="0"/>
              </a:rPr>
              <a:t>offsets and correct the blink RX times to a common timebase for the TDOA location solving. </a:t>
            </a:r>
          </a:p>
          <a:p>
            <a:r>
              <a:rPr lang="en-IE" sz="2000" dirty="0"/>
              <a:t>TDOA RTLS anchor needs to pick up blink frame receptions and send </a:t>
            </a:r>
            <a:r>
              <a:rPr lang="en-IE" sz="2000" dirty="0" smtClean="0"/>
              <a:t>them to </a:t>
            </a:r>
            <a:r>
              <a:rPr lang="en-IE" sz="2000" dirty="0"/>
              <a:t>the location engine to </a:t>
            </a:r>
            <a:r>
              <a:rPr lang="en-IE" sz="2000" dirty="0" smtClean="0"/>
              <a:t>do clock </a:t>
            </a:r>
            <a:r>
              <a:rPr lang="en-IE" sz="2000" dirty="0"/>
              <a:t>tracking and solve </a:t>
            </a:r>
            <a:r>
              <a:rPr lang="en-IE" sz="2000" dirty="0" smtClean="0"/>
              <a:t>tag location</a:t>
            </a:r>
            <a:endParaRPr lang="en-IE" sz="2000" dirty="0"/>
          </a:p>
          <a:p>
            <a:pPr lvl="1"/>
            <a:r>
              <a:rPr lang="en-IE" sz="1600" dirty="0"/>
              <a:t>anchors will typically operate with RX always on, </a:t>
            </a:r>
            <a:r>
              <a:rPr lang="en-IE" sz="1600" i="1" dirty="0" err="1"/>
              <a:t>macRxOnWhenIdle</a:t>
            </a:r>
            <a:r>
              <a:rPr lang="en-IE" sz="1600" dirty="0"/>
              <a:t> TRUE, so they are always listening for blinks (except </a:t>
            </a:r>
            <a:r>
              <a:rPr lang="en-IE" sz="1600" dirty="0" smtClean="0"/>
              <a:t>when they </a:t>
            </a:r>
            <a:r>
              <a:rPr lang="en-IE" sz="1600" dirty="0"/>
              <a:t>are actively sending a blink to support the clock tracking time synchronisation function).</a:t>
            </a:r>
          </a:p>
          <a:p>
            <a:endParaRPr lang="en-IE" sz="2200" dirty="0">
              <a:latin typeface="Arial" charset="0"/>
            </a:endParaRPr>
          </a:p>
        </p:txBody>
      </p:sp>
    </p:spTree>
    <p:extLst>
      <p:ext uri="{BB962C8B-B14F-4D97-AF65-F5344CB8AC3E}">
        <p14:creationId xmlns:p14="http://schemas.microsoft.com/office/powerpoint/2010/main" val="3792173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a:t>
            </a:r>
            <a:r>
              <a:rPr lang="en-US" sz="2800" b="1" dirty="0" smtClean="0">
                <a:solidFill>
                  <a:srgbClr val="000000"/>
                </a:solidFill>
              </a:rPr>
              <a:t>– tag blink </a:t>
            </a:r>
            <a:r>
              <a:rPr lang="en-US" sz="2800" b="1" dirty="0">
                <a:solidFill>
                  <a:srgbClr val="000000"/>
                </a:solidFill>
              </a:rPr>
              <a:t>control/data flow</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a:t>Tag application </a:t>
            </a:r>
            <a:r>
              <a:rPr lang="en-IE" sz="2000" dirty="0" smtClean="0"/>
              <a:t>selects appropriate (UWB) profile to support RLS.</a:t>
            </a:r>
            <a:endParaRPr lang="en-IE" sz="2000" dirty="0">
              <a:solidFill>
                <a:srgbClr val="000000"/>
              </a:solidFill>
              <a:latin typeface="Arial" charset="0"/>
            </a:endParaRPr>
          </a:p>
          <a:p>
            <a:pPr lvl="1"/>
            <a:r>
              <a:rPr lang="en-IE" sz="1600" dirty="0"/>
              <a:t>Via </a:t>
            </a:r>
            <a:r>
              <a:rPr lang="en-IE" sz="1600" dirty="0" smtClean="0"/>
              <a:t>APP-SAP </a:t>
            </a:r>
            <a:r>
              <a:rPr lang="en-IE" sz="1600" dirty="0"/>
              <a:t>it invokes the </a:t>
            </a:r>
            <a:r>
              <a:rPr lang="en-IE" sz="1600" dirty="0" smtClean="0"/>
              <a:t>appropriate MPH-SAP primitive</a:t>
            </a:r>
          </a:p>
          <a:p>
            <a:r>
              <a:rPr lang="en-IE" sz="2000" dirty="0" smtClean="0"/>
              <a:t>Tag application requests RLS </a:t>
            </a:r>
            <a:r>
              <a:rPr lang="en-IE" sz="2000" dirty="0" smtClean="0">
                <a:solidFill>
                  <a:srgbClr val="000000"/>
                </a:solidFill>
                <a:latin typeface="Arial" charset="0"/>
              </a:rPr>
              <a:t>to send a blink at a selected time</a:t>
            </a:r>
          </a:p>
          <a:p>
            <a:pPr lvl="1"/>
            <a:r>
              <a:rPr lang="en-IE" sz="1600" dirty="0" smtClean="0"/>
              <a:t>Via APP-SAP it invokes the RLSH-SAP </a:t>
            </a:r>
            <a:r>
              <a:rPr lang="en-IE" sz="1600" dirty="0"/>
              <a:t>primitive</a:t>
            </a:r>
          </a:p>
          <a:p>
            <a:pPr lvl="1"/>
            <a:r>
              <a:rPr lang="en-IE" sz="1600" dirty="0"/>
              <a:t>RLSH-</a:t>
            </a:r>
            <a:r>
              <a:rPr lang="en-IE" sz="1600" dirty="0" err="1"/>
              <a:t>BLINK.request</a:t>
            </a:r>
            <a:r>
              <a:rPr lang="en-IE" sz="1600" dirty="0"/>
              <a:t> with a parameter to say this is a single TX request</a:t>
            </a:r>
          </a:p>
          <a:p>
            <a:r>
              <a:rPr lang="en-IE" sz="2000" dirty="0" smtClean="0">
                <a:solidFill>
                  <a:srgbClr val="000000"/>
                </a:solidFill>
                <a:latin typeface="Arial" charset="0"/>
              </a:rPr>
              <a:t>RLS issues the instruction to send the blink frame</a:t>
            </a:r>
          </a:p>
          <a:p>
            <a:pPr lvl="1"/>
            <a:r>
              <a:rPr lang="en-IE" sz="1600" dirty="0" smtClean="0"/>
              <a:t>RLSM-SAP multiplexed into </a:t>
            </a:r>
            <a:r>
              <a:rPr lang="en-IE" sz="1600" dirty="0" smtClean="0">
                <a:solidFill>
                  <a:srgbClr val="000000"/>
                </a:solidFill>
                <a:latin typeface="Arial" charset="0"/>
              </a:rPr>
              <a:t>MCPS-SAP invokes MCPS-DATA.request to initiate the sending of the multipurpose blink frame (broadcast) with “Ranging” set.</a:t>
            </a:r>
          </a:p>
          <a:p>
            <a:pPr lvl="1"/>
            <a:r>
              <a:rPr lang="en-IE" sz="1600" dirty="0" smtClean="0">
                <a:solidFill>
                  <a:srgbClr val="000000"/>
                </a:solidFill>
                <a:latin typeface="Arial" charset="0"/>
              </a:rPr>
              <a:t>Multiplexed </a:t>
            </a:r>
            <a:r>
              <a:rPr lang="en-IE" sz="1600" dirty="0">
                <a:solidFill>
                  <a:srgbClr val="000000"/>
                </a:solidFill>
                <a:latin typeface="Arial" charset="0"/>
              </a:rPr>
              <a:t>MAC Interface (MMI) picks up the MCPS-DATA.confirm and delivers </a:t>
            </a:r>
            <a:r>
              <a:rPr lang="en-IE" sz="1600" dirty="0" smtClean="0">
                <a:solidFill>
                  <a:srgbClr val="000000"/>
                </a:solidFill>
                <a:latin typeface="Arial" charset="0"/>
              </a:rPr>
              <a:t>this to </a:t>
            </a:r>
            <a:r>
              <a:rPr lang="en-IE" sz="1600" dirty="0">
                <a:solidFill>
                  <a:srgbClr val="000000"/>
                </a:solidFill>
                <a:latin typeface="Arial" charset="0"/>
              </a:rPr>
              <a:t>the RLS </a:t>
            </a:r>
            <a:r>
              <a:rPr lang="en-IE" sz="1600" dirty="0" smtClean="0">
                <a:solidFill>
                  <a:srgbClr val="000000"/>
                </a:solidFill>
                <a:latin typeface="Arial" charset="0"/>
              </a:rPr>
              <a:t>through </a:t>
            </a:r>
            <a:r>
              <a:rPr lang="en-IE" sz="1600" dirty="0">
                <a:solidFill>
                  <a:srgbClr val="000000"/>
                </a:solidFill>
                <a:latin typeface="Arial" charset="0"/>
              </a:rPr>
              <a:t>the </a:t>
            </a:r>
            <a:r>
              <a:rPr lang="en-IE" sz="1600" dirty="0" smtClean="0"/>
              <a:t>RLSM-SAP</a:t>
            </a:r>
          </a:p>
          <a:p>
            <a:pPr lvl="2"/>
            <a:r>
              <a:rPr lang="en-IE" sz="1200" dirty="0" smtClean="0"/>
              <a:t>Because it is a direct TX the confirm is easily identified.  [Otherwise  MMI could use </a:t>
            </a:r>
            <a:r>
              <a:rPr lang="en-IE" sz="1200" dirty="0"/>
              <a:t>the handle parameter of the </a:t>
            </a:r>
            <a:r>
              <a:rPr lang="en-IE" sz="1200" dirty="0">
                <a:solidFill>
                  <a:srgbClr val="000000"/>
                </a:solidFill>
                <a:latin typeface="Arial" charset="0"/>
              </a:rPr>
              <a:t>MCPS-DATA.request </a:t>
            </a:r>
            <a:r>
              <a:rPr lang="en-IE" sz="1200" dirty="0"/>
              <a:t>to associate this transmission with the RLS to </a:t>
            </a:r>
            <a:r>
              <a:rPr lang="en-IE" sz="1200" dirty="0" smtClean="0"/>
              <a:t>identify the confirm].</a:t>
            </a:r>
            <a:endParaRPr lang="en-IE" sz="1600" dirty="0"/>
          </a:p>
          <a:p>
            <a:r>
              <a:rPr lang="en-IE" sz="2000" dirty="0" smtClean="0"/>
              <a:t>RLS reports the completion of the Blink TX to the application.</a:t>
            </a:r>
          </a:p>
          <a:p>
            <a:pPr lvl="1"/>
            <a:r>
              <a:rPr lang="en-IE" sz="1600" dirty="0" smtClean="0"/>
              <a:t>RLSH-TX-</a:t>
            </a:r>
            <a:r>
              <a:rPr lang="en-IE" sz="1600" dirty="0" err="1" smtClean="0"/>
              <a:t>EVENT.indication</a:t>
            </a:r>
            <a:r>
              <a:rPr lang="en-IE" sz="1600" dirty="0" smtClean="0"/>
              <a:t> </a:t>
            </a:r>
            <a:r>
              <a:rPr lang="en-IE" sz="1600" dirty="0" smtClean="0"/>
              <a:t>or some other primitive??</a:t>
            </a:r>
            <a:endParaRPr lang="en-IE" sz="1600" dirty="0" smtClean="0"/>
          </a:p>
          <a:p>
            <a:pPr lvl="1"/>
            <a:r>
              <a:rPr lang="en-IE" sz="1600" dirty="0" smtClean="0"/>
              <a:t>The application in the mobile (tag) node can enter a low power sleep state until it next wants to send a blink. The f</a:t>
            </a:r>
            <a:r>
              <a:rPr lang="en-IE" sz="1600" dirty="0" smtClean="0">
                <a:solidFill>
                  <a:srgbClr val="000000"/>
                </a:solidFill>
                <a:latin typeface="Arial" charset="0"/>
              </a:rPr>
              <a:t>requency </a:t>
            </a:r>
            <a:r>
              <a:rPr lang="en-IE" sz="1600" dirty="0">
                <a:solidFill>
                  <a:srgbClr val="000000"/>
                </a:solidFill>
                <a:latin typeface="Arial" charset="0"/>
              </a:rPr>
              <a:t>of </a:t>
            </a:r>
            <a:r>
              <a:rPr lang="en-IE" sz="1600" dirty="0" smtClean="0">
                <a:solidFill>
                  <a:srgbClr val="000000"/>
                </a:solidFill>
                <a:latin typeface="Arial" charset="0"/>
              </a:rPr>
              <a:t>blink TX can be chosen depending on the expected </a:t>
            </a:r>
            <a:r>
              <a:rPr lang="en-IE" sz="1600" dirty="0">
                <a:solidFill>
                  <a:srgbClr val="000000"/>
                </a:solidFill>
                <a:latin typeface="Arial" charset="0"/>
              </a:rPr>
              <a:t>motion of </a:t>
            </a:r>
            <a:r>
              <a:rPr lang="en-IE" sz="1600" dirty="0" smtClean="0">
                <a:solidFill>
                  <a:srgbClr val="000000"/>
                </a:solidFill>
                <a:latin typeface="Arial" charset="0"/>
              </a:rPr>
              <a:t>the item, or dynamically based </a:t>
            </a:r>
            <a:r>
              <a:rPr lang="en-IE" sz="1600" dirty="0">
                <a:solidFill>
                  <a:srgbClr val="000000"/>
                </a:solidFill>
                <a:latin typeface="Arial" charset="0"/>
              </a:rPr>
              <a:t>on </a:t>
            </a:r>
            <a:r>
              <a:rPr lang="en-IE" sz="1600" dirty="0" smtClean="0">
                <a:solidFill>
                  <a:srgbClr val="000000"/>
                </a:solidFill>
                <a:latin typeface="Arial" charset="0"/>
              </a:rPr>
              <a:t>its actual </a:t>
            </a:r>
            <a:r>
              <a:rPr lang="en-IE" sz="1600" dirty="0">
                <a:solidFill>
                  <a:srgbClr val="000000"/>
                </a:solidFill>
                <a:latin typeface="Arial" charset="0"/>
              </a:rPr>
              <a:t>(IMU detected) motion</a:t>
            </a:r>
            <a:r>
              <a:rPr lang="en-IE" sz="1600" dirty="0" smtClean="0">
                <a:solidFill>
                  <a:srgbClr val="000000"/>
                </a:solidFill>
                <a:latin typeface="Arial" charset="0"/>
              </a:rPr>
              <a:t>.</a:t>
            </a:r>
            <a:endParaRPr lang="en-IE" sz="1600" dirty="0"/>
          </a:p>
        </p:txBody>
      </p:sp>
    </p:spTree>
    <p:extLst>
      <p:ext uri="{BB962C8B-B14F-4D97-AF65-F5344CB8AC3E}">
        <p14:creationId xmlns:p14="http://schemas.microsoft.com/office/powerpoint/2010/main" val="3831084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 </a:t>
            </a:r>
            <a:r>
              <a:rPr lang="en-US" sz="2800" b="1" dirty="0" smtClean="0">
                <a:solidFill>
                  <a:srgbClr val="000000"/>
                </a:solidFill>
              </a:rPr>
              <a:t>anchor blink RX reporting</a:t>
            </a:r>
            <a:endParaRPr lang="en-US" sz="2800" dirty="0">
              <a:solidFill>
                <a:srgbClr val="FF0000"/>
              </a:solidFill>
              <a:latin typeface="Arial" charset="0"/>
            </a:endParaRPr>
          </a:p>
        </p:txBody>
      </p:sp>
      <p:sp>
        <p:nvSpPr>
          <p:cNvPr id="10243" name="Rectangle 1027"/>
          <p:cNvSpPr>
            <a:spLocks noGrp="1" noChangeArrowheads="1"/>
          </p:cNvSpPr>
          <p:nvPr>
            <p:ph type="body" idx="1"/>
          </p:nvPr>
        </p:nvSpPr>
        <p:spPr>
          <a:xfrm>
            <a:off x="228600" y="1143000"/>
            <a:ext cx="8763000" cy="5334000"/>
          </a:xfrm>
        </p:spPr>
        <p:txBody>
          <a:bodyPr/>
          <a:lstStyle/>
          <a:p>
            <a:r>
              <a:rPr lang="en-IE" sz="2000" dirty="0" smtClean="0"/>
              <a:t>Anchor application </a:t>
            </a:r>
            <a:r>
              <a:rPr lang="en-IE" sz="2000" dirty="0"/>
              <a:t>selects appropriate (UWB) profile to support RLS.</a:t>
            </a:r>
            <a:endParaRPr lang="en-IE" sz="2000" dirty="0">
              <a:solidFill>
                <a:srgbClr val="000000"/>
              </a:solidFill>
              <a:latin typeface="Arial" charset="0"/>
            </a:endParaRPr>
          </a:p>
          <a:p>
            <a:pPr lvl="1"/>
            <a:r>
              <a:rPr lang="en-IE" sz="1600" dirty="0"/>
              <a:t>Via APP-SAP it invokes the appropriate MPH-SAP primitive</a:t>
            </a:r>
          </a:p>
          <a:p>
            <a:r>
              <a:rPr lang="en-IE" sz="2000" dirty="0" smtClean="0"/>
              <a:t>Application configures RLS </a:t>
            </a:r>
            <a:r>
              <a:rPr lang="en-IE" sz="2000" dirty="0" smtClean="0">
                <a:solidFill>
                  <a:srgbClr val="000000"/>
                </a:solidFill>
                <a:latin typeface="Arial" charset="0"/>
              </a:rPr>
              <a:t>to report the (blink) frame arrival events</a:t>
            </a:r>
            <a:endParaRPr lang="en-IE" sz="2000" dirty="0" smtClean="0"/>
          </a:p>
          <a:p>
            <a:pPr lvl="1"/>
            <a:r>
              <a:rPr lang="en-IE" sz="1600" dirty="0" smtClean="0"/>
              <a:t>Via APP-SAP multiplexed into RLSH-SAP</a:t>
            </a:r>
          </a:p>
          <a:p>
            <a:pPr lvl="1"/>
            <a:r>
              <a:rPr lang="en-IE" sz="1600" dirty="0" smtClean="0"/>
              <a:t>T.B.D. something like RLSH-BLINK-RX-REPORT-</a:t>
            </a:r>
            <a:r>
              <a:rPr lang="en-IE" sz="1600" dirty="0" err="1" smtClean="0"/>
              <a:t>ENABLE.request</a:t>
            </a:r>
            <a:r>
              <a:rPr lang="en-IE" sz="1600" dirty="0" smtClean="0"/>
              <a:t>, or a more general RLSH-RX-EVENT-REPORT-</a:t>
            </a:r>
            <a:r>
              <a:rPr lang="en-IE" sz="1600" dirty="0" err="1" smtClean="0"/>
              <a:t>ENABLE.request</a:t>
            </a:r>
            <a:r>
              <a:rPr lang="en-IE" sz="1600" dirty="0" smtClean="0"/>
              <a:t> that can also used to </a:t>
            </a:r>
            <a:r>
              <a:rPr lang="en-IE" sz="1600" dirty="0" smtClean="0"/>
              <a:t>enable </a:t>
            </a:r>
            <a:r>
              <a:rPr lang="en-IE" sz="1600" dirty="0" smtClean="0"/>
              <a:t>the passive mode’s </a:t>
            </a:r>
            <a:r>
              <a:rPr lang="en-IE" sz="1600" dirty="0" smtClean="0"/>
              <a:t>reporting </a:t>
            </a:r>
            <a:r>
              <a:rPr lang="en-IE" sz="1600" dirty="0"/>
              <a:t>all RX </a:t>
            </a:r>
            <a:r>
              <a:rPr lang="en-IE" sz="1600" dirty="0" smtClean="0"/>
              <a:t>timestamps</a:t>
            </a:r>
          </a:p>
          <a:p>
            <a:r>
              <a:rPr lang="en-IE" sz="2000" dirty="0" smtClean="0">
                <a:solidFill>
                  <a:srgbClr val="000000"/>
                </a:solidFill>
                <a:latin typeface="Arial" charset="0"/>
              </a:rPr>
              <a:t>RLS needs to be told about the blink frame receptions</a:t>
            </a:r>
          </a:p>
          <a:p>
            <a:pPr lvl="1"/>
            <a:r>
              <a:rPr lang="en-IE" sz="1600" dirty="0" smtClean="0"/>
              <a:t>MMI gets </a:t>
            </a:r>
            <a:r>
              <a:rPr lang="en-IE" sz="1600" dirty="0" smtClean="0">
                <a:solidFill>
                  <a:srgbClr val="000000"/>
                </a:solidFill>
                <a:latin typeface="Arial" charset="0"/>
              </a:rPr>
              <a:t>MCPS-DATA.indication, identifies the frame as a multipurpose blink and knows this should passed with its RX timestamp to the RLS via the RLSM-SAP.</a:t>
            </a:r>
            <a:endParaRPr lang="en-IE" sz="1600" dirty="0" smtClean="0"/>
          </a:p>
          <a:p>
            <a:pPr lvl="1"/>
            <a:r>
              <a:rPr lang="en-IE" sz="1600" dirty="0" smtClean="0"/>
              <a:t>In a more general passive mode, the MMI would deliver the RX data to the intended ULI function, but also issue an RX indication to the RLS.</a:t>
            </a:r>
          </a:p>
          <a:p>
            <a:r>
              <a:rPr lang="en-IE" sz="2000" dirty="0" smtClean="0"/>
              <a:t>RLS reports the (Blink) RX to the application.</a:t>
            </a:r>
          </a:p>
          <a:p>
            <a:pPr lvl="1"/>
            <a:r>
              <a:rPr lang="en-IE" sz="1600" dirty="0" smtClean="0"/>
              <a:t>RLSH-RX-</a:t>
            </a:r>
            <a:r>
              <a:rPr lang="en-IE" sz="1600" dirty="0" err="1" smtClean="0"/>
              <a:t>EVENT.indication</a:t>
            </a:r>
            <a:r>
              <a:rPr lang="en-IE" sz="1600" dirty="0" smtClean="0"/>
              <a:t> reports the RX of the (blink) frame with its RX timestamp</a:t>
            </a:r>
          </a:p>
          <a:p>
            <a:pPr lvl="1"/>
            <a:r>
              <a:rPr lang="en-IE" sz="1600" dirty="0" smtClean="0"/>
              <a:t>The anchor application can send details of the blink RX timestamp and other location enabling LEI to its location engine solver via an out-of-scope application specific way.</a:t>
            </a:r>
          </a:p>
          <a:p>
            <a:pPr lvl="2"/>
            <a:r>
              <a:rPr lang="en-IE" sz="1600" dirty="0" smtClean="0">
                <a:latin typeface="Arial" charset="0"/>
              </a:rPr>
              <a:t>Will need ID (address) of sending node, RX time, and maybe the sequence number which could be useful to select RX reports for same blink to solve its location.   </a:t>
            </a:r>
          </a:p>
        </p:txBody>
      </p:sp>
    </p:spTree>
    <p:extLst>
      <p:ext uri="{BB962C8B-B14F-4D97-AF65-F5344CB8AC3E}">
        <p14:creationId xmlns:p14="http://schemas.microsoft.com/office/powerpoint/2010/main" val="31989237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457200"/>
          </a:xfrm>
        </p:spPr>
        <p:txBody>
          <a:bodyPr/>
          <a:lstStyle/>
          <a:p>
            <a:r>
              <a:rPr lang="en-US" sz="2800" b="1" dirty="0">
                <a:solidFill>
                  <a:srgbClr val="000000"/>
                </a:solidFill>
              </a:rPr>
              <a:t>Active RLS mode </a:t>
            </a:r>
            <a:r>
              <a:rPr lang="en-US" sz="2800" b="1" dirty="0" smtClean="0">
                <a:solidFill>
                  <a:srgbClr val="000000"/>
                </a:solidFill>
              </a:rPr>
              <a:t>– anchor blink TX flow</a:t>
            </a:r>
            <a:endParaRPr lang="en-US" sz="2800" dirty="0">
              <a:latin typeface="Arial" charset="0"/>
            </a:endParaRPr>
          </a:p>
        </p:txBody>
      </p:sp>
      <p:sp>
        <p:nvSpPr>
          <p:cNvPr id="10243" name="Rectangle 1027"/>
          <p:cNvSpPr>
            <a:spLocks noGrp="1" noChangeArrowheads="1"/>
          </p:cNvSpPr>
          <p:nvPr>
            <p:ph type="body" idx="1"/>
          </p:nvPr>
        </p:nvSpPr>
        <p:spPr>
          <a:xfrm>
            <a:off x="228600" y="1219200"/>
            <a:ext cx="8763000" cy="4876800"/>
          </a:xfrm>
        </p:spPr>
        <p:txBody>
          <a:bodyPr/>
          <a:lstStyle/>
          <a:p>
            <a:r>
              <a:rPr lang="en-IE" sz="2000" dirty="0" smtClean="0"/>
              <a:t>This is for the clock tracking / synchronisation for TDOA RTLS</a:t>
            </a:r>
          </a:p>
          <a:p>
            <a:r>
              <a:rPr lang="en-IE" sz="2000" dirty="0" smtClean="0"/>
              <a:t>Application (in anchor) requests RLS </a:t>
            </a:r>
            <a:r>
              <a:rPr lang="en-IE" sz="2000" dirty="0" smtClean="0">
                <a:solidFill>
                  <a:srgbClr val="000000"/>
                </a:solidFill>
                <a:latin typeface="Arial" charset="0"/>
              </a:rPr>
              <a:t>to send a periodic</a:t>
            </a:r>
            <a:r>
              <a:rPr lang="en-IE" sz="2000" dirty="0">
                <a:solidFill>
                  <a:srgbClr val="000000"/>
                </a:solidFill>
                <a:latin typeface="Arial" charset="0"/>
              </a:rPr>
              <a:t> blink </a:t>
            </a:r>
            <a:endParaRPr lang="en-IE" sz="2000" dirty="0" smtClean="0"/>
          </a:p>
          <a:p>
            <a:pPr lvl="1"/>
            <a:r>
              <a:rPr lang="en-IE" sz="1600" dirty="0" smtClean="0"/>
              <a:t>Via APP SAP multiplexed into RLSH-SAP</a:t>
            </a:r>
          </a:p>
          <a:p>
            <a:pPr lvl="1"/>
            <a:r>
              <a:rPr lang="en-IE" sz="1600" dirty="0" smtClean="0"/>
              <a:t>RLSH-</a:t>
            </a:r>
            <a:r>
              <a:rPr lang="en-IE" sz="1600" dirty="0" err="1" smtClean="0"/>
              <a:t>BLINK.request</a:t>
            </a:r>
            <a:r>
              <a:rPr lang="en-IE" sz="1600" dirty="0" smtClean="0"/>
              <a:t> --- parameters select repeated blink with certain period</a:t>
            </a:r>
          </a:p>
          <a:p>
            <a:r>
              <a:rPr lang="en-IE" sz="2000" dirty="0" smtClean="0">
                <a:solidFill>
                  <a:srgbClr val="000000"/>
                </a:solidFill>
                <a:latin typeface="Arial" charset="0"/>
              </a:rPr>
              <a:t>RLS periodically issues the instruction(s) to send the blink frame</a:t>
            </a:r>
          </a:p>
          <a:p>
            <a:pPr lvl="1"/>
            <a:r>
              <a:rPr lang="en-IE" sz="1600" dirty="0" smtClean="0"/>
              <a:t>RLSM-SAP multiplexed into </a:t>
            </a:r>
            <a:r>
              <a:rPr lang="en-IE" sz="1600" dirty="0" smtClean="0">
                <a:solidFill>
                  <a:srgbClr val="000000"/>
                </a:solidFill>
                <a:latin typeface="Arial" charset="0"/>
              </a:rPr>
              <a:t>MCPS-SAP invokes MCPS-DATA.request to initiate the sending of the multipurpose blink frame (broadcast) with “Ranging” set.</a:t>
            </a:r>
          </a:p>
          <a:p>
            <a:pPr lvl="1"/>
            <a:r>
              <a:rPr lang="en-IE" sz="1600" dirty="0" smtClean="0">
                <a:solidFill>
                  <a:srgbClr val="000000"/>
                </a:solidFill>
                <a:latin typeface="Arial" charset="0"/>
              </a:rPr>
              <a:t>Multiplexed </a:t>
            </a:r>
            <a:r>
              <a:rPr lang="en-IE" sz="1600" dirty="0">
                <a:solidFill>
                  <a:srgbClr val="000000"/>
                </a:solidFill>
                <a:latin typeface="Arial" charset="0"/>
              </a:rPr>
              <a:t>MAC Interface (MMI) picks up the MCPS-DATA.confirm and delivers </a:t>
            </a:r>
            <a:r>
              <a:rPr lang="en-IE" sz="1600" dirty="0" smtClean="0">
                <a:solidFill>
                  <a:srgbClr val="000000"/>
                </a:solidFill>
                <a:latin typeface="Arial" charset="0"/>
              </a:rPr>
              <a:t>this to </a:t>
            </a:r>
            <a:r>
              <a:rPr lang="en-IE" sz="1600" dirty="0">
                <a:solidFill>
                  <a:srgbClr val="000000"/>
                </a:solidFill>
                <a:latin typeface="Arial" charset="0"/>
              </a:rPr>
              <a:t>the RLS </a:t>
            </a:r>
            <a:r>
              <a:rPr lang="en-IE" sz="1600" dirty="0" smtClean="0">
                <a:solidFill>
                  <a:srgbClr val="000000"/>
                </a:solidFill>
                <a:latin typeface="Arial" charset="0"/>
              </a:rPr>
              <a:t>(with </a:t>
            </a:r>
            <a:r>
              <a:rPr lang="en-IE" sz="1600" dirty="0">
                <a:solidFill>
                  <a:srgbClr val="000000"/>
                </a:solidFill>
                <a:latin typeface="Arial" charset="0"/>
              </a:rPr>
              <a:t>the TX timestamp) through the </a:t>
            </a:r>
            <a:r>
              <a:rPr lang="en-IE" sz="1600" dirty="0" smtClean="0"/>
              <a:t>RLSM-SAP</a:t>
            </a:r>
            <a:r>
              <a:rPr lang="en-IE" sz="1200" dirty="0" smtClean="0"/>
              <a:t>.</a:t>
            </a:r>
            <a:endParaRPr lang="en-IE" sz="1600" dirty="0"/>
          </a:p>
          <a:p>
            <a:r>
              <a:rPr lang="en-IE" sz="2000" dirty="0" smtClean="0"/>
              <a:t>RLS reports each Blink TX to its application.</a:t>
            </a:r>
          </a:p>
          <a:p>
            <a:pPr lvl="1"/>
            <a:r>
              <a:rPr lang="en-IE" sz="1600" dirty="0" smtClean="0"/>
              <a:t>RLSH-TX-</a:t>
            </a:r>
            <a:r>
              <a:rPr lang="en-IE" sz="1600" dirty="0" err="1" smtClean="0"/>
              <a:t>EVENT.indication</a:t>
            </a:r>
            <a:r>
              <a:rPr lang="en-IE" sz="1600" dirty="0" smtClean="0"/>
              <a:t> reports that a blink has been is sent and supplies the TX timestamp and other location enabling information (LEI data).</a:t>
            </a:r>
          </a:p>
          <a:p>
            <a:pPr lvl="1"/>
            <a:r>
              <a:rPr lang="en-IE" sz="1600" dirty="0" smtClean="0"/>
              <a:t>The application would typically send this to the configured </a:t>
            </a:r>
            <a:r>
              <a:rPr lang="en-IE" sz="1600" dirty="0"/>
              <a:t>solver via an out-of-scope application specific </a:t>
            </a:r>
            <a:r>
              <a:rPr lang="en-IE" sz="1600" dirty="0" smtClean="0"/>
              <a:t>mechanism.</a:t>
            </a:r>
            <a:endParaRPr lang="en-IE" sz="1600" dirty="0"/>
          </a:p>
          <a:p>
            <a:pPr lvl="2"/>
            <a:r>
              <a:rPr lang="en-IE" sz="1600" dirty="0" smtClean="0">
                <a:latin typeface="Arial" charset="0"/>
              </a:rPr>
              <a:t>TX node (address embedded blink) and TX timestamp are most important.</a:t>
            </a:r>
          </a:p>
        </p:txBody>
      </p:sp>
    </p:spTree>
    <p:extLst>
      <p:ext uri="{BB962C8B-B14F-4D97-AF65-F5344CB8AC3E}">
        <p14:creationId xmlns:p14="http://schemas.microsoft.com/office/powerpoint/2010/main" val="27374226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57241</TotalTime>
  <Words>1903</Words>
  <Application>Microsoft Office PowerPoint</Application>
  <PresentationFormat>On-screen Show (4:3)</PresentationFormat>
  <Paragraphs>181</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Default Design</vt:lpstr>
      <vt:lpstr>PowerPoint Presentation</vt:lpstr>
      <vt:lpstr>The aim of this presentation:</vt:lpstr>
      <vt:lpstr>PowerPoint Presentation</vt:lpstr>
      <vt:lpstr>Considering the control/data flow for RLS modes:</vt:lpstr>
      <vt:lpstr>Considering the control/data flow for RLS modes:</vt:lpstr>
      <vt:lpstr>Active RLS mode – simple blink operation</vt:lpstr>
      <vt:lpstr>Active RLS mode – tag blink control/data flow</vt:lpstr>
      <vt:lpstr>Active RLS mode – anchor blink RX reporting</vt:lpstr>
      <vt:lpstr>Active RLS mode – anchor blink TX flow</vt:lpstr>
      <vt:lpstr>Considering the control/data flow for RLS modes:</vt:lpstr>
      <vt:lpstr>Ranging mechanism: SS-TWR</vt:lpstr>
      <vt:lpstr>Active RLS mode – single sided TWR</vt:lpstr>
      <vt:lpstr>Active RLS mode – SS-TWR initiator control flow</vt:lpstr>
      <vt:lpstr>Active RLS mode – SS-TWR initiator control flow contd.</vt:lpstr>
      <vt:lpstr>Active RLS mode – SS-TWR responder control flow</vt:lpstr>
      <vt:lpstr>Other RTS modes of operation</vt:lpstr>
      <vt:lpstr>PowerPoint Presentation</vt:lpstr>
    </vt:vector>
  </TitlesOfParts>
  <Company>Decawave Ltd</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Billy Verso</cp:lastModifiedBy>
  <cp:revision>962</cp:revision>
  <cp:lastPrinted>2015-07-14T16:02:16Z</cp:lastPrinted>
  <dcterms:created xsi:type="dcterms:W3CDTF">2009-07-12T16:25:16Z</dcterms:created>
  <dcterms:modified xsi:type="dcterms:W3CDTF">2017-03-16T15:42:18Z</dcterms:modified>
</cp:coreProperties>
</file>