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8"/>
  </p:notesMasterIdLst>
  <p:handoutMasterIdLst>
    <p:handoutMasterId r:id="rId19"/>
  </p:handoutMasterIdLst>
  <p:sldIdLst>
    <p:sldId id="259" r:id="rId3"/>
    <p:sldId id="347" r:id="rId4"/>
    <p:sldId id="350" r:id="rId5"/>
    <p:sldId id="388" r:id="rId6"/>
    <p:sldId id="389" r:id="rId7"/>
    <p:sldId id="390" r:id="rId8"/>
    <p:sldId id="394" r:id="rId9"/>
    <p:sldId id="386" r:id="rId10"/>
    <p:sldId id="379" r:id="rId11"/>
    <p:sldId id="393" r:id="rId12"/>
    <p:sldId id="392" r:id="rId13"/>
    <p:sldId id="369" r:id="rId14"/>
    <p:sldId id="354" r:id="rId15"/>
    <p:sldId id="362" r:id="rId16"/>
    <p:sldId id="357"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1492" autoAdjust="0"/>
  </p:normalViewPr>
  <p:slideViewPr>
    <p:cSldViewPr>
      <p:cViewPr varScale="1">
        <p:scale>
          <a:sx n="64" d="100"/>
          <a:sy n="64" d="100"/>
        </p:scale>
        <p:origin x="1552" y="48"/>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smtClean="0"/>
              <a:t>doc.: IEEE 802.15-14-0466-01-0008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9</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11</a:t>
            </a:fld>
            <a:endParaRPr lang="en-US" altLang="ko-KR"/>
          </a:p>
        </p:txBody>
      </p:sp>
    </p:spTree>
    <p:extLst>
      <p:ext uri="{BB962C8B-B14F-4D97-AF65-F5344CB8AC3E}">
        <p14:creationId xmlns:p14="http://schemas.microsoft.com/office/powerpoint/2010/main" val="1661057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12</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3/16/2017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3/16/2017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3/16/2017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3/16/2017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p:txBody>
          <a:bodyPr/>
          <a:lstStyle>
            <a:lvl1pPr>
              <a:defRPr/>
            </a:lvl1pPr>
          </a:lstStyle>
          <a:p>
            <a:pPr>
              <a:defRPr/>
            </a:pPr>
            <a:r>
              <a:rPr lang="en-US" smtClean="0"/>
              <a:t>March 2017</a:t>
            </a:r>
            <a:endParaRPr lang="en-US"/>
          </a:p>
        </p:txBody>
      </p:sp>
      <p:sp>
        <p:nvSpPr>
          <p:cNvPr id="6" name="Footer Placeholder 5"/>
          <p:cNvSpPr>
            <a:spLocks noGrp="1" noChangeArrowheads="1"/>
          </p:cNvSpPr>
          <p:nvPr>
            <p:ph type="ftr" sz="quarter" idx="11"/>
          </p:nvPr>
        </p:nvSpPr>
        <p:spPr/>
        <p:txBody>
          <a:bodyPr/>
          <a:lstStyle>
            <a:lvl1pPr>
              <a:defRPr/>
            </a:lvl1pPr>
          </a:lstStyle>
          <a:p>
            <a:pPr>
              <a:defRPr/>
            </a:pPr>
            <a:r>
              <a:rPr lang="en-US" smtClean="0"/>
              <a:t>Myung Lee, CUNY</a:t>
            </a: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r>
              <a:rPr lang="en-US" altLang="en-US"/>
              <a:t>Slide </a:t>
            </a:r>
            <a:fld id="{854963A2-3C5F-44E1-86E3-F6097F45F071}" type="slidenum">
              <a:rPr lang="en-US" altLang="en-US"/>
              <a:pPr>
                <a:defRPr/>
              </a:pPr>
              <a:t>‹#›</a:t>
            </a:fld>
            <a:endParaRPr lang="en-US" altLang="en-US"/>
          </a:p>
        </p:txBody>
      </p:sp>
    </p:spTree>
    <p:extLst>
      <p:ext uri="{BB962C8B-B14F-4D97-AF65-F5344CB8AC3E}">
        <p14:creationId xmlns:p14="http://schemas.microsoft.com/office/powerpoint/2010/main" val="2086061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3/16/2017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3/16/2017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3/16/2017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3/16/2017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3/16/2017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3/16/2017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3/16/2017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3/16/2017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3/16/2017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3/16/2017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3/16/2017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3/16/2017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3/16/2017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3/16/2017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3/16/2017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3/16/2017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15-17-0217-01-0008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 id="2147483756" r:id="rId13"/>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3/16/2017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16/15-16-0474-00-0008-consolidated-comments-to-lb122.xlsx"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7/15-17-0104-01-0008-consolidated-comments-to-lb-132.xlsx"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17/15-17-0221-00-0008-consolidated-comments-to-lb135.xlsx"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[March 16,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March 2017 Vancouver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3/16/2017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 WG Motion:</a:t>
            </a:r>
            <a:br>
              <a:rPr lang="en-US" altLang="en-US" dirty="0" smtClean="0"/>
            </a:br>
            <a:r>
              <a:rPr lang="en-US" altLang="en-US" dirty="0" smtClean="0"/>
              <a:t>Conditional Sponsor </a:t>
            </a:r>
            <a:r>
              <a:rPr lang="en-US" altLang="en-US" dirty="0"/>
              <a:t>Ballot</a:t>
            </a:r>
          </a:p>
        </p:txBody>
      </p:sp>
      <p:sp>
        <p:nvSpPr>
          <p:cNvPr id="23555" name="Content Placeholder 2"/>
          <p:cNvSpPr>
            <a:spLocks noGrp="1"/>
          </p:cNvSpPr>
          <p:nvPr>
            <p:ph idx="1"/>
          </p:nvPr>
        </p:nvSpPr>
        <p:spPr>
          <a:xfrm>
            <a:off x="685800" y="1752600"/>
            <a:ext cx="7772400" cy="4114800"/>
          </a:xfrm>
        </p:spPr>
        <p:txBody>
          <a:bodyPr/>
          <a:lstStyle/>
          <a:p>
            <a:pPr marL="0" indent="0">
              <a:buNone/>
            </a:pPr>
            <a:r>
              <a:rPr lang="en-US" altLang="en-US" sz="2800" i="1" dirty="0" smtClean="0">
                <a:latin typeface="Arial" panose="020B0604020202020204" pitchFamily="34" charset="0"/>
                <a:cs typeface="Arial" panose="020B0604020202020204" pitchFamily="34" charset="0"/>
              </a:rPr>
              <a:t>802.15 </a:t>
            </a:r>
            <a:r>
              <a:rPr lang="en-US" altLang="en-US" sz="2800" i="1" dirty="0">
                <a:latin typeface="Arial" panose="020B0604020202020204" pitchFamily="34" charset="0"/>
                <a:cs typeface="Arial" panose="020B0604020202020204" pitchFamily="34" charset="0"/>
              </a:rPr>
              <a:t>has reviewed and approved the CSD </a:t>
            </a:r>
            <a:r>
              <a:rPr lang="en-US" altLang="en-US" sz="2800" i="1" dirty="0" smtClean="0">
                <a:latin typeface="Arial" panose="020B0604020202020204" pitchFamily="34" charset="0"/>
                <a:cs typeface="Arial" panose="020B0604020202020204" pitchFamily="34" charset="0"/>
              </a:rPr>
              <a:t>[</a:t>
            </a:r>
            <a:r>
              <a:rPr lang="de-DE" altLang="en-US" sz="2800" dirty="0" smtClean="0">
                <a:latin typeface="Arial" panose="020B0604020202020204" pitchFamily="34" charset="0"/>
                <a:cs typeface="Arial" panose="020B0604020202020204" pitchFamily="34" charset="0"/>
              </a:rPr>
              <a:t>5-12-0158-00-0pac-draft-pac-five-criteria.rtf]</a:t>
            </a:r>
            <a:r>
              <a:rPr lang="en-US" altLang="en-US" sz="2800" i="1" dirty="0" smtClean="0">
                <a:latin typeface="Arial" panose="020B0604020202020204" pitchFamily="34" charset="0"/>
                <a:cs typeface="Arial" panose="020B0604020202020204" pitchFamily="34" charset="0"/>
              </a:rPr>
              <a:t> </a:t>
            </a:r>
            <a:r>
              <a:rPr lang="en-US" altLang="en-US" sz="2800" i="1" dirty="0">
                <a:latin typeface="Arial" panose="020B0604020202020204" pitchFamily="34" charset="0"/>
                <a:cs typeface="Arial" panose="020B0604020202020204" pitchFamily="34" charset="0"/>
              </a:rPr>
              <a:t>and requests conditional approval from the EC to submit </a:t>
            </a:r>
            <a:r>
              <a:rPr lang="en-US" altLang="en-US" sz="2800" i="1" dirty="0" smtClean="0">
                <a:latin typeface="Arial" panose="020B0604020202020204" pitchFamily="34" charset="0"/>
                <a:cs typeface="Arial" panose="020B0604020202020204" pitchFamily="34" charset="0"/>
              </a:rPr>
              <a:t>P802.15.8-D03 </a:t>
            </a:r>
            <a:r>
              <a:rPr lang="en-US" altLang="en-US" sz="2800" i="1" dirty="0">
                <a:latin typeface="Arial" panose="020B0604020202020204" pitchFamily="34" charset="0"/>
                <a:cs typeface="Arial" panose="020B0604020202020204" pitchFamily="34" charset="0"/>
              </a:rPr>
              <a:t>or current revision to Sponsor Ballot</a:t>
            </a:r>
            <a:r>
              <a:rPr lang="en-US" altLang="en-US" sz="2800" i="1" dirty="0" smtClean="0">
                <a:latin typeface="Arial" panose="020B0604020202020204" pitchFamily="34" charset="0"/>
                <a:cs typeface="Arial" panose="020B0604020202020204" pitchFamily="34" charset="0"/>
              </a:rPr>
              <a:t>.</a:t>
            </a:r>
          </a:p>
          <a:p>
            <a:pPr marL="0" indent="0">
              <a:buNone/>
            </a:pPr>
            <a:endParaRPr lang="en-GB" altLang="en-US" sz="2800" dirty="0">
              <a:latin typeface="Arial" panose="020B0604020202020204" pitchFamily="34" charset="0"/>
              <a:cs typeface="Arial" panose="020B0604020202020204" pitchFamily="34" charset="0"/>
            </a:endParaRPr>
          </a:p>
          <a:p>
            <a:r>
              <a:rPr lang="en-US" altLang="en-US" sz="2800" dirty="0"/>
              <a:t>Moved by</a:t>
            </a:r>
            <a:r>
              <a:rPr lang="en-US" altLang="en-US" sz="2800" dirty="0" smtClean="0"/>
              <a:t>: Myung Lee</a:t>
            </a:r>
            <a:endParaRPr lang="en-US" altLang="en-US" sz="2800" dirty="0"/>
          </a:p>
          <a:p>
            <a:r>
              <a:rPr lang="en-US" altLang="en-US" sz="2800" dirty="0"/>
              <a:t>Seconded by</a:t>
            </a:r>
            <a:r>
              <a:rPr lang="en-US" altLang="en-US" sz="2800" i="1" dirty="0" smtClean="0"/>
              <a:t>:</a:t>
            </a:r>
            <a:r>
              <a:rPr lang="en-US" altLang="en-US" sz="2800" dirty="0" smtClean="0"/>
              <a:t> </a:t>
            </a:r>
            <a:endParaRPr lang="en-US" altLang="en-US" sz="2800" dirty="0"/>
          </a:p>
        </p:txBody>
      </p:sp>
    </p:spTree>
    <p:extLst>
      <p:ext uri="{BB962C8B-B14F-4D97-AF65-F5344CB8AC3E}">
        <p14:creationId xmlns:p14="http://schemas.microsoft.com/office/powerpoint/2010/main" val="3009344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the WG balloting of the </a:t>
            </a:r>
            <a:r>
              <a:rPr lang="en-US" altLang="en-US" sz="2000" i="1" dirty="0" smtClean="0">
                <a:latin typeface="+mn-lt"/>
              </a:rPr>
              <a:t>P802.15.8-D03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Huan-bang</a:t>
            </a:r>
            <a:r>
              <a:rPr lang="en-US" altLang="en-US" sz="2000" i="1" dirty="0" smtClean="0">
                <a:latin typeface="+mn-lt"/>
              </a:rPr>
              <a:t> Li, </a:t>
            </a:r>
            <a:r>
              <a:rPr lang="en-US" altLang="en-US" sz="2000" i="1" dirty="0">
                <a:latin typeface="+mn-lt"/>
              </a:rPr>
              <a:t>BJ Kwak, </a:t>
            </a:r>
            <a:r>
              <a:rPr lang="en-US" altLang="en-US" sz="2000" i="1" dirty="0" smtClean="0">
                <a:latin typeface="+mn-lt"/>
              </a:rPr>
              <a:t>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 </a:t>
            </a:r>
            <a:r>
              <a:rPr lang="en-US" altLang="en-US" sz="2000" dirty="0" smtClean="0"/>
              <a:t>Myung Lee</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11</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778659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6061"/>
            <a:ext cx="7772400" cy="900803"/>
          </a:xfrm>
        </p:spPr>
        <p:txBody>
          <a:bodyPr/>
          <a:lstStyle/>
          <a:p>
            <a:r>
              <a:rPr lang="en-US" sz="3200" dirty="0" smtClean="0"/>
              <a:t>Plan for May Interim </a:t>
            </a:r>
            <a:endParaRPr lang="en-US" sz="3200" dirty="0"/>
          </a:p>
        </p:txBody>
      </p:sp>
      <p:sp>
        <p:nvSpPr>
          <p:cNvPr id="3" name="Content Placeholder 2"/>
          <p:cNvSpPr>
            <a:spLocks noGrp="1"/>
          </p:cNvSpPr>
          <p:nvPr>
            <p:ph idx="1"/>
          </p:nvPr>
        </p:nvSpPr>
        <p:spPr>
          <a:xfrm>
            <a:off x="569844" y="1219200"/>
            <a:ext cx="8229600" cy="4114800"/>
          </a:xfrm>
        </p:spPr>
        <p:txBody>
          <a:bodyPr/>
          <a:lstStyle/>
          <a:p>
            <a:pPr lvl="1"/>
            <a:r>
              <a:rPr lang="en-US" altLang="ja-JP" sz="2400" dirty="0" smtClean="0"/>
              <a:t>3</a:t>
            </a:r>
            <a:r>
              <a:rPr lang="en-US" altLang="ja-JP" sz="2400" baseline="30000" dirty="0" smtClean="0"/>
              <a:t>rd</a:t>
            </a:r>
            <a:r>
              <a:rPr lang="en-US" altLang="ja-JP" sz="2400" dirty="0" smtClean="0"/>
              <a:t> Recirculation Ballot  (3/25-4/8)</a:t>
            </a:r>
            <a:endParaRPr lang="en-US" altLang="ja-JP" sz="2400" dirty="0"/>
          </a:p>
          <a:p>
            <a:pPr lvl="1"/>
            <a:r>
              <a:rPr lang="en-US" altLang="ja-JP" sz="2400" dirty="0" smtClean="0"/>
              <a:t>Sponsor Ballot</a:t>
            </a:r>
          </a:p>
          <a:p>
            <a:pPr lvl="2"/>
            <a:r>
              <a:rPr lang="en-US" altLang="ja-JP" sz="2000" dirty="0" smtClean="0"/>
              <a:t>Sponsor Ballot Pool invitation ends April 2, 2017</a:t>
            </a:r>
          </a:p>
          <a:p>
            <a:pPr lvl="2"/>
            <a:r>
              <a:rPr lang="en-US" altLang="ja-JP" sz="2000" dirty="0" smtClean="0"/>
              <a:t>1</a:t>
            </a:r>
            <a:r>
              <a:rPr lang="en-US" altLang="ja-JP" sz="2000" baseline="30000" dirty="0" smtClean="0"/>
              <a:t>st</a:t>
            </a:r>
            <a:r>
              <a:rPr lang="en-US" altLang="ja-JP" sz="2000" dirty="0" smtClean="0"/>
              <a:t> Sponsor Ballot starts</a:t>
            </a:r>
            <a:r>
              <a:rPr lang="en-US" altLang="ja-JP" sz="2000" dirty="0"/>
              <a:t> </a:t>
            </a:r>
            <a:r>
              <a:rPr lang="en-US" altLang="ja-JP" sz="2000" dirty="0" smtClean="0"/>
              <a:t>(4/10-5/9)</a:t>
            </a:r>
          </a:p>
          <a:p>
            <a:pPr lvl="1"/>
            <a:r>
              <a:rPr lang="en-US" altLang="ja-JP" sz="2400" dirty="0" smtClean="0"/>
              <a:t>BRC Agenda</a:t>
            </a:r>
            <a:r>
              <a:rPr lang="en-US" altLang="ja-JP" sz="2400" dirty="0"/>
              <a:t>: </a:t>
            </a:r>
            <a:endParaRPr lang="en-US" altLang="ja-JP" sz="2400" dirty="0" smtClean="0"/>
          </a:p>
          <a:p>
            <a:pPr lvl="2"/>
            <a:r>
              <a:rPr lang="en-US" altLang="ja-JP" sz="1800" dirty="0" smtClean="0"/>
              <a:t>Comment resolution and drafting D4.0</a:t>
            </a:r>
          </a:p>
          <a:p>
            <a:pPr lvl="2"/>
            <a:r>
              <a:rPr lang="en-US" altLang="ja-JP" sz="1800" dirty="0" smtClean="0"/>
              <a:t>Preparation of Sponsor Ballot </a:t>
            </a:r>
            <a:endParaRPr lang="en-US" altLang="ja-JP" sz="1800" dirty="0"/>
          </a:p>
          <a:p>
            <a:pPr lvl="1"/>
            <a:r>
              <a:rPr lang="en-US" altLang="ja-JP" sz="2400" dirty="0" smtClean="0"/>
              <a:t>Bi-weekly Thursday starting March 23, 2017</a:t>
            </a:r>
            <a:endParaRPr lang="en-US" altLang="ja-JP" sz="2400" dirty="0"/>
          </a:p>
          <a:p>
            <a:pPr lvl="2"/>
            <a:r>
              <a:rPr lang="en-US" sz="1800" dirty="0" smtClean="0"/>
              <a:t>7:00amUS ET</a:t>
            </a:r>
            <a:r>
              <a:rPr lang="en-US" sz="1800" dirty="0"/>
              <a:t>, </a:t>
            </a:r>
            <a:r>
              <a:rPr lang="en-US" sz="1800" dirty="0" smtClean="0"/>
              <a:t>8:00pm </a:t>
            </a:r>
            <a:r>
              <a:rPr lang="en-US" sz="1800" dirty="0"/>
              <a:t>Japan/Korea, </a:t>
            </a:r>
            <a:r>
              <a:rPr lang="en-US" sz="1800" dirty="0" smtClean="0"/>
              <a:t>Ireland 12:00PM </a:t>
            </a:r>
          </a:p>
          <a:p>
            <a:pPr lvl="2"/>
            <a:r>
              <a:rPr lang="en-US" sz="1800" dirty="0" smtClean="0"/>
              <a:t>1.5 Hours each</a:t>
            </a:r>
          </a:p>
          <a:p>
            <a:pPr lvl="2"/>
            <a:r>
              <a:rPr lang="en-US" sz="1800" dirty="0" smtClean="0"/>
              <a:t>March 23 (Thursday), April 6 (Thursday), April 27,  May </a:t>
            </a:r>
            <a:r>
              <a:rPr lang="en-US" sz="1800" dirty="0"/>
              <a:t>4</a:t>
            </a:r>
          </a:p>
          <a:p>
            <a:pPr lvl="1"/>
            <a:r>
              <a:rPr lang="en-US" altLang="ja-JP" sz="2400" dirty="0" smtClean="0"/>
              <a:t>Teleconference via Skype</a:t>
            </a:r>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July.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3/16/2017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smtClean="0"/>
              <a:t>Marco </a:t>
            </a:r>
            <a:r>
              <a:rPr lang="en-US" sz="2000" dirty="0"/>
              <a:t>Hernandez (NICT)</a:t>
            </a:r>
          </a:p>
          <a:p>
            <a:pPr>
              <a:buNone/>
            </a:pPr>
            <a:r>
              <a:rPr lang="en-US" sz="20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Billy Verso (</a:t>
            </a:r>
            <a:r>
              <a:rPr lang="en-US" sz="2000" dirty="0" err="1" smtClean="0"/>
              <a:t>DecaWave</a:t>
            </a:r>
            <a:r>
              <a:rPr lang="en-US" sz="2000" dirty="0" smtClean="0"/>
              <a:t>)</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15</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3/16/2017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March 16, 2017</a:t>
            </a:r>
          </a:p>
          <a:p>
            <a:endParaRPr lang="en-US" sz="2400" dirty="0" smtClean="0"/>
          </a:p>
          <a:p>
            <a:r>
              <a:rPr lang="en-US" altLang="ja-JP" sz="2400" dirty="0"/>
              <a:t>Myung J. </a:t>
            </a:r>
            <a:r>
              <a:rPr lang="en-US" altLang="ja-JP" sz="2400" dirty="0" smtClean="0"/>
              <a:t>Lee; TG8 Chair</a:t>
            </a:r>
          </a:p>
          <a:p>
            <a:r>
              <a:rPr lang="en-US" altLang="ja-JP" sz="2400" dirty="0" smtClean="0"/>
              <a:t> </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Resolution of comments from second Recirculation (LB 135)</a:t>
            </a:r>
          </a:p>
          <a:p>
            <a:r>
              <a:rPr lang="en-US" sz="2400" dirty="0" smtClean="0"/>
              <a:t>Preparation of Sponsor Ballot</a:t>
            </a:r>
          </a:p>
          <a:p>
            <a:r>
              <a:rPr lang="en-US" sz="2400" dirty="0" smtClean="0"/>
              <a:t>Text Drafting</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3/16/2017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677636" y="1524000"/>
            <a:ext cx="7772400" cy="4114800"/>
          </a:xfrm>
        </p:spPr>
        <p:txBody>
          <a:bodyPr/>
          <a:lstStyle/>
          <a:p>
            <a:r>
              <a:rPr lang="en-US" sz="2400" dirty="0" smtClean="0"/>
              <a:t>2</a:t>
            </a:r>
            <a:r>
              <a:rPr lang="en-US" sz="2400" baseline="30000" dirty="0" smtClean="0"/>
              <a:t>nd</a:t>
            </a:r>
            <a:r>
              <a:rPr lang="en-US" sz="2400" dirty="0" smtClean="0"/>
              <a:t> Recirculation Letter Ballot completed</a:t>
            </a:r>
          </a:p>
          <a:p>
            <a:r>
              <a:rPr lang="en-US" sz="2400" dirty="0" smtClean="0"/>
              <a:t>Sponsor Ballot Pool Invitation</a:t>
            </a:r>
          </a:p>
          <a:p>
            <a:pPr lvl="1"/>
            <a:r>
              <a:rPr lang="en-US" sz="2400" dirty="0" smtClean="0"/>
              <a:t>Started March 3 and ends April 2, 2017</a:t>
            </a:r>
          </a:p>
          <a:p>
            <a:r>
              <a:rPr lang="en-US" sz="2400" dirty="0" smtClean="0"/>
              <a:t>Submitted Mandatory Editorial Coordination (MEC) Review</a:t>
            </a:r>
          </a:p>
          <a:p>
            <a:pPr lvl="1"/>
            <a:r>
              <a:rPr lang="en-US" sz="2000" dirty="0" smtClean="0"/>
              <a:t>March 14, 2017</a:t>
            </a:r>
          </a:p>
          <a:p>
            <a:r>
              <a:rPr lang="en-US" sz="2400" dirty="0" smtClean="0"/>
              <a:t>Submitted Registration Authority Committee (RAC) Review</a:t>
            </a:r>
          </a:p>
          <a:p>
            <a:pPr lvl="1"/>
            <a:r>
              <a:rPr lang="en-US" sz="2000" dirty="0" smtClean="0"/>
              <a:t>March 14, 2017</a:t>
            </a:r>
          </a:p>
          <a:p>
            <a:pPr lvl="1"/>
            <a:endParaRPr lang="en-US" dirty="0"/>
          </a:p>
          <a:p>
            <a:pPr marL="0" indent="0">
              <a:buNone/>
            </a:pPr>
            <a:endParaRPr lang="en-US" sz="20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defRPr/>
            </a:pPr>
            <a:r>
              <a:rPr lang="en-US" altLang="en-US" sz="3200" b="1" dirty="0" smtClean="0"/>
              <a:t>802.15.8 </a:t>
            </a:r>
            <a:r>
              <a:rPr lang="en-US" altLang="en-US" sz="3200" b="1" dirty="0"/>
              <a:t>Ballot History</a:t>
            </a:r>
            <a:endParaRPr lang="en-US" sz="3200" b="1" kern="0" dirty="0">
              <a:solidFill>
                <a:schemeClr val="tx2"/>
              </a:solidFill>
              <a:latin typeface="+mj-lt"/>
              <a:ea typeface="+mj-ea"/>
              <a:cs typeface="+mj-cs"/>
            </a:endParaRPr>
          </a:p>
        </p:txBody>
      </p:sp>
      <p:sp>
        <p:nvSpPr>
          <p:cNvPr id="8" name="Rectangle 2"/>
          <p:cNvSpPr>
            <a:spLocks noGrp="1" noChangeArrowheads="1"/>
          </p:cNvSpPr>
          <p:nvPr>
            <p:ph type="body" idx="1"/>
          </p:nvPr>
        </p:nvSpPr>
        <p:spPr>
          <a:xfrm>
            <a:off x="457200" y="1473200"/>
            <a:ext cx="8228013" cy="5032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Initial Letter Ballot </a:t>
            </a:r>
            <a:r>
              <a:rPr lang="en-US" altLang="en-US" sz="2200" dirty="0" smtClean="0"/>
              <a:t>(LB122) (P802.15.8/D01</a:t>
            </a:r>
            <a:r>
              <a:rPr lang="en-US" altLang="en-US" sz="2200" dirty="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Opened: </a:t>
            </a:r>
            <a:r>
              <a:rPr lang="en-US" altLang="en-US" sz="2200" dirty="0" smtClean="0"/>
              <a:t>May-20-2016</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 </a:t>
            </a:r>
            <a:r>
              <a:rPr lang="en-US" altLang="en-US" sz="2200" dirty="0" smtClean="0"/>
              <a:t>June-19-2016</a:t>
            </a:r>
            <a:endParaRPr lang="en-US" altLang="en-US" sz="2200" dirty="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Vote results (pool of </a:t>
            </a:r>
            <a:r>
              <a:rPr lang="en-US" altLang="en-US" sz="2200" dirty="0" smtClean="0"/>
              <a:t>103 </a:t>
            </a:r>
            <a:r>
              <a:rPr lang="en-US" altLang="en-US" sz="22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69 </a:t>
            </a:r>
            <a:r>
              <a:rPr lang="en-US" altLang="en-US" sz="2200" dirty="0"/>
              <a:t>responses (</a:t>
            </a:r>
            <a:r>
              <a:rPr lang="en-US" altLang="en-US" sz="2200" dirty="0" smtClean="0"/>
              <a:t>66.99% </a:t>
            </a:r>
            <a:r>
              <a:rPr lang="en-US" altLang="en-US" sz="22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60 </a:t>
            </a:r>
            <a:r>
              <a:rPr lang="en-US" altLang="en-US" dirty="0"/>
              <a:t>yes, </a:t>
            </a:r>
            <a:r>
              <a:rPr lang="en-US" altLang="en-US" dirty="0" smtClean="0"/>
              <a:t>4 </a:t>
            </a:r>
            <a:r>
              <a:rPr lang="en-US" altLang="en-US" dirty="0"/>
              <a:t>no </a:t>
            </a:r>
            <a:r>
              <a:rPr lang="en-US" altLang="en-US" dirty="0" smtClean="0"/>
              <a:t>(93.75% </a:t>
            </a:r>
            <a:r>
              <a:rPr lang="en-US" altLang="en-US"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a:t>5 abstain </a:t>
            </a:r>
            <a:r>
              <a:rPr lang="en-US" altLang="en-US" dirty="0" smtClean="0"/>
              <a:t>(7.25%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716 comments from 9 commenters</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Technical (242), Editorial (474)</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123 </a:t>
            </a:r>
            <a:r>
              <a:rPr lang="en-US" altLang="en-US" sz="2200" dirty="0"/>
              <a:t>marked as MBS</a:t>
            </a:r>
            <a:endParaRPr lang="en-US" altLang="en-US" sz="2200" dirty="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hlinkClick r:id="rId2"/>
              </a:rPr>
              <a:t>https://</a:t>
            </a:r>
            <a:r>
              <a:rPr lang="en-US" altLang="en-US" sz="1600" dirty="0" smtClean="0">
                <a:hlinkClick r:id="rId2"/>
              </a:rPr>
              <a:t>mentor.ieee.org/802.15/dcn/16/15-16-0474-00-0008-consolidated-comments-to-lb122.xlsx</a:t>
            </a:r>
            <a:r>
              <a:rPr lang="en-US" altLang="en-US" sz="1600" dirty="0"/>
              <a:t> </a:t>
            </a:r>
            <a:r>
              <a:rPr lang="en-US" altLang="en-US" sz="1600" dirty="0" smtClean="0"/>
              <a:t>–</a:t>
            </a:r>
            <a:r>
              <a:rPr lang="en-US" altLang="en-US" sz="1800" dirty="0" smtClean="0"/>
              <a:t>LB122_Comments</a:t>
            </a:r>
            <a:endParaRPr lang="en-US" altLang="en-US"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kern="0" smtClean="0"/>
              <a:t>March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Myung Lee, CUNY</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A3DF3A8F-BC44-4B2A-B61D-075E51268D0C}" type="slidenum">
              <a:rPr lang="en-US" altLang="en-US" smtClean="0"/>
              <a:pPr>
                <a:defRPr/>
              </a:pPr>
              <a:t>5</a:t>
            </a:fld>
            <a:endParaRPr lang="en-US" altLang="en-US"/>
          </a:p>
        </p:txBody>
      </p:sp>
    </p:spTree>
    <p:extLst>
      <p:ext uri="{BB962C8B-B14F-4D97-AF65-F5344CB8AC3E}">
        <p14:creationId xmlns:p14="http://schemas.microsoft.com/office/powerpoint/2010/main" val="220306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defRPr/>
            </a:pPr>
            <a:r>
              <a:rPr lang="en-US" altLang="en-US" sz="3200" b="1" dirty="0" smtClean="0"/>
              <a:t>802.15.8 </a:t>
            </a:r>
            <a:r>
              <a:rPr lang="en-US" altLang="en-US" sz="3200" b="1" dirty="0"/>
              <a:t>Ballot History</a:t>
            </a:r>
            <a:endParaRPr lang="en-US" sz="3200" b="1" kern="0" dirty="0">
              <a:solidFill>
                <a:schemeClr val="tx2"/>
              </a:solidFill>
              <a:latin typeface="+mj-lt"/>
              <a:ea typeface="+mj-ea"/>
              <a:cs typeface="+mj-cs"/>
            </a:endParaRPr>
          </a:p>
        </p:txBody>
      </p:sp>
      <p:sp>
        <p:nvSpPr>
          <p:cNvPr id="8" name="Rectangle 2"/>
          <p:cNvSpPr>
            <a:spLocks noGrp="1" noChangeArrowheads="1"/>
          </p:cNvSpPr>
          <p:nvPr>
            <p:ph type="body" idx="1"/>
          </p:nvPr>
        </p:nvSpPr>
        <p:spPr>
          <a:xfrm>
            <a:off x="457200" y="1295400"/>
            <a:ext cx="8228013" cy="52101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Letter Ballot </a:t>
            </a:r>
            <a:r>
              <a:rPr lang="en-US" altLang="en-US" sz="2200" dirty="0" err="1"/>
              <a:t>Recirc</a:t>
            </a:r>
            <a:r>
              <a:rPr lang="en-US" altLang="en-US" sz="2200" dirty="0"/>
              <a:t> </a:t>
            </a:r>
            <a:r>
              <a:rPr lang="en-US" altLang="en-US" sz="2200" dirty="0" smtClean="0"/>
              <a:t>1(LB132) : </a:t>
            </a:r>
            <a:r>
              <a:rPr lang="en-US" altLang="en-US" sz="2200" dirty="0"/>
              <a:t>(</a:t>
            </a:r>
            <a:r>
              <a:rPr lang="en-US" altLang="en-US" sz="2200" dirty="0" smtClean="0"/>
              <a:t>P802.15.8/D02)</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Opened: </a:t>
            </a:r>
            <a:r>
              <a:rPr lang="en-US" altLang="en-US" sz="2200" dirty="0" smtClean="0"/>
              <a:t>Dec-20-2016</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 </a:t>
            </a:r>
            <a:r>
              <a:rPr lang="en-US" altLang="en-US" sz="2200" dirty="0" smtClean="0"/>
              <a:t>Jan-4-2017</a:t>
            </a:r>
            <a:endParaRPr lang="en-US" altLang="en-US" sz="2200" dirty="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Vote results (pool of </a:t>
            </a:r>
            <a:r>
              <a:rPr lang="en-US" altLang="en-US" sz="2200" dirty="0" smtClean="0"/>
              <a:t>103 </a:t>
            </a:r>
            <a:r>
              <a:rPr lang="en-US" altLang="en-US" sz="22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 </a:t>
            </a:r>
            <a:r>
              <a:rPr lang="en-US" altLang="en-US" sz="2200" dirty="0"/>
              <a:t>responses (</a:t>
            </a:r>
            <a:r>
              <a:rPr lang="en-US" altLang="en-US" sz="2200" dirty="0" smtClean="0"/>
              <a:t>68.93% </a:t>
            </a:r>
            <a:r>
              <a:rPr lang="en-US" altLang="en-US" sz="2200"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62 </a:t>
            </a:r>
            <a:r>
              <a:rPr lang="en-US" altLang="en-US" dirty="0"/>
              <a:t>yes, </a:t>
            </a:r>
            <a:r>
              <a:rPr lang="en-US" altLang="en-US" dirty="0" smtClean="0"/>
              <a:t>3 </a:t>
            </a:r>
            <a:r>
              <a:rPr lang="en-US" altLang="en-US" dirty="0"/>
              <a:t>no </a:t>
            </a:r>
            <a:r>
              <a:rPr lang="en-US" altLang="en-US" dirty="0" smtClean="0"/>
              <a:t>(95.38% </a:t>
            </a:r>
            <a:r>
              <a:rPr lang="en-US" altLang="en-US" dirty="0"/>
              <a:t>approval ratio</a:t>
            </a:r>
            <a:r>
              <a:rPr lang="en-US" altLang="en-US" dirty="0" smtClean="0"/>
              <a:t>)</a:t>
            </a:r>
            <a:endParaRPr lang="en-US" altLang="en-US" dirty="0"/>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6 </a:t>
            </a:r>
            <a:r>
              <a:rPr lang="en-US" altLang="en-US" dirty="0"/>
              <a:t>abstain (</a:t>
            </a:r>
            <a:r>
              <a:rPr lang="en-US" altLang="en-US" dirty="0" smtClean="0"/>
              <a:t>8.45% </a:t>
            </a:r>
            <a:r>
              <a:rPr lang="en-US" altLang="en-US"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287 new comments from 4 commenter</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Technical (100), editorial (187)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104 </a:t>
            </a:r>
            <a:r>
              <a:rPr lang="en-US" altLang="en-US" sz="2200" dirty="0"/>
              <a:t>marked as </a:t>
            </a:r>
            <a:r>
              <a:rPr lang="en-US" altLang="en-US" sz="2200" dirty="0" smtClean="0"/>
              <a:t>MBS</a:t>
            </a:r>
            <a:endParaRPr lang="en-US" altLang="en-US" sz="2200" dirty="0">
              <a:solidFill>
                <a:srgbClr val="FF0000"/>
              </a:solidFill>
            </a:endParaRP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Comment resolution 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 </a:t>
            </a:r>
            <a:r>
              <a:rPr lang="en-US" altLang="en-US" sz="1600" dirty="0">
                <a:hlinkClick r:id="rId2"/>
              </a:rPr>
              <a:t>https://</a:t>
            </a:r>
            <a:r>
              <a:rPr lang="en-US" altLang="en-US" sz="1600" dirty="0" smtClean="0">
                <a:hlinkClick r:id="rId2"/>
              </a:rPr>
              <a:t>mentor.ieee.org/802.15/dcn/17/15-17-0104-01-0008-consolidated-comments-to-lb-132.xlsx</a:t>
            </a:r>
            <a:r>
              <a:rPr lang="en-US" altLang="en-US" sz="1600" dirty="0"/>
              <a:t>   L</a:t>
            </a:r>
            <a:r>
              <a:rPr lang="en-US" altLang="en-US" sz="1800" dirty="0"/>
              <a:t>B132 Comments</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endParaRPr lang="en-US" altLang="en-US" sz="1600" dirty="0" smtClean="0"/>
          </a:p>
          <a:p>
            <a:pPr marL="914400" lvl="2" indent="0">
              <a:buSzPct val="45000"/>
              <a:buNone/>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600" dirty="0"/>
              <a:t> </a:t>
            </a:r>
            <a:endParaRPr lang="en-US" altLang="en-US"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March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Myung Lee, CUNY</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4CF19142-0E96-4881-A491-D29DB599D91F}" type="slidenum">
              <a:rPr lang="en-US" altLang="en-US" smtClean="0"/>
              <a:pPr>
                <a:defRPr/>
              </a:pPr>
              <a:t>6</a:t>
            </a:fld>
            <a:endParaRPr lang="en-US" altLang="en-US"/>
          </a:p>
        </p:txBody>
      </p:sp>
    </p:spTree>
    <p:extLst>
      <p:ext uri="{BB962C8B-B14F-4D97-AF65-F5344CB8AC3E}">
        <p14:creationId xmlns:p14="http://schemas.microsoft.com/office/powerpoint/2010/main" val="3228626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defRPr/>
            </a:pPr>
            <a:r>
              <a:rPr lang="en-US" altLang="en-US" sz="3200" b="1" dirty="0" smtClean="0"/>
              <a:t>802.15.8 </a:t>
            </a:r>
            <a:r>
              <a:rPr lang="en-US" altLang="en-US" sz="3200" b="1" dirty="0"/>
              <a:t>Ballot History</a:t>
            </a:r>
            <a:endParaRPr lang="en-US" sz="3200" b="1" kern="0" dirty="0">
              <a:solidFill>
                <a:schemeClr val="tx2"/>
              </a:solidFill>
              <a:latin typeface="+mj-lt"/>
              <a:ea typeface="+mj-ea"/>
              <a:cs typeface="+mj-cs"/>
            </a:endParaRPr>
          </a:p>
        </p:txBody>
      </p:sp>
      <p:sp>
        <p:nvSpPr>
          <p:cNvPr id="8" name="Rectangle 2"/>
          <p:cNvSpPr>
            <a:spLocks noGrp="1" noChangeArrowheads="1"/>
          </p:cNvSpPr>
          <p:nvPr>
            <p:ph type="body" idx="1"/>
          </p:nvPr>
        </p:nvSpPr>
        <p:spPr>
          <a:xfrm>
            <a:off x="457200" y="1219200"/>
            <a:ext cx="8228013" cy="5286375"/>
          </a:xfrm>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Letter Ballot </a:t>
            </a:r>
            <a:r>
              <a:rPr lang="en-US" altLang="en-US" sz="2200" dirty="0" err="1"/>
              <a:t>Recirc</a:t>
            </a:r>
            <a:r>
              <a:rPr lang="en-US" altLang="en-US" sz="2200" dirty="0"/>
              <a:t> </a:t>
            </a:r>
            <a:r>
              <a:rPr lang="en-US" altLang="en-US" sz="2200" dirty="0" smtClean="0"/>
              <a:t>2 (LB135): </a:t>
            </a:r>
            <a:r>
              <a:rPr lang="en-US" altLang="en-US" sz="2200" dirty="0"/>
              <a:t>(</a:t>
            </a:r>
            <a:r>
              <a:rPr lang="en-US" altLang="en-US" sz="2200" dirty="0" smtClean="0"/>
              <a:t>P802.15.8/D03</a:t>
            </a:r>
            <a:r>
              <a:rPr lang="en-US" altLang="en-US" sz="2200" dirty="0"/>
              <a:t>)</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Opened: </a:t>
            </a:r>
            <a:r>
              <a:rPr lang="en-US" altLang="en-US" sz="2200" dirty="0" smtClean="0"/>
              <a:t>Mar-1-2017</a:t>
            </a:r>
            <a:endParaRPr lang="en-US" altLang="en-US" sz="22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Closed: </a:t>
            </a:r>
            <a:r>
              <a:rPr lang="en-US" altLang="en-US" sz="2200" dirty="0" smtClean="0"/>
              <a:t>Mar-15-2017</a:t>
            </a:r>
            <a:endParaRPr lang="en-US" altLang="en-US" sz="2200" dirty="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a:t>Vote results (pool of </a:t>
            </a:r>
            <a:r>
              <a:rPr lang="en-US" altLang="en-US" sz="2200" dirty="0" smtClean="0"/>
              <a:t>103 </a:t>
            </a:r>
            <a:r>
              <a:rPr lang="en-US" altLang="en-US" sz="22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71 </a:t>
            </a:r>
            <a:r>
              <a:rPr lang="en-US" altLang="en-US" sz="2200" dirty="0"/>
              <a:t>responses (68.93%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smtClean="0"/>
              <a:t>64 </a:t>
            </a:r>
            <a:r>
              <a:rPr lang="en-US" altLang="en-US" sz="2000" dirty="0"/>
              <a:t>yes, </a:t>
            </a:r>
            <a:r>
              <a:rPr lang="en-US" altLang="en-US" sz="2000" dirty="0" smtClean="0"/>
              <a:t>1 </a:t>
            </a:r>
            <a:r>
              <a:rPr lang="en-US" altLang="en-US" sz="2000" dirty="0"/>
              <a:t>no </a:t>
            </a:r>
            <a:r>
              <a:rPr lang="en-US" altLang="en-US" sz="2000" dirty="0" smtClean="0"/>
              <a:t>(98.46% </a:t>
            </a:r>
            <a:r>
              <a:rPr lang="en-US" altLang="en-US" sz="2000"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t>6 abstain (8.45% abstain ratio</a:t>
            </a:r>
            <a:r>
              <a:rPr lang="en-US" altLang="en-US" sz="2000" dirty="0" smtClean="0"/>
              <a:t>)</a:t>
            </a:r>
          </a:p>
          <a:p>
            <a:pPr marL="831850" lvl="1"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t>1 no vote remaining</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800" dirty="0" smtClean="0"/>
              <a:t>Old comments (13 MBS comments, LB122)---”email saying resolutions are good.” </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1800" dirty="0" smtClean="0"/>
              <a:t>New comments (9 MBS) LB135 </a:t>
            </a:r>
            <a:endParaRPr lang="en-US" altLang="en-US" dirty="0"/>
          </a:p>
          <a:p>
            <a:pPr marL="431800">
              <a:buSzPct val="75000"/>
              <a:buFont typeface="Arial" panose="020B0604020202020204" pitchFamily="34" charset="0"/>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200" dirty="0" smtClean="0"/>
              <a:t> Consolidated comments </a:t>
            </a:r>
            <a:r>
              <a:rPr lang="en-US" altLang="en-US" sz="2200" dirty="0"/>
              <a:t>database worksheet:</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000" dirty="0">
                <a:hlinkClick r:id="rId2"/>
              </a:rPr>
              <a:t>https://</a:t>
            </a:r>
            <a:r>
              <a:rPr lang="en-US" altLang="en-US" sz="2000" dirty="0" smtClean="0">
                <a:hlinkClick r:id="rId2"/>
              </a:rPr>
              <a:t>mentor.ieee.org/802.15/dcn/17/15-17-0221-00-0008-consolidated-comments-to-lb135.xlsx</a:t>
            </a:r>
            <a:r>
              <a:rPr lang="en-US" altLang="en-US" sz="2000" dirty="0" smtClean="0"/>
              <a:t>: </a:t>
            </a:r>
            <a:r>
              <a:rPr lang="en-US" altLang="en-US" sz="1800" dirty="0" smtClean="0"/>
              <a:t>LB135 comments</a:t>
            </a:r>
            <a:endParaRPr lang="en-US" altLang="en-US" dirty="0"/>
          </a:p>
        </p:txBody>
      </p:sp>
      <p:sp>
        <p:nvSpPr>
          <p:cNvPr id="9" name="Rectangle 4"/>
          <p:cNvSpPr>
            <a:spLocks noGrp="1" noChangeArrowheads="1"/>
          </p:cNvSpPr>
          <p:nvPr>
            <p:ph type="dt" sz="quarter" idx="10"/>
          </p:nvPr>
        </p:nvSpPr>
        <p:spPr/>
        <p:txBody>
          <a:bodyPr/>
          <a:lstStyle>
            <a:lvl1pPr>
              <a:defRPr sz="1400" b="1" smtClean="0">
                <a:latin typeface="Times New Roman" charset="0"/>
                <a:ea typeface="ＭＳ Ｐゴシック" charset="0"/>
                <a:cs typeface="+mn-cs"/>
              </a:defRPr>
            </a:lvl1pPr>
          </a:lstStyle>
          <a:p>
            <a:pPr>
              <a:spcBef>
                <a:spcPct val="20000"/>
              </a:spcBef>
              <a:defRPr/>
            </a:pPr>
            <a:r>
              <a:rPr lang="en-US" smtClean="0"/>
              <a:t>March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smtClean="0">
                <a:latin typeface="Times New Roman" pitchFamily="18" charset="0"/>
              </a:rPr>
              <a:t>Myung Lee, CUNY</a:t>
            </a:r>
            <a:endParaRPr lang="en-US" altLang="en-US" sz="1200" dirty="0">
              <a:latin typeface="Times New Roman" pitchFamily="18" charset="0"/>
            </a:endParaRPr>
          </a:p>
        </p:txBody>
      </p:sp>
      <p:sp>
        <p:nvSpPr>
          <p:cNvPr id="14" name="Slide Number Placeholder 2"/>
          <p:cNvSpPr>
            <a:spLocks noGrp="1"/>
          </p:cNvSpPr>
          <p:nvPr>
            <p:ph type="sldNum" sz="quarter" idx="12"/>
          </p:nvPr>
        </p:nvSpPr>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Slide </a:t>
            </a:r>
            <a:fld id="{06922E54-21E4-4464-B781-D9DC56D83905}" type="slidenum">
              <a:rPr lang="en-US" altLang="en-US" smtClean="0"/>
              <a:pPr>
                <a:defRPr/>
              </a:pPr>
              <a:t>7</a:t>
            </a:fld>
            <a:endParaRPr lang="en-US" altLang="en-US"/>
          </a:p>
        </p:txBody>
      </p:sp>
    </p:spTree>
    <p:extLst>
      <p:ext uri="{BB962C8B-B14F-4D97-AF65-F5344CB8AC3E}">
        <p14:creationId xmlns:p14="http://schemas.microsoft.com/office/powerpoint/2010/main" val="1000671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TG8 Motion: </a:t>
            </a:r>
            <a:br>
              <a:rPr lang="en-US" altLang="en-US" dirty="0" smtClean="0"/>
            </a:br>
            <a:r>
              <a:rPr lang="en-US" altLang="en-US" dirty="0" smtClean="0"/>
              <a:t>Conditional Sponsor </a:t>
            </a:r>
            <a:r>
              <a:rPr lang="en-US" altLang="en-US" dirty="0"/>
              <a:t>Ballot</a:t>
            </a:r>
          </a:p>
        </p:txBody>
      </p:sp>
      <p:sp>
        <p:nvSpPr>
          <p:cNvPr id="23555" name="Content Placeholder 2"/>
          <p:cNvSpPr>
            <a:spLocks noGrp="1"/>
          </p:cNvSpPr>
          <p:nvPr>
            <p:ph idx="1"/>
          </p:nvPr>
        </p:nvSpPr>
        <p:spPr>
          <a:xfrm>
            <a:off x="685800" y="1752600"/>
            <a:ext cx="7772400" cy="4114800"/>
          </a:xfrm>
        </p:spPr>
        <p:txBody>
          <a:bodyPr/>
          <a:lstStyle/>
          <a:p>
            <a:pPr marL="0" indent="0">
              <a:buNone/>
            </a:pPr>
            <a:r>
              <a:rPr lang="en-US" altLang="en-US" sz="2800" i="1" dirty="0" smtClean="0">
                <a:latin typeface="Arial" panose="020B0604020202020204" pitchFamily="34" charset="0"/>
                <a:cs typeface="Arial" panose="020B0604020202020204" pitchFamily="34" charset="0"/>
              </a:rPr>
              <a:t>802.15 </a:t>
            </a:r>
            <a:r>
              <a:rPr lang="en-US" altLang="en-US" sz="2800" i="1" dirty="0">
                <a:latin typeface="Arial" panose="020B0604020202020204" pitchFamily="34" charset="0"/>
                <a:cs typeface="Arial" panose="020B0604020202020204" pitchFamily="34" charset="0"/>
              </a:rPr>
              <a:t>has reviewed and approved the CSD </a:t>
            </a:r>
            <a:r>
              <a:rPr lang="en-US" altLang="en-US" sz="2800" i="1" dirty="0" smtClean="0">
                <a:latin typeface="Arial" panose="020B0604020202020204" pitchFamily="34" charset="0"/>
                <a:cs typeface="Arial" panose="020B0604020202020204" pitchFamily="34" charset="0"/>
              </a:rPr>
              <a:t>[</a:t>
            </a:r>
            <a:r>
              <a:rPr lang="de-DE" altLang="en-US" sz="2800" dirty="0" smtClean="0">
                <a:latin typeface="Arial" panose="020B0604020202020204" pitchFamily="34" charset="0"/>
                <a:cs typeface="Arial" panose="020B0604020202020204" pitchFamily="34" charset="0"/>
              </a:rPr>
              <a:t>5-12-0158-00-0pac-draft-pac-five-criteria.rtf]</a:t>
            </a:r>
            <a:r>
              <a:rPr lang="en-US" altLang="en-US" sz="2800" i="1" dirty="0" smtClean="0">
                <a:latin typeface="Arial" panose="020B0604020202020204" pitchFamily="34" charset="0"/>
                <a:cs typeface="Arial" panose="020B0604020202020204" pitchFamily="34" charset="0"/>
              </a:rPr>
              <a:t> </a:t>
            </a:r>
            <a:r>
              <a:rPr lang="en-US" altLang="en-US" sz="2800" i="1" dirty="0">
                <a:latin typeface="Arial" panose="020B0604020202020204" pitchFamily="34" charset="0"/>
                <a:cs typeface="Arial" panose="020B0604020202020204" pitchFamily="34" charset="0"/>
              </a:rPr>
              <a:t>and requests conditional approval from the EC to submit </a:t>
            </a:r>
            <a:r>
              <a:rPr lang="en-US" altLang="en-US" sz="2800" i="1" dirty="0" smtClean="0">
                <a:latin typeface="Arial" panose="020B0604020202020204" pitchFamily="34" charset="0"/>
                <a:cs typeface="Arial" panose="020B0604020202020204" pitchFamily="34" charset="0"/>
              </a:rPr>
              <a:t>P802.15.8-D03 </a:t>
            </a:r>
            <a:r>
              <a:rPr lang="en-US" altLang="en-US" sz="2800" i="1" dirty="0">
                <a:latin typeface="Arial" panose="020B0604020202020204" pitchFamily="34" charset="0"/>
                <a:cs typeface="Arial" panose="020B0604020202020204" pitchFamily="34" charset="0"/>
              </a:rPr>
              <a:t>or current revision to Sponsor Ballot</a:t>
            </a:r>
            <a:r>
              <a:rPr lang="en-US" altLang="en-US" sz="2800" i="1" dirty="0" smtClean="0">
                <a:latin typeface="Arial" panose="020B0604020202020204" pitchFamily="34" charset="0"/>
                <a:cs typeface="Arial" panose="020B0604020202020204" pitchFamily="34" charset="0"/>
              </a:rPr>
              <a:t>.</a:t>
            </a:r>
          </a:p>
          <a:p>
            <a:pPr marL="0" indent="0">
              <a:buNone/>
            </a:pPr>
            <a:endParaRPr lang="en-GB" altLang="en-US" sz="2800" dirty="0">
              <a:latin typeface="Arial" panose="020B0604020202020204" pitchFamily="34" charset="0"/>
              <a:cs typeface="Arial" panose="020B0604020202020204" pitchFamily="34" charset="0"/>
            </a:endParaRPr>
          </a:p>
          <a:p>
            <a:r>
              <a:rPr lang="en-US" altLang="en-US" sz="2800" dirty="0"/>
              <a:t>Moved by</a:t>
            </a:r>
            <a:r>
              <a:rPr lang="en-US" altLang="en-US" sz="2800" dirty="0" smtClean="0"/>
              <a:t>:</a:t>
            </a:r>
            <a:endParaRPr lang="en-US" altLang="en-US" sz="2800" dirty="0"/>
          </a:p>
          <a:p>
            <a:r>
              <a:rPr lang="en-US" altLang="en-US" sz="2800" dirty="0"/>
              <a:t>Seconded by</a:t>
            </a:r>
            <a:r>
              <a:rPr lang="en-US" altLang="en-US" sz="2800" i="1" dirty="0" smtClean="0"/>
              <a:t>:</a:t>
            </a:r>
            <a:r>
              <a:rPr lang="en-US" altLang="en-US" sz="2800" dirty="0" smtClean="0"/>
              <a:t> </a:t>
            </a:r>
          </a:p>
          <a:p>
            <a:endParaRPr lang="en-US" altLang="en-US" sz="2800" dirty="0"/>
          </a:p>
        </p:txBody>
      </p:sp>
    </p:spTree>
    <p:extLst>
      <p:ext uri="{BB962C8B-B14F-4D97-AF65-F5344CB8AC3E}">
        <p14:creationId xmlns:p14="http://schemas.microsoft.com/office/powerpoint/2010/main" val="3266972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the WG balloting of the </a:t>
            </a:r>
            <a:r>
              <a:rPr lang="en-US" altLang="en-US" sz="2000" i="1" dirty="0" smtClean="0">
                <a:latin typeface="+mn-lt"/>
              </a:rPr>
              <a:t>P802.15.8-D03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Huan-bang</a:t>
            </a:r>
            <a:r>
              <a:rPr lang="en-US" altLang="en-US" sz="2000" i="1" dirty="0" smtClean="0">
                <a:latin typeface="+mn-lt"/>
              </a:rPr>
              <a:t> Li, </a:t>
            </a:r>
            <a:r>
              <a:rPr lang="en-US" altLang="en-US" sz="2000" i="1" dirty="0">
                <a:latin typeface="+mn-lt"/>
              </a:rPr>
              <a:t>BJ Kwak, </a:t>
            </a:r>
            <a:r>
              <a:rPr lang="en-US" altLang="en-US" sz="2000" i="1" dirty="0" smtClean="0">
                <a:latin typeface="+mn-lt"/>
              </a:rPr>
              <a:t>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3/16/2017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33751</TotalTime>
  <Words>932</Words>
  <Application>Microsoft Office PowerPoint</Application>
  <PresentationFormat>On-screen Show (4:3)</PresentationFormat>
  <Paragraphs>209</Paragraphs>
  <Slides>15</Slides>
  <Notes>6</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15</vt:i4>
      </vt:variant>
    </vt:vector>
  </HeadingPairs>
  <TitlesOfParts>
    <vt:vector size="30" baseType="lpstr">
      <vt:lpstr>굴림</vt:lpstr>
      <vt:lpstr>Lao UI</vt:lpstr>
      <vt:lpstr>맑은 고딕</vt:lpstr>
      <vt:lpstr>ＭＳ Ｐゴシック</vt:lpstr>
      <vt:lpstr>ＭＳ Ｐゴシック</vt:lpstr>
      <vt:lpstr>Narkisim</vt:lpstr>
      <vt:lpstr>Arial</vt:lpstr>
      <vt:lpstr>Bookman Old Style</vt:lpstr>
      <vt:lpstr>Calibri</vt:lpstr>
      <vt:lpstr>Lucida Bright</vt:lpstr>
      <vt:lpstr>Symbol</vt:lpstr>
      <vt:lpstr>Times New Roman</vt:lpstr>
      <vt:lpstr>Wingdings</vt:lpstr>
      <vt:lpstr>Blank Presentation</vt:lpstr>
      <vt:lpstr>Custom Design</vt:lpstr>
      <vt:lpstr>PowerPoint Presentation</vt:lpstr>
      <vt:lpstr>TG8 PAC Closing Report</vt:lpstr>
      <vt:lpstr>Meeting Objectives</vt:lpstr>
      <vt:lpstr>Achievements</vt:lpstr>
      <vt:lpstr>PowerPoint Presentation</vt:lpstr>
      <vt:lpstr>PowerPoint Presentation</vt:lpstr>
      <vt:lpstr>PowerPoint Presentation</vt:lpstr>
      <vt:lpstr>TG8 Motion:  Conditional Sponsor Ballot</vt:lpstr>
      <vt:lpstr>TG8 BRC Motion</vt:lpstr>
      <vt:lpstr> WG Motion: Conditional Sponsor Ballot</vt:lpstr>
      <vt:lpstr>WG BRC Motion</vt:lpstr>
      <vt:lpstr>Plan for May Interim </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1276</cp:revision>
  <cp:lastPrinted>1998-02-10T13:28:06Z</cp:lastPrinted>
  <dcterms:created xsi:type="dcterms:W3CDTF">1999-11-08T18:59:45Z</dcterms:created>
  <dcterms:modified xsi:type="dcterms:W3CDTF">2017-03-16T21:46:33Z</dcterms:modified>
</cp:coreProperties>
</file>