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59" r:id="rId2"/>
    <p:sldId id="282" r:id="rId3"/>
    <p:sldId id="284" r:id="rId4"/>
    <p:sldId id="285" r:id="rId5"/>
    <p:sldId id="283" r:id="rId6"/>
    <p:sldId id="294" r:id="rId7"/>
    <p:sldId id="313" r:id="rId8"/>
    <p:sldId id="314" r:id="rId9"/>
    <p:sldId id="315" r:id="rId10"/>
    <p:sldId id="316" r:id="rId11"/>
    <p:sldId id="287" r:id="rId12"/>
    <p:sldId id="298" r:id="rId13"/>
    <p:sldId id="299" r:id="rId14"/>
    <p:sldId id="300" r:id="rId15"/>
    <p:sldId id="301" r:id="rId16"/>
    <p:sldId id="304" r:id="rId17"/>
    <p:sldId id="305" r:id="rId18"/>
    <p:sldId id="307" r:id="rId19"/>
    <p:sldId id="308" r:id="rId20"/>
    <p:sldId id="309" r:id="rId21"/>
    <p:sldId id="310" r:id="rId22"/>
    <p:sldId id="311" r:id="rId23"/>
    <p:sldId id="312"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629E30D-AAEB-964B-AB2C-32EA10875CA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91432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07D47F9F-1758-D94B-9879-BDD3C8A8A0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89124662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IEEE 802.15-&lt;doc#&gt;</a:t>
            </a:r>
          </a:p>
        </p:txBody>
      </p:sp>
      <p:sp>
        <p:nvSpPr>
          <p:cNvPr id="5" name="Date Placeholder 4"/>
          <p:cNvSpPr>
            <a:spLocks noGrp="1"/>
          </p:cNvSpPr>
          <p:nvPr>
            <p:ph type="dt" idx="11"/>
          </p:nvPr>
        </p:nvSpPr>
        <p:spPr/>
        <p:txBody>
          <a:bodyPr/>
          <a:lstStyle/>
          <a:p>
            <a:r>
              <a:rPr lang="en-US"/>
              <a:t>&lt;month year&gt;</a:t>
            </a:r>
          </a:p>
        </p:txBody>
      </p:sp>
      <p:sp>
        <p:nvSpPr>
          <p:cNvPr id="6" name="Footer Placeholder 5"/>
          <p:cNvSpPr>
            <a:spLocks noGrp="1"/>
          </p:cNvSpPr>
          <p:nvPr>
            <p:ph type="ftr" sz="quarter" idx="12"/>
          </p:nvPr>
        </p:nvSpPr>
        <p:spPr/>
        <p:txBody>
          <a:bodyPr/>
          <a:lstStyle/>
          <a:p>
            <a:pPr lvl="4"/>
            <a:r>
              <a:rPr lang="en-US"/>
              <a:t>&lt;author&gt;, &lt;company&gt;</a:t>
            </a:r>
          </a:p>
        </p:txBody>
      </p:sp>
      <p:sp>
        <p:nvSpPr>
          <p:cNvPr id="7" name="Slide Number Placeholder 6"/>
          <p:cNvSpPr>
            <a:spLocks noGrp="1"/>
          </p:cNvSpPr>
          <p:nvPr>
            <p:ph type="sldNum" sz="quarter" idx="13"/>
          </p:nvPr>
        </p:nvSpPr>
        <p:spPr/>
        <p:txBody>
          <a:bodyPr/>
          <a:lstStyle/>
          <a:p>
            <a:r>
              <a:rPr lang="en-US"/>
              <a:t>Page </a:t>
            </a:r>
            <a:fld id="{07D47F9F-1758-D94B-9879-BDD3C8A8A06A}" type="slidenum">
              <a:rPr lang="en-US" smtClean="0"/>
              <a:pPr/>
              <a:t>3</a:t>
            </a:fld>
            <a:endParaRPr lang="en-US"/>
          </a:p>
        </p:txBody>
      </p:sp>
    </p:spTree>
    <p:extLst>
      <p:ext uri="{BB962C8B-B14F-4D97-AF65-F5344CB8AC3E}">
        <p14:creationId xmlns:p14="http://schemas.microsoft.com/office/powerpoint/2010/main" val="2408618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dirty="0"/>
              <a:t>&lt;Mar 2017&gt;</a:t>
            </a:r>
          </a:p>
        </p:txBody>
      </p:sp>
      <p:sp>
        <p:nvSpPr>
          <p:cNvPr id="5" name="Footer Placeholder 4"/>
          <p:cNvSpPr>
            <a:spLocks noGrp="1"/>
          </p:cNvSpPr>
          <p:nvPr>
            <p:ph type="ftr" sz="quarter" idx="11"/>
          </p:nvPr>
        </p:nvSpPr>
        <p:spPr/>
        <p:txBody>
          <a:bodyPr/>
          <a:lstStyle>
            <a:lvl1pPr>
              <a:defRPr/>
            </a:lvl1pPr>
          </a:lstStyle>
          <a:p>
            <a:r>
              <a:rPr lang="en-US"/>
              <a:t>&lt;Hidetoshi Yokota&gt;, &lt;Landis+Gyr&gt;</a:t>
            </a:r>
          </a:p>
        </p:txBody>
      </p:sp>
      <p:sp>
        <p:nvSpPr>
          <p:cNvPr id="6" name="Slide Number Placeholder 5"/>
          <p:cNvSpPr>
            <a:spLocks noGrp="1"/>
          </p:cNvSpPr>
          <p:nvPr>
            <p:ph type="sldNum" sz="quarter" idx="12"/>
          </p:nvPr>
        </p:nvSpPr>
        <p:spPr/>
        <p:txBody>
          <a:bodyPr/>
          <a:lstStyle>
            <a:lvl1pPr>
              <a:defRPr/>
            </a:lvl1pPr>
          </a:lstStyle>
          <a:p>
            <a:r>
              <a:rPr lang="en-US"/>
              <a:t>Slide </a:t>
            </a:r>
            <a:fld id="{F168B6F8-15F7-2C49-9C87-E006FB55FC52}" type="slidenum">
              <a:rPr lang="en-US"/>
              <a:pPr/>
              <a:t>‹#›</a:t>
            </a:fld>
            <a:endParaRPr lang="en-US"/>
          </a:p>
        </p:txBody>
      </p:sp>
    </p:spTree>
    <p:extLst>
      <p:ext uri="{BB962C8B-B14F-4D97-AF65-F5344CB8AC3E}">
        <p14:creationId xmlns:p14="http://schemas.microsoft.com/office/powerpoint/2010/main" val="3261683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a:t>&lt;Mar 2017&gt;</a:t>
            </a:r>
          </a:p>
        </p:txBody>
      </p:sp>
      <p:sp>
        <p:nvSpPr>
          <p:cNvPr id="5" name="Footer Placeholder 4"/>
          <p:cNvSpPr>
            <a:spLocks noGrp="1"/>
          </p:cNvSpPr>
          <p:nvPr>
            <p:ph type="ftr" sz="quarter" idx="11"/>
          </p:nvPr>
        </p:nvSpPr>
        <p:spPr/>
        <p:txBody>
          <a:bodyPr/>
          <a:lstStyle>
            <a:lvl1pPr>
              <a:defRPr/>
            </a:lvl1pPr>
          </a:lstStyle>
          <a:p>
            <a:r>
              <a:rPr lang="en-US"/>
              <a:t>&lt;Hidetoshi Yokota&gt;, &lt;Landis+Gyr&gt;</a:t>
            </a:r>
          </a:p>
        </p:txBody>
      </p:sp>
      <p:sp>
        <p:nvSpPr>
          <p:cNvPr id="6" name="Slide Number Placeholder 5"/>
          <p:cNvSpPr>
            <a:spLocks noGrp="1"/>
          </p:cNvSpPr>
          <p:nvPr>
            <p:ph type="sldNum" sz="quarter" idx="12"/>
          </p:nvPr>
        </p:nvSpPr>
        <p:spPr/>
        <p:txBody>
          <a:bodyPr/>
          <a:lstStyle>
            <a:lvl1pPr>
              <a:defRPr/>
            </a:lvl1pPr>
          </a:lstStyle>
          <a:p>
            <a:r>
              <a:rPr lang="en-US"/>
              <a:t>Slide </a:t>
            </a:r>
            <a:fld id="{7F2E1CED-FA29-964B-B240-22232612640B}" type="slidenum">
              <a:rPr lang="en-US"/>
              <a:pPr/>
              <a:t>‹#›</a:t>
            </a:fld>
            <a:endParaRPr lang="en-US"/>
          </a:p>
        </p:txBody>
      </p:sp>
    </p:spTree>
    <p:extLst>
      <p:ext uri="{BB962C8B-B14F-4D97-AF65-F5344CB8AC3E}">
        <p14:creationId xmlns:p14="http://schemas.microsoft.com/office/powerpoint/2010/main" val="3006728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a:t>&lt;Mar 2017&gt;</a:t>
            </a:r>
          </a:p>
        </p:txBody>
      </p:sp>
      <p:sp>
        <p:nvSpPr>
          <p:cNvPr id="5" name="Footer Placeholder 4"/>
          <p:cNvSpPr>
            <a:spLocks noGrp="1"/>
          </p:cNvSpPr>
          <p:nvPr>
            <p:ph type="ftr" sz="quarter" idx="11"/>
          </p:nvPr>
        </p:nvSpPr>
        <p:spPr/>
        <p:txBody>
          <a:bodyPr/>
          <a:lstStyle>
            <a:lvl1pPr>
              <a:defRPr/>
            </a:lvl1pPr>
          </a:lstStyle>
          <a:p>
            <a:r>
              <a:rPr lang="en-US"/>
              <a:t>&lt;Hidetoshi Yokota&gt;, &lt;Landis+Gyr&gt;</a:t>
            </a:r>
          </a:p>
        </p:txBody>
      </p:sp>
      <p:sp>
        <p:nvSpPr>
          <p:cNvPr id="6" name="Slide Number Placeholder 5"/>
          <p:cNvSpPr>
            <a:spLocks noGrp="1"/>
          </p:cNvSpPr>
          <p:nvPr>
            <p:ph type="sldNum" sz="quarter" idx="12"/>
          </p:nvPr>
        </p:nvSpPr>
        <p:spPr/>
        <p:txBody>
          <a:bodyPr/>
          <a:lstStyle>
            <a:lvl1pPr>
              <a:defRPr/>
            </a:lvl1pPr>
          </a:lstStyle>
          <a:p>
            <a:r>
              <a:rPr lang="en-US"/>
              <a:t>Slide </a:t>
            </a:r>
            <a:fld id="{AA65A4EB-78A5-5C45-8671-2A8B3BF5AA4D}" type="slidenum">
              <a:rPr lang="en-US"/>
              <a:pPr/>
              <a:t>‹#›</a:t>
            </a:fld>
            <a:endParaRPr lang="en-US"/>
          </a:p>
        </p:txBody>
      </p:sp>
    </p:spTree>
    <p:extLst>
      <p:ext uri="{BB962C8B-B14F-4D97-AF65-F5344CB8AC3E}">
        <p14:creationId xmlns:p14="http://schemas.microsoft.com/office/powerpoint/2010/main" val="398401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a:t>&lt;Mar 2017&gt;</a:t>
            </a:r>
          </a:p>
        </p:txBody>
      </p:sp>
      <p:sp>
        <p:nvSpPr>
          <p:cNvPr id="5" name="Footer Placeholder 4"/>
          <p:cNvSpPr>
            <a:spLocks noGrp="1"/>
          </p:cNvSpPr>
          <p:nvPr>
            <p:ph type="ftr" sz="quarter" idx="11"/>
          </p:nvPr>
        </p:nvSpPr>
        <p:spPr/>
        <p:txBody>
          <a:bodyPr/>
          <a:lstStyle>
            <a:lvl1pPr>
              <a:defRPr/>
            </a:lvl1pPr>
          </a:lstStyle>
          <a:p>
            <a:r>
              <a:rPr lang="en-US"/>
              <a:t>&lt;Hidetoshi Yokota&gt;, &lt;Landis+Gyr&gt;</a:t>
            </a:r>
          </a:p>
        </p:txBody>
      </p:sp>
      <p:sp>
        <p:nvSpPr>
          <p:cNvPr id="6" name="Slide Number Placeholder 5"/>
          <p:cNvSpPr>
            <a:spLocks noGrp="1"/>
          </p:cNvSpPr>
          <p:nvPr>
            <p:ph type="sldNum" sz="quarter" idx="12"/>
          </p:nvPr>
        </p:nvSpPr>
        <p:spPr/>
        <p:txBody>
          <a:bodyPr/>
          <a:lstStyle>
            <a:lvl1pPr>
              <a:defRPr/>
            </a:lvl1pPr>
          </a:lstStyle>
          <a:p>
            <a:r>
              <a:rPr lang="en-US"/>
              <a:t>Slide </a:t>
            </a:r>
            <a:fld id="{C68A915F-B456-5149-A807-E92E2E55320D}" type="slidenum">
              <a:rPr lang="en-US"/>
              <a:pPr/>
              <a:t>‹#›</a:t>
            </a:fld>
            <a:endParaRPr lang="en-US"/>
          </a:p>
        </p:txBody>
      </p:sp>
    </p:spTree>
    <p:extLst>
      <p:ext uri="{BB962C8B-B14F-4D97-AF65-F5344CB8AC3E}">
        <p14:creationId xmlns:p14="http://schemas.microsoft.com/office/powerpoint/2010/main" val="1174200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dirty="0"/>
              <a:t>&lt;Mar 2017&gt;</a:t>
            </a:r>
          </a:p>
        </p:txBody>
      </p:sp>
      <p:sp>
        <p:nvSpPr>
          <p:cNvPr id="5" name="Footer Placeholder 4"/>
          <p:cNvSpPr>
            <a:spLocks noGrp="1"/>
          </p:cNvSpPr>
          <p:nvPr>
            <p:ph type="ftr" sz="quarter" idx="11"/>
          </p:nvPr>
        </p:nvSpPr>
        <p:spPr/>
        <p:txBody>
          <a:bodyPr/>
          <a:lstStyle>
            <a:lvl1pPr>
              <a:defRPr/>
            </a:lvl1pPr>
          </a:lstStyle>
          <a:p>
            <a:r>
              <a:rPr lang="en-US"/>
              <a:t>&lt;Hidetoshi Yokota&gt;, &lt;Landis+Gyr&gt;</a:t>
            </a:r>
          </a:p>
        </p:txBody>
      </p:sp>
      <p:sp>
        <p:nvSpPr>
          <p:cNvPr id="6" name="Slide Number Placeholder 5"/>
          <p:cNvSpPr>
            <a:spLocks noGrp="1"/>
          </p:cNvSpPr>
          <p:nvPr>
            <p:ph type="sldNum" sz="quarter" idx="12"/>
          </p:nvPr>
        </p:nvSpPr>
        <p:spPr/>
        <p:txBody>
          <a:bodyPr/>
          <a:lstStyle>
            <a:lvl1pPr>
              <a:defRPr/>
            </a:lvl1pPr>
          </a:lstStyle>
          <a:p>
            <a:r>
              <a:rPr lang="en-US"/>
              <a:t>Slide </a:t>
            </a:r>
            <a:fld id="{445AD505-05E9-B64B-B0BB-7EEAB2629E21}" type="slidenum">
              <a:rPr lang="en-US"/>
              <a:pPr/>
              <a:t>‹#›</a:t>
            </a:fld>
            <a:endParaRPr lang="en-US"/>
          </a:p>
        </p:txBody>
      </p:sp>
    </p:spTree>
    <p:extLst>
      <p:ext uri="{BB962C8B-B14F-4D97-AF65-F5344CB8AC3E}">
        <p14:creationId xmlns:p14="http://schemas.microsoft.com/office/powerpoint/2010/main" val="333056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dirty="0"/>
              <a:t>&lt;Mar 2017&gt;</a:t>
            </a:r>
          </a:p>
        </p:txBody>
      </p:sp>
      <p:sp>
        <p:nvSpPr>
          <p:cNvPr id="6" name="Footer Placeholder 5"/>
          <p:cNvSpPr>
            <a:spLocks noGrp="1"/>
          </p:cNvSpPr>
          <p:nvPr>
            <p:ph type="ftr" sz="quarter" idx="11"/>
          </p:nvPr>
        </p:nvSpPr>
        <p:spPr/>
        <p:txBody>
          <a:bodyPr/>
          <a:lstStyle>
            <a:lvl1pPr>
              <a:defRPr/>
            </a:lvl1pPr>
          </a:lstStyle>
          <a:p>
            <a:r>
              <a:rPr lang="en-US"/>
              <a:t>&lt;Hidetoshi Yokota&gt;, &lt;Landis+Gyr&gt;</a:t>
            </a:r>
          </a:p>
        </p:txBody>
      </p:sp>
      <p:sp>
        <p:nvSpPr>
          <p:cNvPr id="7" name="Slide Number Placeholder 6"/>
          <p:cNvSpPr>
            <a:spLocks noGrp="1"/>
          </p:cNvSpPr>
          <p:nvPr>
            <p:ph type="sldNum" sz="quarter" idx="12"/>
          </p:nvPr>
        </p:nvSpPr>
        <p:spPr/>
        <p:txBody>
          <a:bodyPr/>
          <a:lstStyle>
            <a:lvl1pPr>
              <a:defRPr/>
            </a:lvl1pPr>
          </a:lstStyle>
          <a:p>
            <a:r>
              <a:rPr lang="en-US"/>
              <a:t>Slide </a:t>
            </a:r>
            <a:fld id="{7690D2C8-773B-224D-A301-3E4D532B54B3}" type="slidenum">
              <a:rPr lang="en-US"/>
              <a:pPr/>
              <a:t>‹#›</a:t>
            </a:fld>
            <a:endParaRPr lang="en-US"/>
          </a:p>
        </p:txBody>
      </p:sp>
    </p:spTree>
    <p:extLst>
      <p:ext uri="{BB962C8B-B14F-4D97-AF65-F5344CB8AC3E}">
        <p14:creationId xmlns:p14="http://schemas.microsoft.com/office/powerpoint/2010/main" val="377148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dirty="0"/>
              <a:t>&lt;Mar 2017&gt;</a:t>
            </a:r>
          </a:p>
        </p:txBody>
      </p:sp>
      <p:sp>
        <p:nvSpPr>
          <p:cNvPr id="8" name="Footer Placeholder 7"/>
          <p:cNvSpPr>
            <a:spLocks noGrp="1"/>
          </p:cNvSpPr>
          <p:nvPr>
            <p:ph type="ftr" sz="quarter" idx="11"/>
          </p:nvPr>
        </p:nvSpPr>
        <p:spPr/>
        <p:txBody>
          <a:bodyPr/>
          <a:lstStyle>
            <a:lvl1pPr>
              <a:defRPr/>
            </a:lvl1pPr>
          </a:lstStyle>
          <a:p>
            <a:r>
              <a:rPr lang="en-US"/>
              <a:t>&lt;Hidetoshi Yokota&gt;, &lt;Landis+Gyr&gt;</a:t>
            </a:r>
          </a:p>
        </p:txBody>
      </p:sp>
      <p:sp>
        <p:nvSpPr>
          <p:cNvPr id="9" name="Slide Number Placeholder 8"/>
          <p:cNvSpPr>
            <a:spLocks noGrp="1"/>
          </p:cNvSpPr>
          <p:nvPr>
            <p:ph type="sldNum" sz="quarter" idx="12"/>
          </p:nvPr>
        </p:nvSpPr>
        <p:spPr/>
        <p:txBody>
          <a:bodyPr/>
          <a:lstStyle>
            <a:lvl1pPr>
              <a:defRPr/>
            </a:lvl1pPr>
          </a:lstStyle>
          <a:p>
            <a:r>
              <a:rPr lang="en-US"/>
              <a:t>Slide </a:t>
            </a:r>
            <a:fld id="{300D226A-75F5-B94A-8020-5E59BED46E05}" type="slidenum">
              <a:rPr lang="en-US"/>
              <a:pPr/>
              <a:t>‹#›</a:t>
            </a:fld>
            <a:endParaRPr lang="en-US"/>
          </a:p>
        </p:txBody>
      </p:sp>
    </p:spTree>
    <p:extLst>
      <p:ext uri="{BB962C8B-B14F-4D97-AF65-F5344CB8AC3E}">
        <p14:creationId xmlns:p14="http://schemas.microsoft.com/office/powerpoint/2010/main" val="1360312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dirty="0"/>
              <a:t>&lt;Mar 2017&gt;</a:t>
            </a:r>
          </a:p>
        </p:txBody>
      </p:sp>
      <p:sp>
        <p:nvSpPr>
          <p:cNvPr id="4" name="Footer Placeholder 3"/>
          <p:cNvSpPr>
            <a:spLocks noGrp="1"/>
          </p:cNvSpPr>
          <p:nvPr>
            <p:ph type="ftr" sz="quarter" idx="11"/>
          </p:nvPr>
        </p:nvSpPr>
        <p:spPr/>
        <p:txBody>
          <a:bodyPr/>
          <a:lstStyle>
            <a:lvl1pPr>
              <a:defRPr/>
            </a:lvl1pPr>
          </a:lstStyle>
          <a:p>
            <a:r>
              <a:rPr lang="en-US"/>
              <a:t>&lt;Hidetoshi Yokota&gt;, &lt;Landis+Gyr&gt;</a:t>
            </a:r>
          </a:p>
        </p:txBody>
      </p:sp>
      <p:sp>
        <p:nvSpPr>
          <p:cNvPr id="5" name="Slide Number Placeholder 4"/>
          <p:cNvSpPr>
            <a:spLocks noGrp="1"/>
          </p:cNvSpPr>
          <p:nvPr>
            <p:ph type="sldNum" sz="quarter" idx="12"/>
          </p:nvPr>
        </p:nvSpPr>
        <p:spPr/>
        <p:txBody>
          <a:bodyPr/>
          <a:lstStyle>
            <a:lvl1pPr>
              <a:defRPr/>
            </a:lvl1pPr>
          </a:lstStyle>
          <a:p>
            <a:r>
              <a:rPr lang="en-US"/>
              <a:t>Slide </a:t>
            </a:r>
            <a:fld id="{8761FD8D-6E16-6948-8228-37F606CBBE8D}" type="slidenum">
              <a:rPr lang="en-US"/>
              <a:pPr/>
              <a:t>‹#›</a:t>
            </a:fld>
            <a:endParaRPr lang="en-US"/>
          </a:p>
        </p:txBody>
      </p:sp>
    </p:spTree>
    <p:extLst>
      <p:ext uri="{BB962C8B-B14F-4D97-AF65-F5344CB8AC3E}">
        <p14:creationId xmlns:p14="http://schemas.microsoft.com/office/powerpoint/2010/main" val="413575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a:t>&lt;Mar 2017&gt;</a:t>
            </a:r>
          </a:p>
        </p:txBody>
      </p:sp>
      <p:sp>
        <p:nvSpPr>
          <p:cNvPr id="3" name="Footer Placeholder 2"/>
          <p:cNvSpPr>
            <a:spLocks noGrp="1"/>
          </p:cNvSpPr>
          <p:nvPr>
            <p:ph type="ftr" sz="quarter" idx="11"/>
          </p:nvPr>
        </p:nvSpPr>
        <p:spPr/>
        <p:txBody>
          <a:bodyPr/>
          <a:lstStyle>
            <a:lvl1pPr>
              <a:defRPr/>
            </a:lvl1pPr>
          </a:lstStyle>
          <a:p>
            <a:r>
              <a:rPr lang="en-US"/>
              <a:t>&lt;Hidetoshi Yokota&gt;, &lt;Landis+Gyr&gt;</a:t>
            </a:r>
          </a:p>
        </p:txBody>
      </p:sp>
      <p:sp>
        <p:nvSpPr>
          <p:cNvPr id="4" name="Slide Number Placeholder 3"/>
          <p:cNvSpPr>
            <a:spLocks noGrp="1"/>
          </p:cNvSpPr>
          <p:nvPr>
            <p:ph type="sldNum" sz="quarter" idx="12"/>
          </p:nvPr>
        </p:nvSpPr>
        <p:spPr/>
        <p:txBody>
          <a:bodyPr/>
          <a:lstStyle>
            <a:lvl1pPr>
              <a:defRPr/>
            </a:lvl1pPr>
          </a:lstStyle>
          <a:p>
            <a:r>
              <a:rPr lang="en-US"/>
              <a:t>Slide </a:t>
            </a:r>
            <a:fld id="{B203204F-18E1-E243-BC77-5EC53382E152}" type="slidenum">
              <a:rPr lang="en-US"/>
              <a:pPr/>
              <a:t>‹#›</a:t>
            </a:fld>
            <a:endParaRPr lang="en-US"/>
          </a:p>
        </p:txBody>
      </p:sp>
    </p:spTree>
    <p:extLst>
      <p:ext uri="{BB962C8B-B14F-4D97-AF65-F5344CB8AC3E}">
        <p14:creationId xmlns:p14="http://schemas.microsoft.com/office/powerpoint/2010/main" val="2523688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dirty="0"/>
              <a:t>&lt;Mar 2017&gt;</a:t>
            </a:r>
          </a:p>
        </p:txBody>
      </p:sp>
      <p:sp>
        <p:nvSpPr>
          <p:cNvPr id="6" name="Footer Placeholder 5"/>
          <p:cNvSpPr>
            <a:spLocks noGrp="1"/>
          </p:cNvSpPr>
          <p:nvPr>
            <p:ph type="ftr" sz="quarter" idx="11"/>
          </p:nvPr>
        </p:nvSpPr>
        <p:spPr/>
        <p:txBody>
          <a:bodyPr/>
          <a:lstStyle>
            <a:lvl1pPr>
              <a:defRPr/>
            </a:lvl1pPr>
          </a:lstStyle>
          <a:p>
            <a:r>
              <a:rPr lang="en-US"/>
              <a:t>&lt;Hidetoshi Yokota&gt;, &lt;Landis+Gyr&gt;</a:t>
            </a:r>
          </a:p>
        </p:txBody>
      </p:sp>
      <p:sp>
        <p:nvSpPr>
          <p:cNvPr id="7" name="Slide Number Placeholder 6"/>
          <p:cNvSpPr>
            <a:spLocks noGrp="1"/>
          </p:cNvSpPr>
          <p:nvPr>
            <p:ph type="sldNum" sz="quarter" idx="12"/>
          </p:nvPr>
        </p:nvSpPr>
        <p:spPr/>
        <p:txBody>
          <a:bodyPr/>
          <a:lstStyle>
            <a:lvl1pPr>
              <a:defRPr/>
            </a:lvl1pPr>
          </a:lstStyle>
          <a:p>
            <a:r>
              <a:rPr lang="en-US"/>
              <a:t>Slide </a:t>
            </a:r>
            <a:fld id="{3A5A882C-4495-3547-A1B3-144F6924F619}" type="slidenum">
              <a:rPr lang="en-US"/>
              <a:pPr/>
              <a:t>‹#›</a:t>
            </a:fld>
            <a:endParaRPr lang="en-US"/>
          </a:p>
        </p:txBody>
      </p:sp>
    </p:spTree>
    <p:extLst>
      <p:ext uri="{BB962C8B-B14F-4D97-AF65-F5344CB8AC3E}">
        <p14:creationId xmlns:p14="http://schemas.microsoft.com/office/powerpoint/2010/main" val="3493978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dirty="0"/>
              <a:t>&lt;Mar 2017&gt;</a:t>
            </a:r>
          </a:p>
        </p:txBody>
      </p:sp>
      <p:sp>
        <p:nvSpPr>
          <p:cNvPr id="6" name="Footer Placeholder 5"/>
          <p:cNvSpPr>
            <a:spLocks noGrp="1"/>
          </p:cNvSpPr>
          <p:nvPr>
            <p:ph type="ftr" sz="quarter" idx="11"/>
          </p:nvPr>
        </p:nvSpPr>
        <p:spPr/>
        <p:txBody>
          <a:bodyPr/>
          <a:lstStyle>
            <a:lvl1pPr>
              <a:defRPr/>
            </a:lvl1pPr>
          </a:lstStyle>
          <a:p>
            <a:r>
              <a:rPr lang="en-US"/>
              <a:t>&lt;Hidetoshi Yokota&gt;, &lt;Landis+Gyr&gt;</a:t>
            </a:r>
          </a:p>
        </p:txBody>
      </p:sp>
      <p:sp>
        <p:nvSpPr>
          <p:cNvPr id="7" name="Slide Number Placeholder 6"/>
          <p:cNvSpPr>
            <a:spLocks noGrp="1"/>
          </p:cNvSpPr>
          <p:nvPr>
            <p:ph type="sldNum" sz="quarter" idx="12"/>
          </p:nvPr>
        </p:nvSpPr>
        <p:spPr/>
        <p:txBody>
          <a:bodyPr/>
          <a:lstStyle>
            <a:lvl1pPr>
              <a:defRPr/>
            </a:lvl1pPr>
          </a:lstStyle>
          <a:p>
            <a:r>
              <a:rPr lang="en-US"/>
              <a:t>Slide </a:t>
            </a:r>
            <a:fld id="{B9B09096-F2D6-514C-B2EA-74D000F610C7}" type="slidenum">
              <a:rPr lang="en-US"/>
              <a:pPr/>
              <a:t>‹#›</a:t>
            </a:fld>
            <a:endParaRPr lang="en-US"/>
          </a:p>
        </p:txBody>
      </p:sp>
    </p:spTree>
    <p:extLst>
      <p:ext uri="{BB962C8B-B14F-4D97-AF65-F5344CB8AC3E}">
        <p14:creationId xmlns:p14="http://schemas.microsoft.com/office/powerpoint/2010/main" val="370212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dirty="0"/>
              <a:t>&lt;Mar 2017&gt;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a:t>&lt;Hidetoshi Yokota&gt;, &lt;Landis+Gyr&gt;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EC268870-D625-D040-B128-9224461A2F95}" type="slidenum">
              <a:rPr lang="en-US"/>
              <a:pPr/>
              <a:t>‹#›</a:t>
            </a:fld>
            <a:endParaRPr lang="en-US"/>
          </a:p>
        </p:txBody>
      </p:sp>
      <p:sp>
        <p:nvSpPr>
          <p:cNvPr id="1031" name="Rectangle 7"/>
          <p:cNvSpPr>
            <a:spLocks noChangeArrowheads="1"/>
          </p:cNvSpPr>
          <p:nvPr/>
        </p:nvSpPr>
        <p:spPr bwMode="auto">
          <a:xfrm>
            <a:off x="2819400" y="394156"/>
            <a:ext cx="56388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r>
              <a:rPr lang="en-US" sz="1400" b="1" dirty="0"/>
              <a:t>doc.: IEEE 802.15-&lt;</a:t>
            </a:r>
            <a:r>
              <a:rPr lang="en-US" sz="1400" b="1" dirty="0">
                <a:effectLst/>
              </a:rPr>
              <a:t> 15-17-0215-00-0012</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dirty="0"/>
              <a:t>&lt;Mar 2017&gt;</a:t>
            </a:r>
          </a:p>
        </p:txBody>
      </p:sp>
      <p:sp>
        <p:nvSpPr>
          <p:cNvPr id="5" name="Footer Placeholder 2"/>
          <p:cNvSpPr>
            <a:spLocks noGrp="1"/>
          </p:cNvSpPr>
          <p:nvPr>
            <p:ph type="ftr" sz="quarter" idx="11"/>
          </p:nvPr>
        </p:nvSpPr>
        <p:spPr/>
        <p:txBody>
          <a:bodyPr/>
          <a:lstStyle/>
          <a:p>
            <a:r>
              <a:rPr lang="en-US"/>
              <a:t>&lt;Hidetoshi Yokota&gt;, &lt;Landis+Gyr&gt;</a:t>
            </a:r>
          </a:p>
        </p:txBody>
      </p:sp>
      <p:sp>
        <p:nvSpPr>
          <p:cNvPr id="6" name="Slide Number Placeholder 3"/>
          <p:cNvSpPr>
            <a:spLocks noGrp="1"/>
          </p:cNvSpPr>
          <p:nvPr>
            <p:ph type="sldNum" sz="quarter" idx="12"/>
          </p:nvPr>
        </p:nvSpPr>
        <p:spPr/>
        <p:txBody>
          <a:bodyPr/>
          <a:lstStyle/>
          <a:p>
            <a:r>
              <a:rPr lang="en-US"/>
              <a:t>Slide </a:t>
            </a:r>
            <a:fld id="{E18AF0EF-3AAD-3342-B480-0D382DF7D562}" type="slidenum">
              <a:rPr lang="en-US"/>
              <a:pPr/>
              <a:t>1</a:t>
            </a:fld>
            <a:endParaRPr 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400">
                <a:solidFill>
                  <a:schemeClr val="accent2"/>
                </a:solidFill>
              </a:rPr>
              <a:t>NOTE: Update all </a:t>
            </a:r>
            <a:r>
              <a:rPr lang="en-US" sz="1400">
                <a:solidFill>
                  <a:srgbClr val="FF0000"/>
                </a:solidFill>
              </a:rPr>
              <a:t>red</a:t>
            </a:r>
            <a:r>
              <a:rPr lang="en-US" sz="1400">
                <a:solidFill>
                  <a:schemeClr val="accent2"/>
                </a:solidFill>
              </a:rPr>
              <a:t> fields replacing with your information; they are required. This is a manual update in appropriate</a:t>
            </a:r>
          </a:p>
          <a:p>
            <a:pPr algn="ctr"/>
            <a:r>
              <a:rPr lang="en-US" sz="1400">
                <a:solidFill>
                  <a:schemeClr val="accent2"/>
                </a:solidFill>
              </a:rPr>
              <a:t>fields.  All Blue fields are informational and are to be deleted. </a:t>
            </a:r>
            <a:r>
              <a:rPr lang="en-US" sz="1400">
                <a:solidFill>
                  <a:schemeClr val="tx2"/>
                </a:solidFill>
              </a:rPr>
              <a:t>Black</a:t>
            </a:r>
            <a:r>
              <a:rPr 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886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[Proposal of </a:t>
            </a:r>
            <a:r>
              <a:rPr lang="en-US" sz="1600" dirty="0"/>
              <a:t>ULI primitives for handling profiles</a:t>
            </a:r>
            <a:r>
              <a:rPr lang="en-US" sz="1600" dirty="0">
                <a:solidFill>
                  <a:schemeClr val="tx2"/>
                </a:solidFill>
              </a:rPr>
              <a:t>]	</a:t>
            </a:r>
          </a:p>
          <a:p>
            <a:r>
              <a:rPr lang="en-US" sz="1600" b="1" dirty="0">
                <a:solidFill>
                  <a:schemeClr val="tx2"/>
                </a:solidFill>
              </a:rPr>
              <a:t>Date Submitted: </a:t>
            </a:r>
            <a:r>
              <a:rPr lang="en-US" sz="1600" dirty="0">
                <a:solidFill>
                  <a:schemeClr val="tx2"/>
                </a:solidFill>
              </a:rPr>
              <a:t>[</a:t>
            </a:r>
            <a:r>
              <a:rPr lang="en-US" sz="1600" dirty="0">
                <a:solidFill>
                  <a:srgbClr val="FF0000"/>
                </a:solidFill>
              </a:rPr>
              <a:t>16 MAR 2017</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a:solidFill>
                  <a:srgbClr val="FF0000"/>
                </a:solidFill>
              </a:rPr>
              <a:t>Hidetoshi Yokota</a:t>
            </a:r>
            <a:r>
              <a:rPr lang="en-US" sz="1600" dirty="0">
                <a:solidFill>
                  <a:schemeClr val="tx2"/>
                </a:solidFill>
              </a:rPr>
              <a:t>] Company [</a:t>
            </a:r>
            <a:r>
              <a:rPr lang="en-US" sz="1600" dirty="0">
                <a:solidFill>
                  <a:srgbClr val="FF0000"/>
                </a:solidFill>
              </a:rPr>
              <a:t>Landis + Gyr</a:t>
            </a:r>
            <a:r>
              <a:rPr lang="en-US" sz="1600" dirty="0">
                <a:solidFill>
                  <a:schemeClr val="tx2"/>
                </a:solidFill>
              </a:rPr>
              <a:t>]</a:t>
            </a:r>
          </a:p>
          <a:p>
            <a:r>
              <a:rPr lang="en-US" sz="1600" dirty="0">
                <a:solidFill>
                  <a:schemeClr val="tx2"/>
                </a:solidFill>
              </a:rPr>
              <a:t>Address [</a:t>
            </a:r>
            <a:r>
              <a:rPr lang="en-US" sz="1600" dirty="0">
                <a:solidFill>
                  <a:srgbClr val="FF0000"/>
                </a:solidFill>
              </a:rPr>
              <a:t>8-13-1 Ginza, Chuo-</a:t>
            </a:r>
            <a:r>
              <a:rPr lang="en-US" sz="1600" dirty="0" err="1">
                <a:solidFill>
                  <a:srgbClr val="FF0000"/>
                </a:solidFill>
              </a:rPr>
              <a:t>ku</a:t>
            </a:r>
            <a:r>
              <a:rPr lang="en-US" sz="1600" dirty="0">
                <a:solidFill>
                  <a:srgbClr val="FF0000"/>
                </a:solidFill>
              </a:rPr>
              <a:t>, Tokyo 104-0061, Japan</a:t>
            </a:r>
            <a:r>
              <a:rPr lang="en-US" sz="1600" dirty="0">
                <a:solidFill>
                  <a:schemeClr val="tx2"/>
                </a:solidFill>
              </a:rPr>
              <a:t>]</a:t>
            </a:r>
          </a:p>
          <a:p>
            <a:r>
              <a:rPr lang="en-US" sz="1600" dirty="0">
                <a:solidFill>
                  <a:schemeClr val="tx2"/>
                </a:solidFill>
              </a:rPr>
              <a:t>Voice:[</a:t>
            </a:r>
            <a:r>
              <a:rPr lang="en-US" sz="1600" dirty="0">
                <a:solidFill>
                  <a:srgbClr val="FF0000"/>
                </a:solidFill>
              </a:rPr>
              <a:t>+81 3-4572-1407</a:t>
            </a:r>
            <a:r>
              <a:rPr lang="en-US" sz="1600" dirty="0">
                <a:solidFill>
                  <a:schemeClr val="tx2"/>
                </a:solidFill>
              </a:rPr>
              <a:t>], FAX: [</a:t>
            </a:r>
            <a:r>
              <a:rPr lang="en-US" sz="1600" dirty="0">
                <a:solidFill>
                  <a:srgbClr val="FF0000"/>
                </a:solidFill>
              </a:rPr>
              <a:t>+81 4572-1401</a:t>
            </a:r>
            <a:r>
              <a:rPr lang="en-US" sz="1600" dirty="0">
                <a:solidFill>
                  <a:schemeClr val="tx2"/>
                </a:solidFill>
              </a:rPr>
              <a:t>], E-Mail:[</a:t>
            </a:r>
            <a:r>
              <a:rPr lang="en-US" sz="1600" dirty="0">
                <a:solidFill>
                  <a:srgbClr val="FF0000"/>
                </a:solidFill>
              </a:rPr>
              <a:t>hidetoshi.yokota@landisgyr.com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a:solidFill>
                  <a:srgbClr val="FF0000"/>
                </a:solidFill>
              </a:rPr>
              <a:t>“</a:t>
            </a:r>
            <a:r>
              <a:rPr lang="it-IT" sz="1600" dirty="0">
                <a:solidFill>
                  <a:srgbClr val="FF0000"/>
                </a:solidFill>
              </a:rPr>
              <a:t>ULI Profile for Protocol Management</a:t>
            </a:r>
            <a:r>
              <a:rPr lang="it-IT" sz="1600" dirty="0">
                <a:solidFill>
                  <a:srgbClr val="FF0000"/>
                </a:solidFill>
              </a:rPr>
              <a:t>”</a:t>
            </a:r>
            <a:r>
              <a:rPr lang="en-US" sz="1600" dirty="0">
                <a:solidFill>
                  <a:srgbClr val="FF0000"/>
                </a:solidFill>
              </a:rPr>
              <a:t>, IEEE802.15-17-0050-01-0012</a:t>
            </a:r>
            <a:r>
              <a:rPr lang="en-US" sz="1600" dirty="0">
                <a:solidFill>
                  <a:schemeClr val="tx2"/>
                </a:solidFill>
              </a:rPr>
              <a:t>]</a:t>
            </a:r>
          </a:p>
          <a:p>
            <a:pPr>
              <a:spcBef>
                <a:spcPts val="100"/>
              </a:spcBef>
              <a:spcAft>
                <a:spcPts val="100"/>
              </a:spcAft>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dirty="0">
                <a:solidFill>
                  <a:schemeClr val="accent2"/>
                </a:solidFill>
              </a:rPr>
              <a:t>[Note: Contributions that are not responsive to this section of the template, and contributions which do</a:t>
            </a:r>
          </a:p>
          <a:p>
            <a:r>
              <a:rPr lang="en-US" dirty="0">
                <a:solidFill>
                  <a:schemeClr val="accent2"/>
                </a:solidFill>
              </a:rPr>
              <a:t>not address the topic under which they are submitted, may be refused or consigned to the </a:t>
            </a:r>
            <a:r>
              <a:rPr lang="ja-JP" altLang="en-US" dirty="0">
                <a:solidFill>
                  <a:schemeClr val="accent2"/>
                </a:solidFill>
                <a:latin typeface="Arial"/>
              </a:rPr>
              <a:t>“</a:t>
            </a:r>
            <a:r>
              <a:rPr lang="en-US" dirty="0">
                <a:solidFill>
                  <a:schemeClr val="accent2"/>
                </a:solidFill>
              </a:rPr>
              <a:t>General Contributions</a:t>
            </a:r>
            <a:r>
              <a:rPr lang="ja-JP" altLang="en-US" dirty="0">
                <a:solidFill>
                  <a:schemeClr val="accent2"/>
                </a:solidFill>
                <a:latin typeface="Arial"/>
              </a:rPr>
              <a:t>”</a:t>
            </a:r>
            <a:r>
              <a:rPr lang="en-US" dirty="0">
                <a:solidFill>
                  <a:schemeClr val="accent2"/>
                </a:solidFill>
              </a:rPr>
              <a:t> area.]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a:solidFill>
                  <a:srgbClr val="FF0000"/>
                </a:solidFill>
                <a:ea typeface="ＭＳ Ｐゴシック" panose="020B0600070205080204" pitchFamily="34" charset="-128"/>
              </a:rPr>
              <a:t>Dedicated</a:t>
            </a:r>
            <a:r>
              <a:rPr lang="en-US" altLang="ja-JP" sz="1600" dirty="0">
                <a:solidFill>
                  <a:srgbClr val="FF0000"/>
                </a:solidFill>
                <a:ea typeface="ＭＳ Ｐゴシック" panose="020B0600070205080204" pitchFamily="34" charset="-128"/>
              </a:rPr>
              <a:t> primitives are proposed for handling ULI profiles</a:t>
            </a:r>
            <a:r>
              <a:rPr lang="en-US" altLang="ja-JP" sz="1600" dirty="0">
                <a:ea typeface="ＭＳ Ｐゴシック" panose="020B0600070205080204" pitchFamily="34" charset="-128"/>
              </a:rPr>
              <a:t>.</a:t>
            </a:r>
            <a:r>
              <a:rPr lang="en-US" sz="1600" dirty="0">
                <a:solidFill>
                  <a:schemeClr val="tx2"/>
                </a:solidFill>
              </a:rPr>
              <a:t>]</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a:solidFill>
                  <a:srgbClr val="FF0000"/>
                </a:solidFill>
              </a:rPr>
              <a:t>Discussion and approval</a:t>
            </a:r>
            <a:r>
              <a:rPr lang="en-US" sz="1600" dirty="0">
                <a:solidFill>
                  <a:schemeClr val="tx2"/>
                </a:solidFill>
              </a:rPr>
              <a:t>.]</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ULM-DELETE-</a:t>
            </a:r>
            <a:r>
              <a:rPr lang="en-US" dirty="0" err="1"/>
              <a:t>PROFILE.request</a:t>
            </a:r>
            <a:r>
              <a:rPr lang="en-US" dirty="0"/>
              <a:t>/confirm</a:t>
            </a:r>
          </a:p>
        </p:txBody>
      </p:sp>
      <p:sp>
        <p:nvSpPr>
          <p:cNvPr id="4" name="Date Placeholder 3"/>
          <p:cNvSpPr>
            <a:spLocks noGrp="1"/>
          </p:cNvSpPr>
          <p:nvPr>
            <p:ph type="dt" sz="half" idx="10"/>
          </p:nvPr>
        </p:nvSpPr>
        <p:spPr/>
        <p:txBody>
          <a:bodyPr/>
          <a:lstStyle/>
          <a:p>
            <a:r>
              <a:rPr lang="en-US" dirty="0"/>
              <a:t>&lt;Mar 2017&gt;</a:t>
            </a:r>
          </a:p>
        </p:txBody>
      </p:sp>
      <p:sp>
        <p:nvSpPr>
          <p:cNvPr id="5" name="Footer Placeholder 4"/>
          <p:cNvSpPr>
            <a:spLocks noGrp="1"/>
          </p:cNvSpPr>
          <p:nvPr>
            <p:ph type="ftr" sz="quarter" idx="11"/>
          </p:nvPr>
        </p:nvSpPr>
        <p:spPr/>
        <p:txBody>
          <a:bodyPr/>
          <a:lstStyle/>
          <a:p>
            <a:r>
              <a:rPr lang="en-US"/>
              <a:t>&lt;Hidetoshi Yokota&gt;, &lt;Landis+Gyr&gt;</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10</a:t>
            </a:fld>
            <a:endParaRPr lang="en-US"/>
          </a:p>
        </p:txBody>
      </p:sp>
      <p:sp>
        <p:nvSpPr>
          <p:cNvPr id="8" name="Rectangle 7"/>
          <p:cNvSpPr/>
          <p:nvPr/>
        </p:nvSpPr>
        <p:spPr>
          <a:xfrm>
            <a:off x="954088" y="1900615"/>
            <a:ext cx="5390496" cy="830997"/>
          </a:xfrm>
          <a:prstGeom prst="rect">
            <a:avLst/>
          </a:prstGeom>
        </p:spPr>
        <p:txBody>
          <a:bodyPr wrap="square">
            <a:spAutoFit/>
          </a:bodyPr>
          <a:lstStyle/>
          <a:p>
            <a:r>
              <a:rPr lang="en-US" sz="1600" dirty="0"/>
              <a:t>ULM-DELETE-</a:t>
            </a:r>
            <a:r>
              <a:rPr lang="en-US" sz="1600" dirty="0" err="1"/>
              <a:t>PROFILE.request</a:t>
            </a:r>
            <a:r>
              <a:rPr lang="en-US" sz="1600" dirty="0"/>
              <a:t>	(</a:t>
            </a:r>
          </a:p>
          <a:p>
            <a:r>
              <a:rPr lang="en-US" sz="1600" dirty="0"/>
              <a:t>	Profile Id,</a:t>
            </a:r>
          </a:p>
          <a:p>
            <a:r>
              <a:rPr lang="en-US" sz="1600" dirty="0"/>
              <a:t>	)</a:t>
            </a:r>
          </a:p>
        </p:txBody>
      </p:sp>
      <p:graphicFrame>
        <p:nvGraphicFramePr>
          <p:cNvPr id="9" name="Table 8"/>
          <p:cNvGraphicFramePr>
            <a:graphicFrameLocks noGrp="1"/>
          </p:cNvGraphicFramePr>
          <p:nvPr>
            <p:extLst>
              <p:ext uri="{D42A27DB-BD31-4B8C-83A1-F6EECF244321}">
                <p14:modId xmlns:p14="http://schemas.microsoft.com/office/powerpoint/2010/main" val="38286296"/>
              </p:ext>
            </p:extLst>
          </p:nvPr>
        </p:nvGraphicFramePr>
        <p:xfrm>
          <a:off x="954088" y="4108133"/>
          <a:ext cx="6781800" cy="1244811"/>
        </p:xfrm>
        <a:graphic>
          <a:graphicData uri="http://schemas.openxmlformats.org/drawingml/2006/table">
            <a:tbl>
              <a:tblPr firstRow="1" bandRow="1">
                <a:tableStyleId>{5C22544A-7EE6-4342-B048-85BDC9FD1C3A}</a:tableStyleId>
              </a:tblPr>
              <a:tblGrid>
                <a:gridCol w="1824649">
                  <a:extLst>
                    <a:ext uri="{9D8B030D-6E8A-4147-A177-3AD203B41FA5}">
                      <a16:colId xmlns:a16="http://schemas.microsoft.com/office/drawing/2014/main" val="718395855"/>
                    </a:ext>
                  </a:extLst>
                </a:gridCol>
                <a:gridCol w="1071328">
                  <a:extLst>
                    <a:ext uri="{9D8B030D-6E8A-4147-A177-3AD203B41FA5}">
                      <a16:colId xmlns:a16="http://schemas.microsoft.com/office/drawing/2014/main" val="3336567690"/>
                    </a:ext>
                  </a:extLst>
                </a:gridCol>
                <a:gridCol w="1694621">
                  <a:extLst>
                    <a:ext uri="{9D8B030D-6E8A-4147-A177-3AD203B41FA5}">
                      <a16:colId xmlns:a16="http://schemas.microsoft.com/office/drawing/2014/main" val="3864081891"/>
                    </a:ext>
                  </a:extLst>
                </a:gridCol>
                <a:gridCol w="2191202">
                  <a:extLst>
                    <a:ext uri="{9D8B030D-6E8A-4147-A177-3AD203B41FA5}">
                      <a16:colId xmlns:a16="http://schemas.microsoft.com/office/drawing/2014/main" val="3167204249"/>
                    </a:ext>
                  </a:extLst>
                </a:gridCol>
              </a:tblGrid>
              <a:tr h="263183">
                <a:tc>
                  <a:txBody>
                    <a:bodyPr/>
                    <a:lstStyle/>
                    <a:p>
                      <a:pPr marL="0" marR="0" algn="ctr">
                        <a:spcBef>
                          <a:spcPts val="0"/>
                        </a:spcBef>
                        <a:spcAft>
                          <a:spcPts val="0"/>
                        </a:spcAft>
                      </a:pPr>
                      <a:r>
                        <a:rPr lang="en-US" sz="1200">
                          <a:effectLst/>
                        </a:rPr>
                        <a:t>Name</a:t>
                      </a:r>
                      <a:endParaRPr lang="en-US" sz="1200" b="1">
                        <a:effectLst/>
                        <a:latin typeface="Times New Roman" panose="02020603050405020304" pitchFamily="18" charset="0"/>
                        <a:ea typeface="MS Mincho" panose="02020609040205080304" pitchFamily="49" charset="-128"/>
                      </a:endParaRPr>
                    </a:p>
                  </a:txBody>
                  <a:tcPr marL="68580" marR="68580" marT="34290" marB="34290" anchor="ctr"/>
                </a:tc>
                <a:tc>
                  <a:txBody>
                    <a:bodyPr/>
                    <a:lstStyle/>
                    <a:p>
                      <a:pPr marL="0" marR="0" algn="ctr">
                        <a:spcBef>
                          <a:spcPts val="0"/>
                        </a:spcBef>
                        <a:spcAft>
                          <a:spcPts val="0"/>
                        </a:spcAft>
                      </a:pPr>
                      <a:r>
                        <a:rPr lang="en-US" sz="1200">
                          <a:effectLst/>
                        </a:rPr>
                        <a:t>Type</a:t>
                      </a:r>
                      <a:endParaRPr lang="en-US" sz="1200" b="1">
                        <a:effectLst/>
                        <a:latin typeface="Times New Roman" panose="02020603050405020304" pitchFamily="18" charset="0"/>
                        <a:ea typeface="MS Mincho" panose="02020609040205080304" pitchFamily="49" charset="-128"/>
                      </a:endParaRPr>
                    </a:p>
                  </a:txBody>
                  <a:tcPr marL="68580" marR="68580" marT="34290" marB="34290" anchor="ctr"/>
                </a:tc>
                <a:tc>
                  <a:txBody>
                    <a:bodyPr/>
                    <a:lstStyle/>
                    <a:p>
                      <a:pPr marL="0" marR="0" algn="ctr">
                        <a:spcBef>
                          <a:spcPts val="0"/>
                        </a:spcBef>
                        <a:spcAft>
                          <a:spcPts val="0"/>
                        </a:spcAft>
                      </a:pPr>
                      <a:r>
                        <a:rPr lang="en-US" sz="1200">
                          <a:effectLst/>
                        </a:rPr>
                        <a:t>Valid range</a:t>
                      </a:r>
                      <a:endParaRPr lang="en-US" sz="1200" b="1">
                        <a:effectLst/>
                        <a:latin typeface="Times New Roman" panose="02020603050405020304" pitchFamily="18" charset="0"/>
                        <a:ea typeface="MS Mincho" panose="02020609040205080304" pitchFamily="49" charset="-128"/>
                      </a:endParaRPr>
                    </a:p>
                  </a:txBody>
                  <a:tcPr marL="68580" marR="68580" marT="34290" marB="34290" anchor="ctr"/>
                </a:tc>
                <a:tc>
                  <a:txBody>
                    <a:bodyPr/>
                    <a:lstStyle/>
                    <a:p>
                      <a:pPr marL="0" marR="0" algn="ctr">
                        <a:spcBef>
                          <a:spcPts val="0"/>
                        </a:spcBef>
                        <a:spcAft>
                          <a:spcPts val="0"/>
                        </a:spcAft>
                      </a:pPr>
                      <a:r>
                        <a:rPr lang="en-US" sz="1200">
                          <a:effectLst/>
                        </a:rPr>
                        <a:t>Description</a:t>
                      </a:r>
                      <a:endParaRPr lang="en-US" sz="1200" b="1">
                        <a:effectLst/>
                        <a:latin typeface="Times New Roman" panose="02020603050405020304" pitchFamily="18" charset="0"/>
                        <a:ea typeface="MS Mincho" panose="02020609040205080304" pitchFamily="49" charset="-128"/>
                      </a:endParaRPr>
                    </a:p>
                  </a:txBody>
                  <a:tcPr marL="68580" marR="68580" marT="34290" marB="34290" anchor="ctr"/>
                </a:tc>
                <a:extLst>
                  <a:ext uri="{0D108BD9-81ED-4DB2-BD59-A6C34878D82A}">
                    <a16:rowId xmlns:a16="http://schemas.microsoft.com/office/drawing/2014/main" val="2186039991"/>
                  </a:ext>
                </a:extLst>
              </a:tr>
              <a:tr h="364408">
                <a:tc>
                  <a:txBody>
                    <a:bodyPr/>
                    <a:lstStyle/>
                    <a:p>
                      <a:pPr marL="0" marR="0">
                        <a:spcBef>
                          <a:spcPts val="0"/>
                        </a:spcBef>
                        <a:spcAft>
                          <a:spcPts val="0"/>
                        </a:spcAft>
                      </a:pPr>
                      <a:r>
                        <a:rPr lang="en-US" sz="1200" kern="1200" dirty="0">
                          <a:effectLst/>
                        </a:rPr>
                        <a:t>Profile ID</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tc>
                  <a:txBody>
                    <a:bodyPr/>
                    <a:lstStyle/>
                    <a:p>
                      <a:pPr marL="0" marR="0">
                        <a:spcBef>
                          <a:spcPts val="0"/>
                        </a:spcBef>
                        <a:spcAft>
                          <a:spcPts val="0"/>
                        </a:spcAft>
                      </a:pPr>
                      <a:r>
                        <a:rPr lang="en-US" sz="1200" kern="1200">
                          <a:effectLst/>
                        </a:rPr>
                        <a:t>Integer</a:t>
                      </a:r>
                      <a:endParaRPr lang="en-US" sz="1200">
                        <a:effectLst/>
                        <a:latin typeface="Times New Roman" panose="02020603050405020304" pitchFamily="18" charset="0"/>
                        <a:ea typeface="MS Mincho" panose="02020609040205080304" pitchFamily="49" charset="-128"/>
                      </a:endParaRPr>
                    </a:p>
                  </a:txBody>
                  <a:tcPr marL="68580" marR="68580" marT="34290" marB="34290"/>
                </a:tc>
                <a:tc>
                  <a:txBody>
                    <a:bodyPr/>
                    <a:lstStyle/>
                    <a:p>
                      <a:pPr marL="0" marR="0" indent="0" algn="just">
                        <a:spcBef>
                          <a:spcPts val="300"/>
                        </a:spcBef>
                        <a:spcAft>
                          <a:spcPts val="300"/>
                        </a:spcAft>
                        <a:tabLst>
                          <a:tab pos="406400" algn="l"/>
                          <a:tab pos="685800" algn="l"/>
                          <a:tab pos="960120" algn="l"/>
                          <a:tab pos="1243330" algn="l"/>
                          <a:tab pos="1527175" algn="l"/>
                          <a:tab pos="685800" algn="l"/>
                          <a:tab pos="960120" algn="l"/>
                          <a:tab pos="1243330" algn="l"/>
                          <a:tab pos="1527175" algn="l"/>
                        </a:tabLst>
                      </a:pPr>
                      <a:r>
                        <a:rPr lang="en-US" sz="1200" kern="1200" dirty="0">
                          <a:effectLst/>
                        </a:rPr>
                        <a:t>0x00-0xff</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tc>
                  <a:txBody>
                    <a:bodyPr/>
                    <a:lstStyle/>
                    <a:p>
                      <a:pPr marL="0" marR="0">
                        <a:spcBef>
                          <a:spcPts val="0"/>
                        </a:spcBef>
                        <a:spcAft>
                          <a:spcPts val="0"/>
                        </a:spcAft>
                      </a:pPr>
                      <a:r>
                        <a:rPr lang="en-US" sz="1200" kern="1200" dirty="0">
                          <a:effectLst/>
                        </a:rPr>
                        <a:t>The Profiled ID</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extLst>
                  <a:ext uri="{0D108BD9-81ED-4DB2-BD59-A6C34878D82A}">
                    <a16:rowId xmlns:a16="http://schemas.microsoft.com/office/drawing/2014/main" val="2731394145"/>
                  </a:ext>
                </a:extLst>
              </a:tr>
              <a:tr h="514457">
                <a:tc>
                  <a:txBody>
                    <a:bodyPr/>
                    <a:lstStyle/>
                    <a:p>
                      <a:pPr marL="0" marR="0">
                        <a:spcBef>
                          <a:spcPts val="0"/>
                        </a:spcBef>
                        <a:spcAft>
                          <a:spcPts val="0"/>
                        </a:spcAft>
                      </a:pPr>
                      <a:r>
                        <a:rPr lang="en-US" sz="1200" kern="1200" dirty="0">
                          <a:solidFill>
                            <a:schemeClr val="dk1"/>
                          </a:solidFill>
                          <a:effectLst/>
                          <a:latin typeface="+mn-lt"/>
                          <a:ea typeface="+mn-ea"/>
                          <a:cs typeface="+mn-cs"/>
                        </a:rPr>
                        <a:t>Status</a:t>
                      </a:r>
                    </a:p>
                  </a:txBody>
                  <a:tcPr marL="68580" marR="68580" marT="34290" marB="34290"/>
                </a:tc>
                <a:tc>
                  <a:txBody>
                    <a:bodyPr/>
                    <a:lstStyle/>
                    <a:p>
                      <a:pPr marL="0" marR="0">
                        <a:spcBef>
                          <a:spcPts val="0"/>
                        </a:spcBef>
                        <a:spcAft>
                          <a:spcPts val="0"/>
                        </a:spcAft>
                      </a:pPr>
                      <a:r>
                        <a:rPr lang="en-US" sz="1200" kern="1200">
                          <a:solidFill>
                            <a:schemeClr val="dk1"/>
                          </a:solidFill>
                          <a:effectLst/>
                          <a:latin typeface="+mn-lt"/>
                          <a:ea typeface="+mn-ea"/>
                          <a:cs typeface="+mn-cs"/>
                        </a:rPr>
                        <a:t>Enumeration</a:t>
                      </a:r>
                    </a:p>
                  </a:txBody>
                  <a:tcPr marL="68580" marR="68580" marT="34290" marB="34290"/>
                </a:tc>
                <a:tc>
                  <a:txBody>
                    <a:bodyPr/>
                    <a:lstStyle/>
                    <a:p>
                      <a:pPr marL="0" marR="0">
                        <a:spcBef>
                          <a:spcPts val="0"/>
                        </a:spcBef>
                        <a:spcAft>
                          <a:spcPts val="0"/>
                        </a:spcAft>
                      </a:pPr>
                      <a:r>
                        <a:rPr lang="en-US" sz="1200" kern="1200" dirty="0">
                          <a:solidFill>
                            <a:schemeClr val="dk1"/>
                          </a:solidFill>
                          <a:effectLst/>
                          <a:latin typeface="+mn-lt"/>
                          <a:ea typeface="+mn-ea"/>
                          <a:cs typeface="+mn-cs"/>
                        </a:rPr>
                        <a:t>SUCCESS, NON_SUPPORTED, REJECTED</a:t>
                      </a:r>
                    </a:p>
                  </a:txBody>
                  <a:tcPr marL="68580" marR="68580" marT="34290" marB="34290"/>
                </a:tc>
                <a:tc>
                  <a:txBody>
                    <a:bodyPr/>
                    <a:lstStyle/>
                    <a:p>
                      <a:pPr marL="0" marR="0">
                        <a:spcBef>
                          <a:spcPts val="0"/>
                        </a:spcBef>
                        <a:spcAft>
                          <a:spcPts val="0"/>
                        </a:spcAft>
                      </a:pPr>
                      <a:r>
                        <a:rPr lang="en-US" sz="1200" kern="1200" dirty="0">
                          <a:solidFill>
                            <a:schemeClr val="dk1"/>
                          </a:solidFill>
                          <a:effectLst/>
                          <a:latin typeface="+mn-lt"/>
                          <a:ea typeface="+mn-ea"/>
                          <a:cs typeface="+mn-cs"/>
                        </a:rPr>
                        <a:t>The status of the ULM-DELETE-PROFILE attempt.</a:t>
                      </a:r>
                    </a:p>
                  </a:txBody>
                  <a:tcPr marL="68580" marR="68580" marT="34290" marB="34290"/>
                </a:tc>
                <a:extLst>
                  <a:ext uri="{0D108BD9-81ED-4DB2-BD59-A6C34878D82A}">
                    <a16:rowId xmlns:a16="http://schemas.microsoft.com/office/drawing/2014/main" val="2640561414"/>
                  </a:ext>
                </a:extLst>
              </a:tr>
            </a:tbl>
          </a:graphicData>
        </a:graphic>
      </p:graphicFrame>
      <p:sp>
        <p:nvSpPr>
          <p:cNvPr id="11" name="Rectangle 10"/>
          <p:cNvSpPr/>
          <p:nvPr/>
        </p:nvSpPr>
        <p:spPr>
          <a:xfrm>
            <a:off x="954088" y="2895600"/>
            <a:ext cx="4572000" cy="1077218"/>
          </a:xfrm>
          <a:prstGeom prst="rect">
            <a:avLst/>
          </a:prstGeom>
        </p:spPr>
        <p:txBody>
          <a:bodyPr>
            <a:spAutoFit/>
          </a:bodyPr>
          <a:lstStyle/>
          <a:p>
            <a:pPr lvl="0"/>
            <a:r>
              <a:rPr lang="en-US" sz="1600" dirty="0">
                <a:solidFill>
                  <a:srgbClr val="000000"/>
                </a:solidFill>
              </a:rPr>
              <a:t>ULM-DELETE-</a:t>
            </a:r>
            <a:r>
              <a:rPr lang="en-US" sz="1600" dirty="0" err="1">
                <a:solidFill>
                  <a:srgbClr val="000000"/>
                </a:solidFill>
              </a:rPr>
              <a:t>PROFILE.confirm</a:t>
            </a:r>
            <a:r>
              <a:rPr lang="en-US" sz="1600" dirty="0">
                <a:solidFill>
                  <a:srgbClr val="000000"/>
                </a:solidFill>
              </a:rPr>
              <a:t>	(</a:t>
            </a:r>
          </a:p>
          <a:p>
            <a:pPr lvl="0"/>
            <a:r>
              <a:rPr lang="en-US" sz="1600" dirty="0">
                <a:solidFill>
                  <a:srgbClr val="000000"/>
                </a:solidFill>
              </a:rPr>
              <a:t>	Profile Id,</a:t>
            </a:r>
          </a:p>
          <a:p>
            <a:pPr lvl="0"/>
            <a:r>
              <a:rPr lang="en-US" sz="1600" dirty="0">
                <a:solidFill>
                  <a:srgbClr val="000000"/>
                </a:solidFill>
              </a:rPr>
              <a:t>	Status</a:t>
            </a:r>
          </a:p>
          <a:p>
            <a:pPr lvl="0"/>
            <a:r>
              <a:rPr lang="en-US" sz="1600" dirty="0">
                <a:solidFill>
                  <a:srgbClr val="000000"/>
                </a:solidFill>
              </a:rPr>
              <a:t>	)</a:t>
            </a:r>
          </a:p>
        </p:txBody>
      </p:sp>
    </p:spTree>
    <p:extLst>
      <p:ext uri="{BB962C8B-B14F-4D97-AF65-F5344CB8AC3E}">
        <p14:creationId xmlns:p14="http://schemas.microsoft.com/office/powerpoint/2010/main" val="182679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a:t>Example: configuring a set of parameters using a profile</a:t>
            </a:r>
            <a:endParaRPr lang="en-US" dirty="0"/>
          </a:p>
        </p:txBody>
      </p:sp>
      <p:sp>
        <p:nvSpPr>
          <p:cNvPr id="3" name="Date Placeholder 2"/>
          <p:cNvSpPr>
            <a:spLocks noGrp="1"/>
          </p:cNvSpPr>
          <p:nvPr>
            <p:ph type="dt" sz="half" idx="10"/>
          </p:nvPr>
        </p:nvSpPr>
        <p:spPr/>
        <p:txBody>
          <a:bodyPr/>
          <a:lstStyle/>
          <a:p>
            <a:r>
              <a:rPr lang="en-US" dirty="0"/>
              <a:t>&lt;Mar 2017&gt;</a:t>
            </a:r>
          </a:p>
        </p:txBody>
      </p:sp>
      <p:sp>
        <p:nvSpPr>
          <p:cNvPr id="4" name="Footer Placeholder 3"/>
          <p:cNvSpPr>
            <a:spLocks noGrp="1"/>
          </p:cNvSpPr>
          <p:nvPr>
            <p:ph type="ftr" sz="quarter" idx="11"/>
          </p:nvPr>
        </p:nvSpPr>
        <p:spPr/>
        <p:txBody>
          <a:bodyPr/>
          <a:lstStyle/>
          <a:p>
            <a:r>
              <a:rPr lang="en-US"/>
              <a:t>&lt;Hidetoshi Yokota&gt;, &lt;Landis+Gyr&gt;</a:t>
            </a:r>
          </a:p>
        </p:txBody>
      </p:sp>
      <p:sp>
        <p:nvSpPr>
          <p:cNvPr id="5" name="Slide Number Placeholder 4"/>
          <p:cNvSpPr>
            <a:spLocks noGrp="1"/>
          </p:cNvSpPr>
          <p:nvPr>
            <p:ph type="sldNum" sz="quarter" idx="12"/>
          </p:nvPr>
        </p:nvSpPr>
        <p:spPr/>
        <p:txBody>
          <a:bodyPr/>
          <a:lstStyle/>
          <a:p>
            <a:r>
              <a:rPr lang="en-US"/>
              <a:t>Slide </a:t>
            </a:r>
            <a:fld id="{8761FD8D-6E16-6948-8228-37F606CBBE8D}" type="slidenum">
              <a:rPr lang="en-US" smtClean="0"/>
              <a:pPr/>
              <a:t>11</a:t>
            </a:fld>
            <a:endParaRPr lang="en-US"/>
          </a:p>
        </p:txBody>
      </p:sp>
      <p:cxnSp>
        <p:nvCxnSpPr>
          <p:cNvPr id="158" name="Straight Arrow Connector 157"/>
          <p:cNvCxnSpPr/>
          <p:nvPr/>
        </p:nvCxnSpPr>
        <p:spPr>
          <a:xfrm>
            <a:off x="2699219" y="3322631"/>
            <a:ext cx="1577340" cy="0"/>
          </a:xfrm>
          <a:prstGeom prst="straightConnector1">
            <a:avLst/>
          </a:prstGeom>
          <a:noFill/>
          <a:ln w="19050" cap="flat" cmpd="sng" algn="ctr">
            <a:solidFill>
              <a:sysClr val="windowText" lastClr="000000"/>
            </a:solidFill>
            <a:prstDash val="solid"/>
            <a:miter lim="800000"/>
            <a:tailEnd type="triangle"/>
          </a:ln>
          <a:effectLst/>
        </p:spPr>
      </p:cxnSp>
      <p:sp>
        <p:nvSpPr>
          <p:cNvPr id="159" name="TextBox 158"/>
          <p:cNvSpPr txBox="1"/>
          <p:nvPr/>
        </p:nvSpPr>
        <p:spPr>
          <a:xfrm>
            <a:off x="2621017" y="3107399"/>
            <a:ext cx="1887055"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MPH-EXEC-</a:t>
            </a:r>
            <a:r>
              <a:rPr kumimoji="1" lang="en-US" sz="1050" b="0" i="0" u="none" strike="noStrike" kern="0" cap="none" spc="0" normalizeH="0" baseline="0" noProof="0" dirty="0" err="1">
                <a:ln>
                  <a:noFill/>
                </a:ln>
                <a:solidFill>
                  <a:sysClr val="windowText" lastClr="000000"/>
                </a:solidFill>
                <a:effectLst/>
                <a:uLnTx/>
                <a:uFillTx/>
              </a:rPr>
              <a:t>PROFILE.request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160" name="TextBox 159"/>
          <p:cNvSpPr txBox="1"/>
          <p:nvPr/>
        </p:nvSpPr>
        <p:spPr>
          <a:xfrm>
            <a:off x="3666639" y="2279383"/>
            <a:ext cx="1181735"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effectLst/>
                <a:uLnTx/>
                <a:uFillTx/>
              </a:rPr>
              <a:t>Management </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Protocols sublayer</a:t>
            </a:r>
            <a:endParaRPr kumimoji="1" lang="en-US" sz="1050" b="0" i="0" u="none" strike="noStrike" kern="0" cap="none" spc="0" normalizeH="0" baseline="0" noProof="0" dirty="0">
              <a:ln>
                <a:noFill/>
              </a:ln>
              <a:effectLst/>
              <a:uLnTx/>
              <a:uFillTx/>
            </a:endParaRPr>
          </a:p>
        </p:txBody>
      </p:sp>
      <p:sp>
        <p:nvSpPr>
          <p:cNvPr id="161" name="TextBox 160"/>
          <p:cNvSpPr txBox="1"/>
          <p:nvPr/>
        </p:nvSpPr>
        <p:spPr>
          <a:xfrm>
            <a:off x="2390548" y="2282975"/>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PDE</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sublayer</a:t>
            </a:r>
            <a:endParaRPr kumimoji="1" lang="en-US" sz="1050" b="0" i="0" u="none" strike="noStrike" kern="0" cap="none" spc="0" normalizeH="0" baseline="0" noProof="0" dirty="0">
              <a:ln>
                <a:noFill/>
              </a:ln>
              <a:effectLst/>
              <a:uLnTx/>
              <a:uFillTx/>
            </a:endParaRPr>
          </a:p>
        </p:txBody>
      </p:sp>
      <p:grpSp>
        <p:nvGrpSpPr>
          <p:cNvPr id="162" name="Group 161"/>
          <p:cNvGrpSpPr/>
          <p:nvPr/>
        </p:nvGrpSpPr>
        <p:grpSpPr>
          <a:xfrm>
            <a:off x="381000" y="2701816"/>
            <a:ext cx="767729" cy="2823199"/>
            <a:chOff x="291630" y="2459421"/>
            <a:chExt cx="1130501" cy="3764265"/>
          </a:xfrm>
        </p:grpSpPr>
        <p:sp>
          <p:nvSpPr>
            <p:cNvPr id="163" name="Rectangle 162"/>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64" name="Straight Connector 163"/>
            <p:cNvCxnSpPr>
              <a:stCxn id="163" idx="2"/>
              <a:endCxn id="165"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65" name="Rectangle 164"/>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66" name="TextBox 165"/>
          <p:cNvSpPr txBox="1"/>
          <p:nvPr/>
        </p:nvSpPr>
        <p:spPr>
          <a:xfrm>
            <a:off x="381360" y="2282976"/>
            <a:ext cx="829074"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Next</a:t>
            </a:r>
          </a:p>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higher layer</a:t>
            </a:r>
          </a:p>
        </p:txBody>
      </p:sp>
      <p:cxnSp>
        <p:nvCxnSpPr>
          <p:cNvPr id="167" name="Straight Arrow Connector 166"/>
          <p:cNvCxnSpPr/>
          <p:nvPr/>
        </p:nvCxnSpPr>
        <p:spPr>
          <a:xfrm>
            <a:off x="762003" y="3225700"/>
            <a:ext cx="1920240" cy="0"/>
          </a:xfrm>
          <a:prstGeom prst="straightConnector1">
            <a:avLst/>
          </a:prstGeom>
          <a:noFill/>
          <a:ln w="19050" cap="flat" cmpd="sng" algn="ctr">
            <a:solidFill>
              <a:sysClr val="windowText" lastClr="000000"/>
            </a:solidFill>
            <a:prstDash val="solid"/>
            <a:miter lim="800000"/>
            <a:tailEnd type="triangle"/>
          </a:ln>
          <a:effectLst/>
        </p:spPr>
      </p:cxnSp>
      <p:sp>
        <p:nvSpPr>
          <p:cNvPr id="168" name="TextBox 167"/>
          <p:cNvSpPr txBox="1"/>
          <p:nvPr/>
        </p:nvSpPr>
        <p:spPr>
          <a:xfrm>
            <a:off x="696195" y="2971800"/>
            <a:ext cx="2021707"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1" i="0" u="none" strike="noStrike" kern="0" cap="none" spc="0" normalizeH="0" baseline="0" noProof="0" dirty="0">
                <a:ln>
                  <a:noFill/>
                </a:ln>
                <a:solidFill>
                  <a:srgbClr val="FF0000"/>
                </a:solidFill>
                <a:effectLst/>
                <a:uLnTx/>
                <a:uFillTx/>
              </a:rPr>
              <a:t>ULM-EXEC-</a:t>
            </a:r>
            <a:r>
              <a:rPr kumimoji="1" lang="en-US" sz="1050" b="1" i="0" u="none" strike="noStrike" kern="0" cap="none" spc="0" normalizeH="0" baseline="0" noProof="0" dirty="0" err="1">
                <a:ln>
                  <a:noFill/>
                </a:ln>
                <a:solidFill>
                  <a:srgbClr val="FF0000"/>
                </a:solidFill>
                <a:effectLst/>
                <a:uLnTx/>
                <a:uFillTx/>
              </a:rPr>
              <a:t>PROFILE.request</a:t>
            </a:r>
            <a:endParaRPr kumimoji="1" lang="en-US" sz="1050" b="1" i="0" u="none" strike="noStrike" kern="0" cap="none" spc="0" normalizeH="0" baseline="0" noProof="0" dirty="0">
              <a:ln>
                <a:noFill/>
              </a:ln>
              <a:solidFill>
                <a:srgbClr val="FF0000"/>
              </a:solidFill>
              <a:effectLst/>
              <a:uLnTx/>
              <a:uFillTx/>
            </a:endParaRPr>
          </a:p>
        </p:txBody>
      </p:sp>
      <p:cxnSp>
        <p:nvCxnSpPr>
          <p:cNvPr id="169" name="Straight Arrow Connector 168"/>
          <p:cNvCxnSpPr/>
          <p:nvPr/>
        </p:nvCxnSpPr>
        <p:spPr>
          <a:xfrm>
            <a:off x="4247182" y="3477188"/>
            <a:ext cx="1241947" cy="0"/>
          </a:xfrm>
          <a:prstGeom prst="straightConnector1">
            <a:avLst/>
          </a:prstGeom>
          <a:noFill/>
          <a:ln w="19050" cap="flat" cmpd="sng" algn="ctr">
            <a:solidFill>
              <a:sysClr val="windowText" lastClr="000000"/>
            </a:solidFill>
            <a:prstDash val="solid"/>
            <a:miter lim="800000"/>
            <a:tailEnd type="triangle"/>
          </a:ln>
          <a:effectLst/>
        </p:spPr>
      </p:cxnSp>
      <p:sp>
        <p:nvSpPr>
          <p:cNvPr id="170" name="TextBox 169"/>
          <p:cNvSpPr txBox="1"/>
          <p:nvPr/>
        </p:nvSpPr>
        <p:spPr>
          <a:xfrm>
            <a:off x="4246774" y="3249530"/>
            <a:ext cx="1356462"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MMI-</a:t>
            </a:r>
            <a:r>
              <a:rPr kumimoji="1" lang="en-US" sz="1050" b="0" i="0" u="none" strike="noStrike" kern="0" cap="none" spc="0" normalizeH="0" baseline="0" noProof="0" dirty="0" err="1">
                <a:ln>
                  <a:noFill/>
                </a:ln>
                <a:solidFill>
                  <a:sysClr val="windowText" lastClr="000000"/>
                </a:solidFill>
                <a:effectLst/>
                <a:uLnTx/>
                <a:uFillTx/>
              </a:rPr>
              <a:t>MGMT.request</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71" name="Group 170"/>
          <p:cNvGrpSpPr/>
          <p:nvPr/>
        </p:nvGrpSpPr>
        <p:grpSpPr>
          <a:xfrm>
            <a:off x="3865129" y="2694985"/>
            <a:ext cx="767729" cy="2823199"/>
            <a:chOff x="291630" y="2459421"/>
            <a:chExt cx="1130501" cy="3764265"/>
          </a:xfrm>
        </p:grpSpPr>
        <p:sp>
          <p:nvSpPr>
            <p:cNvPr id="172" name="Rectangle 171"/>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73" name="Straight Connector 172"/>
            <p:cNvCxnSpPr>
              <a:stCxn id="172" idx="2"/>
              <a:endCxn id="174"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74" name="Rectangle 173"/>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grpSp>
        <p:nvGrpSpPr>
          <p:cNvPr id="175" name="Group 174"/>
          <p:cNvGrpSpPr/>
          <p:nvPr/>
        </p:nvGrpSpPr>
        <p:grpSpPr>
          <a:xfrm>
            <a:off x="6409413" y="2694985"/>
            <a:ext cx="767729" cy="2823199"/>
            <a:chOff x="291630" y="2459421"/>
            <a:chExt cx="1130501" cy="3764265"/>
          </a:xfrm>
        </p:grpSpPr>
        <p:sp>
          <p:nvSpPr>
            <p:cNvPr id="176" name="Rectangle 175"/>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77" name="Straight Connector 176"/>
            <p:cNvCxnSpPr>
              <a:stCxn id="176" idx="2"/>
              <a:endCxn id="178"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78" name="Rectangle 177"/>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79" name="Rounded Rectangle 178"/>
          <p:cNvSpPr/>
          <p:nvPr/>
        </p:nvSpPr>
        <p:spPr>
          <a:xfrm>
            <a:off x="7956882" y="3893021"/>
            <a:ext cx="566908" cy="499289"/>
          </a:xfrm>
          <a:prstGeom prst="round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MAC PIB</a:t>
            </a:r>
          </a:p>
        </p:txBody>
      </p:sp>
      <p:sp>
        <p:nvSpPr>
          <p:cNvPr id="180" name="TextBox 179"/>
          <p:cNvSpPr txBox="1"/>
          <p:nvPr/>
        </p:nvSpPr>
        <p:spPr>
          <a:xfrm>
            <a:off x="6468050" y="2323523"/>
            <a:ext cx="564578"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Device</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MAC</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81" name="Group 180"/>
          <p:cNvGrpSpPr/>
          <p:nvPr/>
        </p:nvGrpSpPr>
        <p:grpSpPr>
          <a:xfrm>
            <a:off x="5116342" y="2678481"/>
            <a:ext cx="767729" cy="2823199"/>
            <a:chOff x="291630" y="2459421"/>
            <a:chExt cx="1130501" cy="3764265"/>
          </a:xfrm>
        </p:grpSpPr>
        <p:sp>
          <p:nvSpPr>
            <p:cNvPr id="182" name="Rectangle 181"/>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83" name="Straight Connector 182"/>
            <p:cNvCxnSpPr>
              <a:stCxn id="182" idx="2"/>
              <a:endCxn id="184"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84" name="Rectangle 183"/>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85" name="TextBox 184"/>
          <p:cNvSpPr txBox="1"/>
          <p:nvPr/>
        </p:nvSpPr>
        <p:spPr>
          <a:xfrm>
            <a:off x="5552477" y="3452826"/>
            <a:ext cx="1340432"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1" lang="en-US" sz="1050" b="0" i="0" u="none" strike="noStrike" kern="0" cap="none" spc="0" normalizeH="0" baseline="0" noProof="0" dirty="0" err="1">
                <a:ln>
                  <a:noFill/>
                </a:ln>
                <a:solidFill>
                  <a:sysClr val="windowText" lastClr="000000"/>
                </a:solidFill>
                <a:effectLst/>
                <a:uLnTx/>
                <a:uFillTx/>
              </a:rPr>
              <a:t>SRM.request</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86" name="Group 185"/>
          <p:cNvGrpSpPr/>
          <p:nvPr/>
        </p:nvGrpSpPr>
        <p:grpSpPr>
          <a:xfrm>
            <a:off x="2304933" y="2701816"/>
            <a:ext cx="767729" cy="2823199"/>
            <a:chOff x="291630" y="2459421"/>
            <a:chExt cx="1130501" cy="3764265"/>
          </a:xfrm>
        </p:grpSpPr>
        <p:sp>
          <p:nvSpPr>
            <p:cNvPr id="187" name="Rectangle 186"/>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88" name="Straight Connector 187"/>
            <p:cNvCxnSpPr>
              <a:stCxn id="187" idx="2"/>
              <a:endCxn id="189"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89" name="Rectangle 188"/>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cxnSp>
        <p:nvCxnSpPr>
          <p:cNvPr id="190" name="Straight Arrow Connector 189"/>
          <p:cNvCxnSpPr/>
          <p:nvPr/>
        </p:nvCxnSpPr>
        <p:spPr>
          <a:xfrm>
            <a:off x="5497550" y="3653835"/>
            <a:ext cx="1303020" cy="0"/>
          </a:xfrm>
          <a:prstGeom prst="straightConnector1">
            <a:avLst/>
          </a:prstGeom>
          <a:noFill/>
          <a:ln w="19050" cap="flat" cmpd="sng" algn="ctr">
            <a:solidFill>
              <a:sysClr val="windowText" lastClr="000000"/>
            </a:solidFill>
            <a:prstDash val="solid"/>
            <a:miter lim="800000"/>
            <a:tailEnd type="triangle"/>
          </a:ln>
          <a:effectLst/>
        </p:spPr>
      </p:cxnSp>
      <p:sp>
        <p:nvSpPr>
          <p:cNvPr id="191" name="TextBox 190"/>
          <p:cNvSpPr txBox="1"/>
          <p:nvPr/>
        </p:nvSpPr>
        <p:spPr>
          <a:xfrm>
            <a:off x="5206661" y="2289177"/>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effectLst/>
                <a:uLnTx/>
                <a:uFillTx/>
              </a:rPr>
              <a:t>MMI</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sublayer</a:t>
            </a:r>
            <a:endParaRPr kumimoji="1" lang="en-US" sz="1050" b="0" i="0" u="none" strike="noStrike" kern="0" cap="none" spc="0" normalizeH="0" baseline="0" noProof="0" dirty="0">
              <a:ln>
                <a:noFill/>
              </a:ln>
              <a:effectLst/>
              <a:uLnTx/>
              <a:uFillTx/>
            </a:endParaRPr>
          </a:p>
        </p:txBody>
      </p:sp>
      <p:cxnSp>
        <p:nvCxnSpPr>
          <p:cNvPr id="192" name="Straight Arrow Connector 191"/>
          <p:cNvCxnSpPr/>
          <p:nvPr/>
        </p:nvCxnSpPr>
        <p:spPr>
          <a:xfrm>
            <a:off x="2667000" y="4943612"/>
            <a:ext cx="157734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93" name="TextBox 192"/>
          <p:cNvSpPr txBox="1"/>
          <p:nvPr/>
        </p:nvSpPr>
        <p:spPr>
          <a:xfrm>
            <a:off x="2629411" y="4733261"/>
            <a:ext cx="1590021" cy="337963"/>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MPH-EXEC-</a:t>
            </a:r>
            <a:r>
              <a:rPr kumimoji="1" lang="en-US" sz="1050" b="0" i="0" u="none" strike="noStrike" kern="0" cap="none" spc="0" normalizeH="0" baseline="0" noProof="0" dirty="0" err="1">
                <a:ln>
                  <a:noFill/>
                </a:ln>
                <a:solidFill>
                  <a:sysClr val="windowText" lastClr="000000"/>
                </a:solidFill>
                <a:effectLst/>
                <a:uLnTx/>
                <a:uFillTx/>
              </a:rPr>
              <a:t>PROFILE.confirm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94" name="Straight Arrow Connector 193"/>
          <p:cNvCxnSpPr/>
          <p:nvPr/>
        </p:nvCxnSpPr>
        <p:spPr>
          <a:xfrm>
            <a:off x="762000" y="5064893"/>
            <a:ext cx="192024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95" name="TextBox 194"/>
          <p:cNvSpPr txBox="1"/>
          <p:nvPr/>
        </p:nvSpPr>
        <p:spPr>
          <a:xfrm>
            <a:off x="685800" y="4800602"/>
            <a:ext cx="2050561"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1" i="0" u="none" strike="noStrike" kern="0" cap="none" spc="0" normalizeH="0" baseline="0" noProof="0" dirty="0">
                <a:ln>
                  <a:noFill/>
                </a:ln>
                <a:solidFill>
                  <a:srgbClr val="FF0000"/>
                </a:solidFill>
                <a:effectLst/>
                <a:uLnTx/>
                <a:uFillTx/>
              </a:rPr>
              <a:t>ULM-EXEC-</a:t>
            </a:r>
            <a:r>
              <a:rPr kumimoji="1" lang="en-US" sz="1050" b="1" i="0" u="none" strike="noStrike" kern="0" cap="none" spc="0" normalizeH="0" baseline="0" noProof="0" dirty="0" err="1">
                <a:ln>
                  <a:noFill/>
                </a:ln>
                <a:solidFill>
                  <a:srgbClr val="FF0000"/>
                </a:solidFill>
                <a:effectLst/>
                <a:uLnTx/>
                <a:uFillTx/>
              </a:rPr>
              <a:t>PROFILE.confirm</a:t>
            </a:r>
            <a:endParaRPr kumimoji="1" lang="en-US" sz="1050" b="1" i="0" u="none" strike="noStrike" kern="0" cap="none" spc="0" normalizeH="0" baseline="0" noProof="0" dirty="0">
              <a:ln>
                <a:noFill/>
              </a:ln>
              <a:solidFill>
                <a:srgbClr val="FF0000"/>
              </a:solidFill>
              <a:effectLst/>
              <a:uLnTx/>
              <a:uFillTx/>
            </a:endParaRPr>
          </a:p>
        </p:txBody>
      </p:sp>
      <p:cxnSp>
        <p:nvCxnSpPr>
          <p:cNvPr id="196" name="Straight Arrow Connector 195"/>
          <p:cNvCxnSpPr/>
          <p:nvPr/>
        </p:nvCxnSpPr>
        <p:spPr>
          <a:xfrm>
            <a:off x="4247178" y="4796827"/>
            <a:ext cx="1241947"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97" name="TextBox 196"/>
          <p:cNvSpPr txBox="1"/>
          <p:nvPr/>
        </p:nvSpPr>
        <p:spPr>
          <a:xfrm>
            <a:off x="4236379" y="4610735"/>
            <a:ext cx="1393330"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MMI-</a:t>
            </a:r>
            <a:r>
              <a:rPr kumimoji="1" lang="en-US" sz="1050" b="0" i="0" u="none" strike="noStrike" kern="0" cap="none" spc="0" normalizeH="0" baseline="0" noProof="0" dirty="0" err="1">
                <a:ln>
                  <a:noFill/>
                </a:ln>
                <a:solidFill>
                  <a:sysClr val="windowText" lastClr="000000"/>
                </a:solidFill>
                <a:effectLst/>
                <a:uLnTx/>
                <a:uFillTx/>
              </a:rPr>
              <a:t>MGMT.confirm</a:t>
            </a:r>
            <a:endParaRPr kumimoji="1" lang="en-US" sz="1050" b="0" i="0" u="none" strike="noStrike" kern="0" cap="none" spc="0" normalizeH="0" baseline="0" noProof="0" dirty="0">
              <a:ln>
                <a:noFill/>
              </a:ln>
              <a:solidFill>
                <a:sysClr val="windowText" lastClr="000000"/>
              </a:solidFill>
              <a:effectLst/>
              <a:uLnTx/>
              <a:uFillTx/>
            </a:endParaRPr>
          </a:p>
        </p:txBody>
      </p:sp>
      <p:sp>
        <p:nvSpPr>
          <p:cNvPr id="198" name="TextBox 197"/>
          <p:cNvSpPr txBox="1"/>
          <p:nvPr/>
        </p:nvSpPr>
        <p:spPr>
          <a:xfrm>
            <a:off x="5562864" y="4398389"/>
            <a:ext cx="1377300"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1" lang="en-US" sz="1050" b="0" i="0" u="none" strike="noStrike" kern="0" cap="none" spc="0" normalizeH="0" baseline="0" noProof="0" dirty="0" err="1">
                <a:ln>
                  <a:noFill/>
                </a:ln>
                <a:solidFill>
                  <a:sysClr val="windowText" lastClr="000000"/>
                </a:solidFill>
                <a:effectLst/>
                <a:uLnTx/>
                <a:uFillTx/>
              </a:rPr>
              <a:t>SRM.confirm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99" name="Straight Arrow Connector 198"/>
          <p:cNvCxnSpPr/>
          <p:nvPr/>
        </p:nvCxnSpPr>
        <p:spPr>
          <a:xfrm>
            <a:off x="5497547" y="4630572"/>
            <a:ext cx="130302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200" name="TextBox 199"/>
          <p:cNvSpPr txBox="1"/>
          <p:nvPr/>
        </p:nvSpPr>
        <p:spPr>
          <a:xfrm>
            <a:off x="3528332" y="2046065"/>
            <a:ext cx="1013419"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IEEE802.15.12</a:t>
            </a:r>
          </a:p>
        </p:txBody>
      </p:sp>
      <p:sp>
        <p:nvSpPr>
          <p:cNvPr id="201" name="Left Bracket 200"/>
          <p:cNvSpPr/>
          <p:nvPr/>
        </p:nvSpPr>
        <p:spPr>
          <a:xfrm rot="5400000">
            <a:off x="3995995" y="553130"/>
            <a:ext cx="116567" cy="3566160"/>
          </a:xfrm>
          <a:prstGeom prst="leftBracket">
            <a:avLst>
              <a:gd name="adj" fmla="val 46349"/>
            </a:avLst>
          </a:prstGeom>
          <a:noFill/>
          <a:ln w="635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02" name="TextBox 201"/>
          <p:cNvSpPr txBox="1"/>
          <p:nvPr/>
        </p:nvSpPr>
        <p:spPr>
          <a:xfrm>
            <a:off x="6757541" y="3721025"/>
            <a:ext cx="1293944"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0" lang="en-US" sz="1050" b="0" i="0" u="none" strike="noStrike" kern="0" cap="none" spc="0" normalizeH="0" baseline="0" noProof="0" dirty="0" err="1">
                <a:ln>
                  <a:noFill/>
                </a:ln>
                <a:solidFill>
                  <a:sysClr val="windowText" lastClr="000000"/>
                </a:solidFill>
                <a:effectLst/>
                <a:uLnTx/>
                <a:uFillTx/>
              </a:rPr>
              <a:t>SET</a:t>
            </a:r>
            <a:r>
              <a:rPr kumimoji="1" lang="en-US" sz="1050" b="0" i="0" u="none" strike="noStrike" kern="0" cap="none" spc="0" normalizeH="0" baseline="0" noProof="0" dirty="0" err="1">
                <a:ln>
                  <a:noFill/>
                </a:ln>
                <a:solidFill>
                  <a:sysClr val="windowText" lastClr="000000"/>
                </a:solidFill>
                <a:effectLst/>
                <a:uLnTx/>
                <a:uFillTx/>
              </a:rPr>
              <a:t>.request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203" name="TextBox 202"/>
          <p:cNvSpPr txBox="1"/>
          <p:nvPr/>
        </p:nvSpPr>
        <p:spPr>
          <a:xfrm>
            <a:off x="6751577" y="4115822"/>
            <a:ext cx="1330814"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0" lang="en-US" sz="1050" b="0" i="0" u="none" strike="noStrike" kern="0" cap="none" spc="0" normalizeH="0" baseline="0" noProof="0" dirty="0" err="1">
                <a:ln>
                  <a:noFill/>
                </a:ln>
                <a:solidFill>
                  <a:sysClr val="windowText" lastClr="000000"/>
                </a:solidFill>
                <a:effectLst/>
                <a:uLnTx/>
                <a:uFillTx/>
              </a:rPr>
              <a:t>SET</a:t>
            </a:r>
            <a:r>
              <a:rPr kumimoji="1" lang="en-US" sz="1050" b="0" i="0" u="none" strike="noStrike" kern="0" cap="none" spc="0" normalizeH="0" baseline="0" noProof="0" dirty="0" err="1">
                <a:ln>
                  <a:noFill/>
                </a:ln>
                <a:solidFill>
                  <a:sysClr val="windowText" lastClr="000000"/>
                </a:solidFill>
                <a:effectLst/>
                <a:uLnTx/>
                <a:uFillTx/>
              </a:rPr>
              <a:t>.confirm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204" name="Straight Arrow Connector 203"/>
          <p:cNvCxnSpPr/>
          <p:nvPr/>
        </p:nvCxnSpPr>
        <p:spPr>
          <a:xfrm>
            <a:off x="6791467" y="3962187"/>
            <a:ext cx="1165860" cy="0"/>
          </a:xfrm>
          <a:prstGeom prst="straightConnector1">
            <a:avLst/>
          </a:prstGeom>
          <a:noFill/>
          <a:ln w="19050" cap="flat" cmpd="sng" algn="ctr">
            <a:solidFill>
              <a:sysClr val="windowText" lastClr="000000"/>
            </a:solidFill>
            <a:prstDash val="solid"/>
            <a:miter lim="800000"/>
            <a:tailEnd type="triangle"/>
          </a:ln>
          <a:effectLst/>
        </p:spPr>
      </p:cxnSp>
      <p:cxnSp>
        <p:nvCxnSpPr>
          <p:cNvPr id="205" name="Straight Arrow Connector 204"/>
          <p:cNvCxnSpPr/>
          <p:nvPr/>
        </p:nvCxnSpPr>
        <p:spPr>
          <a:xfrm>
            <a:off x="6791466" y="4339633"/>
            <a:ext cx="116586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206" name="TextBox 205"/>
          <p:cNvSpPr txBox="1"/>
          <p:nvPr/>
        </p:nvSpPr>
        <p:spPr>
          <a:xfrm>
            <a:off x="6986796" y="2046065"/>
            <a:ext cx="946093"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IEEE802.15.4</a:t>
            </a:r>
          </a:p>
        </p:txBody>
      </p:sp>
      <p:sp>
        <p:nvSpPr>
          <p:cNvPr id="207" name="Left Bracket 206"/>
          <p:cNvSpPr/>
          <p:nvPr/>
        </p:nvSpPr>
        <p:spPr>
          <a:xfrm rot="5400000">
            <a:off x="7333936" y="1215314"/>
            <a:ext cx="116567" cy="2263140"/>
          </a:xfrm>
          <a:prstGeom prst="leftBracket">
            <a:avLst>
              <a:gd name="adj" fmla="val 46349"/>
            </a:avLst>
          </a:prstGeom>
          <a:noFill/>
          <a:ln w="635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413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Backup &lt;15-17-0050-01-0012&gt;</a:t>
            </a:r>
          </a:p>
        </p:txBody>
      </p:sp>
      <p:sp>
        <p:nvSpPr>
          <p:cNvPr id="3" name="Text Placeholder 2"/>
          <p:cNvSpPr>
            <a:spLocks noGrp="1"/>
          </p:cNvSpPr>
          <p:nvPr>
            <p:ph type="body" idx="1"/>
          </p:nvPr>
        </p:nvSpPr>
        <p:spPr/>
        <p:txBody>
          <a:bodyPr/>
          <a:lstStyle/>
          <a:p>
            <a:endParaRPr lang="en-US" dirty="0"/>
          </a:p>
        </p:txBody>
      </p:sp>
      <p:sp>
        <p:nvSpPr>
          <p:cNvPr id="4" name="Date Placeholder 3"/>
          <p:cNvSpPr>
            <a:spLocks noGrp="1"/>
          </p:cNvSpPr>
          <p:nvPr>
            <p:ph type="dt" sz="half" idx="10"/>
          </p:nvPr>
        </p:nvSpPr>
        <p:spPr/>
        <p:txBody>
          <a:bodyPr/>
          <a:lstStyle/>
          <a:p>
            <a:r>
              <a:rPr lang="en-US" dirty="0"/>
              <a:t>&lt;Mar 2017&gt;</a:t>
            </a:r>
          </a:p>
        </p:txBody>
      </p:sp>
      <p:sp>
        <p:nvSpPr>
          <p:cNvPr id="5" name="Footer Placeholder 4"/>
          <p:cNvSpPr>
            <a:spLocks noGrp="1"/>
          </p:cNvSpPr>
          <p:nvPr>
            <p:ph type="ftr" sz="quarter" idx="11"/>
          </p:nvPr>
        </p:nvSpPr>
        <p:spPr/>
        <p:txBody>
          <a:bodyPr/>
          <a:lstStyle/>
          <a:p>
            <a:r>
              <a:rPr lang="en-US"/>
              <a:t>&lt;Hidetoshi Yokota&gt;, &lt;Landis+Gyr&gt;</a:t>
            </a:r>
          </a:p>
        </p:txBody>
      </p:sp>
      <p:sp>
        <p:nvSpPr>
          <p:cNvPr id="6" name="Slide Number Placeholder 5"/>
          <p:cNvSpPr>
            <a:spLocks noGrp="1"/>
          </p:cNvSpPr>
          <p:nvPr>
            <p:ph type="sldNum" sz="quarter" idx="12"/>
          </p:nvPr>
        </p:nvSpPr>
        <p:spPr/>
        <p:txBody>
          <a:bodyPr/>
          <a:lstStyle/>
          <a:p>
            <a:r>
              <a:rPr lang="en-US"/>
              <a:t>Slide </a:t>
            </a:r>
            <a:fld id="{445AD505-05E9-B64B-B0BB-7EEAB2629E21}" type="slidenum">
              <a:rPr lang="en-US" smtClean="0"/>
              <a:pPr/>
              <a:t>12</a:t>
            </a:fld>
            <a:endParaRPr lang="en-US"/>
          </a:p>
        </p:txBody>
      </p:sp>
    </p:spTree>
    <p:extLst>
      <p:ext uri="{BB962C8B-B14F-4D97-AF65-F5344CB8AC3E}">
        <p14:creationId xmlns:p14="http://schemas.microsoft.com/office/powerpoint/2010/main" val="1865529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ULI “Profile” for Protocol Management</a:t>
            </a:r>
          </a:p>
        </p:txBody>
      </p:sp>
      <p:sp>
        <p:nvSpPr>
          <p:cNvPr id="6" name="Content Placeholder 5"/>
          <p:cNvSpPr>
            <a:spLocks noGrp="1"/>
          </p:cNvSpPr>
          <p:nvPr>
            <p:ph idx="1"/>
          </p:nvPr>
        </p:nvSpPr>
        <p:spPr/>
        <p:txBody>
          <a:bodyPr>
            <a:normAutofit fontScale="62500" lnSpcReduction="20000"/>
          </a:bodyPr>
          <a:lstStyle/>
          <a:p>
            <a:r>
              <a:rPr lang="en-US" dirty="0"/>
              <a:t>Values of ULI</a:t>
            </a:r>
          </a:p>
          <a:p>
            <a:pPr lvl="1"/>
            <a:r>
              <a:rPr lang="en-US" dirty="0"/>
              <a:t>Simpler interface to the MAC that reduces the number of API calls by combining existing MLME  into something easier to use</a:t>
            </a:r>
          </a:p>
          <a:p>
            <a:pPr lvl="1"/>
            <a:r>
              <a:rPr lang="en-US" dirty="0"/>
              <a:t> Common interface to other IEEE802 families (LLC-like function)</a:t>
            </a:r>
          </a:p>
          <a:p>
            <a:r>
              <a:rPr lang="en-US" dirty="0"/>
              <a:t>Challenge</a:t>
            </a:r>
          </a:p>
          <a:p>
            <a:pPr lvl="1"/>
            <a:r>
              <a:rPr lang="en-US" dirty="0"/>
              <a:t>Mapping between layers or different 802 specs is not so simple…</a:t>
            </a:r>
          </a:p>
          <a:p>
            <a:r>
              <a:rPr lang="en-US" dirty="0"/>
              <a:t>Proposal</a:t>
            </a:r>
          </a:p>
          <a:p>
            <a:pPr lvl="1"/>
            <a:r>
              <a:rPr lang="en-US" dirty="0"/>
              <a:t>Define a “ULI Profile”, which is a set of parameters or commands to simply access</a:t>
            </a:r>
          </a:p>
          <a:p>
            <a:pPr lvl="1"/>
            <a:r>
              <a:rPr lang="en-US" dirty="0"/>
              <a:t>Yang modeling can be used for this</a:t>
            </a:r>
          </a:p>
          <a:p>
            <a:r>
              <a:rPr lang="en-US" dirty="0"/>
              <a:t>Use cases for ULI Profile </a:t>
            </a:r>
          </a:p>
          <a:p>
            <a:pPr lvl="1"/>
            <a:r>
              <a:rPr lang="en-US" dirty="0"/>
              <a:t>Use case 1: one-shot MAC/PHY configuration </a:t>
            </a:r>
          </a:p>
          <a:p>
            <a:pPr lvl="1"/>
            <a:r>
              <a:rPr lang="en-US" dirty="0"/>
              <a:t>Use case 2: 802.x &lt;-&gt; 802.y protocol translation</a:t>
            </a:r>
          </a:p>
          <a:p>
            <a:pPr lvl="1"/>
            <a:r>
              <a:rPr lang="en-US" dirty="0"/>
              <a:t>Use case 3: MAC/PHY configuration by higher layer applications </a:t>
            </a:r>
          </a:p>
          <a:p>
            <a:endParaRPr lang="en-US" dirty="0"/>
          </a:p>
          <a:p>
            <a:pPr marL="0" indent="0">
              <a:buNone/>
            </a:pPr>
            <a:endParaRPr lang="en-US" dirty="0"/>
          </a:p>
        </p:txBody>
      </p:sp>
      <p:sp>
        <p:nvSpPr>
          <p:cNvPr id="2" name="Date Placeholder 1"/>
          <p:cNvSpPr>
            <a:spLocks noGrp="1"/>
          </p:cNvSpPr>
          <p:nvPr>
            <p:ph type="dt" sz="half" idx="10"/>
          </p:nvPr>
        </p:nvSpPr>
        <p:spPr/>
        <p:txBody>
          <a:bodyPr/>
          <a:lstStyle/>
          <a:p>
            <a:r>
              <a:rPr lang="en-US" dirty="0"/>
              <a:t>&lt;Mar 2017&gt;</a:t>
            </a:r>
          </a:p>
        </p:txBody>
      </p:sp>
      <p:sp>
        <p:nvSpPr>
          <p:cNvPr id="3" name="Footer Placeholder 2"/>
          <p:cNvSpPr>
            <a:spLocks noGrp="1"/>
          </p:cNvSpPr>
          <p:nvPr>
            <p:ph type="ftr" sz="quarter" idx="11"/>
          </p:nvPr>
        </p:nvSpPr>
        <p:spPr/>
        <p:txBody>
          <a:bodyPr/>
          <a:lstStyle/>
          <a:p>
            <a:r>
              <a:rPr lang="en-US"/>
              <a:t>&lt;Hidetoshi Yokota&gt;, &lt;Landis+Gyr&gt;</a:t>
            </a:r>
          </a:p>
        </p:txBody>
      </p:sp>
      <p:sp>
        <p:nvSpPr>
          <p:cNvPr id="4" name="Slide Number Placeholder 3"/>
          <p:cNvSpPr>
            <a:spLocks noGrp="1"/>
          </p:cNvSpPr>
          <p:nvPr>
            <p:ph type="sldNum" sz="quarter" idx="12"/>
          </p:nvPr>
        </p:nvSpPr>
        <p:spPr/>
        <p:txBody>
          <a:bodyPr/>
          <a:lstStyle/>
          <a:p>
            <a:r>
              <a:rPr lang="en-US"/>
              <a:t>Slide </a:t>
            </a:r>
            <a:fld id="{B203204F-18E1-E243-BC77-5EC53382E152}" type="slidenum">
              <a:rPr lang="en-US" smtClean="0"/>
              <a:pPr/>
              <a:t>13</a:t>
            </a:fld>
            <a:endParaRPr lang="en-US"/>
          </a:p>
        </p:txBody>
      </p:sp>
    </p:spTree>
    <p:extLst>
      <p:ext uri="{BB962C8B-B14F-4D97-AF65-F5344CB8AC3E}">
        <p14:creationId xmlns:p14="http://schemas.microsoft.com/office/powerpoint/2010/main" val="505885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ULI Profile identification and operation primitives</a:t>
            </a:r>
          </a:p>
        </p:txBody>
      </p:sp>
      <p:sp>
        <p:nvSpPr>
          <p:cNvPr id="3" name="Content Placeholder 2"/>
          <p:cNvSpPr>
            <a:spLocks noGrp="1"/>
          </p:cNvSpPr>
          <p:nvPr>
            <p:ph idx="1"/>
          </p:nvPr>
        </p:nvSpPr>
        <p:spPr/>
        <p:txBody>
          <a:bodyPr>
            <a:normAutofit fontScale="92500" lnSpcReduction="10000"/>
          </a:bodyPr>
          <a:lstStyle/>
          <a:p>
            <a:r>
              <a:rPr lang="en-US" dirty="0"/>
              <a:t>Scope of profile ID</a:t>
            </a:r>
          </a:p>
          <a:p>
            <a:pPr lvl="1"/>
            <a:r>
              <a:rPr lang="en-US" dirty="0"/>
              <a:t>Local ID</a:t>
            </a:r>
          </a:p>
          <a:p>
            <a:pPr lvl="1"/>
            <a:r>
              <a:rPr lang="en-US" dirty="0"/>
              <a:t>global ID (standardized)</a:t>
            </a:r>
          </a:p>
          <a:p>
            <a:r>
              <a:rPr lang="en-US" dirty="0"/>
              <a:t>Type of operations</a:t>
            </a:r>
          </a:p>
          <a:p>
            <a:pPr lvl="1"/>
            <a:r>
              <a:rPr lang="en-US" dirty="0"/>
              <a:t>ULM-CREATE-PROFILE()</a:t>
            </a:r>
          </a:p>
          <a:p>
            <a:pPr lvl="1"/>
            <a:r>
              <a:rPr lang="en-US" dirty="0"/>
              <a:t>ULM-EXEC-PROFILE()</a:t>
            </a:r>
          </a:p>
          <a:p>
            <a:pPr lvl="1"/>
            <a:r>
              <a:rPr lang="en-US" dirty="0"/>
              <a:t>ULM-GET-PROFILE()</a:t>
            </a:r>
          </a:p>
          <a:p>
            <a:pPr lvl="1"/>
            <a:r>
              <a:rPr lang="en-US" dirty="0"/>
              <a:t>ULM-CHANGE-PROFILE()</a:t>
            </a:r>
          </a:p>
          <a:p>
            <a:pPr lvl="1"/>
            <a:r>
              <a:rPr lang="en-US" dirty="0"/>
              <a:t>ULM-DELETE-PROFILE()</a:t>
            </a:r>
          </a:p>
        </p:txBody>
      </p:sp>
      <p:sp>
        <p:nvSpPr>
          <p:cNvPr id="4" name="Date Placeholder 3"/>
          <p:cNvSpPr>
            <a:spLocks noGrp="1"/>
          </p:cNvSpPr>
          <p:nvPr>
            <p:ph type="dt" sz="half" idx="10"/>
          </p:nvPr>
        </p:nvSpPr>
        <p:spPr/>
        <p:txBody>
          <a:bodyPr/>
          <a:lstStyle/>
          <a:p>
            <a:r>
              <a:rPr lang="en-US" dirty="0"/>
              <a:t>&lt;Mar 2017&gt;</a:t>
            </a:r>
          </a:p>
        </p:txBody>
      </p:sp>
      <p:sp>
        <p:nvSpPr>
          <p:cNvPr id="5" name="Footer Placeholder 4"/>
          <p:cNvSpPr>
            <a:spLocks noGrp="1"/>
          </p:cNvSpPr>
          <p:nvPr>
            <p:ph type="ftr" sz="quarter" idx="11"/>
          </p:nvPr>
        </p:nvSpPr>
        <p:spPr/>
        <p:txBody>
          <a:bodyPr/>
          <a:lstStyle/>
          <a:p>
            <a:r>
              <a:rPr lang="en-US"/>
              <a:t>&lt;Hidetoshi Yokota&gt;, &lt;Landis+Gyr&gt;</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14</a:t>
            </a:fld>
            <a:endParaRPr lang="en-US"/>
          </a:p>
        </p:txBody>
      </p:sp>
    </p:spTree>
    <p:extLst>
      <p:ext uri="{BB962C8B-B14F-4D97-AF65-F5344CB8AC3E}">
        <p14:creationId xmlns:p14="http://schemas.microsoft.com/office/powerpoint/2010/main" val="3201863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Use case 1: one-shot MAC/PHY configuration </a:t>
            </a:r>
          </a:p>
        </p:txBody>
      </p:sp>
      <p:sp>
        <p:nvSpPr>
          <p:cNvPr id="15" name="Content Placeholder 14"/>
          <p:cNvSpPr>
            <a:spLocks noGrp="1"/>
          </p:cNvSpPr>
          <p:nvPr>
            <p:ph idx="1"/>
          </p:nvPr>
        </p:nvSpPr>
        <p:spPr>
          <a:xfrm>
            <a:off x="685800" y="1828801"/>
            <a:ext cx="7772400" cy="533364"/>
          </a:xfrm>
        </p:spPr>
        <p:txBody>
          <a:bodyPr/>
          <a:lstStyle/>
          <a:p>
            <a:r>
              <a:rPr lang="en-US" sz="2800" dirty="0"/>
              <a:t>Simplifies parameter settings</a:t>
            </a:r>
          </a:p>
        </p:txBody>
      </p:sp>
      <p:sp>
        <p:nvSpPr>
          <p:cNvPr id="4" name="Date Placeholder 3"/>
          <p:cNvSpPr>
            <a:spLocks noGrp="1"/>
          </p:cNvSpPr>
          <p:nvPr>
            <p:ph type="dt" sz="half" idx="10"/>
          </p:nvPr>
        </p:nvSpPr>
        <p:spPr/>
        <p:txBody>
          <a:bodyPr/>
          <a:lstStyle/>
          <a:p>
            <a:r>
              <a:rPr lang="en-US" dirty="0"/>
              <a:t>&lt;Mar 2017&gt;</a:t>
            </a:r>
          </a:p>
        </p:txBody>
      </p:sp>
      <p:sp>
        <p:nvSpPr>
          <p:cNvPr id="5" name="Footer Placeholder 4"/>
          <p:cNvSpPr>
            <a:spLocks noGrp="1"/>
          </p:cNvSpPr>
          <p:nvPr>
            <p:ph type="ftr" sz="quarter" idx="11"/>
          </p:nvPr>
        </p:nvSpPr>
        <p:spPr/>
        <p:txBody>
          <a:bodyPr/>
          <a:lstStyle/>
          <a:p>
            <a:r>
              <a:rPr lang="en-US"/>
              <a:t>&lt;Hidetoshi Yokota&gt;, &lt;Landis+Gyr&gt;</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15</a:t>
            </a:fld>
            <a:endParaRPr lang="en-US"/>
          </a:p>
        </p:txBody>
      </p:sp>
      <p:sp>
        <p:nvSpPr>
          <p:cNvPr id="9" name="Rectangle 8"/>
          <p:cNvSpPr/>
          <p:nvPr/>
        </p:nvSpPr>
        <p:spPr>
          <a:xfrm>
            <a:off x="4119" y="0"/>
            <a:ext cx="1062681" cy="327455"/>
          </a:xfrm>
          <a:prstGeom prst="rect">
            <a:avLst/>
          </a:prstGeom>
          <a:solidFill>
            <a:srgbClr val="ED7D31"/>
          </a:solidFill>
          <a:ln w="12700" cap="flat" cmpd="sng" algn="ctr">
            <a:solidFill>
              <a:srgbClr val="ED7D31">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Use case 1</a:t>
            </a:r>
          </a:p>
        </p:txBody>
      </p:sp>
      <p:sp>
        <p:nvSpPr>
          <p:cNvPr id="20" name="TextBox 19"/>
          <p:cNvSpPr txBox="1"/>
          <p:nvPr/>
        </p:nvSpPr>
        <p:spPr>
          <a:xfrm>
            <a:off x="1852852" y="2518440"/>
            <a:ext cx="2031325" cy="507831"/>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rPr>
              <a:t>ULI profile ID=0x01</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rPr>
              <a:t>“Configuration profile #1”</a:t>
            </a:r>
          </a:p>
        </p:txBody>
      </p:sp>
      <p:graphicFrame>
        <p:nvGraphicFramePr>
          <p:cNvPr id="21" name="Table 20"/>
          <p:cNvGraphicFramePr>
            <a:graphicFrameLocks noGrp="1"/>
          </p:cNvGraphicFramePr>
          <p:nvPr>
            <p:extLst/>
          </p:nvPr>
        </p:nvGraphicFramePr>
        <p:xfrm>
          <a:off x="1436469" y="2960370"/>
          <a:ext cx="2955328" cy="3059430"/>
        </p:xfrm>
        <a:graphic>
          <a:graphicData uri="http://schemas.openxmlformats.org/drawingml/2006/table">
            <a:tbl>
              <a:tblPr firstRow="1"/>
              <a:tblGrid>
                <a:gridCol w="1477664">
                  <a:extLst>
                    <a:ext uri="{9D8B030D-6E8A-4147-A177-3AD203B41FA5}">
                      <a16:colId xmlns:a16="http://schemas.microsoft.com/office/drawing/2014/main" val="2712359029"/>
                    </a:ext>
                  </a:extLst>
                </a:gridCol>
                <a:gridCol w="1477664">
                  <a:extLst>
                    <a:ext uri="{9D8B030D-6E8A-4147-A177-3AD203B41FA5}">
                      <a16:colId xmlns:a16="http://schemas.microsoft.com/office/drawing/2014/main" val="93927268"/>
                    </a:ext>
                  </a:extLst>
                </a:gridCol>
              </a:tblGrid>
              <a:tr h="278130">
                <a:tc>
                  <a:txBody>
                    <a:bodyPr/>
                    <a:lstStyle>
                      <a:lvl1pPr marL="0" algn="l" defTabSz="457200" rtl="0" eaLnBrk="1" latinLnBrk="0" hangingPunct="1">
                        <a:defRPr sz="1800" b="1" kern="1200">
                          <a:solidFill>
                            <a:schemeClr val="lt1"/>
                          </a:solidFill>
                          <a:latin typeface="Calibri" panose="020F0502020204030204"/>
                        </a:defRPr>
                      </a:lvl1pPr>
                      <a:lvl2pPr marL="457200" algn="l" defTabSz="457200" rtl="0" eaLnBrk="1" latinLnBrk="0" hangingPunct="1">
                        <a:defRPr sz="1800" b="1" kern="1200">
                          <a:solidFill>
                            <a:schemeClr val="lt1"/>
                          </a:solidFill>
                          <a:latin typeface="Calibri" panose="020F0502020204030204"/>
                        </a:defRPr>
                      </a:lvl2pPr>
                      <a:lvl3pPr marL="914400" algn="l" defTabSz="457200" rtl="0" eaLnBrk="1" latinLnBrk="0" hangingPunct="1">
                        <a:defRPr sz="1800" b="1" kern="1200">
                          <a:solidFill>
                            <a:schemeClr val="lt1"/>
                          </a:solidFill>
                          <a:latin typeface="Calibri" panose="020F0502020204030204"/>
                        </a:defRPr>
                      </a:lvl3pPr>
                      <a:lvl4pPr marL="1371600" algn="l" defTabSz="457200" rtl="0" eaLnBrk="1" latinLnBrk="0" hangingPunct="1">
                        <a:defRPr sz="1800" b="1" kern="1200">
                          <a:solidFill>
                            <a:schemeClr val="lt1"/>
                          </a:solidFill>
                          <a:latin typeface="Calibri" panose="020F0502020204030204"/>
                        </a:defRPr>
                      </a:lvl4pPr>
                      <a:lvl5pPr marL="1828800" algn="l" defTabSz="457200" rtl="0" eaLnBrk="1" latinLnBrk="0" hangingPunct="1">
                        <a:defRPr sz="1800" b="1" kern="1200">
                          <a:solidFill>
                            <a:schemeClr val="lt1"/>
                          </a:solidFill>
                          <a:latin typeface="Calibri" panose="020F0502020204030204"/>
                        </a:defRPr>
                      </a:lvl5pPr>
                      <a:lvl6pPr marL="2286000" algn="l" defTabSz="457200" rtl="0" eaLnBrk="1" latinLnBrk="0" hangingPunct="1">
                        <a:defRPr sz="1800" b="1" kern="1200">
                          <a:solidFill>
                            <a:schemeClr val="lt1"/>
                          </a:solidFill>
                          <a:latin typeface="Calibri" panose="020F0502020204030204"/>
                        </a:defRPr>
                      </a:lvl6pPr>
                      <a:lvl7pPr marL="2743200" algn="l" defTabSz="457200" rtl="0" eaLnBrk="1" latinLnBrk="0" hangingPunct="1">
                        <a:defRPr sz="1800" b="1" kern="1200">
                          <a:solidFill>
                            <a:schemeClr val="lt1"/>
                          </a:solidFill>
                          <a:latin typeface="Calibri" panose="020F0502020204030204"/>
                        </a:defRPr>
                      </a:lvl7pPr>
                      <a:lvl8pPr marL="3200400" algn="l" defTabSz="457200" rtl="0" eaLnBrk="1" latinLnBrk="0" hangingPunct="1">
                        <a:defRPr sz="1800" b="1" kern="1200">
                          <a:solidFill>
                            <a:schemeClr val="lt1"/>
                          </a:solidFill>
                          <a:latin typeface="Calibri" panose="020F0502020204030204"/>
                        </a:defRPr>
                      </a:lvl8pPr>
                      <a:lvl9pPr marL="3657600" algn="l" defTabSz="457200" rtl="0" eaLnBrk="1" latinLnBrk="0" hangingPunct="1">
                        <a:defRPr sz="1800" b="1" kern="1200">
                          <a:solidFill>
                            <a:schemeClr val="lt1"/>
                          </a:solidFill>
                          <a:latin typeface="Calibri" panose="020F0502020204030204"/>
                        </a:defRPr>
                      </a:lvl9pPr>
                    </a:lstStyle>
                    <a:p>
                      <a:pPr algn="ctr"/>
                      <a:r>
                        <a:rPr lang="en-US" sz="1000" dirty="0"/>
                        <a:t>Parameter </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457200" rtl="0" eaLnBrk="1" latinLnBrk="0" hangingPunct="1">
                        <a:defRPr sz="1800" b="1" kern="1200">
                          <a:solidFill>
                            <a:schemeClr val="lt1"/>
                          </a:solidFill>
                          <a:latin typeface="Calibri" panose="020F0502020204030204"/>
                        </a:defRPr>
                      </a:lvl1pPr>
                      <a:lvl2pPr marL="457200" algn="l" defTabSz="457200" rtl="0" eaLnBrk="1" latinLnBrk="0" hangingPunct="1">
                        <a:defRPr sz="1800" b="1" kern="1200">
                          <a:solidFill>
                            <a:schemeClr val="lt1"/>
                          </a:solidFill>
                          <a:latin typeface="Calibri" panose="020F0502020204030204"/>
                        </a:defRPr>
                      </a:lvl2pPr>
                      <a:lvl3pPr marL="914400" algn="l" defTabSz="457200" rtl="0" eaLnBrk="1" latinLnBrk="0" hangingPunct="1">
                        <a:defRPr sz="1800" b="1" kern="1200">
                          <a:solidFill>
                            <a:schemeClr val="lt1"/>
                          </a:solidFill>
                          <a:latin typeface="Calibri" panose="020F0502020204030204"/>
                        </a:defRPr>
                      </a:lvl3pPr>
                      <a:lvl4pPr marL="1371600" algn="l" defTabSz="457200" rtl="0" eaLnBrk="1" latinLnBrk="0" hangingPunct="1">
                        <a:defRPr sz="1800" b="1" kern="1200">
                          <a:solidFill>
                            <a:schemeClr val="lt1"/>
                          </a:solidFill>
                          <a:latin typeface="Calibri" panose="020F0502020204030204"/>
                        </a:defRPr>
                      </a:lvl4pPr>
                      <a:lvl5pPr marL="1828800" algn="l" defTabSz="457200" rtl="0" eaLnBrk="1" latinLnBrk="0" hangingPunct="1">
                        <a:defRPr sz="1800" b="1" kern="1200">
                          <a:solidFill>
                            <a:schemeClr val="lt1"/>
                          </a:solidFill>
                          <a:latin typeface="Calibri" panose="020F0502020204030204"/>
                        </a:defRPr>
                      </a:lvl5pPr>
                      <a:lvl6pPr marL="2286000" algn="l" defTabSz="457200" rtl="0" eaLnBrk="1" latinLnBrk="0" hangingPunct="1">
                        <a:defRPr sz="1800" b="1" kern="1200">
                          <a:solidFill>
                            <a:schemeClr val="lt1"/>
                          </a:solidFill>
                          <a:latin typeface="Calibri" panose="020F0502020204030204"/>
                        </a:defRPr>
                      </a:lvl6pPr>
                      <a:lvl7pPr marL="2743200" algn="l" defTabSz="457200" rtl="0" eaLnBrk="1" latinLnBrk="0" hangingPunct="1">
                        <a:defRPr sz="1800" b="1" kern="1200">
                          <a:solidFill>
                            <a:schemeClr val="lt1"/>
                          </a:solidFill>
                          <a:latin typeface="Calibri" panose="020F0502020204030204"/>
                        </a:defRPr>
                      </a:lvl7pPr>
                      <a:lvl8pPr marL="3200400" algn="l" defTabSz="457200" rtl="0" eaLnBrk="1" latinLnBrk="0" hangingPunct="1">
                        <a:defRPr sz="1800" b="1" kern="1200">
                          <a:solidFill>
                            <a:schemeClr val="lt1"/>
                          </a:solidFill>
                          <a:latin typeface="Calibri" panose="020F0502020204030204"/>
                        </a:defRPr>
                      </a:lvl8pPr>
                      <a:lvl9pPr marL="3657600" algn="l" defTabSz="457200" rtl="0" eaLnBrk="1" latinLnBrk="0" hangingPunct="1">
                        <a:defRPr sz="1800" b="1" kern="1200">
                          <a:solidFill>
                            <a:schemeClr val="lt1"/>
                          </a:solidFill>
                          <a:latin typeface="Calibri" panose="020F0502020204030204"/>
                        </a:defRPr>
                      </a:lvl9pPr>
                    </a:lstStyle>
                    <a:p>
                      <a:pPr algn="ctr"/>
                      <a:r>
                        <a:rPr lang="en-US" sz="1000" dirty="0"/>
                        <a:t>Value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552787332"/>
                  </a:ext>
                </a:extLst>
              </a:tr>
              <a:tr h="278130">
                <a:tc gridSpan="2">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algn="ctr"/>
                      <a:r>
                        <a:rPr lang="en-US" sz="1000" b="1" dirty="0"/>
                        <a:t>MAC Parameters</a:t>
                      </a:r>
                    </a:p>
                  </a:txBody>
                  <a:tcPr marL="68580" marR="68580"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hMerge="1">
                  <a:txBody>
                    <a:bodyPr/>
                    <a:lstStyle/>
                    <a:p>
                      <a:endParaRPr lang="en-US" dirty="0"/>
                    </a:p>
                  </a:txBody>
                  <a:tcPr/>
                </a:tc>
                <a:extLst>
                  <a:ext uri="{0D108BD9-81ED-4DB2-BD59-A6C34878D82A}">
                    <a16:rowId xmlns:a16="http://schemas.microsoft.com/office/drawing/2014/main" val="526632673"/>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Device</a:t>
                      </a:r>
                      <a:r>
                        <a:rPr lang="en-US" sz="1000" baseline="0" dirty="0"/>
                        <a:t> Type</a:t>
                      </a:r>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FFD</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969360604"/>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PAN</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discovery</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11297479"/>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Operation mode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TSCH</a:t>
                      </a:r>
                      <a:r>
                        <a:rPr lang="en-US" sz="1000" baseline="0" dirty="0"/>
                        <a:t>-BE</a:t>
                      </a:r>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751749448"/>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Channel</a:t>
                      </a:r>
                      <a:r>
                        <a:rPr lang="en-US" sz="1000" baseline="0" dirty="0"/>
                        <a:t> Hopping</a:t>
                      </a:r>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529742664"/>
                  </a:ext>
                </a:extLst>
              </a:tr>
              <a:tr h="278130">
                <a:tc gridSpan="2">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algn="ctr"/>
                      <a:r>
                        <a:rPr lang="en-US" sz="1000" b="1" dirty="0"/>
                        <a:t>PHY</a:t>
                      </a:r>
                      <a:r>
                        <a:rPr lang="en-US" sz="1000" b="1" baseline="0" dirty="0"/>
                        <a:t> Parameters</a:t>
                      </a:r>
                      <a:endParaRPr lang="en-US" sz="1000" b="1" dirty="0"/>
                    </a:p>
                  </a:txBody>
                  <a:tcPr marL="68580" marR="68580" marT="34290" marB="3429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hMerge="1">
                  <a:txBody>
                    <a:bodyPr/>
                    <a:lstStyle/>
                    <a:p>
                      <a:endParaRPr lang="en-US" dirty="0"/>
                    </a:p>
                  </a:txBody>
                  <a:tcPr/>
                </a:tc>
                <a:extLst>
                  <a:ext uri="{0D108BD9-81ED-4DB2-BD59-A6C34878D82A}">
                    <a16:rowId xmlns:a16="http://schemas.microsoft.com/office/drawing/2014/main" val="4292479135"/>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Modulation</a:t>
                      </a:r>
                      <a:r>
                        <a:rPr lang="en-US" sz="1000" baseline="0" dirty="0"/>
                        <a:t> type</a:t>
                      </a:r>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FSK</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971516574"/>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FCS</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4</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77110410"/>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Data rate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100</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912177232"/>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Transmit</a:t>
                      </a:r>
                      <a:r>
                        <a:rPr lang="en-US" sz="1000" baseline="0" dirty="0"/>
                        <a:t> power</a:t>
                      </a:r>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20mW</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456641247"/>
                  </a:ext>
                </a:extLst>
              </a:tr>
            </a:tbl>
          </a:graphicData>
        </a:graphic>
      </p:graphicFrame>
      <p:sp>
        <p:nvSpPr>
          <p:cNvPr id="22" name="TextBox 21"/>
          <p:cNvSpPr txBox="1"/>
          <p:nvPr/>
        </p:nvSpPr>
        <p:spPr>
          <a:xfrm>
            <a:off x="5309655" y="2518440"/>
            <a:ext cx="2031325" cy="507831"/>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rPr>
              <a:t>ULI profile ID=0x02 </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rPr>
              <a:t>“Configuration profile #2”</a:t>
            </a:r>
          </a:p>
        </p:txBody>
      </p:sp>
      <p:graphicFrame>
        <p:nvGraphicFramePr>
          <p:cNvPr id="23" name="Table 22"/>
          <p:cNvGraphicFramePr>
            <a:graphicFrameLocks noGrp="1"/>
          </p:cNvGraphicFramePr>
          <p:nvPr>
            <p:extLst/>
          </p:nvPr>
        </p:nvGraphicFramePr>
        <p:xfrm>
          <a:off x="4893272" y="2960370"/>
          <a:ext cx="2955328" cy="3059430"/>
        </p:xfrm>
        <a:graphic>
          <a:graphicData uri="http://schemas.openxmlformats.org/drawingml/2006/table">
            <a:tbl>
              <a:tblPr firstRow="1"/>
              <a:tblGrid>
                <a:gridCol w="1477664">
                  <a:extLst>
                    <a:ext uri="{9D8B030D-6E8A-4147-A177-3AD203B41FA5}">
                      <a16:colId xmlns:a16="http://schemas.microsoft.com/office/drawing/2014/main" val="2712359029"/>
                    </a:ext>
                  </a:extLst>
                </a:gridCol>
                <a:gridCol w="1477664">
                  <a:extLst>
                    <a:ext uri="{9D8B030D-6E8A-4147-A177-3AD203B41FA5}">
                      <a16:colId xmlns:a16="http://schemas.microsoft.com/office/drawing/2014/main" val="93927268"/>
                    </a:ext>
                  </a:extLst>
                </a:gridCol>
              </a:tblGrid>
              <a:tr h="278130">
                <a:tc>
                  <a:txBody>
                    <a:bodyPr/>
                    <a:lstStyle>
                      <a:lvl1pPr marL="0" algn="l" defTabSz="457200" rtl="0" eaLnBrk="1" latinLnBrk="0" hangingPunct="1">
                        <a:defRPr sz="1800" b="1" kern="1200">
                          <a:solidFill>
                            <a:schemeClr val="lt1"/>
                          </a:solidFill>
                          <a:latin typeface="Calibri" panose="020F0502020204030204"/>
                        </a:defRPr>
                      </a:lvl1pPr>
                      <a:lvl2pPr marL="457200" algn="l" defTabSz="457200" rtl="0" eaLnBrk="1" latinLnBrk="0" hangingPunct="1">
                        <a:defRPr sz="1800" b="1" kern="1200">
                          <a:solidFill>
                            <a:schemeClr val="lt1"/>
                          </a:solidFill>
                          <a:latin typeface="Calibri" panose="020F0502020204030204"/>
                        </a:defRPr>
                      </a:lvl2pPr>
                      <a:lvl3pPr marL="914400" algn="l" defTabSz="457200" rtl="0" eaLnBrk="1" latinLnBrk="0" hangingPunct="1">
                        <a:defRPr sz="1800" b="1" kern="1200">
                          <a:solidFill>
                            <a:schemeClr val="lt1"/>
                          </a:solidFill>
                          <a:latin typeface="Calibri" panose="020F0502020204030204"/>
                        </a:defRPr>
                      </a:lvl3pPr>
                      <a:lvl4pPr marL="1371600" algn="l" defTabSz="457200" rtl="0" eaLnBrk="1" latinLnBrk="0" hangingPunct="1">
                        <a:defRPr sz="1800" b="1" kern="1200">
                          <a:solidFill>
                            <a:schemeClr val="lt1"/>
                          </a:solidFill>
                          <a:latin typeface="Calibri" panose="020F0502020204030204"/>
                        </a:defRPr>
                      </a:lvl4pPr>
                      <a:lvl5pPr marL="1828800" algn="l" defTabSz="457200" rtl="0" eaLnBrk="1" latinLnBrk="0" hangingPunct="1">
                        <a:defRPr sz="1800" b="1" kern="1200">
                          <a:solidFill>
                            <a:schemeClr val="lt1"/>
                          </a:solidFill>
                          <a:latin typeface="Calibri" panose="020F0502020204030204"/>
                        </a:defRPr>
                      </a:lvl5pPr>
                      <a:lvl6pPr marL="2286000" algn="l" defTabSz="457200" rtl="0" eaLnBrk="1" latinLnBrk="0" hangingPunct="1">
                        <a:defRPr sz="1800" b="1" kern="1200">
                          <a:solidFill>
                            <a:schemeClr val="lt1"/>
                          </a:solidFill>
                          <a:latin typeface="Calibri" panose="020F0502020204030204"/>
                        </a:defRPr>
                      </a:lvl6pPr>
                      <a:lvl7pPr marL="2743200" algn="l" defTabSz="457200" rtl="0" eaLnBrk="1" latinLnBrk="0" hangingPunct="1">
                        <a:defRPr sz="1800" b="1" kern="1200">
                          <a:solidFill>
                            <a:schemeClr val="lt1"/>
                          </a:solidFill>
                          <a:latin typeface="Calibri" panose="020F0502020204030204"/>
                        </a:defRPr>
                      </a:lvl7pPr>
                      <a:lvl8pPr marL="3200400" algn="l" defTabSz="457200" rtl="0" eaLnBrk="1" latinLnBrk="0" hangingPunct="1">
                        <a:defRPr sz="1800" b="1" kern="1200">
                          <a:solidFill>
                            <a:schemeClr val="lt1"/>
                          </a:solidFill>
                          <a:latin typeface="Calibri" panose="020F0502020204030204"/>
                        </a:defRPr>
                      </a:lvl8pPr>
                      <a:lvl9pPr marL="3657600" algn="l" defTabSz="457200" rtl="0" eaLnBrk="1" latinLnBrk="0" hangingPunct="1">
                        <a:defRPr sz="1800" b="1" kern="1200">
                          <a:solidFill>
                            <a:schemeClr val="lt1"/>
                          </a:solidFill>
                          <a:latin typeface="Calibri" panose="020F0502020204030204"/>
                        </a:defRPr>
                      </a:lvl9pPr>
                    </a:lstStyle>
                    <a:p>
                      <a:pPr algn="ctr"/>
                      <a:r>
                        <a:rPr lang="en-US" sz="1000" dirty="0"/>
                        <a:t>Parameter </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457200" rtl="0" eaLnBrk="1" latinLnBrk="0" hangingPunct="1">
                        <a:defRPr sz="1800" b="1" kern="1200">
                          <a:solidFill>
                            <a:schemeClr val="lt1"/>
                          </a:solidFill>
                          <a:latin typeface="Calibri" panose="020F0502020204030204"/>
                        </a:defRPr>
                      </a:lvl1pPr>
                      <a:lvl2pPr marL="457200" algn="l" defTabSz="457200" rtl="0" eaLnBrk="1" latinLnBrk="0" hangingPunct="1">
                        <a:defRPr sz="1800" b="1" kern="1200">
                          <a:solidFill>
                            <a:schemeClr val="lt1"/>
                          </a:solidFill>
                          <a:latin typeface="Calibri" panose="020F0502020204030204"/>
                        </a:defRPr>
                      </a:lvl2pPr>
                      <a:lvl3pPr marL="914400" algn="l" defTabSz="457200" rtl="0" eaLnBrk="1" latinLnBrk="0" hangingPunct="1">
                        <a:defRPr sz="1800" b="1" kern="1200">
                          <a:solidFill>
                            <a:schemeClr val="lt1"/>
                          </a:solidFill>
                          <a:latin typeface="Calibri" panose="020F0502020204030204"/>
                        </a:defRPr>
                      </a:lvl3pPr>
                      <a:lvl4pPr marL="1371600" algn="l" defTabSz="457200" rtl="0" eaLnBrk="1" latinLnBrk="0" hangingPunct="1">
                        <a:defRPr sz="1800" b="1" kern="1200">
                          <a:solidFill>
                            <a:schemeClr val="lt1"/>
                          </a:solidFill>
                          <a:latin typeface="Calibri" panose="020F0502020204030204"/>
                        </a:defRPr>
                      </a:lvl4pPr>
                      <a:lvl5pPr marL="1828800" algn="l" defTabSz="457200" rtl="0" eaLnBrk="1" latinLnBrk="0" hangingPunct="1">
                        <a:defRPr sz="1800" b="1" kern="1200">
                          <a:solidFill>
                            <a:schemeClr val="lt1"/>
                          </a:solidFill>
                          <a:latin typeface="Calibri" panose="020F0502020204030204"/>
                        </a:defRPr>
                      </a:lvl5pPr>
                      <a:lvl6pPr marL="2286000" algn="l" defTabSz="457200" rtl="0" eaLnBrk="1" latinLnBrk="0" hangingPunct="1">
                        <a:defRPr sz="1800" b="1" kern="1200">
                          <a:solidFill>
                            <a:schemeClr val="lt1"/>
                          </a:solidFill>
                          <a:latin typeface="Calibri" panose="020F0502020204030204"/>
                        </a:defRPr>
                      </a:lvl6pPr>
                      <a:lvl7pPr marL="2743200" algn="l" defTabSz="457200" rtl="0" eaLnBrk="1" latinLnBrk="0" hangingPunct="1">
                        <a:defRPr sz="1800" b="1" kern="1200">
                          <a:solidFill>
                            <a:schemeClr val="lt1"/>
                          </a:solidFill>
                          <a:latin typeface="Calibri" panose="020F0502020204030204"/>
                        </a:defRPr>
                      </a:lvl7pPr>
                      <a:lvl8pPr marL="3200400" algn="l" defTabSz="457200" rtl="0" eaLnBrk="1" latinLnBrk="0" hangingPunct="1">
                        <a:defRPr sz="1800" b="1" kern="1200">
                          <a:solidFill>
                            <a:schemeClr val="lt1"/>
                          </a:solidFill>
                          <a:latin typeface="Calibri" panose="020F0502020204030204"/>
                        </a:defRPr>
                      </a:lvl8pPr>
                      <a:lvl9pPr marL="3657600" algn="l" defTabSz="457200" rtl="0" eaLnBrk="1" latinLnBrk="0" hangingPunct="1">
                        <a:defRPr sz="1800" b="1" kern="1200">
                          <a:solidFill>
                            <a:schemeClr val="lt1"/>
                          </a:solidFill>
                          <a:latin typeface="Calibri" panose="020F0502020204030204"/>
                        </a:defRPr>
                      </a:lvl9pPr>
                    </a:lstStyle>
                    <a:p>
                      <a:pPr algn="ctr"/>
                      <a:r>
                        <a:rPr lang="en-US" sz="1000" dirty="0"/>
                        <a:t>Value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552787332"/>
                  </a:ext>
                </a:extLst>
              </a:tr>
              <a:tr h="278130">
                <a:tc gridSpan="2">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algn="ctr"/>
                      <a:r>
                        <a:rPr lang="en-US" sz="1000" b="1" dirty="0"/>
                        <a:t>MAC Parameters</a:t>
                      </a:r>
                    </a:p>
                  </a:txBody>
                  <a:tcPr marL="68580" marR="68580"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hMerge="1">
                  <a:txBody>
                    <a:bodyPr/>
                    <a:lstStyle/>
                    <a:p>
                      <a:endParaRPr lang="en-US" dirty="0"/>
                    </a:p>
                  </a:txBody>
                  <a:tcPr/>
                </a:tc>
                <a:extLst>
                  <a:ext uri="{0D108BD9-81ED-4DB2-BD59-A6C34878D82A}">
                    <a16:rowId xmlns:a16="http://schemas.microsoft.com/office/drawing/2014/main" val="526632673"/>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Device</a:t>
                      </a:r>
                      <a:r>
                        <a:rPr lang="en-US" sz="1000" baseline="0" dirty="0"/>
                        <a:t> Type</a:t>
                      </a:r>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FFD</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969360604"/>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PAN</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Set-up</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11297479"/>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Operation mode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Generic-BE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751749448"/>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529742664"/>
                  </a:ext>
                </a:extLst>
              </a:tr>
              <a:tr h="278130">
                <a:tc gridSpan="2">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algn="ctr"/>
                      <a:r>
                        <a:rPr lang="en-US" sz="1000" b="1" dirty="0"/>
                        <a:t>PHY</a:t>
                      </a:r>
                      <a:r>
                        <a:rPr lang="en-US" sz="1000" b="1" baseline="0" dirty="0"/>
                        <a:t> Parameters</a:t>
                      </a:r>
                      <a:endParaRPr lang="en-US" sz="1000" b="1" dirty="0"/>
                    </a:p>
                  </a:txBody>
                  <a:tcPr marL="68580" marR="68580" marT="34290" marB="3429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hMerge="1">
                  <a:txBody>
                    <a:bodyPr/>
                    <a:lstStyle/>
                    <a:p>
                      <a:endParaRPr lang="en-US" dirty="0"/>
                    </a:p>
                  </a:txBody>
                  <a:tcPr/>
                </a:tc>
                <a:extLst>
                  <a:ext uri="{0D108BD9-81ED-4DB2-BD59-A6C34878D82A}">
                    <a16:rowId xmlns:a16="http://schemas.microsoft.com/office/drawing/2014/main" val="4292479135"/>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Modulation</a:t>
                      </a:r>
                      <a:r>
                        <a:rPr lang="en-US" sz="1000" baseline="0" dirty="0"/>
                        <a:t> type</a:t>
                      </a:r>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OFDM</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971516574"/>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FCS</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4</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77110410"/>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Data rate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800</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912177232"/>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Transmit</a:t>
                      </a:r>
                      <a:r>
                        <a:rPr lang="en-US" sz="1000" baseline="0" dirty="0"/>
                        <a:t> Power</a:t>
                      </a:r>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600mW</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456641247"/>
                  </a:ext>
                </a:extLst>
              </a:tr>
            </a:tbl>
          </a:graphicData>
        </a:graphic>
      </p:graphicFrame>
    </p:spTree>
    <p:extLst>
      <p:ext uri="{BB962C8B-B14F-4D97-AF65-F5344CB8AC3E}">
        <p14:creationId xmlns:p14="http://schemas.microsoft.com/office/powerpoint/2010/main" val="3458280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kumimoji="1" lang="en-US" dirty="0"/>
              <a:t>Configuring a set of parameters using a profile</a:t>
            </a:r>
            <a:endParaRPr lang="en-US" dirty="0"/>
          </a:p>
        </p:txBody>
      </p:sp>
      <p:sp>
        <p:nvSpPr>
          <p:cNvPr id="4" name="Date Placeholder 3"/>
          <p:cNvSpPr>
            <a:spLocks noGrp="1"/>
          </p:cNvSpPr>
          <p:nvPr>
            <p:ph type="dt" sz="half" idx="10"/>
          </p:nvPr>
        </p:nvSpPr>
        <p:spPr/>
        <p:txBody>
          <a:bodyPr/>
          <a:lstStyle/>
          <a:p>
            <a:r>
              <a:rPr lang="en-US" dirty="0"/>
              <a:t>&lt;Mar 2017&gt;</a:t>
            </a:r>
          </a:p>
        </p:txBody>
      </p:sp>
      <p:sp>
        <p:nvSpPr>
          <p:cNvPr id="5" name="Footer Placeholder 4"/>
          <p:cNvSpPr>
            <a:spLocks noGrp="1"/>
          </p:cNvSpPr>
          <p:nvPr>
            <p:ph type="ftr" sz="quarter" idx="11"/>
          </p:nvPr>
        </p:nvSpPr>
        <p:spPr/>
        <p:txBody>
          <a:bodyPr/>
          <a:lstStyle/>
          <a:p>
            <a:r>
              <a:rPr lang="en-US"/>
              <a:t>&lt;Hidetoshi Yokota&gt;, &lt;Landis+Gyr&gt;</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16</a:t>
            </a:fld>
            <a:endParaRPr lang="en-US"/>
          </a:p>
        </p:txBody>
      </p:sp>
      <p:pic>
        <p:nvPicPr>
          <p:cNvPr id="10" name="Picture 9" descr="802.15.12-multi-mode-r3.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5903" y="1782045"/>
            <a:ext cx="5829300" cy="4181475"/>
          </a:xfrm>
          <a:prstGeom prst="rect">
            <a:avLst/>
          </a:prstGeom>
        </p:spPr>
      </p:pic>
      <p:sp>
        <p:nvSpPr>
          <p:cNvPr id="11" name="Rounded Rectangle 10"/>
          <p:cNvSpPr/>
          <p:nvPr/>
        </p:nvSpPr>
        <p:spPr>
          <a:xfrm>
            <a:off x="4734255" y="3738850"/>
            <a:ext cx="833715" cy="151091"/>
          </a:xfrm>
          <a:prstGeom prst="roundRect">
            <a:avLst>
              <a:gd name="adj" fmla="val 50000"/>
            </a:avLst>
          </a:prstGeom>
          <a:solidFill>
            <a:schemeClr val="bg1">
              <a:lumMod val="50000"/>
            </a:schemeClr>
          </a:solidFill>
          <a:ln w="28575"/>
        </p:spPr>
        <p:style>
          <a:lnRef idx="3">
            <a:schemeClr val="lt1"/>
          </a:lnRef>
          <a:fillRef idx="1">
            <a:schemeClr val="accent4"/>
          </a:fillRef>
          <a:effectRef idx="1">
            <a:schemeClr val="accent4"/>
          </a:effectRef>
          <a:fontRef idx="minor">
            <a:schemeClr val="lt1"/>
          </a:fontRef>
        </p:style>
        <p:txBody>
          <a:bodyPr rtlCol="0" anchor="ctr"/>
          <a:lstStyle/>
          <a:p>
            <a:pPr algn="ctr" defTabSz="685800" eaLnBrk="1" fontAlgn="auto" hangingPunct="1">
              <a:spcBef>
                <a:spcPts val="0"/>
              </a:spcBef>
              <a:spcAft>
                <a:spcPts val="0"/>
              </a:spcAft>
            </a:pPr>
            <a:r>
              <a:rPr lang="en-US" sz="900" kern="0" dirty="0">
                <a:solidFill>
                  <a:sysClr val="windowText" lastClr="000000"/>
                </a:solidFill>
              </a:rPr>
              <a:t>MLME-SET-*</a:t>
            </a:r>
          </a:p>
        </p:txBody>
      </p:sp>
      <p:sp>
        <p:nvSpPr>
          <p:cNvPr id="12" name="Flowchart: Magnetic Disk 11"/>
          <p:cNvSpPr/>
          <p:nvPr/>
        </p:nvSpPr>
        <p:spPr>
          <a:xfrm>
            <a:off x="6369709" y="4149778"/>
            <a:ext cx="437606" cy="215537"/>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defTabSz="685800" eaLnBrk="1" fontAlgn="auto" hangingPunct="1">
              <a:spcBef>
                <a:spcPts val="0"/>
              </a:spcBef>
              <a:spcAft>
                <a:spcPts val="0"/>
              </a:spcAft>
            </a:pPr>
            <a:r>
              <a:rPr lang="en-US" kern="0" dirty="0">
                <a:solidFill>
                  <a:sysClr val="windowText" lastClr="000000"/>
                </a:solidFill>
              </a:rPr>
              <a:t>PIB</a:t>
            </a:r>
          </a:p>
        </p:txBody>
      </p:sp>
      <p:cxnSp>
        <p:nvCxnSpPr>
          <p:cNvPr id="13" name="Straight Arrow Connector 12"/>
          <p:cNvCxnSpPr/>
          <p:nvPr/>
        </p:nvCxnSpPr>
        <p:spPr>
          <a:xfrm>
            <a:off x="5191254" y="4027929"/>
            <a:ext cx="1371600" cy="339"/>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14" name="Straight Connector 13"/>
          <p:cNvCxnSpPr/>
          <p:nvPr/>
        </p:nvCxnSpPr>
        <p:spPr>
          <a:xfrm>
            <a:off x="6337003" y="2083703"/>
            <a:ext cx="0" cy="48006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15" name="Straight Connector 14"/>
          <p:cNvCxnSpPr/>
          <p:nvPr/>
        </p:nvCxnSpPr>
        <p:spPr>
          <a:xfrm flipH="1">
            <a:off x="4692716" y="2556312"/>
            <a:ext cx="164592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6" name="Straight Connector 15"/>
          <p:cNvCxnSpPr/>
          <p:nvPr/>
        </p:nvCxnSpPr>
        <p:spPr>
          <a:xfrm>
            <a:off x="4693148" y="2548520"/>
            <a:ext cx="0" cy="54864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17" name="Straight Connector 16"/>
          <p:cNvCxnSpPr/>
          <p:nvPr/>
        </p:nvCxnSpPr>
        <p:spPr>
          <a:xfrm>
            <a:off x="5092182" y="3879905"/>
            <a:ext cx="0" cy="1227582"/>
          </a:xfrm>
          <a:prstGeom prst="line">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sp>
        <p:nvSpPr>
          <p:cNvPr id="18" name="TextBox 17"/>
          <p:cNvSpPr txBox="1"/>
          <p:nvPr/>
        </p:nvSpPr>
        <p:spPr>
          <a:xfrm>
            <a:off x="5096442" y="1924439"/>
            <a:ext cx="1824538" cy="253916"/>
          </a:xfrm>
          <a:prstGeom prst="rect">
            <a:avLst/>
          </a:prstGeom>
          <a:noFill/>
        </p:spPr>
        <p:txBody>
          <a:bodyPr wrap="none" rtlCol="0">
            <a:spAutoFit/>
          </a:bodyPr>
          <a:lstStyle/>
          <a:p>
            <a:pPr defTabSz="685800" eaLnBrk="1" fontAlgn="auto" hangingPunct="1">
              <a:spcBef>
                <a:spcPts val="0"/>
              </a:spcBef>
              <a:spcAft>
                <a:spcPts val="0"/>
              </a:spcAft>
            </a:pPr>
            <a:r>
              <a:rPr lang="en-US" sz="1050" b="1" kern="0" dirty="0">
                <a:solidFill>
                  <a:sysClr val="windowText" lastClr="000000"/>
                </a:solidFill>
              </a:rPr>
              <a:t>(performance measurement)</a:t>
            </a:r>
          </a:p>
        </p:txBody>
      </p:sp>
      <p:cxnSp>
        <p:nvCxnSpPr>
          <p:cNvPr id="19" name="Straight Arrow Connector 18"/>
          <p:cNvCxnSpPr/>
          <p:nvPr/>
        </p:nvCxnSpPr>
        <p:spPr>
          <a:xfrm>
            <a:off x="5203827" y="3878925"/>
            <a:ext cx="0" cy="157734"/>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0" name="Straight Arrow Connector 19"/>
          <p:cNvCxnSpPr/>
          <p:nvPr/>
        </p:nvCxnSpPr>
        <p:spPr>
          <a:xfrm flipV="1">
            <a:off x="6551152" y="4019740"/>
            <a:ext cx="1697" cy="203885"/>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1" name="Straight Connector 20"/>
          <p:cNvCxnSpPr/>
          <p:nvPr/>
        </p:nvCxnSpPr>
        <p:spPr>
          <a:xfrm flipH="1">
            <a:off x="4768484" y="3667916"/>
            <a:ext cx="44577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22" name="Straight Connector 21"/>
          <p:cNvCxnSpPr/>
          <p:nvPr/>
        </p:nvCxnSpPr>
        <p:spPr>
          <a:xfrm>
            <a:off x="5210958" y="3660347"/>
            <a:ext cx="0" cy="20574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3" name="Straight Arrow Connector 22"/>
          <p:cNvCxnSpPr/>
          <p:nvPr/>
        </p:nvCxnSpPr>
        <p:spPr>
          <a:xfrm>
            <a:off x="3572383" y="5090912"/>
            <a:ext cx="1508760" cy="339"/>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4" name="Straight Connector 23"/>
          <p:cNvCxnSpPr/>
          <p:nvPr/>
        </p:nvCxnSpPr>
        <p:spPr>
          <a:xfrm>
            <a:off x="3585754" y="5090912"/>
            <a:ext cx="0" cy="205740"/>
          </a:xfrm>
          <a:prstGeom prst="line">
            <a:avLst/>
          </a:prstGeom>
          <a:ln w="38100">
            <a:solidFill>
              <a:srgbClr val="7030A0"/>
            </a:solidFill>
            <a:headEnd type="none" w="med" len="med"/>
            <a:tailEnd type="triangle" w="med" len="med"/>
          </a:ln>
        </p:spPr>
        <p:style>
          <a:lnRef idx="3">
            <a:schemeClr val="accent6"/>
          </a:lnRef>
          <a:fillRef idx="0">
            <a:schemeClr val="accent6"/>
          </a:fillRef>
          <a:effectRef idx="2">
            <a:schemeClr val="accent6"/>
          </a:effectRef>
          <a:fontRef idx="minor">
            <a:schemeClr val="tx1"/>
          </a:fontRef>
        </p:style>
      </p:cxnSp>
      <p:cxnSp>
        <p:nvCxnSpPr>
          <p:cNvPr id="25" name="Straight Arrow Connector 24"/>
          <p:cNvCxnSpPr/>
          <p:nvPr/>
        </p:nvCxnSpPr>
        <p:spPr>
          <a:xfrm>
            <a:off x="3916910" y="4026767"/>
            <a:ext cx="1097280" cy="339"/>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6" name="Straight Arrow Connector 25"/>
          <p:cNvCxnSpPr/>
          <p:nvPr/>
        </p:nvCxnSpPr>
        <p:spPr>
          <a:xfrm flipV="1">
            <a:off x="3911193" y="4014759"/>
            <a:ext cx="1697" cy="203885"/>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7" name="Straight Arrow Connector 26"/>
          <p:cNvCxnSpPr/>
          <p:nvPr/>
        </p:nvCxnSpPr>
        <p:spPr>
          <a:xfrm>
            <a:off x="5008284" y="3869033"/>
            <a:ext cx="0" cy="157734"/>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a:off x="4781039" y="3386720"/>
            <a:ext cx="0" cy="27432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29" name="Straight Connector 28"/>
          <p:cNvCxnSpPr/>
          <p:nvPr/>
        </p:nvCxnSpPr>
        <p:spPr>
          <a:xfrm>
            <a:off x="4604827" y="3386027"/>
            <a:ext cx="0" cy="41148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30" name="Straight Connector 29"/>
          <p:cNvCxnSpPr/>
          <p:nvPr/>
        </p:nvCxnSpPr>
        <p:spPr>
          <a:xfrm>
            <a:off x="4695314" y="3386027"/>
            <a:ext cx="0" cy="34290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31" name="Straight Connector 30"/>
          <p:cNvCxnSpPr/>
          <p:nvPr/>
        </p:nvCxnSpPr>
        <p:spPr>
          <a:xfrm flipH="1">
            <a:off x="4687791" y="3724956"/>
            <a:ext cx="41148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32" name="Straight Connector 31"/>
          <p:cNvCxnSpPr/>
          <p:nvPr/>
        </p:nvCxnSpPr>
        <p:spPr>
          <a:xfrm>
            <a:off x="5087133" y="3731785"/>
            <a:ext cx="0" cy="13716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33" name="Straight Connector 32"/>
          <p:cNvCxnSpPr/>
          <p:nvPr/>
        </p:nvCxnSpPr>
        <p:spPr>
          <a:xfrm flipH="1">
            <a:off x="4594551" y="3800789"/>
            <a:ext cx="411480" cy="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sp>
        <p:nvSpPr>
          <p:cNvPr id="35" name="Rectangle 34"/>
          <p:cNvSpPr/>
          <p:nvPr/>
        </p:nvSpPr>
        <p:spPr>
          <a:xfrm>
            <a:off x="0" y="0"/>
            <a:ext cx="1062681" cy="327455"/>
          </a:xfrm>
          <a:prstGeom prst="rect">
            <a:avLst/>
          </a:prstGeom>
          <a:solidFill>
            <a:srgbClr val="ED7D31"/>
          </a:solidFill>
          <a:ln w="12700" cap="flat" cmpd="sng" algn="ctr">
            <a:solidFill>
              <a:srgbClr val="ED7D31">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Use case 1</a:t>
            </a:r>
          </a:p>
        </p:txBody>
      </p:sp>
    </p:spTree>
    <p:extLst>
      <p:ext uri="{BB962C8B-B14F-4D97-AF65-F5344CB8AC3E}">
        <p14:creationId xmlns:p14="http://schemas.microsoft.com/office/powerpoint/2010/main" val="1946175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a:t>Configuring a set of parameters using a profile</a:t>
            </a:r>
            <a:endParaRPr lang="en-US" dirty="0"/>
          </a:p>
        </p:txBody>
      </p:sp>
      <p:sp>
        <p:nvSpPr>
          <p:cNvPr id="3" name="Date Placeholder 2"/>
          <p:cNvSpPr>
            <a:spLocks noGrp="1"/>
          </p:cNvSpPr>
          <p:nvPr>
            <p:ph type="dt" sz="half" idx="10"/>
          </p:nvPr>
        </p:nvSpPr>
        <p:spPr/>
        <p:txBody>
          <a:bodyPr/>
          <a:lstStyle/>
          <a:p>
            <a:r>
              <a:rPr lang="en-US" dirty="0"/>
              <a:t>&lt;Mar 2017&gt;</a:t>
            </a:r>
          </a:p>
        </p:txBody>
      </p:sp>
      <p:sp>
        <p:nvSpPr>
          <p:cNvPr id="4" name="Footer Placeholder 3"/>
          <p:cNvSpPr>
            <a:spLocks noGrp="1"/>
          </p:cNvSpPr>
          <p:nvPr>
            <p:ph type="ftr" sz="quarter" idx="11"/>
          </p:nvPr>
        </p:nvSpPr>
        <p:spPr/>
        <p:txBody>
          <a:bodyPr/>
          <a:lstStyle/>
          <a:p>
            <a:r>
              <a:rPr lang="en-US"/>
              <a:t>&lt;Hidetoshi Yokota&gt;, &lt;Landis+Gyr&gt;</a:t>
            </a:r>
          </a:p>
        </p:txBody>
      </p:sp>
      <p:sp>
        <p:nvSpPr>
          <p:cNvPr id="5" name="Slide Number Placeholder 4"/>
          <p:cNvSpPr>
            <a:spLocks noGrp="1"/>
          </p:cNvSpPr>
          <p:nvPr>
            <p:ph type="sldNum" sz="quarter" idx="12"/>
          </p:nvPr>
        </p:nvSpPr>
        <p:spPr/>
        <p:txBody>
          <a:bodyPr/>
          <a:lstStyle/>
          <a:p>
            <a:r>
              <a:rPr lang="en-US"/>
              <a:t>Slide </a:t>
            </a:r>
            <a:fld id="{8761FD8D-6E16-6948-8228-37F606CBBE8D}" type="slidenum">
              <a:rPr lang="en-US" smtClean="0"/>
              <a:pPr/>
              <a:t>17</a:t>
            </a:fld>
            <a:endParaRPr lang="en-US"/>
          </a:p>
        </p:txBody>
      </p:sp>
      <p:pic>
        <p:nvPicPr>
          <p:cNvPr id="57" name="Picture 56"/>
          <p:cNvPicPr>
            <a:picLocks noChangeAspect="1"/>
          </p:cNvPicPr>
          <p:nvPr/>
        </p:nvPicPr>
        <p:blipFill>
          <a:blip r:embed="rId2"/>
          <a:stretch>
            <a:fillRect/>
          </a:stretch>
        </p:blipFill>
        <p:spPr>
          <a:xfrm>
            <a:off x="0" y="0"/>
            <a:ext cx="1072989" cy="377985"/>
          </a:xfrm>
          <a:prstGeom prst="rect">
            <a:avLst/>
          </a:prstGeom>
        </p:spPr>
      </p:pic>
      <p:cxnSp>
        <p:nvCxnSpPr>
          <p:cNvPr id="158" name="Straight Arrow Connector 157"/>
          <p:cNvCxnSpPr/>
          <p:nvPr/>
        </p:nvCxnSpPr>
        <p:spPr>
          <a:xfrm>
            <a:off x="2699219" y="3322631"/>
            <a:ext cx="1577340" cy="0"/>
          </a:xfrm>
          <a:prstGeom prst="straightConnector1">
            <a:avLst/>
          </a:prstGeom>
          <a:noFill/>
          <a:ln w="19050" cap="flat" cmpd="sng" algn="ctr">
            <a:solidFill>
              <a:sysClr val="windowText" lastClr="000000"/>
            </a:solidFill>
            <a:prstDash val="solid"/>
            <a:miter lim="800000"/>
            <a:tailEnd type="triangle"/>
          </a:ln>
          <a:effectLst/>
        </p:spPr>
      </p:cxnSp>
      <p:sp>
        <p:nvSpPr>
          <p:cNvPr id="159" name="TextBox 158"/>
          <p:cNvSpPr txBox="1"/>
          <p:nvPr/>
        </p:nvSpPr>
        <p:spPr>
          <a:xfrm>
            <a:off x="2621017" y="3107399"/>
            <a:ext cx="1887055"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MPH-EXEC-</a:t>
            </a:r>
            <a:r>
              <a:rPr kumimoji="1" lang="en-US" sz="1050" b="0" i="0" u="none" strike="noStrike" kern="0" cap="none" spc="0" normalizeH="0" baseline="0" noProof="0" dirty="0" err="1">
                <a:ln>
                  <a:noFill/>
                </a:ln>
                <a:solidFill>
                  <a:sysClr val="windowText" lastClr="000000"/>
                </a:solidFill>
                <a:effectLst/>
                <a:uLnTx/>
                <a:uFillTx/>
              </a:rPr>
              <a:t>PROFILE.request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160" name="TextBox 159"/>
          <p:cNvSpPr txBox="1"/>
          <p:nvPr/>
        </p:nvSpPr>
        <p:spPr>
          <a:xfrm>
            <a:off x="3666639" y="2279383"/>
            <a:ext cx="1181735"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rgbClr val="FF0000"/>
                </a:solidFill>
                <a:effectLst/>
                <a:uLnTx/>
                <a:uFillTx/>
              </a:rPr>
              <a:t>Management </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Protocols sublayer</a:t>
            </a:r>
            <a:endParaRPr kumimoji="1" lang="en-US" sz="1050" b="0" i="0" u="none" strike="noStrike" kern="0" cap="none" spc="0" normalizeH="0" baseline="0" noProof="0" dirty="0">
              <a:ln>
                <a:noFill/>
              </a:ln>
              <a:solidFill>
                <a:srgbClr val="FF0000"/>
              </a:solidFill>
              <a:effectLst/>
              <a:uLnTx/>
              <a:uFillTx/>
            </a:endParaRPr>
          </a:p>
        </p:txBody>
      </p:sp>
      <p:sp>
        <p:nvSpPr>
          <p:cNvPr id="161" name="TextBox 160"/>
          <p:cNvSpPr txBox="1"/>
          <p:nvPr/>
        </p:nvSpPr>
        <p:spPr>
          <a:xfrm>
            <a:off x="2390548" y="2282975"/>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PDE</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sublayer</a:t>
            </a:r>
            <a:endParaRPr kumimoji="1" lang="en-US" sz="1050" b="0" i="0" u="none" strike="noStrike" kern="0" cap="none" spc="0" normalizeH="0" baseline="0" noProof="0" dirty="0">
              <a:ln>
                <a:noFill/>
              </a:ln>
              <a:solidFill>
                <a:srgbClr val="FF0000"/>
              </a:solidFill>
              <a:effectLst/>
              <a:uLnTx/>
              <a:uFillTx/>
            </a:endParaRPr>
          </a:p>
        </p:txBody>
      </p:sp>
      <p:grpSp>
        <p:nvGrpSpPr>
          <p:cNvPr id="162" name="Group 161"/>
          <p:cNvGrpSpPr/>
          <p:nvPr/>
        </p:nvGrpSpPr>
        <p:grpSpPr>
          <a:xfrm>
            <a:off x="613581" y="2701816"/>
            <a:ext cx="767729" cy="2823199"/>
            <a:chOff x="291630" y="2459421"/>
            <a:chExt cx="1130501" cy="3764265"/>
          </a:xfrm>
        </p:grpSpPr>
        <p:sp>
          <p:nvSpPr>
            <p:cNvPr id="163" name="Rectangle 162"/>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64" name="Straight Connector 163"/>
            <p:cNvCxnSpPr>
              <a:stCxn id="163" idx="2"/>
              <a:endCxn id="165"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65" name="Rectangle 164"/>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66" name="TextBox 165"/>
          <p:cNvSpPr txBox="1"/>
          <p:nvPr/>
        </p:nvSpPr>
        <p:spPr>
          <a:xfrm>
            <a:off x="613941" y="2282976"/>
            <a:ext cx="829074"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Next</a:t>
            </a:r>
          </a:p>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higher layer</a:t>
            </a:r>
          </a:p>
        </p:txBody>
      </p:sp>
      <p:cxnSp>
        <p:nvCxnSpPr>
          <p:cNvPr id="167" name="Straight Arrow Connector 166"/>
          <p:cNvCxnSpPr/>
          <p:nvPr/>
        </p:nvCxnSpPr>
        <p:spPr>
          <a:xfrm>
            <a:off x="985244" y="3225700"/>
            <a:ext cx="1714500" cy="0"/>
          </a:xfrm>
          <a:prstGeom prst="straightConnector1">
            <a:avLst/>
          </a:prstGeom>
          <a:noFill/>
          <a:ln w="19050" cap="flat" cmpd="sng" algn="ctr">
            <a:solidFill>
              <a:sysClr val="windowText" lastClr="000000"/>
            </a:solidFill>
            <a:prstDash val="solid"/>
            <a:miter lim="800000"/>
            <a:tailEnd type="triangle"/>
          </a:ln>
          <a:effectLst/>
        </p:spPr>
      </p:cxnSp>
      <p:sp>
        <p:nvSpPr>
          <p:cNvPr id="168" name="TextBox 167"/>
          <p:cNvSpPr txBox="1"/>
          <p:nvPr/>
        </p:nvSpPr>
        <p:spPr>
          <a:xfrm>
            <a:off x="1022694" y="2992721"/>
            <a:ext cx="1893467"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ULM-EXEC-</a:t>
            </a:r>
            <a:r>
              <a:rPr kumimoji="1" lang="en-US" sz="1050" b="0" i="0" u="none" strike="noStrike" kern="0" cap="none" spc="0" normalizeH="0" baseline="0" noProof="0" dirty="0" err="1">
                <a:ln>
                  <a:noFill/>
                </a:ln>
                <a:solidFill>
                  <a:sysClr val="windowText" lastClr="000000"/>
                </a:solidFill>
                <a:effectLst/>
                <a:uLnTx/>
                <a:uFillTx/>
              </a:rPr>
              <a:t>PROFILE.request</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69" name="Straight Arrow Connector 168"/>
          <p:cNvCxnSpPr/>
          <p:nvPr/>
        </p:nvCxnSpPr>
        <p:spPr>
          <a:xfrm>
            <a:off x="4247182" y="3477188"/>
            <a:ext cx="1241947" cy="0"/>
          </a:xfrm>
          <a:prstGeom prst="straightConnector1">
            <a:avLst/>
          </a:prstGeom>
          <a:noFill/>
          <a:ln w="19050" cap="flat" cmpd="sng" algn="ctr">
            <a:solidFill>
              <a:sysClr val="windowText" lastClr="000000"/>
            </a:solidFill>
            <a:prstDash val="solid"/>
            <a:miter lim="800000"/>
            <a:tailEnd type="triangle"/>
          </a:ln>
          <a:effectLst/>
        </p:spPr>
      </p:cxnSp>
      <p:sp>
        <p:nvSpPr>
          <p:cNvPr id="170" name="TextBox 169"/>
          <p:cNvSpPr txBox="1"/>
          <p:nvPr/>
        </p:nvSpPr>
        <p:spPr>
          <a:xfrm>
            <a:off x="4246774" y="3249530"/>
            <a:ext cx="1356462"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MMI-</a:t>
            </a:r>
            <a:r>
              <a:rPr kumimoji="1" lang="en-US" sz="1050" b="0" i="0" u="none" strike="noStrike" kern="0" cap="none" spc="0" normalizeH="0" baseline="0" noProof="0" dirty="0" err="1">
                <a:ln>
                  <a:noFill/>
                </a:ln>
                <a:solidFill>
                  <a:sysClr val="windowText" lastClr="000000"/>
                </a:solidFill>
                <a:effectLst/>
                <a:uLnTx/>
                <a:uFillTx/>
              </a:rPr>
              <a:t>MGMT.request</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71" name="Group 170"/>
          <p:cNvGrpSpPr/>
          <p:nvPr/>
        </p:nvGrpSpPr>
        <p:grpSpPr>
          <a:xfrm>
            <a:off x="3865129" y="2694985"/>
            <a:ext cx="767729" cy="2823199"/>
            <a:chOff x="291630" y="2459421"/>
            <a:chExt cx="1130501" cy="3764265"/>
          </a:xfrm>
        </p:grpSpPr>
        <p:sp>
          <p:nvSpPr>
            <p:cNvPr id="172" name="Rectangle 171"/>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73" name="Straight Connector 172"/>
            <p:cNvCxnSpPr>
              <a:stCxn id="172" idx="2"/>
              <a:endCxn id="174"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74" name="Rectangle 173"/>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grpSp>
        <p:nvGrpSpPr>
          <p:cNvPr id="175" name="Group 174"/>
          <p:cNvGrpSpPr/>
          <p:nvPr/>
        </p:nvGrpSpPr>
        <p:grpSpPr>
          <a:xfrm>
            <a:off x="6409413" y="2694985"/>
            <a:ext cx="767729" cy="2823199"/>
            <a:chOff x="291630" y="2459421"/>
            <a:chExt cx="1130501" cy="3764265"/>
          </a:xfrm>
        </p:grpSpPr>
        <p:sp>
          <p:nvSpPr>
            <p:cNvPr id="176" name="Rectangle 175"/>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77" name="Straight Connector 176"/>
            <p:cNvCxnSpPr>
              <a:stCxn id="176" idx="2"/>
              <a:endCxn id="178"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78" name="Rectangle 177"/>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79" name="Rounded Rectangle 178"/>
          <p:cNvSpPr/>
          <p:nvPr/>
        </p:nvSpPr>
        <p:spPr>
          <a:xfrm>
            <a:off x="7956882" y="3893021"/>
            <a:ext cx="566908" cy="499289"/>
          </a:xfrm>
          <a:prstGeom prst="round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MAC PIB</a:t>
            </a:r>
          </a:p>
        </p:txBody>
      </p:sp>
      <p:sp>
        <p:nvSpPr>
          <p:cNvPr id="180" name="TextBox 179"/>
          <p:cNvSpPr txBox="1"/>
          <p:nvPr/>
        </p:nvSpPr>
        <p:spPr>
          <a:xfrm>
            <a:off x="6468050" y="2323523"/>
            <a:ext cx="564578"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Device</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MAC</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81" name="Group 180"/>
          <p:cNvGrpSpPr/>
          <p:nvPr/>
        </p:nvGrpSpPr>
        <p:grpSpPr>
          <a:xfrm>
            <a:off x="5116342" y="2678481"/>
            <a:ext cx="767729" cy="2823199"/>
            <a:chOff x="291630" y="2459421"/>
            <a:chExt cx="1130501" cy="3764265"/>
          </a:xfrm>
        </p:grpSpPr>
        <p:sp>
          <p:nvSpPr>
            <p:cNvPr id="182" name="Rectangle 181"/>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83" name="Straight Connector 182"/>
            <p:cNvCxnSpPr>
              <a:stCxn id="182" idx="2"/>
              <a:endCxn id="184"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84" name="Rectangle 183"/>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85" name="TextBox 184"/>
          <p:cNvSpPr txBox="1"/>
          <p:nvPr/>
        </p:nvSpPr>
        <p:spPr>
          <a:xfrm>
            <a:off x="5552477" y="3452826"/>
            <a:ext cx="1340432"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1" lang="en-US" sz="1050" b="0" i="0" u="none" strike="noStrike" kern="0" cap="none" spc="0" normalizeH="0" baseline="0" noProof="0" dirty="0" err="1">
                <a:ln>
                  <a:noFill/>
                </a:ln>
                <a:solidFill>
                  <a:sysClr val="windowText" lastClr="000000"/>
                </a:solidFill>
                <a:effectLst/>
                <a:uLnTx/>
                <a:uFillTx/>
              </a:rPr>
              <a:t>SRM.request</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86" name="Group 185"/>
          <p:cNvGrpSpPr/>
          <p:nvPr/>
        </p:nvGrpSpPr>
        <p:grpSpPr>
          <a:xfrm>
            <a:off x="2304933" y="2701816"/>
            <a:ext cx="767729" cy="2823199"/>
            <a:chOff x="291630" y="2459421"/>
            <a:chExt cx="1130501" cy="3764265"/>
          </a:xfrm>
        </p:grpSpPr>
        <p:sp>
          <p:nvSpPr>
            <p:cNvPr id="187" name="Rectangle 186"/>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88" name="Straight Connector 187"/>
            <p:cNvCxnSpPr>
              <a:stCxn id="187" idx="2"/>
              <a:endCxn id="189"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89" name="Rectangle 188"/>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cxnSp>
        <p:nvCxnSpPr>
          <p:cNvPr id="190" name="Straight Arrow Connector 189"/>
          <p:cNvCxnSpPr/>
          <p:nvPr/>
        </p:nvCxnSpPr>
        <p:spPr>
          <a:xfrm>
            <a:off x="5497550" y="3653835"/>
            <a:ext cx="1303020" cy="0"/>
          </a:xfrm>
          <a:prstGeom prst="straightConnector1">
            <a:avLst/>
          </a:prstGeom>
          <a:noFill/>
          <a:ln w="19050" cap="flat" cmpd="sng" algn="ctr">
            <a:solidFill>
              <a:sysClr val="windowText" lastClr="000000"/>
            </a:solidFill>
            <a:prstDash val="solid"/>
            <a:miter lim="800000"/>
            <a:tailEnd type="triangle"/>
          </a:ln>
          <a:effectLst/>
        </p:spPr>
      </p:cxnSp>
      <p:sp>
        <p:nvSpPr>
          <p:cNvPr id="191" name="TextBox 190"/>
          <p:cNvSpPr txBox="1"/>
          <p:nvPr/>
        </p:nvSpPr>
        <p:spPr>
          <a:xfrm>
            <a:off x="5206661" y="2289177"/>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rgbClr val="FF0000"/>
                </a:solidFill>
                <a:effectLst/>
                <a:uLnTx/>
                <a:uFillTx/>
              </a:rPr>
              <a:t>MMI</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sublayer</a:t>
            </a:r>
            <a:endParaRPr kumimoji="1" lang="en-US" sz="1050" b="0" i="0" u="none" strike="noStrike" kern="0" cap="none" spc="0" normalizeH="0" baseline="0" noProof="0" dirty="0">
              <a:ln>
                <a:noFill/>
              </a:ln>
              <a:solidFill>
                <a:srgbClr val="FF0000"/>
              </a:solidFill>
              <a:effectLst/>
              <a:uLnTx/>
              <a:uFillTx/>
            </a:endParaRPr>
          </a:p>
        </p:txBody>
      </p:sp>
      <p:cxnSp>
        <p:nvCxnSpPr>
          <p:cNvPr id="192" name="Straight Arrow Connector 191"/>
          <p:cNvCxnSpPr/>
          <p:nvPr/>
        </p:nvCxnSpPr>
        <p:spPr>
          <a:xfrm>
            <a:off x="2699216" y="4943612"/>
            <a:ext cx="157734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93" name="TextBox 192"/>
          <p:cNvSpPr txBox="1"/>
          <p:nvPr/>
        </p:nvSpPr>
        <p:spPr>
          <a:xfrm>
            <a:off x="2693749" y="4717988"/>
            <a:ext cx="1923925"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MPH-EXEC-</a:t>
            </a:r>
            <a:r>
              <a:rPr kumimoji="1" lang="en-US" sz="1050" b="0" i="0" u="none" strike="noStrike" kern="0" cap="none" spc="0" normalizeH="0" baseline="0" noProof="0" dirty="0" err="1">
                <a:ln>
                  <a:noFill/>
                </a:ln>
                <a:solidFill>
                  <a:sysClr val="windowText" lastClr="000000"/>
                </a:solidFill>
                <a:effectLst/>
                <a:uLnTx/>
                <a:uFillTx/>
              </a:rPr>
              <a:t>PROFILE.confirm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94" name="Straight Arrow Connector 193"/>
          <p:cNvCxnSpPr/>
          <p:nvPr/>
        </p:nvCxnSpPr>
        <p:spPr>
          <a:xfrm>
            <a:off x="985241" y="5064893"/>
            <a:ext cx="171450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95" name="TextBox 194"/>
          <p:cNvSpPr txBox="1"/>
          <p:nvPr/>
        </p:nvSpPr>
        <p:spPr>
          <a:xfrm>
            <a:off x="1012299" y="4821523"/>
            <a:ext cx="1930337"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ULM-EXEC-</a:t>
            </a:r>
            <a:r>
              <a:rPr kumimoji="1" lang="en-US" sz="1050" b="0" i="0" u="none" strike="noStrike" kern="0" cap="none" spc="0" normalizeH="0" baseline="0" noProof="0" dirty="0" err="1">
                <a:ln>
                  <a:noFill/>
                </a:ln>
                <a:solidFill>
                  <a:sysClr val="windowText" lastClr="000000"/>
                </a:solidFill>
                <a:effectLst/>
                <a:uLnTx/>
                <a:uFillTx/>
              </a:rPr>
              <a:t>PROFILE.confirm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96" name="Straight Arrow Connector 195"/>
          <p:cNvCxnSpPr/>
          <p:nvPr/>
        </p:nvCxnSpPr>
        <p:spPr>
          <a:xfrm>
            <a:off x="4247178" y="4796827"/>
            <a:ext cx="1241947"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97" name="TextBox 196"/>
          <p:cNvSpPr txBox="1"/>
          <p:nvPr/>
        </p:nvSpPr>
        <p:spPr>
          <a:xfrm>
            <a:off x="4236379" y="4610735"/>
            <a:ext cx="1393330"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MMI-</a:t>
            </a:r>
            <a:r>
              <a:rPr kumimoji="1" lang="en-US" sz="1050" b="0" i="0" u="none" strike="noStrike" kern="0" cap="none" spc="0" normalizeH="0" baseline="0" noProof="0" dirty="0" err="1">
                <a:ln>
                  <a:noFill/>
                </a:ln>
                <a:solidFill>
                  <a:sysClr val="windowText" lastClr="000000"/>
                </a:solidFill>
                <a:effectLst/>
                <a:uLnTx/>
                <a:uFillTx/>
              </a:rPr>
              <a:t>MGMT.confirm</a:t>
            </a:r>
            <a:endParaRPr kumimoji="1" lang="en-US" sz="1050" b="0" i="0" u="none" strike="noStrike" kern="0" cap="none" spc="0" normalizeH="0" baseline="0" noProof="0" dirty="0">
              <a:ln>
                <a:noFill/>
              </a:ln>
              <a:solidFill>
                <a:sysClr val="windowText" lastClr="000000"/>
              </a:solidFill>
              <a:effectLst/>
              <a:uLnTx/>
              <a:uFillTx/>
            </a:endParaRPr>
          </a:p>
        </p:txBody>
      </p:sp>
      <p:sp>
        <p:nvSpPr>
          <p:cNvPr id="198" name="TextBox 197"/>
          <p:cNvSpPr txBox="1"/>
          <p:nvPr/>
        </p:nvSpPr>
        <p:spPr>
          <a:xfrm>
            <a:off x="5562864" y="4398389"/>
            <a:ext cx="1377300"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1" lang="en-US" sz="1050" b="0" i="0" u="none" strike="noStrike" kern="0" cap="none" spc="0" normalizeH="0" baseline="0" noProof="0" dirty="0" err="1">
                <a:ln>
                  <a:noFill/>
                </a:ln>
                <a:solidFill>
                  <a:sysClr val="windowText" lastClr="000000"/>
                </a:solidFill>
                <a:effectLst/>
                <a:uLnTx/>
                <a:uFillTx/>
              </a:rPr>
              <a:t>SRM.confirm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99" name="Straight Arrow Connector 198"/>
          <p:cNvCxnSpPr/>
          <p:nvPr/>
        </p:nvCxnSpPr>
        <p:spPr>
          <a:xfrm>
            <a:off x="5497547" y="4630572"/>
            <a:ext cx="130302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200" name="TextBox 199"/>
          <p:cNvSpPr txBox="1"/>
          <p:nvPr/>
        </p:nvSpPr>
        <p:spPr>
          <a:xfrm>
            <a:off x="3528332" y="2046065"/>
            <a:ext cx="1013419"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IEEE802.15.12</a:t>
            </a:r>
          </a:p>
        </p:txBody>
      </p:sp>
      <p:sp>
        <p:nvSpPr>
          <p:cNvPr id="201" name="Left Bracket 200"/>
          <p:cNvSpPr/>
          <p:nvPr/>
        </p:nvSpPr>
        <p:spPr>
          <a:xfrm rot="5400000">
            <a:off x="3995995" y="553130"/>
            <a:ext cx="116567" cy="3566160"/>
          </a:xfrm>
          <a:prstGeom prst="leftBracket">
            <a:avLst>
              <a:gd name="adj" fmla="val 46349"/>
            </a:avLst>
          </a:prstGeom>
          <a:noFill/>
          <a:ln w="635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02" name="TextBox 201"/>
          <p:cNvSpPr txBox="1"/>
          <p:nvPr/>
        </p:nvSpPr>
        <p:spPr>
          <a:xfrm>
            <a:off x="6757541" y="3721025"/>
            <a:ext cx="1293944"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0" lang="en-US" sz="1050" b="0" i="0" u="none" strike="noStrike" kern="0" cap="none" spc="0" normalizeH="0" baseline="0" noProof="0" dirty="0" err="1">
                <a:ln>
                  <a:noFill/>
                </a:ln>
                <a:solidFill>
                  <a:sysClr val="windowText" lastClr="000000"/>
                </a:solidFill>
                <a:effectLst/>
                <a:uLnTx/>
                <a:uFillTx/>
              </a:rPr>
              <a:t>SET</a:t>
            </a:r>
            <a:r>
              <a:rPr kumimoji="1" lang="en-US" sz="1050" b="0" i="0" u="none" strike="noStrike" kern="0" cap="none" spc="0" normalizeH="0" baseline="0" noProof="0" dirty="0" err="1">
                <a:ln>
                  <a:noFill/>
                </a:ln>
                <a:solidFill>
                  <a:sysClr val="windowText" lastClr="000000"/>
                </a:solidFill>
                <a:effectLst/>
                <a:uLnTx/>
                <a:uFillTx/>
              </a:rPr>
              <a:t>.request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203" name="TextBox 202"/>
          <p:cNvSpPr txBox="1"/>
          <p:nvPr/>
        </p:nvSpPr>
        <p:spPr>
          <a:xfrm>
            <a:off x="6751577" y="4115822"/>
            <a:ext cx="1330814"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0" lang="en-US" sz="1050" b="0" i="0" u="none" strike="noStrike" kern="0" cap="none" spc="0" normalizeH="0" baseline="0" noProof="0" dirty="0" err="1">
                <a:ln>
                  <a:noFill/>
                </a:ln>
                <a:solidFill>
                  <a:sysClr val="windowText" lastClr="000000"/>
                </a:solidFill>
                <a:effectLst/>
                <a:uLnTx/>
                <a:uFillTx/>
              </a:rPr>
              <a:t>SET</a:t>
            </a:r>
            <a:r>
              <a:rPr kumimoji="1" lang="en-US" sz="1050" b="0" i="0" u="none" strike="noStrike" kern="0" cap="none" spc="0" normalizeH="0" baseline="0" noProof="0" dirty="0" err="1">
                <a:ln>
                  <a:noFill/>
                </a:ln>
                <a:solidFill>
                  <a:sysClr val="windowText" lastClr="000000"/>
                </a:solidFill>
                <a:effectLst/>
                <a:uLnTx/>
                <a:uFillTx/>
              </a:rPr>
              <a:t>.confirm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204" name="Straight Arrow Connector 203"/>
          <p:cNvCxnSpPr/>
          <p:nvPr/>
        </p:nvCxnSpPr>
        <p:spPr>
          <a:xfrm>
            <a:off x="6791467" y="3962187"/>
            <a:ext cx="1165860" cy="0"/>
          </a:xfrm>
          <a:prstGeom prst="straightConnector1">
            <a:avLst/>
          </a:prstGeom>
          <a:noFill/>
          <a:ln w="19050" cap="flat" cmpd="sng" algn="ctr">
            <a:solidFill>
              <a:sysClr val="windowText" lastClr="000000"/>
            </a:solidFill>
            <a:prstDash val="solid"/>
            <a:miter lim="800000"/>
            <a:tailEnd type="triangle"/>
          </a:ln>
          <a:effectLst/>
        </p:spPr>
      </p:cxnSp>
      <p:cxnSp>
        <p:nvCxnSpPr>
          <p:cNvPr id="205" name="Straight Arrow Connector 204"/>
          <p:cNvCxnSpPr/>
          <p:nvPr/>
        </p:nvCxnSpPr>
        <p:spPr>
          <a:xfrm>
            <a:off x="6791466" y="4339633"/>
            <a:ext cx="116586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206" name="TextBox 205"/>
          <p:cNvSpPr txBox="1"/>
          <p:nvPr/>
        </p:nvSpPr>
        <p:spPr>
          <a:xfrm>
            <a:off x="6986796" y="2046065"/>
            <a:ext cx="946093"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IEEE802.15.4</a:t>
            </a:r>
          </a:p>
        </p:txBody>
      </p:sp>
      <p:sp>
        <p:nvSpPr>
          <p:cNvPr id="207" name="Left Bracket 206"/>
          <p:cNvSpPr/>
          <p:nvPr/>
        </p:nvSpPr>
        <p:spPr>
          <a:xfrm rot="5400000">
            <a:off x="7333936" y="1215314"/>
            <a:ext cx="116567" cy="2263140"/>
          </a:xfrm>
          <a:prstGeom prst="leftBracket">
            <a:avLst>
              <a:gd name="adj" fmla="val 46349"/>
            </a:avLst>
          </a:prstGeom>
          <a:noFill/>
          <a:ln w="635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8611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2: 802.x &lt;-&gt; 802.y protocol translation</a:t>
            </a:r>
          </a:p>
        </p:txBody>
      </p:sp>
      <p:sp>
        <p:nvSpPr>
          <p:cNvPr id="24" name="Content Placeholder 23"/>
          <p:cNvSpPr>
            <a:spLocks noGrp="1"/>
          </p:cNvSpPr>
          <p:nvPr>
            <p:ph idx="1"/>
          </p:nvPr>
        </p:nvSpPr>
        <p:spPr>
          <a:xfrm>
            <a:off x="685800" y="1981200"/>
            <a:ext cx="7772400" cy="572744"/>
          </a:xfrm>
        </p:spPr>
        <p:txBody>
          <a:bodyPr/>
          <a:lstStyle/>
          <a:p>
            <a:r>
              <a:rPr lang="en-US" sz="2000" dirty="0"/>
              <a:t>Performance measurement between 802.11 and 802.15</a:t>
            </a:r>
          </a:p>
        </p:txBody>
      </p:sp>
      <p:sp>
        <p:nvSpPr>
          <p:cNvPr id="3" name="Date Placeholder 2"/>
          <p:cNvSpPr>
            <a:spLocks noGrp="1"/>
          </p:cNvSpPr>
          <p:nvPr>
            <p:ph type="dt" sz="half" idx="10"/>
          </p:nvPr>
        </p:nvSpPr>
        <p:spPr/>
        <p:txBody>
          <a:bodyPr/>
          <a:lstStyle/>
          <a:p>
            <a:r>
              <a:rPr lang="en-US" dirty="0"/>
              <a:t>&lt;Mar 2017&gt;</a:t>
            </a:r>
          </a:p>
        </p:txBody>
      </p:sp>
      <p:sp>
        <p:nvSpPr>
          <p:cNvPr id="4" name="Footer Placeholder 3"/>
          <p:cNvSpPr>
            <a:spLocks noGrp="1"/>
          </p:cNvSpPr>
          <p:nvPr>
            <p:ph type="ftr" sz="quarter" idx="11"/>
          </p:nvPr>
        </p:nvSpPr>
        <p:spPr/>
        <p:txBody>
          <a:bodyPr/>
          <a:lstStyle/>
          <a:p>
            <a:r>
              <a:rPr lang="en-US"/>
              <a:t>&lt;Hidetoshi Yokota&gt;, &lt;Landis+Gyr&gt;</a:t>
            </a:r>
          </a:p>
        </p:txBody>
      </p:sp>
      <p:sp>
        <p:nvSpPr>
          <p:cNvPr id="5" name="Slide Number Placeholder 4"/>
          <p:cNvSpPr>
            <a:spLocks noGrp="1"/>
          </p:cNvSpPr>
          <p:nvPr>
            <p:ph type="sldNum" sz="quarter" idx="12"/>
          </p:nvPr>
        </p:nvSpPr>
        <p:spPr/>
        <p:txBody>
          <a:bodyPr/>
          <a:lstStyle/>
          <a:p>
            <a:r>
              <a:rPr lang="en-US"/>
              <a:t>Slide </a:t>
            </a:r>
            <a:fld id="{8761FD8D-6E16-6948-8228-37F606CBBE8D}" type="slidenum">
              <a:rPr lang="en-US" smtClean="0"/>
              <a:pPr/>
              <a:t>18</a:t>
            </a:fld>
            <a:endParaRPr lang="en-US"/>
          </a:p>
        </p:txBody>
      </p:sp>
      <p:sp>
        <p:nvSpPr>
          <p:cNvPr id="6" name="TextBox 5"/>
          <p:cNvSpPr txBox="1"/>
          <p:nvPr/>
        </p:nvSpPr>
        <p:spPr>
          <a:xfrm>
            <a:off x="3401594" y="2726135"/>
            <a:ext cx="1648208" cy="507831"/>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rPr>
              <a:t>ULI profile ID=0x81</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rPr>
              <a:t>“SRM profile #1”</a:t>
            </a:r>
          </a:p>
        </p:txBody>
      </p:sp>
      <p:graphicFrame>
        <p:nvGraphicFramePr>
          <p:cNvPr id="7" name="Table 6"/>
          <p:cNvGraphicFramePr>
            <a:graphicFrameLocks noGrp="1"/>
          </p:cNvGraphicFramePr>
          <p:nvPr>
            <p:extLst/>
          </p:nvPr>
        </p:nvGraphicFramePr>
        <p:xfrm>
          <a:off x="2849258" y="3168065"/>
          <a:ext cx="2955328" cy="1112520"/>
        </p:xfrm>
        <a:graphic>
          <a:graphicData uri="http://schemas.openxmlformats.org/drawingml/2006/table">
            <a:tbl>
              <a:tblPr firstRow="1"/>
              <a:tblGrid>
                <a:gridCol w="1477664">
                  <a:extLst>
                    <a:ext uri="{9D8B030D-6E8A-4147-A177-3AD203B41FA5}">
                      <a16:colId xmlns:a16="http://schemas.microsoft.com/office/drawing/2014/main" val="2712359029"/>
                    </a:ext>
                  </a:extLst>
                </a:gridCol>
                <a:gridCol w="1477664">
                  <a:extLst>
                    <a:ext uri="{9D8B030D-6E8A-4147-A177-3AD203B41FA5}">
                      <a16:colId xmlns:a16="http://schemas.microsoft.com/office/drawing/2014/main" val="93927268"/>
                    </a:ext>
                  </a:extLst>
                </a:gridCol>
              </a:tblGrid>
              <a:tr h="278130">
                <a:tc>
                  <a:txBody>
                    <a:bodyPr/>
                    <a:lstStyle>
                      <a:lvl1pPr marL="0" algn="l" defTabSz="457200" rtl="0" eaLnBrk="1" latinLnBrk="0" hangingPunct="1">
                        <a:defRPr sz="1800" b="1" kern="1200">
                          <a:solidFill>
                            <a:schemeClr val="lt1"/>
                          </a:solidFill>
                          <a:latin typeface="Calibri" panose="020F0502020204030204"/>
                        </a:defRPr>
                      </a:lvl1pPr>
                      <a:lvl2pPr marL="457200" algn="l" defTabSz="457200" rtl="0" eaLnBrk="1" latinLnBrk="0" hangingPunct="1">
                        <a:defRPr sz="1800" b="1" kern="1200">
                          <a:solidFill>
                            <a:schemeClr val="lt1"/>
                          </a:solidFill>
                          <a:latin typeface="Calibri" panose="020F0502020204030204"/>
                        </a:defRPr>
                      </a:lvl2pPr>
                      <a:lvl3pPr marL="914400" algn="l" defTabSz="457200" rtl="0" eaLnBrk="1" latinLnBrk="0" hangingPunct="1">
                        <a:defRPr sz="1800" b="1" kern="1200">
                          <a:solidFill>
                            <a:schemeClr val="lt1"/>
                          </a:solidFill>
                          <a:latin typeface="Calibri" panose="020F0502020204030204"/>
                        </a:defRPr>
                      </a:lvl3pPr>
                      <a:lvl4pPr marL="1371600" algn="l" defTabSz="457200" rtl="0" eaLnBrk="1" latinLnBrk="0" hangingPunct="1">
                        <a:defRPr sz="1800" b="1" kern="1200">
                          <a:solidFill>
                            <a:schemeClr val="lt1"/>
                          </a:solidFill>
                          <a:latin typeface="Calibri" panose="020F0502020204030204"/>
                        </a:defRPr>
                      </a:lvl4pPr>
                      <a:lvl5pPr marL="1828800" algn="l" defTabSz="457200" rtl="0" eaLnBrk="1" latinLnBrk="0" hangingPunct="1">
                        <a:defRPr sz="1800" b="1" kern="1200">
                          <a:solidFill>
                            <a:schemeClr val="lt1"/>
                          </a:solidFill>
                          <a:latin typeface="Calibri" panose="020F0502020204030204"/>
                        </a:defRPr>
                      </a:lvl5pPr>
                      <a:lvl6pPr marL="2286000" algn="l" defTabSz="457200" rtl="0" eaLnBrk="1" latinLnBrk="0" hangingPunct="1">
                        <a:defRPr sz="1800" b="1" kern="1200">
                          <a:solidFill>
                            <a:schemeClr val="lt1"/>
                          </a:solidFill>
                          <a:latin typeface="Calibri" panose="020F0502020204030204"/>
                        </a:defRPr>
                      </a:lvl6pPr>
                      <a:lvl7pPr marL="2743200" algn="l" defTabSz="457200" rtl="0" eaLnBrk="1" latinLnBrk="0" hangingPunct="1">
                        <a:defRPr sz="1800" b="1" kern="1200">
                          <a:solidFill>
                            <a:schemeClr val="lt1"/>
                          </a:solidFill>
                          <a:latin typeface="Calibri" panose="020F0502020204030204"/>
                        </a:defRPr>
                      </a:lvl7pPr>
                      <a:lvl8pPr marL="3200400" algn="l" defTabSz="457200" rtl="0" eaLnBrk="1" latinLnBrk="0" hangingPunct="1">
                        <a:defRPr sz="1800" b="1" kern="1200">
                          <a:solidFill>
                            <a:schemeClr val="lt1"/>
                          </a:solidFill>
                          <a:latin typeface="Calibri" panose="020F0502020204030204"/>
                        </a:defRPr>
                      </a:lvl8pPr>
                      <a:lvl9pPr marL="3657600" algn="l" defTabSz="457200" rtl="0" eaLnBrk="1" latinLnBrk="0" hangingPunct="1">
                        <a:defRPr sz="1800" b="1" kern="1200">
                          <a:solidFill>
                            <a:schemeClr val="lt1"/>
                          </a:solidFill>
                          <a:latin typeface="Calibri" panose="020F0502020204030204"/>
                        </a:defRPr>
                      </a:lvl9pPr>
                    </a:lstStyle>
                    <a:p>
                      <a:pPr algn="ctr"/>
                      <a:r>
                        <a:rPr lang="en-US" sz="1000" dirty="0"/>
                        <a:t>Parameter </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457200" rtl="0" eaLnBrk="1" latinLnBrk="0" hangingPunct="1">
                        <a:defRPr sz="1800" b="1" kern="1200">
                          <a:solidFill>
                            <a:schemeClr val="lt1"/>
                          </a:solidFill>
                          <a:latin typeface="Calibri" panose="020F0502020204030204"/>
                        </a:defRPr>
                      </a:lvl1pPr>
                      <a:lvl2pPr marL="457200" algn="l" defTabSz="457200" rtl="0" eaLnBrk="1" latinLnBrk="0" hangingPunct="1">
                        <a:defRPr sz="1800" b="1" kern="1200">
                          <a:solidFill>
                            <a:schemeClr val="lt1"/>
                          </a:solidFill>
                          <a:latin typeface="Calibri" panose="020F0502020204030204"/>
                        </a:defRPr>
                      </a:lvl2pPr>
                      <a:lvl3pPr marL="914400" algn="l" defTabSz="457200" rtl="0" eaLnBrk="1" latinLnBrk="0" hangingPunct="1">
                        <a:defRPr sz="1800" b="1" kern="1200">
                          <a:solidFill>
                            <a:schemeClr val="lt1"/>
                          </a:solidFill>
                          <a:latin typeface="Calibri" panose="020F0502020204030204"/>
                        </a:defRPr>
                      </a:lvl3pPr>
                      <a:lvl4pPr marL="1371600" algn="l" defTabSz="457200" rtl="0" eaLnBrk="1" latinLnBrk="0" hangingPunct="1">
                        <a:defRPr sz="1800" b="1" kern="1200">
                          <a:solidFill>
                            <a:schemeClr val="lt1"/>
                          </a:solidFill>
                          <a:latin typeface="Calibri" panose="020F0502020204030204"/>
                        </a:defRPr>
                      </a:lvl4pPr>
                      <a:lvl5pPr marL="1828800" algn="l" defTabSz="457200" rtl="0" eaLnBrk="1" latinLnBrk="0" hangingPunct="1">
                        <a:defRPr sz="1800" b="1" kern="1200">
                          <a:solidFill>
                            <a:schemeClr val="lt1"/>
                          </a:solidFill>
                          <a:latin typeface="Calibri" panose="020F0502020204030204"/>
                        </a:defRPr>
                      </a:lvl5pPr>
                      <a:lvl6pPr marL="2286000" algn="l" defTabSz="457200" rtl="0" eaLnBrk="1" latinLnBrk="0" hangingPunct="1">
                        <a:defRPr sz="1800" b="1" kern="1200">
                          <a:solidFill>
                            <a:schemeClr val="lt1"/>
                          </a:solidFill>
                          <a:latin typeface="Calibri" panose="020F0502020204030204"/>
                        </a:defRPr>
                      </a:lvl6pPr>
                      <a:lvl7pPr marL="2743200" algn="l" defTabSz="457200" rtl="0" eaLnBrk="1" latinLnBrk="0" hangingPunct="1">
                        <a:defRPr sz="1800" b="1" kern="1200">
                          <a:solidFill>
                            <a:schemeClr val="lt1"/>
                          </a:solidFill>
                          <a:latin typeface="Calibri" panose="020F0502020204030204"/>
                        </a:defRPr>
                      </a:lvl7pPr>
                      <a:lvl8pPr marL="3200400" algn="l" defTabSz="457200" rtl="0" eaLnBrk="1" latinLnBrk="0" hangingPunct="1">
                        <a:defRPr sz="1800" b="1" kern="1200">
                          <a:solidFill>
                            <a:schemeClr val="lt1"/>
                          </a:solidFill>
                          <a:latin typeface="Calibri" panose="020F0502020204030204"/>
                        </a:defRPr>
                      </a:lvl8pPr>
                      <a:lvl9pPr marL="3657600" algn="l" defTabSz="457200" rtl="0" eaLnBrk="1" latinLnBrk="0" hangingPunct="1">
                        <a:defRPr sz="1800" b="1" kern="1200">
                          <a:solidFill>
                            <a:schemeClr val="lt1"/>
                          </a:solidFill>
                          <a:latin typeface="Calibri" panose="020F0502020204030204"/>
                        </a:defRPr>
                      </a:lvl9pPr>
                    </a:lstStyle>
                    <a:p>
                      <a:pPr algn="ctr"/>
                      <a:r>
                        <a:rPr lang="en-US" sz="1000" dirty="0"/>
                        <a:t>Value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552787332"/>
                  </a:ext>
                </a:extLst>
              </a:tr>
              <a:tr h="278130">
                <a:tc gridSpan="2">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algn="ctr"/>
                      <a:r>
                        <a:rPr lang="en-US" sz="1000" b="1" dirty="0"/>
                        <a:t>MAC Parameters</a:t>
                      </a:r>
                    </a:p>
                  </a:txBody>
                  <a:tcPr marL="68580" marR="68580"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hMerge="1">
                  <a:txBody>
                    <a:bodyPr/>
                    <a:lstStyle/>
                    <a:p>
                      <a:endParaRPr lang="en-US" dirty="0"/>
                    </a:p>
                  </a:txBody>
                  <a:tcPr/>
                </a:tc>
                <a:extLst>
                  <a:ext uri="{0D108BD9-81ED-4DB2-BD59-A6C34878D82A}">
                    <a16:rowId xmlns:a16="http://schemas.microsoft.com/office/drawing/2014/main" val="526632673"/>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RCPI</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xxx</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969360604"/>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RSNI</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err="1"/>
                        <a:t>yyy</a:t>
                      </a:r>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978042408"/>
                  </a:ext>
                </a:extLst>
              </a:tr>
            </a:tbl>
          </a:graphicData>
        </a:graphic>
      </p:graphicFrame>
      <p:sp>
        <p:nvSpPr>
          <p:cNvPr id="8" name="Rectangle 7"/>
          <p:cNvSpPr/>
          <p:nvPr/>
        </p:nvSpPr>
        <p:spPr>
          <a:xfrm>
            <a:off x="1308207" y="4866377"/>
            <a:ext cx="2038865" cy="450845"/>
          </a:xfrm>
          <a:prstGeom prst="rect">
            <a:avLst/>
          </a:prstGeom>
          <a:solidFill>
            <a:sysClr val="window" lastClr="FFFFFF"/>
          </a:solidFill>
          <a:ln w="12700" cap="flat" cmpd="sng" algn="ctr">
            <a:solidFill>
              <a:sysClr val="windowText" lastClr="000000"/>
            </a:solidFill>
            <a:prstDash val="solid"/>
            <a:miter lim="800000"/>
          </a:ln>
          <a:effectLst/>
        </p:spPr>
        <p:txBody>
          <a:bodyPr rtlCol="0" anchor="t"/>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Category: Radio Measurement</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Action</a:t>
            </a: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sym typeface="Wingdings" panose="05000000000000000000" pitchFamily="2" charset="2"/>
              </a:rPr>
              <a:t>: </a:t>
            </a: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Link Measurement Request</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p>
        </p:txBody>
      </p:sp>
      <p:sp>
        <p:nvSpPr>
          <p:cNvPr id="9" name="TextBox 8"/>
          <p:cNvSpPr txBox="1"/>
          <p:nvPr/>
        </p:nvSpPr>
        <p:spPr>
          <a:xfrm>
            <a:off x="1357354" y="4334860"/>
            <a:ext cx="1803700" cy="577081"/>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802.11 </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Radio Resource Measurement</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“Action frame” </a:t>
            </a:r>
          </a:p>
        </p:txBody>
      </p:sp>
      <p:sp>
        <p:nvSpPr>
          <p:cNvPr id="10" name="Rectangle 9"/>
          <p:cNvSpPr/>
          <p:nvPr/>
        </p:nvSpPr>
        <p:spPr>
          <a:xfrm>
            <a:off x="6566236" y="4837659"/>
            <a:ext cx="1340708" cy="475646"/>
          </a:xfrm>
          <a:prstGeom prst="rect">
            <a:avLst/>
          </a:prstGeom>
          <a:solidFill>
            <a:sysClr val="window" lastClr="FFFFFF"/>
          </a:solidFill>
          <a:ln w="12700" cap="flat" cmpd="sng" algn="ctr">
            <a:solidFill>
              <a:sysClr val="windowText" lastClr="000000"/>
            </a:solidFill>
            <a:prstDash val="solid"/>
            <a:miter lim="800000"/>
          </a:ln>
          <a:effectLst/>
        </p:spPr>
        <p:txBody>
          <a:bodyPr rtlCol="0" anchor="t"/>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MLME-SRM-Request</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sym typeface="Wingdings" panose="05000000000000000000" pitchFamily="2" charset="2"/>
              </a:rPr>
              <a:t> RCPI, RSNI</a:t>
            </a:r>
            <a:endPar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p>
        </p:txBody>
      </p:sp>
      <p:sp>
        <p:nvSpPr>
          <p:cNvPr id="11" name="TextBox 10"/>
          <p:cNvSpPr txBox="1"/>
          <p:nvPr/>
        </p:nvSpPr>
        <p:spPr>
          <a:xfrm>
            <a:off x="6442924" y="4312407"/>
            <a:ext cx="1266693" cy="577081"/>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802.15.4s</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Spectrum Resource </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Management </a:t>
            </a:r>
          </a:p>
        </p:txBody>
      </p:sp>
      <p:sp>
        <p:nvSpPr>
          <p:cNvPr id="12" name="Right Arrow 11"/>
          <p:cNvSpPr/>
          <p:nvPr/>
        </p:nvSpPr>
        <p:spPr>
          <a:xfrm>
            <a:off x="4921328" y="4961181"/>
            <a:ext cx="302758" cy="228600"/>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3" name="Rectangle 12"/>
          <p:cNvSpPr/>
          <p:nvPr/>
        </p:nvSpPr>
        <p:spPr>
          <a:xfrm>
            <a:off x="5321201" y="4837657"/>
            <a:ext cx="857044" cy="1105943"/>
          </a:xfrm>
          <a:prstGeom prst="rect">
            <a:avLst/>
          </a:prstGeom>
          <a:solidFill>
            <a:sysClr val="window" lastClr="FFFFFF"/>
          </a:solidFill>
          <a:ln w="12700" cap="flat" cmpd="sng" algn="ctr">
            <a:solidFill>
              <a:sysClr val="windowText" lastClr="000000"/>
            </a:solidFill>
            <a:prstDash val="solid"/>
            <a:miter lim="800000"/>
          </a:ln>
          <a:effectLst/>
        </p:spPr>
        <p:txBody>
          <a:bodyPr rtlCol="0" anchor="t"/>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SRM profile #1</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p>
        </p:txBody>
      </p:sp>
      <p:sp>
        <p:nvSpPr>
          <p:cNvPr id="14" name="TextBox 13"/>
          <p:cNvSpPr txBox="1"/>
          <p:nvPr/>
        </p:nvSpPr>
        <p:spPr>
          <a:xfrm>
            <a:off x="5416318" y="4382898"/>
            <a:ext cx="723276"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802.15.12</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ULI </a:t>
            </a:r>
          </a:p>
        </p:txBody>
      </p:sp>
      <p:sp>
        <p:nvSpPr>
          <p:cNvPr id="15" name="Right Arrow 14"/>
          <p:cNvSpPr/>
          <p:nvPr/>
        </p:nvSpPr>
        <p:spPr>
          <a:xfrm>
            <a:off x="6222013" y="4973582"/>
            <a:ext cx="302758" cy="228600"/>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6" name="Rectangle 15"/>
          <p:cNvSpPr/>
          <p:nvPr/>
        </p:nvSpPr>
        <p:spPr>
          <a:xfrm>
            <a:off x="6566236" y="5428610"/>
            <a:ext cx="1340708" cy="450845"/>
          </a:xfrm>
          <a:prstGeom prst="rect">
            <a:avLst/>
          </a:prstGeom>
          <a:solidFill>
            <a:sysClr val="window" lastClr="FFFFFF"/>
          </a:solidFill>
          <a:ln w="12700" cap="flat" cmpd="sng" algn="ctr">
            <a:solidFill>
              <a:sysClr val="windowText" lastClr="000000"/>
            </a:solidFill>
            <a:prstDash val="solid"/>
            <a:miter lim="800000"/>
          </a:ln>
          <a:effectLst/>
        </p:spPr>
        <p:txBody>
          <a:bodyPr rtlCol="0" anchor="t"/>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MLME-SRM-Response</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sym typeface="Wingdings" panose="05000000000000000000" pitchFamily="2" charset="2"/>
              </a:rPr>
              <a:t> RCPI=xxx, RSNI=</a:t>
            </a:r>
            <a:r>
              <a:rPr kumimoji="0" lang="en-US" sz="1050" b="0" i="0" u="none" strike="noStrike" kern="0" cap="none" spc="0" normalizeH="0" baseline="0" noProof="0" dirty="0" err="1">
                <a:ln>
                  <a:noFill/>
                </a:ln>
                <a:solidFill>
                  <a:sysClr val="windowText" lastClr="000000"/>
                </a:solidFill>
                <a:effectLst/>
                <a:uLnTx/>
                <a:uFillTx/>
                <a:latin typeface="Calibri" panose="020F0502020204030204"/>
                <a:ea typeface="+mn-ea"/>
                <a:cs typeface="+mn-cs"/>
                <a:sym typeface="Wingdings" panose="05000000000000000000" pitchFamily="2" charset="2"/>
              </a:rPr>
              <a:t>yyy</a:t>
            </a:r>
            <a:endPar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17" name="Rectangle 16"/>
          <p:cNvSpPr/>
          <p:nvPr/>
        </p:nvSpPr>
        <p:spPr>
          <a:xfrm>
            <a:off x="1308207" y="5432527"/>
            <a:ext cx="2038865" cy="450845"/>
          </a:xfrm>
          <a:prstGeom prst="rect">
            <a:avLst/>
          </a:prstGeom>
          <a:solidFill>
            <a:sysClr val="window" lastClr="FFFFFF"/>
          </a:solidFill>
          <a:ln w="12700" cap="flat" cmpd="sng" algn="ctr">
            <a:solidFill>
              <a:sysClr val="windowText" lastClr="000000"/>
            </a:solidFill>
            <a:prstDash val="solid"/>
            <a:miter lim="800000"/>
          </a:ln>
          <a:effectLst/>
        </p:spPr>
        <p:txBody>
          <a:bodyPr rtlCol="0" anchor="t"/>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Category: Radio Measurement</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Action</a:t>
            </a: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sym typeface="Wingdings" panose="05000000000000000000" pitchFamily="2" charset="2"/>
              </a:rPr>
              <a:t>: </a:t>
            </a: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Link Measurement Report</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p>
        </p:txBody>
      </p:sp>
      <p:sp>
        <p:nvSpPr>
          <p:cNvPr id="18" name="Left Arrow 17"/>
          <p:cNvSpPr/>
          <p:nvPr/>
        </p:nvSpPr>
        <p:spPr>
          <a:xfrm>
            <a:off x="4921328" y="5499762"/>
            <a:ext cx="302758" cy="237824"/>
          </a:xfrm>
          <a:prstGeom prst="lef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9" name="Left Arrow 18"/>
          <p:cNvSpPr/>
          <p:nvPr/>
        </p:nvSpPr>
        <p:spPr>
          <a:xfrm>
            <a:off x="6222012" y="5499762"/>
            <a:ext cx="302758" cy="237824"/>
          </a:xfrm>
          <a:prstGeom prst="lef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0" name="Rectangle 19"/>
          <p:cNvSpPr/>
          <p:nvPr/>
        </p:nvSpPr>
        <p:spPr>
          <a:xfrm>
            <a:off x="3954132" y="4837657"/>
            <a:ext cx="912693" cy="1105943"/>
          </a:xfrm>
          <a:prstGeom prst="rect">
            <a:avLst/>
          </a:prstGeom>
          <a:solidFill>
            <a:sysClr val="window" lastClr="FFFFFF"/>
          </a:solidFill>
          <a:ln w="12700" cap="flat" cmpd="sng" algn="ctr">
            <a:solidFill>
              <a:sysClr val="windowText" lastClr="000000"/>
            </a:solidFill>
            <a:prstDash val="solid"/>
            <a:miter lim="800000"/>
          </a:ln>
          <a:effectLst/>
        </p:spPr>
        <p:txBody>
          <a:bodyPr rtlCol="0" anchor="t"/>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ULI profile ID =0x81</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p>
        </p:txBody>
      </p:sp>
      <p:sp>
        <p:nvSpPr>
          <p:cNvPr id="21" name="TextBox 20"/>
          <p:cNvSpPr txBox="1"/>
          <p:nvPr/>
        </p:nvSpPr>
        <p:spPr>
          <a:xfrm>
            <a:off x="3604903" y="4341333"/>
            <a:ext cx="1619354"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Higher layer</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Performance measurement</a:t>
            </a:r>
          </a:p>
        </p:txBody>
      </p:sp>
      <p:sp>
        <p:nvSpPr>
          <p:cNvPr id="22" name="Right Arrow 21"/>
          <p:cNvSpPr/>
          <p:nvPr/>
        </p:nvSpPr>
        <p:spPr>
          <a:xfrm>
            <a:off x="3505997" y="4967448"/>
            <a:ext cx="302758" cy="228600"/>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3" name="Left Arrow 22"/>
          <p:cNvSpPr/>
          <p:nvPr/>
        </p:nvSpPr>
        <p:spPr>
          <a:xfrm>
            <a:off x="3505997" y="5506029"/>
            <a:ext cx="302758" cy="237824"/>
          </a:xfrm>
          <a:prstGeom prst="lef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6" name="Rectangle 25"/>
          <p:cNvSpPr/>
          <p:nvPr/>
        </p:nvSpPr>
        <p:spPr>
          <a:xfrm>
            <a:off x="0" y="0"/>
            <a:ext cx="1062681" cy="327455"/>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Use case 2</a:t>
            </a:r>
          </a:p>
        </p:txBody>
      </p:sp>
    </p:spTree>
    <p:extLst>
      <p:ext uri="{BB962C8B-B14F-4D97-AF65-F5344CB8AC3E}">
        <p14:creationId xmlns:p14="http://schemas.microsoft.com/office/powerpoint/2010/main" val="4167706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kumimoji="1" lang="en-US" dirty="0"/>
              <a:t>Retrieving measurement metrics</a:t>
            </a:r>
            <a:endParaRPr lang="en-US" dirty="0"/>
          </a:p>
        </p:txBody>
      </p:sp>
      <p:sp>
        <p:nvSpPr>
          <p:cNvPr id="4" name="Date Placeholder 3"/>
          <p:cNvSpPr>
            <a:spLocks noGrp="1"/>
          </p:cNvSpPr>
          <p:nvPr>
            <p:ph type="dt" sz="half" idx="10"/>
          </p:nvPr>
        </p:nvSpPr>
        <p:spPr/>
        <p:txBody>
          <a:bodyPr/>
          <a:lstStyle/>
          <a:p>
            <a:r>
              <a:rPr lang="en-US" dirty="0"/>
              <a:t>&lt;Mar 2017&gt;</a:t>
            </a:r>
          </a:p>
        </p:txBody>
      </p:sp>
      <p:sp>
        <p:nvSpPr>
          <p:cNvPr id="5" name="Footer Placeholder 4"/>
          <p:cNvSpPr>
            <a:spLocks noGrp="1"/>
          </p:cNvSpPr>
          <p:nvPr>
            <p:ph type="ftr" sz="quarter" idx="11"/>
          </p:nvPr>
        </p:nvSpPr>
        <p:spPr/>
        <p:txBody>
          <a:bodyPr/>
          <a:lstStyle/>
          <a:p>
            <a:r>
              <a:rPr lang="en-US"/>
              <a:t>&lt;Hidetoshi Yokota&gt;, &lt;Landis+Gyr&gt;</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19</a:t>
            </a:fld>
            <a:endParaRPr lang="en-US"/>
          </a:p>
        </p:txBody>
      </p:sp>
      <p:pic>
        <p:nvPicPr>
          <p:cNvPr id="23" name="Picture 22" descr="802.15.12-multi-mode-r3.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5903" y="1782045"/>
            <a:ext cx="5829300" cy="4181475"/>
          </a:xfrm>
          <a:prstGeom prst="rect">
            <a:avLst/>
          </a:prstGeom>
        </p:spPr>
      </p:pic>
      <p:sp>
        <p:nvSpPr>
          <p:cNvPr id="24" name="Rounded Rectangle 23"/>
          <p:cNvSpPr/>
          <p:nvPr/>
        </p:nvSpPr>
        <p:spPr>
          <a:xfrm>
            <a:off x="4734255" y="3738850"/>
            <a:ext cx="833715" cy="151091"/>
          </a:xfrm>
          <a:prstGeom prst="roundRect">
            <a:avLst>
              <a:gd name="adj" fmla="val 50000"/>
            </a:avLst>
          </a:prstGeom>
          <a:solidFill>
            <a:sysClr val="window" lastClr="FFFFFF">
              <a:lumMod val="50000"/>
            </a:sysClr>
          </a:solidFill>
          <a:ln w="28575" cap="flat" cmpd="sng" algn="ctr">
            <a:solidFill>
              <a:sysClr val="window" lastClr="FFFFFF"/>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Calibri" panose="020F0502020204030204"/>
                <a:ea typeface="+mn-ea"/>
                <a:cs typeface="+mn-cs"/>
              </a:rPr>
              <a:t>MLME-SRM-*</a:t>
            </a:r>
          </a:p>
        </p:txBody>
      </p:sp>
      <p:sp>
        <p:nvSpPr>
          <p:cNvPr id="25" name="Flowchart: Magnetic Disk 24"/>
          <p:cNvSpPr/>
          <p:nvPr/>
        </p:nvSpPr>
        <p:spPr>
          <a:xfrm>
            <a:off x="6369709" y="4149778"/>
            <a:ext cx="437606" cy="215537"/>
          </a:xfrm>
          <a:prstGeom prst="flowChartMagneticDisk">
            <a:avLst/>
          </a:prstGeom>
          <a:gradFill rotWithShape="1">
            <a:gsLst>
              <a:gs pos="0">
                <a:srgbClr val="FFC000">
                  <a:lumMod val="110000"/>
                  <a:satMod val="105000"/>
                  <a:tint val="67000"/>
                </a:srgbClr>
              </a:gs>
              <a:gs pos="50000">
                <a:srgbClr val="FFC000">
                  <a:lumMod val="105000"/>
                  <a:satMod val="103000"/>
                  <a:tint val="73000"/>
                </a:srgbClr>
              </a:gs>
              <a:gs pos="100000">
                <a:srgbClr val="FFC000">
                  <a:lumMod val="105000"/>
                  <a:satMod val="109000"/>
                  <a:tint val="81000"/>
                </a:srgbClr>
              </a:gs>
            </a:gsLst>
            <a:lin ang="5400000" scaled="0"/>
          </a:gradFill>
          <a:ln w="6350" cap="flat" cmpd="sng" algn="ctr">
            <a:solidFill>
              <a:srgbClr val="FFC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panose="020F0502020204030204"/>
                <a:ea typeface="+mn-ea"/>
                <a:cs typeface="+mn-cs"/>
              </a:rPr>
              <a:t>PIB</a:t>
            </a:r>
          </a:p>
        </p:txBody>
      </p:sp>
      <p:cxnSp>
        <p:nvCxnSpPr>
          <p:cNvPr id="26" name="Straight Arrow Connector 25"/>
          <p:cNvCxnSpPr/>
          <p:nvPr/>
        </p:nvCxnSpPr>
        <p:spPr>
          <a:xfrm>
            <a:off x="5141803" y="4515579"/>
            <a:ext cx="1440180" cy="339"/>
          </a:xfrm>
          <a:prstGeom prst="straightConnector1">
            <a:avLst/>
          </a:prstGeom>
          <a:noFill/>
          <a:ln w="38100" cap="flat" cmpd="sng" algn="ctr">
            <a:solidFill>
              <a:srgbClr val="7030A0"/>
            </a:solidFill>
            <a:prstDash val="solid"/>
            <a:miter lim="800000"/>
            <a:headEnd type="none" w="med" len="med"/>
            <a:tailEnd type="none" w="med" len="med"/>
          </a:ln>
          <a:effectLst/>
        </p:spPr>
      </p:cxnSp>
      <p:cxnSp>
        <p:nvCxnSpPr>
          <p:cNvPr id="27" name="Straight Connector 26"/>
          <p:cNvCxnSpPr/>
          <p:nvPr/>
        </p:nvCxnSpPr>
        <p:spPr>
          <a:xfrm>
            <a:off x="6291281" y="2083703"/>
            <a:ext cx="0" cy="480060"/>
          </a:xfrm>
          <a:prstGeom prst="line">
            <a:avLst/>
          </a:prstGeom>
          <a:noFill/>
          <a:ln w="38100" cap="flat" cmpd="sng" algn="ctr">
            <a:solidFill>
              <a:srgbClr val="FF0000"/>
            </a:solidFill>
            <a:prstDash val="solid"/>
            <a:miter lim="800000"/>
            <a:headEnd type="triangle" w="med" len="med"/>
            <a:tailEnd type="none" w="med" len="med"/>
          </a:ln>
          <a:effectLst/>
        </p:spPr>
      </p:cxnSp>
      <p:cxnSp>
        <p:nvCxnSpPr>
          <p:cNvPr id="28" name="Straight Connector 27"/>
          <p:cNvCxnSpPr/>
          <p:nvPr/>
        </p:nvCxnSpPr>
        <p:spPr>
          <a:xfrm flipH="1">
            <a:off x="4777628" y="2556312"/>
            <a:ext cx="1508760" cy="0"/>
          </a:xfrm>
          <a:prstGeom prst="line">
            <a:avLst/>
          </a:prstGeom>
          <a:noFill/>
          <a:ln w="38100" cap="flat" cmpd="sng" algn="ctr">
            <a:solidFill>
              <a:srgbClr val="FF0000"/>
            </a:solidFill>
            <a:prstDash val="solid"/>
            <a:miter lim="800000"/>
          </a:ln>
          <a:effectLst/>
        </p:spPr>
      </p:cxnSp>
      <p:cxnSp>
        <p:nvCxnSpPr>
          <p:cNvPr id="29" name="Straight Connector 28"/>
          <p:cNvCxnSpPr/>
          <p:nvPr/>
        </p:nvCxnSpPr>
        <p:spPr>
          <a:xfrm>
            <a:off x="4776277" y="2548520"/>
            <a:ext cx="0" cy="1131570"/>
          </a:xfrm>
          <a:prstGeom prst="line">
            <a:avLst/>
          </a:prstGeom>
          <a:noFill/>
          <a:ln w="38100" cap="flat" cmpd="sng" algn="ctr">
            <a:solidFill>
              <a:srgbClr val="FF0000"/>
            </a:solidFill>
            <a:prstDash val="solid"/>
            <a:miter lim="800000"/>
            <a:headEnd type="none" w="med" len="med"/>
            <a:tailEnd type="none" w="med" len="med"/>
          </a:ln>
          <a:effectLst/>
        </p:spPr>
      </p:cxnSp>
      <p:cxnSp>
        <p:nvCxnSpPr>
          <p:cNvPr id="30" name="Straight Connector 29"/>
          <p:cNvCxnSpPr/>
          <p:nvPr/>
        </p:nvCxnSpPr>
        <p:spPr>
          <a:xfrm>
            <a:off x="5078802" y="3889940"/>
            <a:ext cx="0" cy="754380"/>
          </a:xfrm>
          <a:prstGeom prst="line">
            <a:avLst/>
          </a:prstGeom>
          <a:noFill/>
          <a:ln w="38100" cap="flat" cmpd="sng" algn="ctr">
            <a:solidFill>
              <a:srgbClr val="7030A0"/>
            </a:solidFill>
            <a:prstDash val="solid"/>
            <a:miter lim="800000"/>
            <a:headEnd type="triangle" w="med" len="med"/>
            <a:tailEnd type="triangle" w="med" len="med"/>
          </a:ln>
          <a:effectLst/>
        </p:spPr>
      </p:cxnSp>
      <p:cxnSp>
        <p:nvCxnSpPr>
          <p:cNvPr id="31" name="Straight Connector 30"/>
          <p:cNvCxnSpPr/>
          <p:nvPr/>
        </p:nvCxnSpPr>
        <p:spPr>
          <a:xfrm>
            <a:off x="5084717" y="4806545"/>
            <a:ext cx="0" cy="205740"/>
          </a:xfrm>
          <a:prstGeom prst="line">
            <a:avLst/>
          </a:prstGeom>
          <a:noFill/>
          <a:ln w="38100" cap="flat" cmpd="sng" algn="ctr">
            <a:solidFill>
              <a:srgbClr val="7030A0"/>
            </a:solidFill>
            <a:prstDash val="solid"/>
            <a:miter lim="800000"/>
            <a:headEnd type="triangle" w="med" len="med"/>
            <a:tailEnd type="triangle" w="med" len="med"/>
          </a:ln>
          <a:effectLst/>
        </p:spPr>
      </p:cxnSp>
      <p:sp>
        <p:nvSpPr>
          <p:cNvPr id="32" name="TextBox 31"/>
          <p:cNvSpPr txBox="1"/>
          <p:nvPr/>
        </p:nvSpPr>
        <p:spPr>
          <a:xfrm>
            <a:off x="5096442" y="1924439"/>
            <a:ext cx="1824538"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ysClr val="windowText" lastClr="000000"/>
                </a:solidFill>
                <a:effectLst/>
                <a:uLnTx/>
                <a:uFillTx/>
              </a:rPr>
              <a:t>(performance measurement)</a:t>
            </a:r>
          </a:p>
        </p:txBody>
      </p:sp>
      <p:cxnSp>
        <p:nvCxnSpPr>
          <p:cNvPr id="33" name="Straight Arrow Connector 32"/>
          <p:cNvCxnSpPr/>
          <p:nvPr/>
        </p:nvCxnSpPr>
        <p:spPr>
          <a:xfrm>
            <a:off x="5154161" y="4519005"/>
            <a:ext cx="0" cy="137160"/>
          </a:xfrm>
          <a:prstGeom prst="straightConnector1">
            <a:avLst/>
          </a:prstGeom>
          <a:noFill/>
          <a:ln w="38100" cap="flat" cmpd="sng" algn="ctr">
            <a:solidFill>
              <a:srgbClr val="7030A0"/>
            </a:solidFill>
            <a:prstDash val="solid"/>
            <a:miter lim="800000"/>
            <a:headEnd type="none" w="med" len="med"/>
            <a:tailEnd type="triangle" w="med" len="med"/>
          </a:ln>
          <a:effectLst/>
        </p:spPr>
      </p:cxnSp>
      <p:cxnSp>
        <p:nvCxnSpPr>
          <p:cNvPr id="34" name="Straight Arrow Connector 33"/>
          <p:cNvCxnSpPr/>
          <p:nvPr/>
        </p:nvCxnSpPr>
        <p:spPr>
          <a:xfrm flipV="1">
            <a:off x="6569977" y="4333330"/>
            <a:ext cx="1697" cy="203885"/>
          </a:xfrm>
          <a:prstGeom prst="straightConnector1">
            <a:avLst/>
          </a:prstGeom>
          <a:noFill/>
          <a:ln w="38100" cap="flat" cmpd="sng" algn="ctr">
            <a:solidFill>
              <a:srgbClr val="7030A0"/>
            </a:solidFill>
            <a:prstDash val="solid"/>
            <a:miter lim="800000"/>
            <a:headEnd type="none" w="med" len="med"/>
            <a:tailEnd type="triangle" w="med" len="med"/>
          </a:ln>
          <a:effectLst/>
        </p:spPr>
      </p:cxnSp>
      <p:cxnSp>
        <p:nvCxnSpPr>
          <p:cNvPr id="35" name="Straight Connector 34"/>
          <p:cNvCxnSpPr/>
          <p:nvPr/>
        </p:nvCxnSpPr>
        <p:spPr>
          <a:xfrm flipH="1">
            <a:off x="4768484" y="3667916"/>
            <a:ext cx="274320" cy="0"/>
          </a:xfrm>
          <a:prstGeom prst="line">
            <a:avLst/>
          </a:prstGeom>
          <a:noFill/>
          <a:ln w="38100" cap="flat" cmpd="sng" algn="ctr">
            <a:solidFill>
              <a:srgbClr val="FF0000"/>
            </a:solidFill>
            <a:prstDash val="solid"/>
            <a:miter lim="800000"/>
          </a:ln>
          <a:effectLst/>
        </p:spPr>
      </p:cxnSp>
      <p:cxnSp>
        <p:nvCxnSpPr>
          <p:cNvPr id="36" name="Straight Connector 35"/>
          <p:cNvCxnSpPr/>
          <p:nvPr/>
        </p:nvCxnSpPr>
        <p:spPr>
          <a:xfrm>
            <a:off x="5034746" y="3660347"/>
            <a:ext cx="0" cy="137160"/>
          </a:xfrm>
          <a:prstGeom prst="line">
            <a:avLst/>
          </a:prstGeom>
          <a:noFill/>
          <a:ln w="38100" cap="flat" cmpd="sng" algn="ctr">
            <a:solidFill>
              <a:srgbClr val="FF0000"/>
            </a:solidFill>
            <a:prstDash val="solid"/>
            <a:miter lim="800000"/>
            <a:headEnd type="none" w="med" len="med"/>
            <a:tailEnd type="triangle" w="med" len="med"/>
          </a:ln>
          <a:effectLst/>
        </p:spPr>
      </p:cxnSp>
      <p:sp>
        <p:nvSpPr>
          <p:cNvPr id="38" name="Rectangle 37"/>
          <p:cNvSpPr/>
          <p:nvPr/>
        </p:nvSpPr>
        <p:spPr>
          <a:xfrm>
            <a:off x="0" y="18289"/>
            <a:ext cx="1062681" cy="327455"/>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Use case 2</a:t>
            </a:r>
          </a:p>
        </p:txBody>
      </p:sp>
    </p:spTree>
    <p:extLst>
      <p:ext uri="{BB962C8B-B14F-4D97-AF65-F5344CB8AC3E}">
        <p14:creationId xmlns:p14="http://schemas.microsoft.com/office/powerpoint/2010/main" val="4048065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ULI “Profile” for Protocol Management (revisit)</a:t>
            </a:r>
          </a:p>
        </p:txBody>
      </p:sp>
      <p:sp>
        <p:nvSpPr>
          <p:cNvPr id="6" name="Content Placeholder 5"/>
          <p:cNvSpPr>
            <a:spLocks noGrp="1"/>
          </p:cNvSpPr>
          <p:nvPr>
            <p:ph idx="1"/>
          </p:nvPr>
        </p:nvSpPr>
        <p:spPr/>
        <p:txBody>
          <a:bodyPr>
            <a:normAutofit fontScale="70000" lnSpcReduction="20000"/>
          </a:bodyPr>
          <a:lstStyle/>
          <a:p>
            <a:r>
              <a:rPr lang="en-US" dirty="0"/>
              <a:t>Proposal</a:t>
            </a:r>
          </a:p>
          <a:p>
            <a:pPr lvl="1"/>
            <a:r>
              <a:rPr lang="en-US" dirty="0"/>
              <a:t>Define a “ULI Profile”, which is a set of parameters or commands to simply access</a:t>
            </a:r>
          </a:p>
          <a:p>
            <a:r>
              <a:rPr lang="en-US" dirty="0"/>
              <a:t>Values of ULI Profile</a:t>
            </a:r>
          </a:p>
          <a:p>
            <a:pPr lvl="1"/>
            <a:r>
              <a:rPr lang="en-US" dirty="0"/>
              <a:t>Simpler interface to the MAC that reduces the number of API calls by combining existing MLME  into something easier to use</a:t>
            </a:r>
          </a:p>
          <a:p>
            <a:pPr lvl="1"/>
            <a:r>
              <a:rPr lang="en-US" dirty="0"/>
              <a:t> Common interface to other IEEE802 families (LLC-like function)</a:t>
            </a:r>
          </a:p>
          <a:p>
            <a:pPr lvl="1"/>
            <a:r>
              <a:rPr lang="en-US" dirty="0"/>
              <a:t>Friendly to higher layer applications (e.g., 6Tisch) by using Yang data model</a:t>
            </a:r>
            <a:endParaRPr lang="en-US" dirty="0"/>
          </a:p>
          <a:p>
            <a:r>
              <a:rPr lang="en-US" dirty="0"/>
              <a:t>Dedicated primitives are needed to handle profiles</a:t>
            </a:r>
          </a:p>
          <a:p>
            <a:pPr lvl="1"/>
            <a:r>
              <a:rPr lang="en-US" dirty="0"/>
              <a:t>5 primitives are proposed</a:t>
            </a:r>
          </a:p>
          <a:p>
            <a:pPr marL="0" indent="0">
              <a:buNone/>
            </a:pPr>
            <a:endParaRPr lang="en-US" dirty="0"/>
          </a:p>
        </p:txBody>
      </p:sp>
      <p:sp>
        <p:nvSpPr>
          <p:cNvPr id="2" name="Date Placeholder 1"/>
          <p:cNvSpPr>
            <a:spLocks noGrp="1"/>
          </p:cNvSpPr>
          <p:nvPr>
            <p:ph type="dt" sz="half" idx="10"/>
          </p:nvPr>
        </p:nvSpPr>
        <p:spPr/>
        <p:txBody>
          <a:bodyPr/>
          <a:lstStyle/>
          <a:p>
            <a:r>
              <a:rPr lang="en-US" dirty="0"/>
              <a:t>&lt;Mar 2017&gt;</a:t>
            </a:r>
          </a:p>
        </p:txBody>
      </p:sp>
      <p:sp>
        <p:nvSpPr>
          <p:cNvPr id="3" name="Footer Placeholder 2"/>
          <p:cNvSpPr>
            <a:spLocks noGrp="1"/>
          </p:cNvSpPr>
          <p:nvPr>
            <p:ph type="ftr" sz="quarter" idx="11"/>
          </p:nvPr>
        </p:nvSpPr>
        <p:spPr/>
        <p:txBody>
          <a:bodyPr/>
          <a:lstStyle/>
          <a:p>
            <a:r>
              <a:rPr lang="en-US"/>
              <a:t>&lt;Hidetoshi Yokota&gt;, &lt;Landis+Gyr&gt;</a:t>
            </a:r>
          </a:p>
        </p:txBody>
      </p:sp>
      <p:sp>
        <p:nvSpPr>
          <p:cNvPr id="4" name="Slide Number Placeholder 3"/>
          <p:cNvSpPr>
            <a:spLocks noGrp="1"/>
          </p:cNvSpPr>
          <p:nvPr>
            <p:ph type="sldNum" sz="quarter" idx="12"/>
          </p:nvPr>
        </p:nvSpPr>
        <p:spPr/>
        <p:txBody>
          <a:bodyPr/>
          <a:lstStyle/>
          <a:p>
            <a:r>
              <a:rPr lang="en-US"/>
              <a:t>Slide </a:t>
            </a:r>
            <a:fld id="{B203204F-18E1-E243-BC77-5EC53382E152}" type="slidenum">
              <a:rPr lang="en-US" smtClean="0"/>
              <a:pPr/>
              <a:t>2</a:t>
            </a:fld>
            <a:endParaRPr lang="en-US"/>
          </a:p>
        </p:txBody>
      </p:sp>
    </p:spTree>
    <p:extLst>
      <p:ext uri="{BB962C8B-B14F-4D97-AF65-F5344CB8AC3E}">
        <p14:creationId xmlns:p14="http://schemas.microsoft.com/office/powerpoint/2010/main" val="13800289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a:t>Retrieving measurement metrics</a:t>
            </a:r>
            <a:endParaRPr lang="en-US" dirty="0"/>
          </a:p>
        </p:txBody>
      </p:sp>
      <p:sp>
        <p:nvSpPr>
          <p:cNvPr id="3" name="Date Placeholder 2"/>
          <p:cNvSpPr>
            <a:spLocks noGrp="1"/>
          </p:cNvSpPr>
          <p:nvPr>
            <p:ph type="dt" sz="half" idx="10"/>
          </p:nvPr>
        </p:nvSpPr>
        <p:spPr/>
        <p:txBody>
          <a:bodyPr/>
          <a:lstStyle/>
          <a:p>
            <a:r>
              <a:rPr lang="en-US" dirty="0"/>
              <a:t>&lt;Mar 2017&gt;</a:t>
            </a:r>
          </a:p>
        </p:txBody>
      </p:sp>
      <p:sp>
        <p:nvSpPr>
          <p:cNvPr id="4" name="Footer Placeholder 3"/>
          <p:cNvSpPr>
            <a:spLocks noGrp="1"/>
          </p:cNvSpPr>
          <p:nvPr>
            <p:ph type="ftr" sz="quarter" idx="11"/>
          </p:nvPr>
        </p:nvSpPr>
        <p:spPr/>
        <p:txBody>
          <a:bodyPr/>
          <a:lstStyle/>
          <a:p>
            <a:r>
              <a:rPr lang="en-US"/>
              <a:t>&lt;Hidetoshi Yokota&gt;, &lt;Landis+Gyr&gt;</a:t>
            </a:r>
          </a:p>
        </p:txBody>
      </p:sp>
      <p:sp>
        <p:nvSpPr>
          <p:cNvPr id="5" name="Slide Number Placeholder 4"/>
          <p:cNvSpPr>
            <a:spLocks noGrp="1"/>
          </p:cNvSpPr>
          <p:nvPr>
            <p:ph type="sldNum" sz="quarter" idx="12"/>
          </p:nvPr>
        </p:nvSpPr>
        <p:spPr/>
        <p:txBody>
          <a:bodyPr/>
          <a:lstStyle/>
          <a:p>
            <a:r>
              <a:rPr lang="en-US"/>
              <a:t>Slide </a:t>
            </a:r>
            <a:fld id="{8761FD8D-6E16-6948-8228-37F606CBBE8D}" type="slidenum">
              <a:rPr lang="en-US" smtClean="0"/>
              <a:pPr/>
              <a:t>20</a:t>
            </a:fld>
            <a:endParaRPr lang="en-US"/>
          </a:p>
        </p:txBody>
      </p:sp>
      <p:cxnSp>
        <p:nvCxnSpPr>
          <p:cNvPr id="106" name="Straight Arrow Connector 105"/>
          <p:cNvCxnSpPr/>
          <p:nvPr/>
        </p:nvCxnSpPr>
        <p:spPr>
          <a:xfrm>
            <a:off x="2325149" y="3364193"/>
            <a:ext cx="1714500" cy="0"/>
          </a:xfrm>
          <a:prstGeom prst="straightConnector1">
            <a:avLst/>
          </a:prstGeom>
          <a:noFill/>
          <a:ln w="19050" cap="flat" cmpd="sng" algn="ctr">
            <a:solidFill>
              <a:sysClr val="windowText" lastClr="000000"/>
            </a:solidFill>
            <a:prstDash val="solid"/>
            <a:miter lim="800000"/>
            <a:tailEnd type="triangle"/>
          </a:ln>
          <a:effectLst/>
        </p:spPr>
      </p:cxnSp>
      <p:sp>
        <p:nvSpPr>
          <p:cNvPr id="107" name="TextBox 106"/>
          <p:cNvSpPr txBox="1"/>
          <p:nvPr/>
        </p:nvSpPr>
        <p:spPr>
          <a:xfrm>
            <a:off x="2371639" y="3148961"/>
            <a:ext cx="1797287"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MPH-GET-</a:t>
            </a:r>
            <a:r>
              <a:rPr kumimoji="1" lang="en-US" sz="1050" b="0" i="0" u="none" strike="noStrike" kern="0" cap="none" spc="0" normalizeH="0" baseline="0" noProof="0" dirty="0" err="1">
                <a:ln>
                  <a:noFill/>
                </a:ln>
                <a:solidFill>
                  <a:sysClr val="windowText" lastClr="000000"/>
                </a:solidFill>
                <a:effectLst/>
                <a:uLnTx/>
                <a:uFillTx/>
              </a:rPr>
              <a:t>PROFILE.request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108" name="TextBox 107"/>
          <p:cNvSpPr txBox="1"/>
          <p:nvPr/>
        </p:nvSpPr>
        <p:spPr>
          <a:xfrm>
            <a:off x="3438037" y="2279383"/>
            <a:ext cx="1181735"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rgbClr val="FF0000"/>
                </a:solidFill>
                <a:effectLst/>
                <a:uLnTx/>
                <a:uFillTx/>
              </a:rPr>
              <a:t>Management </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Protocols sublayer</a:t>
            </a:r>
            <a:endParaRPr kumimoji="1" lang="en-US" sz="1050" b="0" i="0" u="none" strike="noStrike" kern="0" cap="none" spc="0" normalizeH="0" baseline="0" noProof="0" dirty="0">
              <a:ln>
                <a:noFill/>
              </a:ln>
              <a:solidFill>
                <a:srgbClr val="FF0000"/>
              </a:solidFill>
              <a:effectLst/>
              <a:uLnTx/>
              <a:uFillTx/>
            </a:endParaRPr>
          </a:p>
        </p:txBody>
      </p:sp>
      <p:sp>
        <p:nvSpPr>
          <p:cNvPr id="109" name="TextBox 108"/>
          <p:cNvSpPr txBox="1"/>
          <p:nvPr/>
        </p:nvSpPr>
        <p:spPr>
          <a:xfrm>
            <a:off x="2016477" y="2282975"/>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PDE</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sublayer</a:t>
            </a:r>
            <a:endParaRPr kumimoji="1" lang="en-US" sz="1050" b="0" i="0" u="none" strike="noStrike" kern="0" cap="none" spc="0" normalizeH="0" baseline="0" noProof="0" dirty="0">
              <a:ln>
                <a:noFill/>
              </a:ln>
              <a:solidFill>
                <a:srgbClr val="FF0000"/>
              </a:solidFill>
              <a:effectLst/>
              <a:uLnTx/>
              <a:uFillTx/>
            </a:endParaRPr>
          </a:p>
        </p:txBody>
      </p:sp>
      <p:grpSp>
        <p:nvGrpSpPr>
          <p:cNvPr id="110" name="Group 109"/>
          <p:cNvGrpSpPr/>
          <p:nvPr/>
        </p:nvGrpSpPr>
        <p:grpSpPr>
          <a:xfrm>
            <a:off x="364204" y="2701816"/>
            <a:ext cx="767729" cy="2823199"/>
            <a:chOff x="291630" y="2459421"/>
            <a:chExt cx="1130501" cy="3764265"/>
          </a:xfrm>
        </p:grpSpPr>
        <p:sp>
          <p:nvSpPr>
            <p:cNvPr id="111" name="Rectangle 110"/>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12" name="Straight Connector 111"/>
            <p:cNvCxnSpPr>
              <a:stCxn id="111" idx="2"/>
              <a:endCxn id="113"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13" name="Rectangle 112"/>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14" name="TextBox 113"/>
          <p:cNvSpPr txBox="1"/>
          <p:nvPr/>
        </p:nvSpPr>
        <p:spPr>
          <a:xfrm>
            <a:off x="364564" y="2282976"/>
            <a:ext cx="829074"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Next</a:t>
            </a:r>
          </a:p>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higher layer</a:t>
            </a:r>
          </a:p>
        </p:txBody>
      </p:sp>
      <p:cxnSp>
        <p:nvCxnSpPr>
          <p:cNvPr id="115" name="Straight Arrow Connector 114"/>
          <p:cNvCxnSpPr/>
          <p:nvPr/>
        </p:nvCxnSpPr>
        <p:spPr>
          <a:xfrm>
            <a:off x="767033" y="3267262"/>
            <a:ext cx="1577340" cy="0"/>
          </a:xfrm>
          <a:prstGeom prst="straightConnector1">
            <a:avLst/>
          </a:prstGeom>
          <a:noFill/>
          <a:ln w="19050" cap="flat" cmpd="sng" algn="ctr">
            <a:solidFill>
              <a:sysClr val="windowText" lastClr="000000"/>
            </a:solidFill>
            <a:prstDash val="solid"/>
            <a:miter lim="800000"/>
            <a:tailEnd type="triangle"/>
          </a:ln>
          <a:effectLst/>
        </p:spPr>
      </p:cxnSp>
      <p:sp>
        <p:nvSpPr>
          <p:cNvPr id="116" name="TextBox 115"/>
          <p:cNvSpPr txBox="1"/>
          <p:nvPr/>
        </p:nvSpPr>
        <p:spPr>
          <a:xfrm>
            <a:off x="773317" y="3034283"/>
            <a:ext cx="1803699"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ULM-GET-</a:t>
            </a:r>
            <a:r>
              <a:rPr kumimoji="1" lang="en-US" sz="1050" b="0" i="0" u="none" strike="noStrike" kern="0" cap="none" spc="0" normalizeH="0" baseline="0" noProof="0" dirty="0" err="1">
                <a:ln>
                  <a:noFill/>
                </a:ln>
                <a:solidFill>
                  <a:sysClr val="windowText" lastClr="000000"/>
                </a:solidFill>
                <a:effectLst/>
                <a:uLnTx/>
                <a:uFillTx/>
              </a:rPr>
              <a:t>PROFILE.request</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17" name="Straight Arrow Connector 116"/>
          <p:cNvCxnSpPr/>
          <p:nvPr/>
        </p:nvCxnSpPr>
        <p:spPr>
          <a:xfrm>
            <a:off x="4018580" y="3518750"/>
            <a:ext cx="1241947" cy="0"/>
          </a:xfrm>
          <a:prstGeom prst="straightConnector1">
            <a:avLst/>
          </a:prstGeom>
          <a:noFill/>
          <a:ln w="19050" cap="flat" cmpd="sng" algn="ctr">
            <a:solidFill>
              <a:sysClr val="windowText" lastClr="000000"/>
            </a:solidFill>
            <a:prstDash val="solid"/>
            <a:miter lim="800000"/>
            <a:tailEnd type="triangle"/>
          </a:ln>
          <a:effectLst/>
        </p:spPr>
      </p:cxnSp>
      <p:sp>
        <p:nvSpPr>
          <p:cNvPr id="118" name="TextBox 117"/>
          <p:cNvSpPr txBox="1"/>
          <p:nvPr/>
        </p:nvSpPr>
        <p:spPr>
          <a:xfrm>
            <a:off x="4024704" y="3291092"/>
            <a:ext cx="1356462"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MMI-</a:t>
            </a:r>
            <a:r>
              <a:rPr kumimoji="1" lang="en-US" sz="1050" b="0" i="0" u="none" strike="noStrike" kern="0" cap="none" spc="0" normalizeH="0" baseline="0" noProof="0" dirty="0" err="1">
                <a:ln>
                  <a:noFill/>
                </a:ln>
                <a:solidFill>
                  <a:sysClr val="windowText" lastClr="000000"/>
                </a:solidFill>
                <a:effectLst/>
                <a:uLnTx/>
                <a:uFillTx/>
              </a:rPr>
              <a:t>MGMT.request</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19" name="Group 118"/>
          <p:cNvGrpSpPr/>
          <p:nvPr/>
        </p:nvGrpSpPr>
        <p:grpSpPr>
          <a:xfrm>
            <a:off x="3636526" y="2694985"/>
            <a:ext cx="767729" cy="2823199"/>
            <a:chOff x="291630" y="2459421"/>
            <a:chExt cx="1130501" cy="3764265"/>
          </a:xfrm>
        </p:grpSpPr>
        <p:sp>
          <p:nvSpPr>
            <p:cNvPr id="120" name="Rectangle 119"/>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21" name="Straight Connector 120"/>
            <p:cNvCxnSpPr>
              <a:stCxn id="120" idx="2"/>
              <a:endCxn id="122"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22" name="Rectangle 121"/>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grpSp>
        <p:nvGrpSpPr>
          <p:cNvPr id="123" name="Group 122"/>
          <p:cNvGrpSpPr/>
          <p:nvPr/>
        </p:nvGrpSpPr>
        <p:grpSpPr>
          <a:xfrm>
            <a:off x="6336681" y="2694985"/>
            <a:ext cx="767729" cy="2823199"/>
            <a:chOff x="291630" y="2459421"/>
            <a:chExt cx="1130501" cy="3764265"/>
          </a:xfrm>
        </p:grpSpPr>
        <p:sp>
          <p:nvSpPr>
            <p:cNvPr id="124" name="Rectangle 123"/>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25" name="Straight Connector 124"/>
            <p:cNvCxnSpPr>
              <a:stCxn id="124" idx="2"/>
              <a:endCxn id="126"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26" name="Rectangle 125"/>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cxnSp>
        <p:nvCxnSpPr>
          <p:cNvPr id="127" name="Straight Arrow Connector 126"/>
          <p:cNvCxnSpPr/>
          <p:nvPr/>
        </p:nvCxnSpPr>
        <p:spPr>
          <a:xfrm>
            <a:off x="6753219" y="4014650"/>
            <a:ext cx="1165860" cy="0"/>
          </a:xfrm>
          <a:prstGeom prst="straightConnector1">
            <a:avLst/>
          </a:prstGeom>
          <a:noFill/>
          <a:ln w="19050" cap="flat" cmpd="sng" algn="ctr">
            <a:solidFill>
              <a:sysClr val="windowText" lastClr="000000"/>
            </a:solidFill>
            <a:prstDash val="solid"/>
            <a:miter lim="800000"/>
            <a:tailEnd type="triangle"/>
          </a:ln>
          <a:effectLst/>
        </p:spPr>
      </p:cxnSp>
      <p:cxnSp>
        <p:nvCxnSpPr>
          <p:cNvPr id="128" name="Straight Arrow Connector 127"/>
          <p:cNvCxnSpPr/>
          <p:nvPr/>
        </p:nvCxnSpPr>
        <p:spPr>
          <a:xfrm flipH="1">
            <a:off x="6735705" y="4299142"/>
            <a:ext cx="1165860" cy="0"/>
          </a:xfrm>
          <a:prstGeom prst="straightConnector1">
            <a:avLst/>
          </a:prstGeom>
          <a:noFill/>
          <a:ln w="19050" cap="flat" cmpd="sng" algn="ctr">
            <a:solidFill>
              <a:sysClr val="windowText" lastClr="000000"/>
            </a:solidFill>
            <a:prstDash val="solid"/>
            <a:miter lim="800000"/>
            <a:tailEnd type="triangle"/>
          </a:ln>
          <a:effectLst/>
        </p:spPr>
      </p:cxnSp>
      <p:sp>
        <p:nvSpPr>
          <p:cNvPr id="129" name="TextBox 128"/>
          <p:cNvSpPr txBox="1"/>
          <p:nvPr/>
        </p:nvSpPr>
        <p:spPr>
          <a:xfrm>
            <a:off x="6736767" y="3835319"/>
            <a:ext cx="1316386"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0" lang="en-US" sz="1050" b="0" i="0" u="none" strike="noStrike" kern="0" cap="none" spc="0" normalizeH="0" baseline="0" noProof="0" dirty="0" err="1">
                <a:ln>
                  <a:noFill/>
                </a:ln>
                <a:solidFill>
                  <a:sysClr val="windowText" lastClr="000000"/>
                </a:solidFill>
                <a:effectLst/>
                <a:uLnTx/>
                <a:uFillTx/>
              </a:rPr>
              <a:t>GET</a:t>
            </a:r>
            <a:r>
              <a:rPr kumimoji="1" lang="en-US" sz="1050" b="0" i="0" u="none" strike="noStrike" kern="0" cap="none" spc="0" normalizeH="0" baseline="0" noProof="0" dirty="0" err="1">
                <a:ln>
                  <a:noFill/>
                </a:ln>
                <a:solidFill>
                  <a:sysClr val="windowText" lastClr="000000"/>
                </a:solidFill>
                <a:effectLst/>
                <a:uLnTx/>
                <a:uFillTx/>
              </a:rPr>
              <a:t>.request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130" name="Rounded Rectangle 129"/>
          <p:cNvSpPr/>
          <p:nvPr/>
        </p:nvSpPr>
        <p:spPr>
          <a:xfrm>
            <a:off x="7855710" y="3894331"/>
            <a:ext cx="602490" cy="499289"/>
          </a:xfrm>
          <a:prstGeom prst="round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MAC PIB</a:t>
            </a:r>
          </a:p>
        </p:txBody>
      </p:sp>
      <p:sp>
        <p:nvSpPr>
          <p:cNvPr id="131" name="TextBox 130"/>
          <p:cNvSpPr txBox="1"/>
          <p:nvPr/>
        </p:nvSpPr>
        <p:spPr>
          <a:xfrm>
            <a:off x="6730804" y="4126210"/>
            <a:ext cx="1353256"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0" lang="en-US" sz="1050" b="0" i="0" u="none" strike="noStrike" kern="0" cap="none" spc="0" normalizeH="0" baseline="0" noProof="0" dirty="0" err="1">
                <a:ln>
                  <a:noFill/>
                </a:ln>
                <a:solidFill>
                  <a:sysClr val="windowText" lastClr="000000"/>
                </a:solidFill>
                <a:effectLst/>
                <a:uLnTx/>
                <a:uFillTx/>
              </a:rPr>
              <a:t>GET</a:t>
            </a:r>
            <a:r>
              <a:rPr kumimoji="1" lang="en-US" sz="1050" b="0" i="0" u="none" strike="noStrike" kern="0" cap="none" spc="0" normalizeH="0" baseline="0" noProof="0" dirty="0" err="1">
                <a:ln>
                  <a:noFill/>
                </a:ln>
                <a:solidFill>
                  <a:sysClr val="windowText" lastClr="000000"/>
                </a:solidFill>
                <a:effectLst/>
                <a:uLnTx/>
                <a:uFillTx/>
              </a:rPr>
              <a:t>.confirm</a:t>
            </a:r>
            <a:endParaRPr kumimoji="1" lang="en-US" sz="1050" b="0" i="0" u="none" strike="noStrike" kern="0" cap="none" spc="0" normalizeH="0" baseline="0" noProof="0" dirty="0">
              <a:ln>
                <a:noFill/>
              </a:ln>
              <a:solidFill>
                <a:sysClr val="windowText" lastClr="000000"/>
              </a:solidFill>
              <a:effectLst/>
              <a:uLnTx/>
              <a:uFillTx/>
            </a:endParaRPr>
          </a:p>
        </p:txBody>
      </p:sp>
      <p:sp>
        <p:nvSpPr>
          <p:cNvPr id="132" name="TextBox 131"/>
          <p:cNvSpPr txBox="1"/>
          <p:nvPr/>
        </p:nvSpPr>
        <p:spPr>
          <a:xfrm>
            <a:off x="6395318" y="2323523"/>
            <a:ext cx="564578"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Device</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MAC</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33" name="Group 132"/>
          <p:cNvGrpSpPr/>
          <p:nvPr/>
        </p:nvGrpSpPr>
        <p:grpSpPr>
          <a:xfrm>
            <a:off x="4887740" y="2678481"/>
            <a:ext cx="767729" cy="2823199"/>
            <a:chOff x="291630" y="2459421"/>
            <a:chExt cx="1130501" cy="3764265"/>
          </a:xfrm>
        </p:grpSpPr>
        <p:sp>
          <p:nvSpPr>
            <p:cNvPr id="134" name="Rectangle 133"/>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35" name="Straight Connector 134"/>
            <p:cNvCxnSpPr>
              <a:stCxn id="134" idx="2"/>
              <a:endCxn id="136"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36" name="Rectangle 135"/>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37" name="TextBox 136"/>
          <p:cNvSpPr txBox="1"/>
          <p:nvPr/>
        </p:nvSpPr>
        <p:spPr>
          <a:xfrm>
            <a:off x="5313489" y="3494388"/>
            <a:ext cx="1340432"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1" lang="en-US" sz="1050" b="0" i="0" u="none" strike="noStrike" kern="0" cap="none" spc="0" normalizeH="0" baseline="0" noProof="0" dirty="0" err="1">
                <a:ln>
                  <a:noFill/>
                </a:ln>
                <a:solidFill>
                  <a:sysClr val="windowText" lastClr="000000"/>
                </a:solidFill>
                <a:effectLst/>
                <a:uLnTx/>
                <a:uFillTx/>
              </a:rPr>
              <a:t>SRM.request</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38" name="Group 137"/>
          <p:cNvGrpSpPr/>
          <p:nvPr/>
        </p:nvGrpSpPr>
        <p:grpSpPr>
          <a:xfrm>
            <a:off x="1930862" y="2701816"/>
            <a:ext cx="767729" cy="2823199"/>
            <a:chOff x="291630" y="2459421"/>
            <a:chExt cx="1130501" cy="3764265"/>
          </a:xfrm>
        </p:grpSpPr>
        <p:sp>
          <p:nvSpPr>
            <p:cNvPr id="139" name="Rectangle 138"/>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40" name="Straight Connector 139"/>
            <p:cNvCxnSpPr>
              <a:stCxn id="139" idx="2"/>
              <a:endCxn id="141"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41" name="Rectangle 140"/>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cxnSp>
        <p:nvCxnSpPr>
          <p:cNvPr id="142" name="Straight Arrow Connector 141"/>
          <p:cNvCxnSpPr/>
          <p:nvPr/>
        </p:nvCxnSpPr>
        <p:spPr>
          <a:xfrm>
            <a:off x="5279341" y="3695397"/>
            <a:ext cx="1428239" cy="0"/>
          </a:xfrm>
          <a:prstGeom prst="straightConnector1">
            <a:avLst/>
          </a:prstGeom>
          <a:noFill/>
          <a:ln w="19050" cap="flat" cmpd="sng" algn="ctr">
            <a:solidFill>
              <a:sysClr val="windowText" lastClr="000000"/>
            </a:solidFill>
            <a:prstDash val="solid"/>
            <a:miter lim="800000"/>
            <a:tailEnd type="triangle"/>
          </a:ln>
          <a:effectLst/>
        </p:spPr>
      </p:cxnSp>
      <p:sp>
        <p:nvSpPr>
          <p:cNvPr id="143" name="TextBox 142"/>
          <p:cNvSpPr txBox="1"/>
          <p:nvPr/>
        </p:nvSpPr>
        <p:spPr>
          <a:xfrm>
            <a:off x="4978059" y="2289177"/>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rgbClr val="FF0000"/>
                </a:solidFill>
                <a:effectLst/>
                <a:uLnTx/>
                <a:uFillTx/>
              </a:rPr>
              <a:t>MMI</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sublayer</a:t>
            </a:r>
            <a:endParaRPr kumimoji="1" lang="en-US" sz="1050" b="0" i="0" u="none" strike="noStrike" kern="0" cap="none" spc="0" normalizeH="0" baseline="0" noProof="0" dirty="0">
              <a:ln>
                <a:noFill/>
              </a:ln>
              <a:solidFill>
                <a:srgbClr val="FF0000"/>
              </a:solidFill>
              <a:effectLst/>
              <a:uLnTx/>
              <a:uFillTx/>
            </a:endParaRPr>
          </a:p>
        </p:txBody>
      </p:sp>
      <p:cxnSp>
        <p:nvCxnSpPr>
          <p:cNvPr id="144" name="Straight Arrow Connector 143"/>
          <p:cNvCxnSpPr/>
          <p:nvPr/>
        </p:nvCxnSpPr>
        <p:spPr>
          <a:xfrm>
            <a:off x="2325145" y="4974780"/>
            <a:ext cx="171450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45" name="TextBox 144"/>
          <p:cNvSpPr txBox="1"/>
          <p:nvPr/>
        </p:nvSpPr>
        <p:spPr>
          <a:xfrm>
            <a:off x="2319678" y="4749157"/>
            <a:ext cx="1834156"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MPH-GET-</a:t>
            </a:r>
            <a:r>
              <a:rPr kumimoji="1" lang="en-US" sz="1050" b="0" i="0" u="none" strike="noStrike" kern="0" cap="none" spc="0" normalizeH="0" baseline="0" noProof="0" dirty="0" err="1">
                <a:ln>
                  <a:noFill/>
                </a:ln>
                <a:solidFill>
                  <a:sysClr val="windowText" lastClr="000000"/>
                </a:solidFill>
                <a:effectLst/>
                <a:uLnTx/>
                <a:uFillTx/>
              </a:rPr>
              <a:t>PROFILE.confirm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46" name="Straight Arrow Connector 145"/>
          <p:cNvCxnSpPr/>
          <p:nvPr/>
        </p:nvCxnSpPr>
        <p:spPr>
          <a:xfrm>
            <a:off x="767028" y="5148018"/>
            <a:ext cx="157734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47" name="TextBox 146"/>
          <p:cNvSpPr txBox="1"/>
          <p:nvPr/>
        </p:nvSpPr>
        <p:spPr>
          <a:xfrm>
            <a:off x="742137" y="4904648"/>
            <a:ext cx="1840568"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ULM-GET-</a:t>
            </a:r>
            <a:r>
              <a:rPr kumimoji="1" lang="en-US" sz="1050" b="0" i="0" u="none" strike="noStrike" kern="0" cap="none" spc="0" normalizeH="0" baseline="0" noProof="0" dirty="0" err="1">
                <a:ln>
                  <a:noFill/>
                </a:ln>
                <a:solidFill>
                  <a:sysClr val="windowText" lastClr="000000"/>
                </a:solidFill>
                <a:effectLst/>
                <a:uLnTx/>
                <a:uFillTx/>
              </a:rPr>
              <a:t>PROFILE.confirm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48" name="Straight Arrow Connector 147"/>
          <p:cNvCxnSpPr/>
          <p:nvPr/>
        </p:nvCxnSpPr>
        <p:spPr>
          <a:xfrm>
            <a:off x="4018576" y="4807213"/>
            <a:ext cx="1241947"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49" name="TextBox 148"/>
          <p:cNvSpPr txBox="1"/>
          <p:nvPr/>
        </p:nvSpPr>
        <p:spPr>
          <a:xfrm>
            <a:off x="4014309" y="4621121"/>
            <a:ext cx="1393330"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MMI-</a:t>
            </a:r>
            <a:r>
              <a:rPr kumimoji="1" lang="en-US" sz="1050" b="0" i="0" u="none" strike="noStrike" kern="0" cap="none" spc="0" normalizeH="0" baseline="0" noProof="0" dirty="0" err="1">
                <a:ln>
                  <a:noFill/>
                </a:ln>
                <a:solidFill>
                  <a:sysClr val="windowText" lastClr="000000"/>
                </a:solidFill>
                <a:effectLst/>
                <a:uLnTx/>
                <a:uFillTx/>
              </a:rPr>
              <a:t>MGMT.confirm</a:t>
            </a:r>
            <a:endParaRPr kumimoji="1" lang="en-US" sz="1050" b="0" i="0" u="none" strike="noStrike" kern="0" cap="none" spc="0" normalizeH="0" baseline="0" noProof="0" dirty="0">
              <a:ln>
                <a:noFill/>
              </a:ln>
              <a:solidFill>
                <a:sysClr val="windowText" lastClr="000000"/>
              </a:solidFill>
              <a:effectLst/>
              <a:uLnTx/>
              <a:uFillTx/>
            </a:endParaRPr>
          </a:p>
        </p:txBody>
      </p:sp>
      <p:sp>
        <p:nvSpPr>
          <p:cNvPr id="150" name="TextBox 149"/>
          <p:cNvSpPr txBox="1"/>
          <p:nvPr/>
        </p:nvSpPr>
        <p:spPr>
          <a:xfrm>
            <a:off x="5323877" y="4377602"/>
            <a:ext cx="1377300"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1" lang="en-US" sz="1050" b="0" i="0" u="none" strike="noStrike" kern="0" cap="none" spc="0" normalizeH="0" baseline="0" noProof="0" dirty="0" err="1">
                <a:ln>
                  <a:noFill/>
                </a:ln>
                <a:solidFill>
                  <a:sysClr val="windowText" lastClr="000000"/>
                </a:solidFill>
                <a:effectLst/>
                <a:uLnTx/>
                <a:uFillTx/>
              </a:rPr>
              <a:t>SRM.confirm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51" name="Straight Arrow Connector 150"/>
          <p:cNvCxnSpPr/>
          <p:nvPr/>
        </p:nvCxnSpPr>
        <p:spPr>
          <a:xfrm>
            <a:off x="5279337" y="4609784"/>
            <a:ext cx="1428239"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52" name="TextBox 151"/>
          <p:cNvSpPr txBox="1"/>
          <p:nvPr/>
        </p:nvSpPr>
        <p:spPr>
          <a:xfrm>
            <a:off x="3289338" y="2046065"/>
            <a:ext cx="1013419"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IEEE802.15.12</a:t>
            </a:r>
          </a:p>
        </p:txBody>
      </p:sp>
      <p:sp>
        <p:nvSpPr>
          <p:cNvPr id="153" name="Left Bracket 152"/>
          <p:cNvSpPr/>
          <p:nvPr/>
        </p:nvSpPr>
        <p:spPr>
          <a:xfrm rot="5400000">
            <a:off x="3713362" y="415970"/>
            <a:ext cx="116567" cy="3840480"/>
          </a:xfrm>
          <a:prstGeom prst="leftBracket">
            <a:avLst>
              <a:gd name="adj" fmla="val 46349"/>
            </a:avLst>
          </a:prstGeom>
          <a:noFill/>
          <a:ln w="635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54" name="TextBox 153"/>
          <p:cNvSpPr txBox="1"/>
          <p:nvPr/>
        </p:nvSpPr>
        <p:spPr>
          <a:xfrm>
            <a:off x="6997185" y="2046065"/>
            <a:ext cx="946093"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IEEE802.15.4</a:t>
            </a:r>
          </a:p>
        </p:txBody>
      </p:sp>
      <p:sp>
        <p:nvSpPr>
          <p:cNvPr id="155" name="Left Bracket 154"/>
          <p:cNvSpPr/>
          <p:nvPr/>
        </p:nvSpPr>
        <p:spPr>
          <a:xfrm rot="5400000">
            <a:off x="7333935" y="1215314"/>
            <a:ext cx="116567" cy="2263140"/>
          </a:xfrm>
          <a:prstGeom prst="leftBracket">
            <a:avLst>
              <a:gd name="adj" fmla="val 46349"/>
            </a:avLst>
          </a:prstGeom>
          <a:noFill/>
          <a:ln w="635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06" name="Rectangle 205"/>
          <p:cNvSpPr/>
          <p:nvPr/>
        </p:nvSpPr>
        <p:spPr>
          <a:xfrm>
            <a:off x="-7960" y="18289"/>
            <a:ext cx="1062681" cy="327455"/>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Use case 2</a:t>
            </a:r>
          </a:p>
        </p:txBody>
      </p:sp>
    </p:spTree>
    <p:extLst>
      <p:ext uri="{BB962C8B-B14F-4D97-AF65-F5344CB8AC3E}">
        <p14:creationId xmlns:p14="http://schemas.microsoft.com/office/powerpoint/2010/main" val="25396854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3: MAC/PHY configuration  by upper-layer application</a:t>
            </a:r>
          </a:p>
        </p:txBody>
      </p:sp>
      <p:sp>
        <p:nvSpPr>
          <p:cNvPr id="3" name="Content Placeholder 2"/>
          <p:cNvSpPr>
            <a:spLocks noGrp="1"/>
          </p:cNvSpPr>
          <p:nvPr>
            <p:ph idx="1"/>
          </p:nvPr>
        </p:nvSpPr>
        <p:spPr>
          <a:xfrm>
            <a:off x="685800" y="1981200"/>
            <a:ext cx="7772400" cy="1371600"/>
          </a:xfrm>
        </p:spPr>
        <p:txBody>
          <a:bodyPr>
            <a:normAutofit fontScale="92500" lnSpcReduction="20000"/>
          </a:bodyPr>
          <a:lstStyle/>
          <a:p>
            <a:r>
              <a:rPr lang="en-US" dirty="0"/>
              <a:t>Provides an API to MAC/PHY layers</a:t>
            </a:r>
          </a:p>
          <a:p>
            <a:r>
              <a:rPr lang="en-US" dirty="0"/>
              <a:t>Management Protocol is always involved to authorize the service</a:t>
            </a:r>
          </a:p>
          <a:p>
            <a:endParaRPr lang="en-US" dirty="0"/>
          </a:p>
        </p:txBody>
      </p:sp>
      <p:sp>
        <p:nvSpPr>
          <p:cNvPr id="4" name="Date Placeholder 3"/>
          <p:cNvSpPr>
            <a:spLocks noGrp="1"/>
          </p:cNvSpPr>
          <p:nvPr>
            <p:ph type="dt" sz="half" idx="10"/>
          </p:nvPr>
        </p:nvSpPr>
        <p:spPr/>
        <p:txBody>
          <a:bodyPr/>
          <a:lstStyle/>
          <a:p>
            <a:r>
              <a:rPr lang="en-US" dirty="0"/>
              <a:t>&lt;Mar 2017&gt;</a:t>
            </a:r>
          </a:p>
        </p:txBody>
      </p:sp>
      <p:sp>
        <p:nvSpPr>
          <p:cNvPr id="5" name="Footer Placeholder 4"/>
          <p:cNvSpPr>
            <a:spLocks noGrp="1"/>
          </p:cNvSpPr>
          <p:nvPr>
            <p:ph type="ftr" sz="quarter" idx="11"/>
          </p:nvPr>
        </p:nvSpPr>
        <p:spPr/>
        <p:txBody>
          <a:bodyPr/>
          <a:lstStyle/>
          <a:p>
            <a:r>
              <a:rPr lang="en-US"/>
              <a:t>&lt;Hidetoshi Yokota&gt;, &lt;Landis+Gyr&gt;</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21</a:t>
            </a:fld>
            <a:endParaRPr lang="en-US"/>
          </a:p>
        </p:txBody>
      </p:sp>
      <p:sp>
        <p:nvSpPr>
          <p:cNvPr id="7" name="TextBox 6"/>
          <p:cNvSpPr txBox="1"/>
          <p:nvPr/>
        </p:nvSpPr>
        <p:spPr>
          <a:xfrm>
            <a:off x="5898436" y="3451447"/>
            <a:ext cx="65594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802.15.4</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TSCH</a:t>
            </a:r>
          </a:p>
        </p:txBody>
      </p:sp>
      <p:sp>
        <p:nvSpPr>
          <p:cNvPr id="8" name="Right Arrow 7"/>
          <p:cNvSpPr/>
          <p:nvPr/>
        </p:nvSpPr>
        <p:spPr>
          <a:xfrm>
            <a:off x="2379517" y="4339456"/>
            <a:ext cx="960120" cy="186326"/>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9" name="TextBox 8"/>
          <p:cNvSpPr txBox="1"/>
          <p:nvPr/>
        </p:nvSpPr>
        <p:spPr>
          <a:xfrm>
            <a:off x="3561123" y="3449445"/>
            <a:ext cx="723276" cy="577081"/>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802.15.12</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ULI </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(6TOP)</a:t>
            </a:r>
          </a:p>
        </p:txBody>
      </p:sp>
      <p:sp>
        <p:nvSpPr>
          <p:cNvPr id="10" name="Rectangle 9"/>
          <p:cNvSpPr/>
          <p:nvPr/>
        </p:nvSpPr>
        <p:spPr>
          <a:xfrm>
            <a:off x="1197101" y="3966550"/>
            <a:ext cx="1097550" cy="1233239"/>
          </a:xfrm>
          <a:prstGeom prst="rect">
            <a:avLst/>
          </a:prstGeom>
          <a:solidFill>
            <a:sysClr val="window" lastClr="FFFFFF"/>
          </a:solidFill>
          <a:ln w="12700" cap="flat" cmpd="sng" algn="ctr">
            <a:solidFill>
              <a:sysClr val="windowText" lastClr="000000"/>
            </a:solidFill>
            <a:prstDash val="solid"/>
            <a:miter lim="800000"/>
          </a:ln>
          <a:effectLst/>
        </p:spPr>
        <p:txBody>
          <a:bodyPr rtlCol="0" anchor="t"/>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6P ADD Request</a:t>
            </a:r>
          </a:p>
          <a:p>
            <a:pPr marL="0" marR="0" lvl="0" indent="0" defTabSz="6858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ULI profile #3</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Cell = AAA</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r>
              <a:rPr kumimoji="0" lang="en-US" sz="1050" b="0" i="0" u="none" strike="noStrike" kern="0" cap="none" spc="0" normalizeH="0" baseline="0" noProof="0" dirty="0" err="1">
                <a:ln>
                  <a:noFill/>
                </a:ln>
                <a:solidFill>
                  <a:sysClr val="windowText" lastClr="000000"/>
                </a:solidFill>
                <a:effectLst/>
                <a:uLnTx/>
                <a:uFillTx/>
                <a:latin typeface="Calibri" panose="020F0502020204030204"/>
                <a:ea typeface="+mn-ea"/>
                <a:cs typeface="+mn-cs"/>
              </a:rPr>
              <a:t>celloption</a:t>
            </a: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a:t>
            </a:r>
            <a:r>
              <a:rPr kumimoji="0" lang="en-US" sz="1050" b="0" i="0" u="none" strike="noStrike" kern="0" cap="none" spc="0" normalizeH="0" baseline="0" noProof="0" dirty="0" err="1">
                <a:ln>
                  <a:noFill/>
                </a:ln>
                <a:solidFill>
                  <a:sysClr val="windowText" lastClr="000000"/>
                </a:solidFill>
                <a:effectLst/>
                <a:uLnTx/>
                <a:uFillTx/>
                <a:latin typeface="Calibri" panose="020F0502020204030204"/>
                <a:ea typeface="+mn-ea"/>
                <a:cs typeface="+mn-cs"/>
              </a:rPr>
              <a:t>aaa</a:t>
            </a:r>
            <a:endPar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Cell = BBB</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r>
              <a:rPr kumimoji="0" lang="en-US" sz="1050" b="0" i="0" u="none" strike="noStrike" kern="0" cap="none" spc="0" normalizeH="0" baseline="0" noProof="0" dirty="0" err="1">
                <a:ln>
                  <a:noFill/>
                </a:ln>
                <a:solidFill>
                  <a:sysClr val="windowText" lastClr="000000"/>
                </a:solidFill>
                <a:effectLst/>
                <a:uLnTx/>
                <a:uFillTx/>
                <a:latin typeface="Calibri" panose="020F0502020204030204"/>
                <a:ea typeface="+mn-ea"/>
                <a:cs typeface="+mn-cs"/>
              </a:rPr>
              <a:t>Celloption</a:t>
            </a: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a:t>
            </a:r>
            <a:r>
              <a:rPr kumimoji="0" lang="en-US" sz="1050" b="0" i="0" u="none" strike="noStrike" kern="0" cap="none" spc="0" normalizeH="0" baseline="0" noProof="0" dirty="0" err="1">
                <a:ln>
                  <a:noFill/>
                </a:ln>
                <a:solidFill>
                  <a:sysClr val="windowText" lastClr="000000"/>
                </a:solidFill>
                <a:effectLst/>
                <a:uLnTx/>
                <a:uFillTx/>
                <a:latin typeface="Calibri" panose="020F0502020204030204"/>
                <a:ea typeface="+mn-ea"/>
                <a:cs typeface="+mn-cs"/>
              </a:rPr>
              <a:t>bbb</a:t>
            </a:r>
            <a:endPar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p>
        </p:txBody>
      </p:sp>
      <p:sp>
        <p:nvSpPr>
          <p:cNvPr id="11" name="TextBox 10"/>
          <p:cNvSpPr txBox="1"/>
          <p:nvPr/>
        </p:nvSpPr>
        <p:spPr>
          <a:xfrm>
            <a:off x="1376501" y="3436796"/>
            <a:ext cx="859531" cy="577081"/>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Higher layer</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application</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(6TOP)</a:t>
            </a:r>
          </a:p>
        </p:txBody>
      </p:sp>
      <p:cxnSp>
        <p:nvCxnSpPr>
          <p:cNvPr id="12" name="Straight Connector 11"/>
          <p:cNvCxnSpPr/>
          <p:nvPr/>
        </p:nvCxnSpPr>
        <p:spPr>
          <a:xfrm>
            <a:off x="5118169" y="5072493"/>
            <a:ext cx="0" cy="306109"/>
          </a:xfrm>
          <a:prstGeom prst="line">
            <a:avLst/>
          </a:prstGeom>
          <a:noFill/>
          <a:ln w="76200" cap="flat" cmpd="sng" algn="ctr">
            <a:solidFill>
              <a:sysClr val="windowText" lastClr="000000"/>
            </a:solidFill>
            <a:prstDash val="sysDot"/>
            <a:miter lim="800000"/>
          </a:ln>
          <a:effectLst/>
        </p:spPr>
      </p:cxnSp>
      <p:sp>
        <p:nvSpPr>
          <p:cNvPr id="13" name="Rectangle 12"/>
          <p:cNvSpPr/>
          <p:nvPr/>
        </p:nvSpPr>
        <p:spPr>
          <a:xfrm>
            <a:off x="3384400" y="3966550"/>
            <a:ext cx="1011517" cy="1233239"/>
          </a:xfrm>
          <a:prstGeom prst="rect">
            <a:avLst/>
          </a:prstGeom>
          <a:solidFill>
            <a:sysClr val="window" lastClr="FFFFFF"/>
          </a:solidFill>
          <a:ln w="12700" cap="flat" cmpd="sng" algn="ctr">
            <a:solidFill>
              <a:sysClr val="windowText" lastClr="000000"/>
            </a:solidFill>
            <a:prstDash val="solid"/>
            <a:miter lim="800000"/>
          </a:ln>
          <a:effectLst/>
        </p:spPr>
        <p:txBody>
          <a:bodyPr rtlCol="0" anchor="t"/>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ULI profile #3</a:t>
            </a:r>
          </a:p>
          <a:p>
            <a:pPr marL="0" marR="0" lvl="0" indent="0" defTabSz="6858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err="1">
                <a:ln>
                  <a:noFill/>
                </a:ln>
                <a:solidFill>
                  <a:sysClr val="windowText" lastClr="000000"/>
                </a:solidFill>
                <a:effectLst/>
                <a:uLnTx/>
                <a:uFillTx/>
                <a:latin typeface="Calibri" panose="020F0502020204030204"/>
                <a:ea typeface="+mn-ea"/>
                <a:cs typeface="+mn-cs"/>
              </a:rPr>
              <a:t>slotframe</a:t>
            </a: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=xxx</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Link=</a:t>
            </a:r>
            <a:r>
              <a:rPr kumimoji="0" lang="en-US" sz="1050" b="0" i="0" u="none" strike="noStrike" kern="0" cap="none" spc="0" normalizeH="0" baseline="0" noProof="0" dirty="0" err="1">
                <a:ln>
                  <a:noFill/>
                </a:ln>
                <a:solidFill>
                  <a:sysClr val="windowText" lastClr="000000"/>
                </a:solidFill>
                <a:effectLst/>
                <a:uLnTx/>
                <a:uFillTx/>
                <a:latin typeface="Calibri" panose="020F0502020204030204"/>
                <a:ea typeface="+mn-ea"/>
                <a:cs typeface="+mn-cs"/>
              </a:rPr>
              <a:t>yyy</a:t>
            </a:r>
            <a:endPar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Link=</a:t>
            </a:r>
            <a:r>
              <a:rPr kumimoji="0" lang="en-US" sz="1050" b="0" i="0" u="none" strike="noStrike" kern="0" cap="none" spc="0" normalizeH="0" baseline="0" noProof="0" dirty="0" err="1">
                <a:ln>
                  <a:noFill/>
                </a:ln>
                <a:solidFill>
                  <a:sysClr val="windowText" lastClr="000000"/>
                </a:solidFill>
                <a:effectLst/>
                <a:uLnTx/>
                <a:uFillTx/>
                <a:latin typeface="Calibri" panose="020F0502020204030204"/>
                <a:ea typeface="+mn-ea"/>
                <a:cs typeface="+mn-cs"/>
              </a:rPr>
              <a:t>yyy</a:t>
            </a:r>
            <a:endPar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p>
        </p:txBody>
      </p:sp>
      <p:sp>
        <p:nvSpPr>
          <p:cNvPr id="14" name="Rectangle 13"/>
          <p:cNvSpPr/>
          <p:nvPr/>
        </p:nvSpPr>
        <p:spPr>
          <a:xfrm>
            <a:off x="4595641" y="4532714"/>
            <a:ext cx="1239442" cy="253916"/>
          </a:xfrm>
          <a:prstGeom prst="rect">
            <a:avLst/>
          </a:prstGeom>
        </p:spPr>
        <p:txBody>
          <a:bodyPr wrap="none">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MLME-SET-LINK</a:t>
            </a:r>
          </a:p>
        </p:txBody>
      </p:sp>
      <p:sp>
        <p:nvSpPr>
          <p:cNvPr id="15" name="Rectangle 14"/>
          <p:cNvSpPr/>
          <p:nvPr/>
        </p:nvSpPr>
        <p:spPr>
          <a:xfrm>
            <a:off x="4377295" y="3983486"/>
            <a:ext cx="1718740" cy="253916"/>
          </a:xfrm>
          <a:prstGeom prst="rect">
            <a:avLst/>
          </a:prstGeom>
        </p:spPr>
        <p:txBody>
          <a:bodyPr wrap="none">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MLME-SET-SLOTFRAME</a:t>
            </a:r>
          </a:p>
        </p:txBody>
      </p:sp>
      <p:sp>
        <p:nvSpPr>
          <p:cNvPr id="16" name="Rectangle 15"/>
          <p:cNvSpPr/>
          <p:nvPr/>
        </p:nvSpPr>
        <p:spPr>
          <a:xfrm>
            <a:off x="2264209" y="4124797"/>
            <a:ext cx="1471878" cy="253916"/>
          </a:xfrm>
          <a:prstGeom prst="rect">
            <a:avLst/>
          </a:prstGeom>
        </p:spPr>
        <p:txBody>
          <a:bodyPr wrap="none">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ULM-EXEC-PROFILE</a:t>
            </a:r>
          </a:p>
        </p:txBody>
      </p:sp>
      <p:sp>
        <p:nvSpPr>
          <p:cNvPr id="17" name="Right Arrow 16"/>
          <p:cNvSpPr/>
          <p:nvPr/>
        </p:nvSpPr>
        <p:spPr>
          <a:xfrm>
            <a:off x="4638109" y="4172587"/>
            <a:ext cx="960120" cy="164592"/>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8" name="Right Arrow 17"/>
          <p:cNvSpPr/>
          <p:nvPr/>
        </p:nvSpPr>
        <p:spPr>
          <a:xfrm>
            <a:off x="4638109" y="4717069"/>
            <a:ext cx="960120" cy="186326"/>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9" name="Right Arrow 18"/>
          <p:cNvSpPr/>
          <p:nvPr/>
        </p:nvSpPr>
        <p:spPr>
          <a:xfrm flipH="1">
            <a:off x="2379517" y="4555140"/>
            <a:ext cx="960120" cy="186326"/>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0" name="Right Arrow 19"/>
          <p:cNvSpPr/>
          <p:nvPr/>
        </p:nvSpPr>
        <p:spPr>
          <a:xfrm flipH="1">
            <a:off x="4611338" y="4367458"/>
            <a:ext cx="960120" cy="167528"/>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1" name="Right Arrow 20"/>
          <p:cNvSpPr/>
          <p:nvPr/>
        </p:nvSpPr>
        <p:spPr>
          <a:xfrm flipH="1">
            <a:off x="4638109" y="4886778"/>
            <a:ext cx="960120" cy="186326"/>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2" name="Rectangle 21"/>
          <p:cNvSpPr/>
          <p:nvPr/>
        </p:nvSpPr>
        <p:spPr>
          <a:xfrm>
            <a:off x="5805234" y="3946629"/>
            <a:ext cx="1011517" cy="1233239"/>
          </a:xfrm>
          <a:prstGeom prst="rect">
            <a:avLst/>
          </a:prstGeom>
          <a:solidFill>
            <a:sysClr val="window" lastClr="FFFFFF"/>
          </a:solidFill>
          <a:ln w="12700" cap="flat" cmpd="sng" algn="ctr">
            <a:solidFill>
              <a:sysClr val="windowText" lastClr="000000"/>
            </a:solidFill>
            <a:prstDash val="solid"/>
            <a:miter lim="800000"/>
          </a:ln>
          <a:effectLst/>
        </p:spPr>
        <p:txBody>
          <a:bodyPr rtlCol="0" anchor="t"/>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Configure </a:t>
            </a:r>
            <a:r>
              <a:rPr kumimoji="0" lang="en-US" sz="1050" b="0" i="1" u="none" strike="noStrike" kern="0" cap="none" spc="0" normalizeH="0" baseline="0" noProof="0" dirty="0" err="1">
                <a:ln>
                  <a:noFill/>
                </a:ln>
                <a:solidFill>
                  <a:sysClr val="windowText" lastClr="000000"/>
                </a:solidFill>
                <a:effectLst/>
                <a:uLnTx/>
                <a:uFillTx/>
                <a:latin typeface="Calibri" panose="020F0502020204030204"/>
                <a:ea typeface="+mn-ea"/>
                <a:cs typeface="+mn-cs"/>
              </a:rPr>
              <a:t>macLinkTable</a:t>
            </a: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p>
        </p:txBody>
      </p:sp>
      <p:sp>
        <p:nvSpPr>
          <p:cNvPr id="23" name="Can 22"/>
          <p:cNvSpPr/>
          <p:nvPr/>
        </p:nvSpPr>
        <p:spPr>
          <a:xfrm>
            <a:off x="7222358" y="4410751"/>
            <a:ext cx="623455" cy="426368"/>
          </a:xfrm>
          <a:prstGeom prst="can">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latin typeface="Calibri" panose="020F0502020204030204"/>
                <a:ea typeface="+mn-ea"/>
                <a:cs typeface="+mn-cs"/>
              </a:rPr>
              <a:t>PIB</a:t>
            </a:r>
          </a:p>
        </p:txBody>
      </p:sp>
      <p:sp>
        <p:nvSpPr>
          <p:cNvPr id="24" name="Right Arrow 23"/>
          <p:cNvSpPr/>
          <p:nvPr/>
        </p:nvSpPr>
        <p:spPr>
          <a:xfrm>
            <a:off x="6868707" y="4448135"/>
            <a:ext cx="274320" cy="186326"/>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5" name="Right Arrow 24"/>
          <p:cNvSpPr/>
          <p:nvPr/>
        </p:nvSpPr>
        <p:spPr>
          <a:xfrm flipH="1">
            <a:off x="6868707" y="4617844"/>
            <a:ext cx="274320" cy="186326"/>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7" name="Rectangle 26"/>
          <p:cNvSpPr/>
          <p:nvPr/>
        </p:nvSpPr>
        <p:spPr>
          <a:xfrm>
            <a:off x="0" y="0"/>
            <a:ext cx="1062681" cy="327455"/>
          </a:xfrm>
          <a:prstGeom prst="rect">
            <a:avLst/>
          </a:prstGeom>
          <a:solidFill>
            <a:srgbClr val="FFC000"/>
          </a:solidFill>
          <a:ln w="12700" cap="flat" cmpd="sng" algn="ctr">
            <a:solidFill>
              <a:srgbClr val="FFC000">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Use case 3</a:t>
            </a:r>
          </a:p>
        </p:txBody>
      </p:sp>
    </p:spTree>
    <p:extLst>
      <p:ext uri="{BB962C8B-B14F-4D97-AF65-F5344CB8AC3E}">
        <p14:creationId xmlns:p14="http://schemas.microsoft.com/office/powerpoint/2010/main" val="23114329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kumimoji="1" lang="en-US" dirty="0"/>
              <a:t>TSCH </a:t>
            </a:r>
            <a:r>
              <a:rPr kumimoji="1" lang="en-US" dirty="0" err="1"/>
              <a:t>slotframe</a:t>
            </a:r>
            <a:r>
              <a:rPr kumimoji="1" lang="en-US" dirty="0"/>
              <a:t> setup by 6TOP</a:t>
            </a:r>
            <a:endParaRPr lang="en-US" dirty="0"/>
          </a:p>
        </p:txBody>
      </p:sp>
      <p:sp>
        <p:nvSpPr>
          <p:cNvPr id="4" name="Date Placeholder 3"/>
          <p:cNvSpPr>
            <a:spLocks noGrp="1"/>
          </p:cNvSpPr>
          <p:nvPr>
            <p:ph type="dt" sz="half" idx="10"/>
          </p:nvPr>
        </p:nvSpPr>
        <p:spPr/>
        <p:txBody>
          <a:bodyPr/>
          <a:lstStyle/>
          <a:p>
            <a:r>
              <a:rPr lang="en-US" dirty="0"/>
              <a:t>&lt;Mar 2017&gt;</a:t>
            </a:r>
          </a:p>
        </p:txBody>
      </p:sp>
      <p:sp>
        <p:nvSpPr>
          <p:cNvPr id="5" name="Footer Placeholder 4"/>
          <p:cNvSpPr>
            <a:spLocks noGrp="1"/>
          </p:cNvSpPr>
          <p:nvPr>
            <p:ph type="ftr" sz="quarter" idx="11"/>
          </p:nvPr>
        </p:nvSpPr>
        <p:spPr/>
        <p:txBody>
          <a:bodyPr/>
          <a:lstStyle/>
          <a:p>
            <a:r>
              <a:rPr lang="en-US"/>
              <a:t>&lt;Hidetoshi Yokota&gt;, &lt;Landis+Gyr&gt;</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22</a:t>
            </a:fld>
            <a:endParaRPr lang="en-US"/>
          </a:p>
        </p:txBody>
      </p:sp>
      <p:pic>
        <p:nvPicPr>
          <p:cNvPr id="8" name="Picture 7" descr="802.15.12-multi-mode-r3.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0909" y="1782045"/>
            <a:ext cx="5829300" cy="4181475"/>
          </a:xfrm>
          <a:prstGeom prst="rect">
            <a:avLst/>
          </a:prstGeom>
        </p:spPr>
      </p:pic>
      <p:sp>
        <p:nvSpPr>
          <p:cNvPr id="9" name="Rounded Rectangle 8"/>
          <p:cNvSpPr/>
          <p:nvPr/>
        </p:nvSpPr>
        <p:spPr>
          <a:xfrm>
            <a:off x="4345480" y="3738847"/>
            <a:ext cx="1316009" cy="151091"/>
          </a:xfrm>
          <a:prstGeom prst="roundRect">
            <a:avLst>
              <a:gd name="adj" fmla="val 50000"/>
            </a:avLst>
          </a:prstGeom>
          <a:solidFill>
            <a:sysClr val="window" lastClr="FFFFFF">
              <a:lumMod val="50000"/>
            </a:sysClr>
          </a:solidFill>
          <a:ln w="19050" cap="flat" cmpd="sng" algn="ctr">
            <a:solidFill>
              <a:sysClr val="window" lastClr="FFFFFF"/>
            </a:solidFill>
            <a:prstDash val="solid"/>
            <a:miter lim="800000"/>
          </a:ln>
          <a:effectLst/>
        </p:spPr>
        <p:txBody>
          <a:bodyPr wrap="none"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825" b="0" i="0" u="none" strike="noStrike" kern="0" cap="none" spc="0" normalizeH="0" baseline="0" noProof="0" dirty="0">
                <a:ln>
                  <a:noFill/>
                </a:ln>
                <a:solidFill>
                  <a:sysClr val="windowText" lastClr="000000"/>
                </a:solidFill>
                <a:effectLst/>
                <a:uLnTx/>
                <a:uFillTx/>
                <a:latin typeface="Calibri" panose="020F0502020204030204"/>
                <a:ea typeface="+mn-ea"/>
                <a:cs typeface="+mn-cs"/>
              </a:rPr>
              <a:t>e.g., MLME-SET-SLOTFRAME</a:t>
            </a:r>
          </a:p>
        </p:txBody>
      </p:sp>
      <p:sp>
        <p:nvSpPr>
          <p:cNvPr id="10" name="Flowchart: Magnetic Disk 9"/>
          <p:cNvSpPr/>
          <p:nvPr/>
        </p:nvSpPr>
        <p:spPr>
          <a:xfrm>
            <a:off x="6463229" y="4149775"/>
            <a:ext cx="437606" cy="215537"/>
          </a:xfrm>
          <a:prstGeom prst="flowChartMagneticDisk">
            <a:avLst/>
          </a:prstGeom>
          <a:gradFill rotWithShape="1">
            <a:gsLst>
              <a:gs pos="0">
                <a:srgbClr val="FFC000">
                  <a:lumMod val="110000"/>
                  <a:satMod val="105000"/>
                  <a:tint val="67000"/>
                </a:srgbClr>
              </a:gs>
              <a:gs pos="50000">
                <a:srgbClr val="FFC000">
                  <a:lumMod val="105000"/>
                  <a:satMod val="103000"/>
                  <a:tint val="73000"/>
                </a:srgbClr>
              </a:gs>
              <a:gs pos="100000">
                <a:srgbClr val="FFC000">
                  <a:lumMod val="105000"/>
                  <a:satMod val="109000"/>
                  <a:tint val="81000"/>
                </a:srgbClr>
              </a:gs>
            </a:gsLst>
            <a:lin ang="5400000" scaled="0"/>
          </a:gradFill>
          <a:ln w="6350" cap="flat" cmpd="sng" algn="ctr">
            <a:solidFill>
              <a:srgbClr val="FFC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panose="020F0502020204030204"/>
                <a:ea typeface="+mn-ea"/>
                <a:cs typeface="+mn-cs"/>
              </a:rPr>
              <a:t>PIB</a:t>
            </a:r>
          </a:p>
        </p:txBody>
      </p:sp>
      <p:cxnSp>
        <p:nvCxnSpPr>
          <p:cNvPr id="11" name="Straight Arrow Connector 10"/>
          <p:cNvCxnSpPr/>
          <p:nvPr/>
        </p:nvCxnSpPr>
        <p:spPr>
          <a:xfrm>
            <a:off x="4543556" y="4503650"/>
            <a:ext cx="2125980" cy="339"/>
          </a:xfrm>
          <a:prstGeom prst="straightConnector1">
            <a:avLst/>
          </a:prstGeom>
          <a:noFill/>
          <a:ln w="38100" cap="flat" cmpd="sng" algn="ctr">
            <a:solidFill>
              <a:srgbClr val="7030A0"/>
            </a:solidFill>
            <a:prstDash val="solid"/>
            <a:miter lim="800000"/>
            <a:headEnd type="none" w="med" len="med"/>
            <a:tailEnd type="none" w="med" len="med"/>
          </a:ln>
          <a:effectLst/>
        </p:spPr>
      </p:cxnSp>
      <p:cxnSp>
        <p:nvCxnSpPr>
          <p:cNvPr id="12" name="Straight Connector 11"/>
          <p:cNvCxnSpPr/>
          <p:nvPr/>
        </p:nvCxnSpPr>
        <p:spPr>
          <a:xfrm>
            <a:off x="6361425" y="2122610"/>
            <a:ext cx="0" cy="685800"/>
          </a:xfrm>
          <a:prstGeom prst="line">
            <a:avLst/>
          </a:prstGeom>
          <a:noFill/>
          <a:ln w="38100" cap="flat" cmpd="sng" algn="ctr">
            <a:solidFill>
              <a:srgbClr val="5B9BD5"/>
            </a:solidFill>
            <a:prstDash val="solid"/>
            <a:miter lim="800000"/>
            <a:headEnd type="triangle" w="med" len="med"/>
            <a:tailEnd type="none" w="med" len="med"/>
          </a:ln>
          <a:effectLst/>
        </p:spPr>
      </p:cxnSp>
      <p:cxnSp>
        <p:nvCxnSpPr>
          <p:cNvPr id="13" name="Straight Connector 12"/>
          <p:cNvCxnSpPr/>
          <p:nvPr/>
        </p:nvCxnSpPr>
        <p:spPr>
          <a:xfrm flipH="1">
            <a:off x="3436657" y="2817566"/>
            <a:ext cx="1234440" cy="0"/>
          </a:xfrm>
          <a:prstGeom prst="line">
            <a:avLst/>
          </a:prstGeom>
          <a:noFill/>
          <a:ln w="38100" cap="flat" cmpd="sng" algn="ctr">
            <a:solidFill>
              <a:srgbClr val="5B9BD5"/>
            </a:solidFill>
            <a:prstDash val="solid"/>
            <a:miter lim="800000"/>
          </a:ln>
          <a:effectLst/>
        </p:spPr>
      </p:cxnSp>
      <p:cxnSp>
        <p:nvCxnSpPr>
          <p:cNvPr id="14" name="Straight Connector 13"/>
          <p:cNvCxnSpPr/>
          <p:nvPr/>
        </p:nvCxnSpPr>
        <p:spPr>
          <a:xfrm>
            <a:off x="4852665" y="2817566"/>
            <a:ext cx="0" cy="342900"/>
          </a:xfrm>
          <a:prstGeom prst="line">
            <a:avLst/>
          </a:prstGeom>
          <a:noFill/>
          <a:ln w="38100" cap="flat" cmpd="sng" algn="ctr">
            <a:solidFill>
              <a:srgbClr val="5B9BD5"/>
            </a:solidFill>
            <a:prstDash val="solid"/>
            <a:miter lim="800000"/>
            <a:headEnd type="none" w="med" len="med"/>
            <a:tailEnd type="triangle" w="med" len="med"/>
          </a:ln>
          <a:effectLst/>
        </p:spPr>
      </p:cxnSp>
      <p:cxnSp>
        <p:nvCxnSpPr>
          <p:cNvPr id="15" name="Straight Connector 14"/>
          <p:cNvCxnSpPr/>
          <p:nvPr/>
        </p:nvCxnSpPr>
        <p:spPr>
          <a:xfrm>
            <a:off x="4546156" y="4015169"/>
            <a:ext cx="0" cy="205740"/>
          </a:xfrm>
          <a:prstGeom prst="line">
            <a:avLst/>
          </a:prstGeom>
          <a:noFill/>
          <a:ln w="38100" cap="flat" cmpd="sng" algn="ctr">
            <a:solidFill>
              <a:srgbClr val="7030A0"/>
            </a:solidFill>
            <a:prstDash val="solid"/>
            <a:miter lim="800000"/>
            <a:headEnd type="none" w="med" len="med"/>
            <a:tailEnd type="triangle" w="med" len="med"/>
          </a:ln>
          <a:effectLst/>
        </p:spPr>
      </p:cxnSp>
      <p:cxnSp>
        <p:nvCxnSpPr>
          <p:cNvPr id="16" name="Straight Connector 15"/>
          <p:cNvCxnSpPr/>
          <p:nvPr/>
        </p:nvCxnSpPr>
        <p:spPr>
          <a:xfrm>
            <a:off x="5207769" y="3871277"/>
            <a:ext cx="0" cy="137160"/>
          </a:xfrm>
          <a:prstGeom prst="line">
            <a:avLst/>
          </a:prstGeom>
          <a:noFill/>
          <a:ln w="38100" cap="flat" cmpd="sng" algn="ctr">
            <a:solidFill>
              <a:srgbClr val="7030A0"/>
            </a:solidFill>
            <a:prstDash val="solid"/>
            <a:miter lim="800000"/>
            <a:headEnd type="triangle" w="med" len="med"/>
            <a:tailEnd type="none" w="med" len="med"/>
          </a:ln>
          <a:effectLst/>
        </p:spPr>
      </p:cxnSp>
      <p:sp>
        <p:nvSpPr>
          <p:cNvPr id="17" name="TextBox 16"/>
          <p:cNvSpPr txBox="1"/>
          <p:nvPr/>
        </p:nvSpPr>
        <p:spPr>
          <a:xfrm>
            <a:off x="5817044" y="1924436"/>
            <a:ext cx="617477"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ysClr val="windowText" lastClr="000000"/>
                </a:solidFill>
                <a:effectLst/>
                <a:uLnTx/>
                <a:uFillTx/>
              </a:rPr>
              <a:t>(6TOP)</a:t>
            </a:r>
          </a:p>
        </p:txBody>
      </p:sp>
      <p:cxnSp>
        <p:nvCxnSpPr>
          <p:cNvPr id="18" name="Straight Arrow Connector 17"/>
          <p:cNvCxnSpPr/>
          <p:nvPr/>
        </p:nvCxnSpPr>
        <p:spPr>
          <a:xfrm>
            <a:off x="4555919" y="4363955"/>
            <a:ext cx="0" cy="137160"/>
          </a:xfrm>
          <a:prstGeom prst="straightConnector1">
            <a:avLst/>
          </a:prstGeom>
          <a:noFill/>
          <a:ln w="38100" cap="flat" cmpd="sng" algn="ctr">
            <a:solidFill>
              <a:srgbClr val="7030A0"/>
            </a:solidFill>
            <a:prstDash val="solid"/>
            <a:miter lim="800000"/>
            <a:headEnd type="triangle" w="med" len="med"/>
            <a:tailEnd type="none" w="med" len="med"/>
          </a:ln>
          <a:effectLst/>
        </p:spPr>
      </p:cxnSp>
      <p:cxnSp>
        <p:nvCxnSpPr>
          <p:cNvPr id="19" name="Straight Arrow Connector 18"/>
          <p:cNvCxnSpPr/>
          <p:nvPr/>
        </p:nvCxnSpPr>
        <p:spPr>
          <a:xfrm flipV="1">
            <a:off x="6651570" y="4363142"/>
            <a:ext cx="1697" cy="137160"/>
          </a:xfrm>
          <a:prstGeom prst="straightConnector1">
            <a:avLst/>
          </a:prstGeom>
          <a:noFill/>
          <a:ln w="38100" cap="flat" cmpd="sng" algn="ctr">
            <a:solidFill>
              <a:srgbClr val="7030A0"/>
            </a:solidFill>
            <a:prstDash val="solid"/>
            <a:miter lim="800000"/>
            <a:headEnd type="none" w="med" len="med"/>
            <a:tailEnd type="triangle" w="med" len="med"/>
          </a:ln>
          <a:effectLst/>
        </p:spPr>
      </p:cxnSp>
      <p:cxnSp>
        <p:nvCxnSpPr>
          <p:cNvPr id="20" name="Straight Arrow Connector 19"/>
          <p:cNvCxnSpPr/>
          <p:nvPr/>
        </p:nvCxnSpPr>
        <p:spPr>
          <a:xfrm>
            <a:off x="4537517" y="4015169"/>
            <a:ext cx="685800" cy="339"/>
          </a:xfrm>
          <a:prstGeom prst="straightConnector1">
            <a:avLst/>
          </a:prstGeom>
          <a:noFill/>
          <a:ln w="38100" cap="flat" cmpd="sng" algn="ctr">
            <a:solidFill>
              <a:srgbClr val="7030A0"/>
            </a:solidFill>
            <a:prstDash val="solid"/>
            <a:miter lim="800000"/>
            <a:headEnd type="none" w="med" len="med"/>
            <a:tailEnd type="none" w="med" len="med"/>
          </a:ln>
          <a:effectLst/>
        </p:spPr>
      </p:cxnSp>
      <p:cxnSp>
        <p:nvCxnSpPr>
          <p:cNvPr id="21" name="Straight Connector 20"/>
          <p:cNvCxnSpPr/>
          <p:nvPr/>
        </p:nvCxnSpPr>
        <p:spPr>
          <a:xfrm flipH="1">
            <a:off x="3430125" y="3677996"/>
            <a:ext cx="1714500" cy="0"/>
          </a:xfrm>
          <a:prstGeom prst="line">
            <a:avLst/>
          </a:prstGeom>
          <a:noFill/>
          <a:ln w="38100" cap="flat" cmpd="sng" algn="ctr">
            <a:solidFill>
              <a:srgbClr val="5B9BD5"/>
            </a:solidFill>
            <a:prstDash val="solid"/>
            <a:miter lim="800000"/>
          </a:ln>
          <a:effectLst/>
        </p:spPr>
      </p:cxnSp>
      <p:cxnSp>
        <p:nvCxnSpPr>
          <p:cNvPr id="22" name="Straight Connector 21"/>
          <p:cNvCxnSpPr/>
          <p:nvPr/>
        </p:nvCxnSpPr>
        <p:spPr>
          <a:xfrm>
            <a:off x="5162864" y="3666201"/>
            <a:ext cx="0" cy="137160"/>
          </a:xfrm>
          <a:prstGeom prst="line">
            <a:avLst/>
          </a:prstGeom>
          <a:noFill/>
          <a:ln w="38100" cap="flat" cmpd="sng" algn="ctr">
            <a:solidFill>
              <a:srgbClr val="5B9BD5"/>
            </a:solidFill>
            <a:prstDash val="solid"/>
            <a:miter lim="800000"/>
            <a:headEnd type="none" w="med" len="med"/>
            <a:tailEnd type="triangle" w="med" len="med"/>
          </a:ln>
          <a:effectLst/>
        </p:spPr>
      </p:cxnSp>
      <p:cxnSp>
        <p:nvCxnSpPr>
          <p:cNvPr id="23" name="Straight Connector 22"/>
          <p:cNvCxnSpPr/>
          <p:nvPr/>
        </p:nvCxnSpPr>
        <p:spPr>
          <a:xfrm flipH="1">
            <a:off x="4852665" y="2817566"/>
            <a:ext cx="1508760" cy="0"/>
          </a:xfrm>
          <a:prstGeom prst="line">
            <a:avLst/>
          </a:prstGeom>
          <a:noFill/>
          <a:ln w="38100" cap="flat" cmpd="sng" algn="ctr">
            <a:solidFill>
              <a:srgbClr val="5B9BD5"/>
            </a:solidFill>
            <a:prstDash val="solid"/>
            <a:miter lim="800000"/>
          </a:ln>
          <a:effectLst/>
        </p:spPr>
      </p:cxnSp>
      <p:cxnSp>
        <p:nvCxnSpPr>
          <p:cNvPr id="24" name="Straight Connector 23"/>
          <p:cNvCxnSpPr/>
          <p:nvPr/>
        </p:nvCxnSpPr>
        <p:spPr>
          <a:xfrm>
            <a:off x="4652145" y="2800403"/>
            <a:ext cx="0" cy="342900"/>
          </a:xfrm>
          <a:prstGeom prst="line">
            <a:avLst/>
          </a:prstGeom>
          <a:noFill/>
          <a:ln w="38100" cap="flat" cmpd="sng" algn="ctr">
            <a:solidFill>
              <a:srgbClr val="5B9BD5"/>
            </a:solidFill>
            <a:prstDash val="solid"/>
            <a:miter lim="800000"/>
            <a:headEnd type="none" w="med" len="med"/>
            <a:tailEnd type="triangle" w="med" len="med"/>
          </a:ln>
          <a:effectLst/>
        </p:spPr>
      </p:cxnSp>
      <p:cxnSp>
        <p:nvCxnSpPr>
          <p:cNvPr id="25" name="Straight Connector 24"/>
          <p:cNvCxnSpPr/>
          <p:nvPr/>
        </p:nvCxnSpPr>
        <p:spPr>
          <a:xfrm>
            <a:off x="3439644" y="2800403"/>
            <a:ext cx="0" cy="891540"/>
          </a:xfrm>
          <a:prstGeom prst="line">
            <a:avLst/>
          </a:prstGeom>
          <a:noFill/>
          <a:ln w="38100" cap="flat" cmpd="sng" algn="ctr">
            <a:solidFill>
              <a:srgbClr val="5B9BD5"/>
            </a:solidFill>
            <a:prstDash val="solid"/>
            <a:miter lim="800000"/>
            <a:headEnd type="none" w="med" len="med"/>
            <a:tailEnd type="none" w="med" len="med"/>
          </a:ln>
          <a:effectLst/>
        </p:spPr>
      </p:cxnSp>
      <p:sp>
        <p:nvSpPr>
          <p:cNvPr id="27" name="Rectangle 26"/>
          <p:cNvSpPr/>
          <p:nvPr/>
        </p:nvSpPr>
        <p:spPr>
          <a:xfrm>
            <a:off x="0" y="0"/>
            <a:ext cx="1062681" cy="327455"/>
          </a:xfrm>
          <a:prstGeom prst="rect">
            <a:avLst/>
          </a:prstGeom>
          <a:solidFill>
            <a:srgbClr val="FFC000"/>
          </a:solidFill>
          <a:ln w="12700" cap="flat" cmpd="sng" algn="ctr">
            <a:solidFill>
              <a:srgbClr val="FFC000">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Use case 3</a:t>
            </a:r>
          </a:p>
        </p:txBody>
      </p:sp>
    </p:spTree>
    <p:extLst>
      <p:ext uri="{BB962C8B-B14F-4D97-AF65-F5344CB8AC3E}">
        <p14:creationId xmlns:p14="http://schemas.microsoft.com/office/powerpoint/2010/main" val="31318956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a:t>TSCH </a:t>
            </a:r>
            <a:r>
              <a:rPr kumimoji="1" lang="en-US" dirty="0" err="1"/>
              <a:t>slotframe</a:t>
            </a:r>
            <a:r>
              <a:rPr kumimoji="1" lang="en-US" dirty="0"/>
              <a:t> setup by 6TOP</a:t>
            </a:r>
            <a:endParaRPr lang="en-US" dirty="0"/>
          </a:p>
        </p:txBody>
      </p:sp>
      <p:sp>
        <p:nvSpPr>
          <p:cNvPr id="3" name="Date Placeholder 2"/>
          <p:cNvSpPr>
            <a:spLocks noGrp="1"/>
          </p:cNvSpPr>
          <p:nvPr>
            <p:ph type="dt" sz="half" idx="10"/>
          </p:nvPr>
        </p:nvSpPr>
        <p:spPr/>
        <p:txBody>
          <a:bodyPr/>
          <a:lstStyle/>
          <a:p>
            <a:r>
              <a:rPr lang="en-US" dirty="0"/>
              <a:t>&lt;Mar 2017&gt;</a:t>
            </a:r>
          </a:p>
        </p:txBody>
      </p:sp>
      <p:sp>
        <p:nvSpPr>
          <p:cNvPr id="4" name="Footer Placeholder 3"/>
          <p:cNvSpPr>
            <a:spLocks noGrp="1"/>
          </p:cNvSpPr>
          <p:nvPr>
            <p:ph type="ftr" sz="quarter" idx="11"/>
          </p:nvPr>
        </p:nvSpPr>
        <p:spPr/>
        <p:txBody>
          <a:bodyPr/>
          <a:lstStyle/>
          <a:p>
            <a:r>
              <a:rPr lang="en-US"/>
              <a:t>&lt;Hidetoshi Yokota&gt;, &lt;Landis+Gyr&gt;</a:t>
            </a:r>
          </a:p>
        </p:txBody>
      </p:sp>
      <p:sp>
        <p:nvSpPr>
          <p:cNvPr id="5" name="Slide Number Placeholder 4"/>
          <p:cNvSpPr>
            <a:spLocks noGrp="1"/>
          </p:cNvSpPr>
          <p:nvPr>
            <p:ph type="sldNum" sz="quarter" idx="12"/>
          </p:nvPr>
        </p:nvSpPr>
        <p:spPr/>
        <p:txBody>
          <a:bodyPr/>
          <a:lstStyle/>
          <a:p>
            <a:r>
              <a:rPr lang="en-US"/>
              <a:t>Slide </a:t>
            </a:r>
            <a:fld id="{8761FD8D-6E16-6948-8228-37F606CBBE8D}" type="slidenum">
              <a:rPr lang="en-US" smtClean="0"/>
              <a:pPr/>
              <a:t>23</a:t>
            </a:fld>
            <a:endParaRPr lang="en-US"/>
          </a:p>
        </p:txBody>
      </p:sp>
      <p:cxnSp>
        <p:nvCxnSpPr>
          <p:cNvPr id="71" name="Straight Arrow Connector 70"/>
          <p:cNvCxnSpPr/>
          <p:nvPr/>
        </p:nvCxnSpPr>
        <p:spPr>
          <a:xfrm>
            <a:off x="2143204" y="3360673"/>
            <a:ext cx="1165860" cy="0"/>
          </a:xfrm>
          <a:prstGeom prst="straightConnector1">
            <a:avLst/>
          </a:prstGeom>
          <a:noFill/>
          <a:ln w="19050" cap="flat" cmpd="sng" algn="ctr">
            <a:solidFill>
              <a:sysClr val="windowText" lastClr="000000"/>
            </a:solidFill>
            <a:prstDash val="solid"/>
            <a:miter lim="800000"/>
            <a:tailEnd type="triangle"/>
          </a:ln>
          <a:effectLst/>
        </p:spPr>
      </p:cxnSp>
      <p:sp>
        <p:nvSpPr>
          <p:cNvPr id="72" name="TextBox 71"/>
          <p:cNvSpPr txBox="1"/>
          <p:nvPr/>
        </p:nvSpPr>
        <p:spPr>
          <a:xfrm>
            <a:off x="2123429" y="2968351"/>
            <a:ext cx="1366080" cy="415498"/>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MPH-EXEC</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     -</a:t>
            </a:r>
            <a:r>
              <a:rPr kumimoji="1" lang="en-US" sz="1050" b="0" i="0" u="none" strike="noStrike" kern="0" cap="none" spc="0" normalizeH="0" baseline="0" noProof="0" dirty="0" err="1">
                <a:ln>
                  <a:noFill/>
                </a:ln>
                <a:solidFill>
                  <a:sysClr val="windowText" lastClr="000000"/>
                </a:solidFill>
                <a:effectLst/>
                <a:uLnTx/>
                <a:uFillTx/>
              </a:rPr>
              <a:t>PROFILE.request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73" name="TextBox 72"/>
          <p:cNvSpPr txBox="1"/>
          <p:nvPr/>
        </p:nvSpPr>
        <p:spPr>
          <a:xfrm>
            <a:off x="2698908" y="2289774"/>
            <a:ext cx="1181735"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rgbClr val="FF0000"/>
                </a:solidFill>
                <a:effectLst/>
                <a:uLnTx/>
                <a:uFillTx/>
              </a:rPr>
              <a:t>Management </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Protocols sublayer</a:t>
            </a:r>
            <a:endParaRPr kumimoji="1" lang="en-US" sz="1050" b="0" i="0" u="none" strike="noStrike" kern="0" cap="none" spc="0" normalizeH="0" baseline="0" noProof="0" dirty="0">
              <a:ln>
                <a:noFill/>
              </a:ln>
              <a:solidFill>
                <a:srgbClr val="FF0000"/>
              </a:solidFill>
              <a:effectLst/>
              <a:uLnTx/>
              <a:uFillTx/>
            </a:endParaRPr>
          </a:p>
        </p:txBody>
      </p:sp>
      <p:sp>
        <p:nvSpPr>
          <p:cNvPr id="74" name="TextBox 73"/>
          <p:cNvSpPr txBox="1"/>
          <p:nvPr/>
        </p:nvSpPr>
        <p:spPr>
          <a:xfrm>
            <a:off x="1785138" y="2282975"/>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PDE</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sublayer</a:t>
            </a:r>
            <a:endParaRPr kumimoji="1" lang="en-US" sz="1050" b="0" i="0" u="none" strike="noStrike" kern="0" cap="none" spc="0" normalizeH="0" baseline="0" noProof="0" dirty="0">
              <a:ln>
                <a:noFill/>
              </a:ln>
              <a:solidFill>
                <a:srgbClr val="FF0000"/>
              </a:solidFill>
              <a:effectLst/>
              <a:uLnTx/>
              <a:uFillTx/>
            </a:endParaRPr>
          </a:p>
        </p:txBody>
      </p:sp>
      <p:grpSp>
        <p:nvGrpSpPr>
          <p:cNvPr id="75" name="Group 74"/>
          <p:cNvGrpSpPr/>
          <p:nvPr/>
        </p:nvGrpSpPr>
        <p:grpSpPr>
          <a:xfrm>
            <a:off x="230829" y="2701816"/>
            <a:ext cx="767729" cy="2823199"/>
            <a:chOff x="291630" y="2459421"/>
            <a:chExt cx="1130501" cy="3764265"/>
          </a:xfrm>
        </p:grpSpPr>
        <p:sp>
          <p:nvSpPr>
            <p:cNvPr id="76" name="Rectangle 75"/>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77" name="Straight Connector 76"/>
            <p:cNvCxnSpPr>
              <a:stCxn id="76" idx="2"/>
              <a:endCxn id="78"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78" name="Rectangle 77"/>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79" name="TextBox 78"/>
          <p:cNvSpPr txBox="1"/>
          <p:nvPr/>
        </p:nvSpPr>
        <p:spPr>
          <a:xfrm>
            <a:off x="90893" y="2174691"/>
            <a:ext cx="1159292"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Next </a:t>
            </a:r>
            <a:r>
              <a:rPr kumimoji="1" lang="en-US" sz="1050" b="0" i="0" u="none" strike="noStrike" kern="0" cap="none" spc="0" normalizeH="0" baseline="0" noProof="0" dirty="0">
                <a:ln>
                  <a:noFill/>
                </a:ln>
                <a:solidFill>
                  <a:sysClr val="windowText" lastClr="000000"/>
                </a:solidFill>
                <a:effectLst/>
                <a:uLnTx/>
                <a:uFillTx/>
              </a:rPr>
              <a:t>higher </a:t>
            </a:r>
            <a:br>
              <a:rPr kumimoji="1" lang="en-US" sz="1050" b="0" i="0" u="none" strike="noStrike" kern="0" cap="none" spc="0" normalizeH="0" baseline="0" noProof="0" dirty="0">
                <a:ln>
                  <a:noFill/>
                </a:ln>
                <a:solidFill>
                  <a:sysClr val="windowText" lastClr="000000"/>
                </a:solidFill>
                <a:effectLst/>
                <a:uLnTx/>
                <a:uFillTx/>
              </a:rPr>
            </a:br>
            <a:r>
              <a:rPr kumimoji="1" lang="en-US" sz="1050" b="0" i="0" u="none" strike="noStrike" kern="0" cap="none" spc="0" normalizeH="0" baseline="0" noProof="0" dirty="0">
                <a:ln>
                  <a:noFill/>
                </a:ln>
                <a:solidFill>
                  <a:sysClr val="windowText" lastClr="000000"/>
                </a:solidFill>
                <a:effectLst/>
                <a:uLnTx/>
                <a:uFillTx/>
              </a:rPr>
              <a:t>layer (e.g., 6TOP)</a:t>
            </a:r>
          </a:p>
        </p:txBody>
      </p:sp>
      <p:cxnSp>
        <p:nvCxnSpPr>
          <p:cNvPr id="80" name="Straight Arrow Connector 79"/>
          <p:cNvCxnSpPr/>
          <p:nvPr/>
        </p:nvCxnSpPr>
        <p:spPr>
          <a:xfrm>
            <a:off x="618143" y="3163352"/>
            <a:ext cx="1543050" cy="0"/>
          </a:xfrm>
          <a:prstGeom prst="straightConnector1">
            <a:avLst/>
          </a:prstGeom>
          <a:noFill/>
          <a:ln w="19050" cap="flat" cmpd="sng" algn="ctr">
            <a:solidFill>
              <a:sysClr val="windowText" lastClr="000000"/>
            </a:solidFill>
            <a:prstDash val="solid"/>
            <a:miter lim="800000"/>
            <a:tailEnd type="triangle"/>
          </a:ln>
          <a:effectLst/>
        </p:spPr>
      </p:cxnSp>
      <p:sp>
        <p:nvSpPr>
          <p:cNvPr id="81" name="TextBox 80"/>
          <p:cNvSpPr txBox="1"/>
          <p:nvPr/>
        </p:nvSpPr>
        <p:spPr>
          <a:xfrm>
            <a:off x="562050" y="2952524"/>
            <a:ext cx="1893467"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ULM-EXEC-</a:t>
            </a:r>
            <a:r>
              <a:rPr kumimoji="1" lang="en-US" sz="1050" b="0" i="0" u="none" strike="noStrike" kern="0" cap="none" spc="0" normalizeH="0" baseline="0" noProof="0" dirty="0" err="1">
                <a:ln>
                  <a:noFill/>
                </a:ln>
                <a:solidFill>
                  <a:sysClr val="windowText" lastClr="000000"/>
                </a:solidFill>
                <a:effectLst/>
                <a:uLnTx/>
                <a:uFillTx/>
              </a:rPr>
              <a:t>PROFILE.request</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82" name="Straight Arrow Connector 81"/>
          <p:cNvCxnSpPr/>
          <p:nvPr/>
        </p:nvCxnSpPr>
        <p:spPr>
          <a:xfrm>
            <a:off x="5689434" y="3692353"/>
            <a:ext cx="1165860" cy="0"/>
          </a:xfrm>
          <a:prstGeom prst="straightConnector1">
            <a:avLst/>
          </a:prstGeom>
          <a:noFill/>
          <a:ln w="19050" cap="flat" cmpd="sng" algn="ctr">
            <a:solidFill>
              <a:sysClr val="windowText" lastClr="000000"/>
            </a:solidFill>
            <a:prstDash val="solid"/>
            <a:miter lim="800000"/>
            <a:tailEnd type="triangle"/>
          </a:ln>
          <a:effectLst/>
        </p:spPr>
      </p:cxnSp>
      <p:sp>
        <p:nvSpPr>
          <p:cNvPr id="83" name="TextBox 82"/>
          <p:cNvSpPr txBox="1"/>
          <p:nvPr/>
        </p:nvSpPr>
        <p:spPr>
          <a:xfrm>
            <a:off x="5637830" y="3428126"/>
            <a:ext cx="1356462"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MMI-</a:t>
            </a:r>
            <a:r>
              <a:rPr kumimoji="1" lang="en-US" sz="1050" b="0" i="0" u="none" strike="noStrike" kern="0" cap="none" spc="0" normalizeH="0" baseline="0" noProof="0" dirty="0" err="1">
                <a:ln>
                  <a:noFill/>
                </a:ln>
                <a:solidFill>
                  <a:sysClr val="windowText" lastClr="000000"/>
                </a:solidFill>
                <a:effectLst/>
                <a:uLnTx/>
                <a:uFillTx/>
              </a:rPr>
              <a:t>MGMT.request</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84" name="Group 83"/>
          <p:cNvGrpSpPr/>
          <p:nvPr/>
        </p:nvGrpSpPr>
        <p:grpSpPr>
          <a:xfrm>
            <a:off x="2944823" y="2705376"/>
            <a:ext cx="767729" cy="2823199"/>
            <a:chOff x="291630" y="2459421"/>
            <a:chExt cx="1130501" cy="3764265"/>
          </a:xfrm>
        </p:grpSpPr>
        <p:sp>
          <p:nvSpPr>
            <p:cNvPr id="85" name="Rectangle 84"/>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86" name="Straight Connector 85"/>
            <p:cNvCxnSpPr>
              <a:stCxn id="85" idx="2"/>
              <a:endCxn id="87"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87" name="Rectangle 86"/>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grpSp>
        <p:nvGrpSpPr>
          <p:cNvPr id="88" name="Group 87"/>
          <p:cNvGrpSpPr/>
          <p:nvPr/>
        </p:nvGrpSpPr>
        <p:grpSpPr>
          <a:xfrm>
            <a:off x="7826638" y="2701815"/>
            <a:ext cx="767729" cy="2823199"/>
            <a:chOff x="291630" y="2459421"/>
            <a:chExt cx="1130501" cy="3764265"/>
          </a:xfrm>
        </p:grpSpPr>
        <p:sp>
          <p:nvSpPr>
            <p:cNvPr id="89" name="Rectangle 88"/>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90" name="Straight Connector 89"/>
            <p:cNvCxnSpPr>
              <a:stCxn id="89" idx="2"/>
              <a:endCxn id="91"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91" name="Rectangle 90"/>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92" name="Rounded Rectangle 91"/>
          <p:cNvSpPr/>
          <p:nvPr/>
        </p:nvSpPr>
        <p:spPr>
          <a:xfrm>
            <a:off x="8440327" y="3936173"/>
            <a:ext cx="572689" cy="499289"/>
          </a:xfrm>
          <a:prstGeom prst="round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MAC PIB</a:t>
            </a:r>
          </a:p>
        </p:txBody>
      </p:sp>
      <p:sp>
        <p:nvSpPr>
          <p:cNvPr id="93" name="Left-Right Arrow 92"/>
          <p:cNvSpPr/>
          <p:nvPr/>
        </p:nvSpPr>
        <p:spPr>
          <a:xfrm>
            <a:off x="8197892" y="4107419"/>
            <a:ext cx="208228" cy="162012"/>
          </a:xfrm>
          <a:prstGeom prst="leftRight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0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94" name="TextBox 93"/>
          <p:cNvSpPr txBox="1"/>
          <p:nvPr/>
        </p:nvSpPr>
        <p:spPr>
          <a:xfrm>
            <a:off x="7927155" y="2323523"/>
            <a:ext cx="564578"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Device</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MAC</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95" name="Group 94"/>
          <p:cNvGrpSpPr/>
          <p:nvPr/>
        </p:nvGrpSpPr>
        <p:grpSpPr>
          <a:xfrm>
            <a:off x="6485621" y="2701815"/>
            <a:ext cx="767729" cy="2823199"/>
            <a:chOff x="291630" y="2459421"/>
            <a:chExt cx="1130501" cy="3764265"/>
          </a:xfrm>
        </p:grpSpPr>
        <p:sp>
          <p:nvSpPr>
            <p:cNvPr id="96" name="Rectangle 95"/>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97" name="Straight Connector 96"/>
            <p:cNvCxnSpPr>
              <a:stCxn id="96" idx="2"/>
              <a:endCxn id="98"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98" name="Rectangle 97"/>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99" name="TextBox 98"/>
          <p:cNvSpPr txBox="1"/>
          <p:nvPr/>
        </p:nvSpPr>
        <p:spPr>
          <a:xfrm>
            <a:off x="6822936" y="3569091"/>
            <a:ext cx="1620957" cy="415498"/>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MLME-SET</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     -</a:t>
            </a:r>
            <a:r>
              <a:rPr kumimoji="1" lang="en-US" sz="1050" b="0" i="0" u="none" strike="noStrike" kern="0" cap="none" spc="0" normalizeH="0" baseline="0" noProof="0" dirty="0" err="1">
                <a:ln>
                  <a:noFill/>
                </a:ln>
                <a:solidFill>
                  <a:sysClr val="windowText" lastClr="000000"/>
                </a:solidFill>
                <a:effectLst/>
                <a:uLnTx/>
                <a:uFillTx/>
              </a:rPr>
              <a:t>SLOTFRAME.request</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00" name="Group 99"/>
          <p:cNvGrpSpPr/>
          <p:nvPr/>
        </p:nvGrpSpPr>
        <p:grpSpPr>
          <a:xfrm>
            <a:off x="1764557" y="2701816"/>
            <a:ext cx="767729" cy="2823199"/>
            <a:chOff x="291630" y="2459421"/>
            <a:chExt cx="1130501" cy="3764265"/>
          </a:xfrm>
        </p:grpSpPr>
        <p:sp>
          <p:nvSpPr>
            <p:cNvPr id="101" name="Rectangle 100"/>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02" name="Straight Connector 101"/>
            <p:cNvCxnSpPr>
              <a:stCxn id="101" idx="2"/>
              <a:endCxn id="103"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03" name="Rectangle 102"/>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cxnSp>
        <p:nvCxnSpPr>
          <p:cNvPr id="104" name="Straight Arrow Connector 103"/>
          <p:cNvCxnSpPr/>
          <p:nvPr/>
        </p:nvCxnSpPr>
        <p:spPr>
          <a:xfrm>
            <a:off x="6859244" y="3970484"/>
            <a:ext cx="1371600" cy="0"/>
          </a:xfrm>
          <a:prstGeom prst="straightConnector1">
            <a:avLst/>
          </a:prstGeom>
          <a:noFill/>
          <a:ln w="19050" cap="flat" cmpd="sng" algn="ctr">
            <a:solidFill>
              <a:sysClr val="windowText" lastClr="000000"/>
            </a:solidFill>
            <a:prstDash val="solid"/>
            <a:miter lim="800000"/>
            <a:tailEnd type="triangle"/>
          </a:ln>
          <a:effectLst/>
        </p:spPr>
      </p:cxnSp>
      <p:sp>
        <p:nvSpPr>
          <p:cNvPr id="105" name="TextBox 104"/>
          <p:cNvSpPr txBox="1"/>
          <p:nvPr/>
        </p:nvSpPr>
        <p:spPr>
          <a:xfrm>
            <a:off x="6542434" y="2311302"/>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rgbClr val="FF0000"/>
                </a:solidFill>
                <a:effectLst/>
                <a:uLnTx/>
                <a:uFillTx/>
              </a:rPr>
              <a:t>MMI</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sublayer</a:t>
            </a:r>
            <a:endParaRPr kumimoji="1" lang="en-US" sz="1050" b="0" i="0" u="none" strike="noStrike" kern="0" cap="none" spc="0" normalizeH="0" baseline="0" noProof="0" dirty="0">
              <a:ln>
                <a:noFill/>
              </a:ln>
              <a:solidFill>
                <a:srgbClr val="FF0000"/>
              </a:solidFill>
              <a:effectLst/>
              <a:uLnTx/>
              <a:uFillTx/>
            </a:endParaRPr>
          </a:p>
        </p:txBody>
      </p:sp>
      <p:cxnSp>
        <p:nvCxnSpPr>
          <p:cNvPr id="106" name="Straight Arrow Connector 105"/>
          <p:cNvCxnSpPr/>
          <p:nvPr/>
        </p:nvCxnSpPr>
        <p:spPr>
          <a:xfrm>
            <a:off x="3335972" y="4907237"/>
            <a:ext cx="116586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07" name="TextBox 106"/>
          <p:cNvSpPr txBox="1"/>
          <p:nvPr/>
        </p:nvSpPr>
        <p:spPr>
          <a:xfrm>
            <a:off x="2105097" y="4604839"/>
            <a:ext cx="1436612" cy="415498"/>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MPH-EXEC</a:t>
            </a:r>
            <a:br>
              <a:rPr kumimoji="1" lang="en-US" sz="1050" b="0" i="0" u="none" strike="noStrike" kern="0" cap="none" spc="0" normalizeH="0" baseline="0" noProof="0" dirty="0">
                <a:ln>
                  <a:noFill/>
                </a:ln>
                <a:solidFill>
                  <a:sysClr val="windowText" lastClr="000000"/>
                </a:solidFill>
                <a:effectLst/>
                <a:uLnTx/>
                <a:uFillTx/>
              </a:rPr>
            </a:br>
            <a:r>
              <a:rPr kumimoji="1" lang="en-US" sz="1050" b="0" i="0" u="none" strike="noStrike" kern="0" cap="none" spc="0" normalizeH="0" baseline="0" noProof="0" dirty="0">
                <a:ln>
                  <a:noFill/>
                </a:ln>
                <a:solidFill>
                  <a:sysClr val="windowText" lastClr="000000"/>
                </a:solidFill>
                <a:effectLst/>
                <a:uLnTx/>
                <a:uFillTx/>
              </a:rPr>
              <a:t>     -PROFILE. confirm</a:t>
            </a:r>
          </a:p>
        </p:txBody>
      </p:sp>
      <p:cxnSp>
        <p:nvCxnSpPr>
          <p:cNvPr id="108" name="Straight Arrow Connector 107"/>
          <p:cNvCxnSpPr/>
          <p:nvPr/>
        </p:nvCxnSpPr>
        <p:spPr>
          <a:xfrm>
            <a:off x="610996" y="5166815"/>
            <a:ext cx="154305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09" name="TextBox 108"/>
          <p:cNvSpPr txBox="1"/>
          <p:nvPr/>
        </p:nvSpPr>
        <p:spPr>
          <a:xfrm>
            <a:off x="562665" y="4959540"/>
            <a:ext cx="1930337"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ULM-EXEC-</a:t>
            </a:r>
            <a:r>
              <a:rPr kumimoji="1" lang="en-US" sz="1050" b="0" i="0" u="none" strike="noStrike" kern="0" cap="none" spc="0" normalizeH="0" baseline="0" noProof="0" dirty="0" err="1">
                <a:ln>
                  <a:noFill/>
                </a:ln>
                <a:solidFill>
                  <a:sysClr val="windowText" lastClr="000000"/>
                </a:solidFill>
                <a:effectLst/>
                <a:uLnTx/>
                <a:uFillTx/>
              </a:rPr>
              <a:t>PROFILE.confirm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10" name="Straight Arrow Connector 109"/>
          <p:cNvCxnSpPr/>
          <p:nvPr/>
        </p:nvCxnSpPr>
        <p:spPr>
          <a:xfrm>
            <a:off x="5684957" y="4655738"/>
            <a:ext cx="116586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11" name="TextBox 110"/>
          <p:cNvSpPr txBox="1"/>
          <p:nvPr/>
        </p:nvSpPr>
        <p:spPr>
          <a:xfrm>
            <a:off x="4456559" y="4386742"/>
            <a:ext cx="1436612" cy="415498"/>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6tH-EXEC</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     -PROFILE. confirm</a:t>
            </a:r>
          </a:p>
        </p:txBody>
      </p:sp>
      <p:sp>
        <p:nvSpPr>
          <p:cNvPr id="112" name="TextBox 111"/>
          <p:cNvSpPr txBox="1"/>
          <p:nvPr/>
        </p:nvSpPr>
        <p:spPr>
          <a:xfrm>
            <a:off x="6810448" y="4065886"/>
            <a:ext cx="1691489" cy="415498"/>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MLME-SET</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     -SLOTFRAME. confirm</a:t>
            </a:r>
          </a:p>
        </p:txBody>
      </p:sp>
      <p:cxnSp>
        <p:nvCxnSpPr>
          <p:cNvPr id="113" name="Straight Arrow Connector 112"/>
          <p:cNvCxnSpPr/>
          <p:nvPr/>
        </p:nvCxnSpPr>
        <p:spPr>
          <a:xfrm>
            <a:off x="6846826" y="4430133"/>
            <a:ext cx="137160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14" name="TextBox 113"/>
          <p:cNvSpPr txBox="1"/>
          <p:nvPr/>
        </p:nvSpPr>
        <p:spPr>
          <a:xfrm>
            <a:off x="3963383" y="2046065"/>
            <a:ext cx="1013419"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IEEE802.15.12</a:t>
            </a:r>
          </a:p>
        </p:txBody>
      </p:sp>
      <p:sp>
        <p:nvSpPr>
          <p:cNvPr id="115" name="Left Bracket 114"/>
          <p:cNvSpPr/>
          <p:nvPr/>
        </p:nvSpPr>
        <p:spPr>
          <a:xfrm rot="5400000">
            <a:off x="4469005" y="-328115"/>
            <a:ext cx="137160" cy="5349240"/>
          </a:xfrm>
          <a:prstGeom prst="leftBracket">
            <a:avLst>
              <a:gd name="adj" fmla="val 46349"/>
            </a:avLst>
          </a:prstGeom>
          <a:noFill/>
          <a:ln w="635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16" name="TextBox 115"/>
          <p:cNvSpPr txBox="1"/>
          <p:nvPr/>
        </p:nvSpPr>
        <p:spPr>
          <a:xfrm>
            <a:off x="7732235" y="2070544"/>
            <a:ext cx="946093"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IEEE802.15.4</a:t>
            </a:r>
          </a:p>
        </p:txBody>
      </p:sp>
      <p:sp>
        <p:nvSpPr>
          <p:cNvPr id="117" name="TextBox 116"/>
          <p:cNvSpPr txBox="1"/>
          <p:nvPr/>
        </p:nvSpPr>
        <p:spPr>
          <a:xfrm>
            <a:off x="113495" y="2511211"/>
            <a:ext cx="1210588"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(6P ADD Request)</a:t>
            </a:r>
          </a:p>
        </p:txBody>
      </p:sp>
      <p:sp>
        <p:nvSpPr>
          <p:cNvPr id="118" name="TextBox 117"/>
          <p:cNvSpPr txBox="1"/>
          <p:nvPr/>
        </p:nvSpPr>
        <p:spPr>
          <a:xfrm>
            <a:off x="5424042" y="2297079"/>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rgbClr val="FF0000"/>
                </a:solidFill>
                <a:effectLst/>
                <a:uLnTx/>
                <a:uFillTx/>
              </a:rPr>
              <a:t>6TOP</a:t>
            </a:r>
          </a:p>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rgbClr val="FF0000"/>
                </a:solidFill>
                <a:effectLst/>
                <a:uLnTx/>
                <a:uFillTx/>
              </a:rPr>
              <a:t>sublayer</a:t>
            </a:r>
          </a:p>
        </p:txBody>
      </p:sp>
      <p:grpSp>
        <p:nvGrpSpPr>
          <p:cNvPr id="119" name="Group 118"/>
          <p:cNvGrpSpPr/>
          <p:nvPr/>
        </p:nvGrpSpPr>
        <p:grpSpPr>
          <a:xfrm>
            <a:off x="5305355" y="2705373"/>
            <a:ext cx="767729" cy="2823199"/>
            <a:chOff x="291630" y="2459421"/>
            <a:chExt cx="1130501" cy="3764265"/>
          </a:xfrm>
        </p:grpSpPr>
        <p:sp>
          <p:nvSpPr>
            <p:cNvPr id="120" name="Rectangle 119"/>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21" name="Straight Connector 120"/>
            <p:cNvCxnSpPr>
              <a:stCxn id="120" idx="2"/>
              <a:endCxn id="122"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22" name="Rectangle 121"/>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23" name="TextBox 122"/>
          <p:cNvSpPr txBox="1"/>
          <p:nvPr/>
        </p:nvSpPr>
        <p:spPr>
          <a:xfrm>
            <a:off x="3291422" y="3085500"/>
            <a:ext cx="1366080" cy="415498"/>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MPH-EXEC</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     -</a:t>
            </a:r>
            <a:r>
              <a:rPr kumimoji="1" lang="en-US" sz="1050" b="0" i="0" u="none" strike="noStrike" kern="0" cap="none" spc="0" normalizeH="0" baseline="0" noProof="0" dirty="0" err="1">
                <a:ln>
                  <a:noFill/>
                </a:ln>
                <a:solidFill>
                  <a:sysClr val="windowText" lastClr="000000"/>
                </a:solidFill>
                <a:effectLst/>
                <a:uLnTx/>
                <a:uFillTx/>
              </a:rPr>
              <a:t>PROFILE.request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124" name="TextBox 123"/>
          <p:cNvSpPr txBox="1"/>
          <p:nvPr/>
        </p:nvSpPr>
        <p:spPr>
          <a:xfrm>
            <a:off x="4196639" y="2304691"/>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PDE</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sublayer</a:t>
            </a:r>
            <a:endParaRPr kumimoji="1" lang="en-US" sz="1050" b="0" i="0" u="none" strike="noStrike" kern="0" cap="none" spc="0" normalizeH="0" baseline="0" noProof="0" dirty="0">
              <a:ln>
                <a:noFill/>
              </a:ln>
              <a:solidFill>
                <a:srgbClr val="FF0000"/>
              </a:solidFill>
              <a:effectLst/>
              <a:uLnTx/>
              <a:uFillTx/>
            </a:endParaRPr>
          </a:p>
        </p:txBody>
      </p:sp>
      <p:grpSp>
        <p:nvGrpSpPr>
          <p:cNvPr id="125" name="Group 124"/>
          <p:cNvGrpSpPr/>
          <p:nvPr/>
        </p:nvGrpSpPr>
        <p:grpSpPr>
          <a:xfrm>
            <a:off x="4125089" y="2701816"/>
            <a:ext cx="767729" cy="2823199"/>
            <a:chOff x="291630" y="2459421"/>
            <a:chExt cx="1130501" cy="3764265"/>
          </a:xfrm>
        </p:grpSpPr>
        <p:sp>
          <p:nvSpPr>
            <p:cNvPr id="126" name="Rectangle 125"/>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27" name="Straight Connector 126"/>
            <p:cNvCxnSpPr>
              <a:stCxn id="126" idx="2"/>
              <a:endCxn id="128"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28" name="Rectangle 127"/>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29" name="TextBox 128"/>
          <p:cNvSpPr txBox="1"/>
          <p:nvPr/>
        </p:nvSpPr>
        <p:spPr>
          <a:xfrm>
            <a:off x="4460380" y="3213580"/>
            <a:ext cx="1366080" cy="415498"/>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6tH-EXEC</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     -PROFILE.request</a:t>
            </a:r>
          </a:p>
        </p:txBody>
      </p:sp>
      <p:cxnSp>
        <p:nvCxnSpPr>
          <p:cNvPr id="130" name="Straight Arrow Connector 129"/>
          <p:cNvCxnSpPr/>
          <p:nvPr/>
        </p:nvCxnSpPr>
        <p:spPr>
          <a:xfrm>
            <a:off x="3343354" y="3496404"/>
            <a:ext cx="1165860" cy="0"/>
          </a:xfrm>
          <a:prstGeom prst="straightConnector1">
            <a:avLst/>
          </a:prstGeom>
          <a:noFill/>
          <a:ln w="19050" cap="flat" cmpd="sng" algn="ctr">
            <a:solidFill>
              <a:sysClr val="windowText" lastClr="000000"/>
            </a:solidFill>
            <a:prstDash val="solid"/>
            <a:miter lim="800000"/>
            <a:tailEnd type="triangle"/>
          </a:ln>
          <a:effectLst/>
        </p:spPr>
      </p:cxnSp>
      <p:cxnSp>
        <p:nvCxnSpPr>
          <p:cNvPr id="131" name="Straight Arrow Connector 130"/>
          <p:cNvCxnSpPr/>
          <p:nvPr/>
        </p:nvCxnSpPr>
        <p:spPr>
          <a:xfrm>
            <a:off x="4529216" y="3610704"/>
            <a:ext cx="1165860" cy="0"/>
          </a:xfrm>
          <a:prstGeom prst="straightConnector1">
            <a:avLst/>
          </a:prstGeom>
          <a:noFill/>
          <a:ln w="19050" cap="flat" cmpd="sng" algn="ctr">
            <a:solidFill>
              <a:sysClr val="windowText" lastClr="000000"/>
            </a:solidFill>
            <a:prstDash val="solid"/>
            <a:miter lim="800000"/>
            <a:tailEnd type="triangle"/>
          </a:ln>
          <a:effectLst/>
        </p:spPr>
      </p:cxnSp>
      <p:sp>
        <p:nvSpPr>
          <p:cNvPr id="132" name="TextBox 131"/>
          <p:cNvSpPr txBox="1"/>
          <p:nvPr/>
        </p:nvSpPr>
        <p:spPr>
          <a:xfrm>
            <a:off x="5630506" y="4417994"/>
            <a:ext cx="1393330"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MMI-</a:t>
            </a:r>
            <a:r>
              <a:rPr kumimoji="1" lang="en-US" sz="1050" b="0" i="0" u="none" strike="noStrike" kern="0" cap="none" spc="0" normalizeH="0" baseline="0" noProof="0" dirty="0" err="1">
                <a:ln>
                  <a:noFill/>
                </a:ln>
                <a:solidFill>
                  <a:sysClr val="windowText" lastClr="000000"/>
                </a:solidFill>
                <a:effectLst/>
                <a:uLnTx/>
                <a:uFillTx/>
              </a:rPr>
              <a:t>MGMT.confirm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33" name="Straight Arrow Connector 132"/>
          <p:cNvCxnSpPr/>
          <p:nvPr/>
        </p:nvCxnSpPr>
        <p:spPr>
          <a:xfrm>
            <a:off x="4507143" y="4757726"/>
            <a:ext cx="116586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34" name="TextBox 133"/>
          <p:cNvSpPr txBox="1"/>
          <p:nvPr/>
        </p:nvSpPr>
        <p:spPr>
          <a:xfrm>
            <a:off x="3291422" y="4517913"/>
            <a:ext cx="1402948" cy="415498"/>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MPH-EXEC</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     -</a:t>
            </a:r>
            <a:r>
              <a:rPr kumimoji="1" lang="en-US" sz="1050" b="0" i="0" u="none" strike="noStrike" kern="0" cap="none" spc="0" normalizeH="0" baseline="0" noProof="0" dirty="0" err="1">
                <a:ln>
                  <a:noFill/>
                </a:ln>
                <a:solidFill>
                  <a:sysClr val="windowText" lastClr="000000"/>
                </a:solidFill>
                <a:effectLst/>
                <a:uLnTx/>
                <a:uFillTx/>
              </a:rPr>
              <a:t>PROFILE.confirm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35" name="Straight Arrow Connector 134"/>
          <p:cNvCxnSpPr/>
          <p:nvPr/>
        </p:nvCxnSpPr>
        <p:spPr>
          <a:xfrm>
            <a:off x="2149246" y="4992962"/>
            <a:ext cx="116586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36" name="Rectangle 135"/>
          <p:cNvSpPr/>
          <p:nvPr/>
        </p:nvSpPr>
        <p:spPr>
          <a:xfrm>
            <a:off x="0" y="0"/>
            <a:ext cx="1062681" cy="327455"/>
          </a:xfrm>
          <a:prstGeom prst="rect">
            <a:avLst/>
          </a:prstGeom>
          <a:solidFill>
            <a:srgbClr val="FFC000"/>
          </a:solidFill>
          <a:ln w="12700" cap="flat" cmpd="sng" algn="ctr">
            <a:solidFill>
              <a:srgbClr val="FFC000">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Use case 3</a:t>
            </a:r>
          </a:p>
        </p:txBody>
      </p:sp>
    </p:spTree>
    <p:extLst>
      <p:ext uri="{BB962C8B-B14F-4D97-AF65-F5344CB8AC3E}">
        <p14:creationId xmlns:p14="http://schemas.microsoft.com/office/powerpoint/2010/main" val="517445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Example: one-shot MAC/PHY configuration </a:t>
            </a:r>
          </a:p>
        </p:txBody>
      </p:sp>
      <p:sp>
        <p:nvSpPr>
          <p:cNvPr id="4" name="Date Placeholder 3"/>
          <p:cNvSpPr>
            <a:spLocks noGrp="1"/>
          </p:cNvSpPr>
          <p:nvPr>
            <p:ph type="dt" sz="half" idx="10"/>
          </p:nvPr>
        </p:nvSpPr>
        <p:spPr/>
        <p:txBody>
          <a:bodyPr/>
          <a:lstStyle/>
          <a:p>
            <a:r>
              <a:rPr lang="en-US" dirty="0"/>
              <a:t>&lt;Mar 2017&gt;</a:t>
            </a:r>
          </a:p>
        </p:txBody>
      </p:sp>
      <p:sp>
        <p:nvSpPr>
          <p:cNvPr id="5" name="Footer Placeholder 4"/>
          <p:cNvSpPr>
            <a:spLocks noGrp="1"/>
          </p:cNvSpPr>
          <p:nvPr>
            <p:ph type="ftr" sz="quarter" idx="11"/>
          </p:nvPr>
        </p:nvSpPr>
        <p:spPr/>
        <p:txBody>
          <a:bodyPr/>
          <a:lstStyle/>
          <a:p>
            <a:r>
              <a:rPr lang="en-US"/>
              <a:t>&lt;Hidetoshi Yokota&gt;, &lt;Landis+Gyr&gt;</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3</a:t>
            </a:fld>
            <a:endParaRPr lang="en-US"/>
          </a:p>
        </p:txBody>
      </p:sp>
      <p:sp>
        <p:nvSpPr>
          <p:cNvPr id="20" name="TextBox 19"/>
          <p:cNvSpPr txBox="1"/>
          <p:nvPr/>
        </p:nvSpPr>
        <p:spPr>
          <a:xfrm>
            <a:off x="5990150" y="2061240"/>
            <a:ext cx="2031325" cy="507831"/>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rPr>
              <a:t>ULI profile ID=0x01</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rPr>
              <a:t>“Configuration profile #1”</a:t>
            </a:r>
          </a:p>
        </p:txBody>
      </p:sp>
      <p:graphicFrame>
        <p:nvGraphicFramePr>
          <p:cNvPr id="21" name="Table 20"/>
          <p:cNvGraphicFramePr>
            <a:graphicFrameLocks noGrp="1"/>
          </p:cNvGraphicFramePr>
          <p:nvPr>
            <p:extLst>
              <p:ext uri="{D42A27DB-BD31-4B8C-83A1-F6EECF244321}">
                <p14:modId xmlns:p14="http://schemas.microsoft.com/office/powerpoint/2010/main" val="2654322936"/>
              </p:ext>
            </p:extLst>
          </p:nvPr>
        </p:nvGraphicFramePr>
        <p:xfrm>
          <a:off x="5573767" y="2503170"/>
          <a:ext cx="2955328" cy="3101340"/>
        </p:xfrm>
        <a:graphic>
          <a:graphicData uri="http://schemas.openxmlformats.org/drawingml/2006/table">
            <a:tbl>
              <a:tblPr firstRow="1"/>
              <a:tblGrid>
                <a:gridCol w="1477664">
                  <a:extLst>
                    <a:ext uri="{9D8B030D-6E8A-4147-A177-3AD203B41FA5}">
                      <a16:colId xmlns:a16="http://schemas.microsoft.com/office/drawing/2014/main" val="2712359029"/>
                    </a:ext>
                  </a:extLst>
                </a:gridCol>
                <a:gridCol w="1477664">
                  <a:extLst>
                    <a:ext uri="{9D8B030D-6E8A-4147-A177-3AD203B41FA5}">
                      <a16:colId xmlns:a16="http://schemas.microsoft.com/office/drawing/2014/main" val="93927268"/>
                    </a:ext>
                  </a:extLst>
                </a:gridCol>
              </a:tblGrid>
              <a:tr h="278130">
                <a:tc>
                  <a:txBody>
                    <a:bodyPr/>
                    <a:lstStyle>
                      <a:lvl1pPr marL="0" algn="l" defTabSz="457200" rtl="0" eaLnBrk="1" latinLnBrk="0" hangingPunct="1">
                        <a:defRPr sz="1800" b="1" kern="1200">
                          <a:solidFill>
                            <a:schemeClr val="lt1"/>
                          </a:solidFill>
                          <a:latin typeface="Calibri" panose="020F0502020204030204"/>
                        </a:defRPr>
                      </a:lvl1pPr>
                      <a:lvl2pPr marL="457200" algn="l" defTabSz="457200" rtl="0" eaLnBrk="1" latinLnBrk="0" hangingPunct="1">
                        <a:defRPr sz="1800" b="1" kern="1200">
                          <a:solidFill>
                            <a:schemeClr val="lt1"/>
                          </a:solidFill>
                          <a:latin typeface="Calibri" panose="020F0502020204030204"/>
                        </a:defRPr>
                      </a:lvl2pPr>
                      <a:lvl3pPr marL="914400" algn="l" defTabSz="457200" rtl="0" eaLnBrk="1" latinLnBrk="0" hangingPunct="1">
                        <a:defRPr sz="1800" b="1" kern="1200">
                          <a:solidFill>
                            <a:schemeClr val="lt1"/>
                          </a:solidFill>
                          <a:latin typeface="Calibri" panose="020F0502020204030204"/>
                        </a:defRPr>
                      </a:lvl3pPr>
                      <a:lvl4pPr marL="1371600" algn="l" defTabSz="457200" rtl="0" eaLnBrk="1" latinLnBrk="0" hangingPunct="1">
                        <a:defRPr sz="1800" b="1" kern="1200">
                          <a:solidFill>
                            <a:schemeClr val="lt1"/>
                          </a:solidFill>
                          <a:latin typeface="Calibri" panose="020F0502020204030204"/>
                        </a:defRPr>
                      </a:lvl4pPr>
                      <a:lvl5pPr marL="1828800" algn="l" defTabSz="457200" rtl="0" eaLnBrk="1" latinLnBrk="0" hangingPunct="1">
                        <a:defRPr sz="1800" b="1" kern="1200">
                          <a:solidFill>
                            <a:schemeClr val="lt1"/>
                          </a:solidFill>
                          <a:latin typeface="Calibri" panose="020F0502020204030204"/>
                        </a:defRPr>
                      </a:lvl5pPr>
                      <a:lvl6pPr marL="2286000" algn="l" defTabSz="457200" rtl="0" eaLnBrk="1" latinLnBrk="0" hangingPunct="1">
                        <a:defRPr sz="1800" b="1" kern="1200">
                          <a:solidFill>
                            <a:schemeClr val="lt1"/>
                          </a:solidFill>
                          <a:latin typeface="Calibri" panose="020F0502020204030204"/>
                        </a:defRPr>
                      </a:lvl6pPr>
                      <a:lvl7pPr marL="2743200" algn="l" defTabSz="457200" rtl="0" eaLnBrk="1" latinLnBrk="0" hangingPunct="1">
                        <a:defRPr sz="1800" b="1" kern="1200">
                          <a:solidFill>
                            <a:schemeClr val="lt1"/>
                          </a:solidFill>
                          <a:latin typeface="Calibri" panose="020F0502020204030204"/>
                        </a:defRPr>
                      </a:lvl7pPr>
                      <a:lvl8pPr marL="3200400" algn="l" defTabSz="457200" rtl="0" eaLnBrk="1" latinLnBrk="0" hangingPunct="1">
                        <a:defRPr sz="1800" b="1" kern="1200">
                          <a:solidFill>
                            <a:schemeClr val="lt1"/>
                          </a:solidFill>
                          <a:latin typeface="Calibri" panose="020F0502020204030204"/>
                        </a:defRPr>
                      </a:lvl8pPr>
                      <a:lvl9pPr marL="3657600" algn="l" defTabSz="457200" rtl="0" eaLnBrk="1" latinLnBrk="0" hangingPunct="1">
                        <a:defRPr sz="1800" b="1" kern="1200">
                          <a:solidFill>
                            <a:schemeClr val="lt1"/>
                          </a:solidFill>
                          <a:latin typeface="Calibri" panose="020F0502020204030204"/>
                        </a:defRPr>
                      </a:lvl9pPr>
                    </a:lstStyle>
                    <a:p>
                      <a:pPr algn="ctr"/>
                      <a:r>
                        <a:rPr lang="en-US" sz="1400" dirty="0"/>
                        <a:t>Parameter </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457200" rtl="0" eaLnBrk="1" latinLnBrk="0" hangingPunct="1">
                        <a:defRPr sz="1800" b="1" kern="1200">
                          <a:solidFill>
                            <a:schemeClr val="lt1"/>
                          </a:solidFill>
                          <a:latin typeface="Calibri" panose="020F0502020204030204"/>
                        </a:defRPr>
                      </a:lvl1pPr>
                      <a:lvl2pPr marL="457200" algn="l" defTabSz="457200" rtl="0" eaLnBrk="1" latinLnBrk="0" hangingPunct="1">
                        <a:defRPr sz="1800" b="1" kern="1200">
                          <a:solidFill>
                            <a:schemeClr val="lt1"/>
                          </a:solidFill>
                          <a:latin typeface="Calibri" panose="020F0502020204030204"/>
                        </a:defRPr>
                      </a:lvl2pPr>
                      <a:lvl3pPr marL="914400" algn="l" defTabSz="457200" rtl="0" eaLnBrk="1" latinLnBrk="0" hangingPunct="1">
                        <a:defRPr sz="1800" b="1" kern="1200">
                          <a:solidFill>
                            <a:schemeClr val="lt1"/>
                          </a:solidFill>
                          <a:latin typeface="Calibri" panose="020F0502020204030204"/>
                        </a:defRPr>
                      </a:lvl3pPr>
                      <a:lvl4pPr marL="1371600" algn="l" defTabSz="457200" rtl="0" eaLnBrk="1" latinLnBrk="0" hangingPunct="1">
                        <a:defRPr sz="1800" b="1" kern="1200">
                          <a:solidFill>
                            <a:schemeClr val="lt1"/>
                          </a:solidFill>
                          <a:latin typeface="Calibri" panose="020F0502020204030204"/>
                        </a:defRPr>
                      </a:lvl4pPr>
                      <a:lvl5pPr marL="1828800" algn="l" defTabSz="457200" rtl="0" eaLnBrk="1" latinLnBrk="0" hangingPunct="1">
                        <a:defRPr sz="1800" b="1" kern="1200">
                          <a:solidFill>
                            <a:schemeClr val="lt1"/>
                          </a:solidFill>
                          <a:latin typeface="Calibri" panose="020F0502020204030204"/>
                        </a:defRPr>
                      </a:lvl5pPr>
                      <a:lvl6pPr marL="2286000" algn="l" defTabSz="457200" rtl="0" eaLnBrk="1" latinLnBrk="0" hangingPunct="1">
                        <a:defRPr sz="1800" b="1" kern="1200">
                          <a:solidFill>
                            <a:schemeClr val="lt1"/>
                          </a:solidFill>
                          <a:latin typeface="Calibri" panose="020F0502020204030204"/>
                        </a:defRPr>
                      </a:lvl6pPr>
                      <a:lvl7pPr marL="2743200" algn="l" defTabSz="457200" rtl="0" eaLnBrk="1" latinLnBrk="0" hangingPunct="1">
                        <a:defRPr sz="1800" b="1" kern="1200">
                          <a:solidFill>
                            <a:schemeClr val="lt1"/>
                          </a:solidFill>
                          <a:latin typeface="Calibri" panose="020F0502020204030204"/>
                        </a:defRPr>
                      </a:lvl7pPr>
                      <a:lvl8pPr marL="3200400" algn="l" defTabSz="457200" rtl="0" eaLnBrk="1" latinLnBrk="0" hangingPunct="1">
                        <a:defRPr sz="1800" b="1" kern="1200">
                          <a:solidFill>
                            <a:schemeClr val="lt1"/>
                          </a:solidFill>
                          <a:latin typeface="Calibri" panose="020F0502020204030204"/>
                        </a:defRPr>
                      </a:lvl8pPr>
                      <a:lvl9pPr marL="3657600" algn="l" defTabSz="457200" rtl="0" eaLnBrk="1" latinLnBrk="0" hangingPunct="1">
                        <a:defRPr sz="1800" b="1" kern="1200">
                          <a:solidFill>
                            <a:schemeClr val="lt1"/>
                          </a:solidFill>
                          <a:latin typeface="Calibri" panose="020F0502020204030204"/>
                        </a:defRPr>
                      </a:lvl9pPr>
                    </a:lstStyle>
                    <a:p>
                      <a:pPr algn="ctr"/>
                      <a:r>
                        <a:rPr lang="en-US" sz="1400" dirty="0"/>
                        <a:t>Value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552787332"/>
                  </a:ext>
                </a:extLst>
              </a:tr>
              <a:tr h="278130">
                <a:tc gridSpan="2">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algn="ctr"/>
                      <a:r>
                        <a:rPr lang="en-US" sz="1400" b="1" dirty="0"/>
                        <a:t>MAC Parameters</a:t>
                      </a:r>
                    </a:p>
                  </a:txBody>
                  <a:tcPr marL="68580" marR="68580"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hMerge="1">
                  <a:txBody>
                    <a:bodyPr/>
                    <a:lstStyle/>
                    <a:p>
                      <a:endParaRPr lang="en-US" dirty="0"/>
                    </a:p>
                  </a:txBody>
                  <a:tcPr/>
                </a:tc>
                <a:extLst>
                  <a:ext uri="{0D108BD9-81ED-4DB2-BD59-A6C34878D82A}">
                    <a16:rowId xmlns:a16="http://schemas.microsoft.com/office/drawing/2014/main" val="526632673"/>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400" dirty="0"/>
                        <a:t>Device</a:t>
                      </a:r>
                      <a:r>
                        <a:rPr lang="en-US" sz="1400" baseline="0" dirty="0"/>
                        <a:t> Type</a:t>
                      </a:r>
                      <a:endParaRPr lang="en-US" sz="14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400" dirty="0"/>
                        <a:t>FFD</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969360604"/>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400" dirty="0"/>
                        <a:t>PAN</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400" dirty="0"/>
                        <a:t>discovery</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11297479"/>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400" dirty="0"/>
                        <a:t>Operation mode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400" dirty="0"/>
                        <a:t>TSCH</a:t>
                      </a:r>
                      <a:r>
                        <a:rPr lang="en-US" sz="1400" baseline="0" dirty="0"/>
                        <a:t>-BE</a:t>
                      </a:r>
                      <a:endParaRPr lang="en-US" sz="14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751749448"/>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400" dirty="0"/>
                        <a:t>Channel</a:t>
                      </a:r>
                      <a:r>
                        <a:rPr lang="en-US" sz="1400" baseline="0" dirty="0"/>
                        <a:t> Hopping</a:t>
                      </a:r>
                      <a:endParaRPr lang="en-US" sz="14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endParaRPr lang="en-US" sz="14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529742664"/>
                  </a:ext>
                </a:extLst>
              </a:tr>
              <a:tr h="278130">
                <a:tc gridSpan="2">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algn="ctr"/>
                      <a:r>
                        <a:rPr lang="en-US" sz="1400" b="1" dirty="0"/>
                        <a:t>PHY</a:t>
                      </a:r>
                      <a:r>
                        <a:rPr lang="en-US" sz="1400" b="1" baseline="0" dirty="0"/>
                        <a:t> Parameters</a:t>
                      </a:r>
                      <a:endParaRPr lang="en-US" sz="1400" b="1" dirty="0"/>
                    </a:p>
                  </a:txBody>
                  <a:tcPr marL="68580" marR="68580" marT="34290" marB="3429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hMerge="1">
                  <a:txBody>
                    <a:bodyPr/>
                    <a:lstStyle/>
                    <a:p>
                      <a:endParaRPr lang="en-US" dirty="0"/>
                    </a:p>
                  </a:txBody>
                  <a:tcPr/>
                </a:tc>
                <a:extLst>
                  <a:ext uri="{0D108BD9-81ED-4DB2-BD59-A6C34878D82A}">
                    <a16:rowId xmlns:a16="http://schemas.microsoft.com/office/drawing/2014/main" val="4292479135"/>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400" dirty="0"/>
                        <a:t>Modulation</a:t>
                      </a:r>
                      <a:r>
                        <a:rPr lang="en-US" sz="1400" baseline="0" dirty="0"/>
                        <a:t> type</a:t>
                      </a:r>
                      <a:endParaRPr lang="en-US" sz="14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400" dirty="0"/>
                        <a:t>FSK</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971516574"/>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400" dirty="0"/>
                        <a:t>FCS</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400" dirty="0"/>
                        <a:t>4</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77110410"/>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400" dirty="0"/>
                        <a:t>Data rate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400" dirty="0"/>
                        <a:t>100</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912177232"/>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400" dirty="0"/>
                        <a:t>Transmit</a:t>
                      </a:r>
                      <a:r>
                        <a:rPr lang="en-US" sz="1400" baseline="0" dirty="0"/>
                        <a:t> power</a:t>
                      </a:r>
                      <a:endParaRPr lang="en-US" sz="14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400" dirty="0"/>
                        <a:t>20mW</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456641247"/>
                  </a:ext>
                </a:extLst>
              </a:tr>
            </a:tbl>
          </a:graphicData>
        </a:graphic>
      </p:graphicFrame>
      <p:sp>
        <p:nvSpPr>
          <p:cNvPr id="12" name="TextBox 11"/>
          <p:cNvSpPr txBox="1"/>
          <p:nvPr/>
        </p:nvSpPr>
        <p:spPr>
          <a:xfrm>
            <a:off x="315967" y="2386487"/>
            <a:ext cx="4029021" cy="4042132"/>
          </a:xfrm>
          <a:prstGeom prst="rect">
            <a:avLst/>
          </a:prstGeom>
          <a:noFill/>
          <a:ln>
            <a:solidFill>
              <a:schemeClr val="tx1"/>
            </a:solidFill>
            <a:prstDash val="dash"/>
          </a:ln>
        </p:spPr>
        <p:txBody>
          <a:bodyPr wrap="square" rtlCol="0">
            <a:spAutoFit/>
          </a:bodyPr>
          <a:lstStyle/>
          <a:p>
            <a:pPr>
              <a:lnSpc>
                <a:spcPts val="1400"/>
              </a:lnSpc>
            </a:pPr>
            <a:r>
              <a:rPr lang="en-US" sz="1400" b="1" dirty="0">
                <a:latin typeface="Courier New" panose="02070309020205020404" pitchFamily="49" charset="0"/>
                <a:cs typeface="Courier New" panose="02070309020205020404" pitchFamily="49" charset="0"/>
              </a:rPr>
              <a:t> list Configuration {</a:t>
            </a:r>
          </a:p>
          <a:p>
            <a:pPr>
              <a:lnSpc>
                <a:spcPts val="1400"/>
              </a:lnSpc>
            </a:pPr>
            <a:r>
              <a:rPr lang="en-US" sz="1400" b="1" dirty="0">
                <a:latin typeface="Courier New" panose="02070309020205020404" pitchFamily="49" charset="0"/>
                <a:cs typeface="Courier New" panose="02070309020205020404" pitchFamily="49" charset="0"/>
              </a:rPr>
              <a:t>         key “profile-id";</a:t>
            </a:r>
          </a:p>
          <a:p>
            <a:pPr>
              <a:lnSpc>
                <a:spcPts val="1400"/>
              </a:lnSpc>
            </a:pPr>
            <a:endParaRPr lang="en-US" sz="1400" b="1" dirty="0">
              <a:latin typeface="Courier New" panose="02070309020205020404" pitchFamily="49" charset="0"/>
              <a:cs typeface="Courier New" panose="02070309020205020404" pitchFamily="49" charset="0"/>
            </a:endParaRPr>
          </a:p>
          <a:p>
            <a:pPr>
              <a:lnSpc>
                <a:spcPts val="1400"/>
              </a:lnSpc>
            </a:pPr>
            <a:r>
              <a:rPr lang="en-US" sz="1400" b="1" dirty="0">
                <a:latin typeface="Courier New" panose="02070309020205020404" pitchFamily="49" charset="0"/>
                <a:cs typeface="Courier New" panose="02070309020205020404" pitchFamily="49" charset="0"/>
              </a:rPr>
              <a:t>         leaf profile-id {</a:t>
            </a:r>
          </a:p>
          <a:p>
            <a:pPr>
              <a:lnSpc>
                <a:spcPts val="1400"/>
              </a:lnSpc>
            </a:pPr>
            <a:r>
              <a:rPr lang="en-US" sz="1400" b="1" dirty="0">
                <a:latin typeface="Courier New" panose="02070309020205020404" pitchFamily="49" charset="0"/>
                <a:cs typeface="Courier New" panose="02070309020205020404" pitchFamily="49" charset="0"/>
              </a:rPr>
              <a:t>             type unit8;</a:t>
            </a:r>
          </a:p>
          <a:p>
            <a:pPr>
              <a:lnSpc>
                <a:spcPts val="1400"/>
              </a:lnSpc>
            </a:pP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leaf </a:t>
            </a:r>
            <a:r>
              <a:rPr lang="en-US" sz="1400" b="1" dirty="0" err="1">
                <a:latin typeface="Courier New" panose="02070309020205020404" pitchFamily="49" charset="0"/>
                <a:cs typeface="Courier New" panose="02070309020205020404" pitchFamily="49" charset="0"/>
              </a:rPr>
              <a:t>DeviceType</a:t>
            </a: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type enumeration {</a:t>
            </a:r>
          </a:p>
          <a:p>
            <a:pPr>
              <a:lnSpc>
                <a:spcPts val="1400"/>
              </a:lnSpc>
            </a:pP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enum</a:t>
            </a:r>
            <a:r>
              <a:rPr lang="en-US" sz="1400" b="1" dirty="0">
                <a:latin typeface="Courier New" panose="02070309020205020404" pitchFamily="49" charset="0"/>
                <a:cs typeface="Courier New" panose="02070309020205020404" pitchFamily="49" charset="0"/>
              </a:rPr>
              <a:t> FFD;</a:t>
            </a:r>
          </a:p>
          <a:p>
            <a:pPr>
              <a:lnSpc>
                <a:spcPts val="1400"/>
              </a:lnSpc>
            </a:pP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enum</a:t>
            </a:r>
            <a:r>
              <a:rPr lang="en-US" sz="1400" b="1" dirty="0">
                <a:latin typeface="Courier New" panose="02070309020205020404" pitchFamily="49" charset="0"/>
                <a:cs typeface="Courier New" panose="02070309020205020404" pitchFamily="49" charset="0"/>
              </a:rPr>
              <a:t> RFD;</a:t>
            </a:r>
          </a:p>
          <a:p>
            <a:pPr>
              <a:lnSpc>
                <a:spcPts val="1400"/>
              </a:lnSpc>
            </a:pP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enum</a:t>
            </a:r>
            <a:r>
              <a:rPr lang="en-US" sz="1400" b="1" dirty="0">
                <a:latin typeface="Courier New" panose="02070309020205020404" pitchFamily="49" charset="0"/>
                <a:cs typeface="Courier New" panose="02070309020205020404" pitchFamily="49" charset="0"/>
              </a:rPr>
              <a:t> RFD-TX;</a:t>
            </a:r>
          </a:p>
          <a:p>
            <a:pPr>
              <a:lnSpc>
                <a:spcPts val="1400"/>
              </a:lnSpc>
            </a:pP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enum</a:t>
            </a:r>
            <a:r>
              <a:rPr lang="en-US" sz="1400" b="1" dirty="0">
                <a:latin typeface="Courier New" panose="02070309020205020404" pitchFamily="49" charset="0"/>
                <a:cs typeface="Courier New" panose="02070309020205020404" pitchFamily="49" charset="0"/>
              </a:rPr>
              <a:t> RFD-RX;</a:t>
            </a:r>
          </a:p>
          <a:p>
            <a:pPr>
              <a:lnSpc>
                <a:spcPts val="1400"/>
              </a:lnSpc>
            </a:pP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leaf PAN {</a:t>
            </a:r>
          </a:p>
          <a:p>
            <a:pPr>
              <a:lnSpc>
                <a:spcPts val="1400"/>
              </a:lnSpc>
            </a:pPr>
            <a:r>
              <a:rPr lang="en-US" sz="1400" b="1" dirty="0">
                <a:latin typeface="Courier New" panose="02070309020205020404" pitchFamily="49" charset="0"/>
                <a:cs typeface="Courier New" panose="02070309020205020404" pitchFamily="49" charset="0"/>
              </a:rPr>
              <a:t>             type enumeration {</a:t>
            </a:r>
          </a:p>
          <a:p>
            <a:pPr>
              <a:lnSpc>
                <a:spcPts val="1400"/>
              </a:lnSpc>
            </a:pP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enum</a:t>
            </a:r>
            <a:r>
              <a:rPr lang="en-US" sz="1400" b="1" dirty="0">
                <a:latin typeface="Courier New" panose="02070309020205020404" pitchFamily="49" charset="0"/>
                <a:cs typeface="Courier New" panose="02070309020205020404" pitchFamily="49" charset="0"/>
              </a:rPr>
              <a:t> discovery;</a:t>
            </a:r>
          </a:p>
          <a:p>
            <a:pPr>
              <a:lnSpc>
                <a:spcPts val="1400"/>
              </a:lnSpc>
            </a:pP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enum</a:t>
            </a:r>
            <a:r>
              <a:rPr lang="en-US" sz="1400" b="1" dirty="0">
                <a:latin typeface="Courier New" panose="02070309020205020404" pitchFamily="49" charset="0"/>
                <a:cs typeface="Courier New" panose="02070309020205020404" pitchFamily="49" charset="0"/>
              </a:rPr>
              <a:t> set-up;</a:t>
            </a:r>
          </a:p>
          <a:p>
            <a:pPr>
              <a:lnSpc>
                <a:spcPts val="1400"/>
              </a:lnSpc>
            </a:pP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a:t>
            </a:r>
            <a:r>
              <a:rPr lang="en-US" sz="1400" b="1" dirty="0">
                <a:latin typeface="Courier New" panose="02070309020205020404" pitchFamily="49" charset="0"/>
                <a:cs typeface="Courier New" panose="02070309020205020404" pitchFamily="49" charset="0"/>
              </a:rPr>
              <a:t>...</a:t>
            </a:r>
          </a:p>
          <a:p>
            <a:pPr>
              <a:lnSpc>
                <a:spcPts val="1400"/>
              </a:lnSpc>
            </a:pP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a:t>
            </a:r>
            <a:endParaRPr lang="en-US" sz="1400" b="1" dirty="0">
              <a:latin typeface="Courier New" panose="02070309020205020404" pitchFamily="49" charset="0"/>
              <a:cs typeface="Courier New" panose="02070309020205020404" pitchFamily="49" charset="0"/>
            </a:endParaRPr>
          </a:p>
        </p:txBody>
      </p:sp>
      <p:sp>
        <p:nvSpPr>
          <p:cNvPr id="8" name="TextBox 7"/>
          <p:cNvSpPr txBox="1"/>
          <p:nvPr/>
        </p:nvSpPr>
        <p:spPr>
          <a:xfrm>
            <a:off x="804033" y="1891963"/>
            <a:ext cx="2937471" cy="584775"/>
          </a:xfrm>
          <a:prstGeom prst="rect">
            <a:avLst/>
          </a:prstGeom>
          <a:noFill/>
        </p:spPr>
        <p:txBody>
          <a:bodyPr wrap="none" rtlCol="0">
            <a:spAutoFit/>
          </a:bodyPr>
          <a:lstStyle/>
          <a:p>
            <a:pPr algn="ctr"/>
            <a:r>
              <a:rPr lang="en-US" sz="1600" dirty="0"/>
              <a:t>CONFIGURATION TEMPLATE</a:t>
            </a:r>
          </a:p>
          <a:p>
            <a:pPr algn="ctr"/>
            <a:r>
              <a:rPr lang="en-US" sz="1600" dirty="0"/>
              <a:t>(Yang data model)</a:t>
            </a:r>
          </a:p>
        </p:txBody>
      </p:sp>
    </p:spTree>
    <p:extLst>
      <p:ext uri="{BB962C8B-B14F-4D97-AF65-F5344CB8AC3E}">
        <p14:creationId xmlns:p14="http://schemas.microsoft.com/office/powerpoint/2010/main" val="3028997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381000" y="533400"/>
            <a:ext cx="6858000" cy="1066800"/>
          </a:xfrm>
        </p:spPr>
        <p:txBody>
          <a:bodyPr/>
          <a:lstStyle/>
          <a:p>
            <a:r>
              <a:rPr kumimoji="1" lang="en-US" dirty="0"/>
              <a:t>Flows of operations</a:t>
            </a:r>
            <a:endParaRPr lang="en-US" dirty="0"/>
          </a:p>
        </p:txBody>
      </p:sp>
      <p:sp>
        <p:nvSpPr>
          <p:cNvPr id="4" name="Date Placeholder 3"/>
          <p:cNvSpPr>
            <a:spLocks noGrp="1"/>
          </p:cNvSpPr>
          <p:nvPr>
            <p:ph type="dt" sz="half" idx="10"/>
          </p:nvPr>
        </p:nvSpPr>
        <p:spPr/>
        <p:txBody>
          <a:bodyPr/>
          <a:lstStyle/>
          <a:p>
            <a:r>
              <a:rPr lang="en-US" dirty="0"/>
              <a:t>&lt;Mar 2017&gt;</a:t>
            </a:r>
          </a:p>
        </p:txBody>
      </p:sp>
      <p:sp>
        <p:nvSpPr>
          <p:cNvPr id="5" name="Footer Placeholder 4"/>
          <p:cNvSpPr>
            <a:spLocks noGrp="1"/>
          </p:cNvSpPr>
          <p:nvPr>
            <p:ph type="ftr" sz="quarter" idx="11"/>
          </p:nvPr>
        </p:nvSpPr>
        <p:spPr/>
        <p:txBody>
          <a:bodyPr/>
          <a:lstStyle/>
          <a:p>
            <a:r>
              <a:rPr lang="en-US"/>
              <a:t>&lt;Hidetoshi Yokota&gt;, &lt;Landis+Gyr&gt;</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4</a:t>
            </a:fld>
            <a:endParaRPr lang="en-US"/>
          </a:p>
        </p:txBody>
      </p:sp>
      <p:pic>
        <p:nvPicPr>
          <p:cNvPr id="10" name="Picture 9" descr="802.15.12-multi-mode-r3.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2066925"/>
            <a:ext cx="5829300" cy="4181475"/>
          </a:xfrm>
          <a:prstGeom prst="rect">
            <a:avLst/>
          </a:prstGeom>
        </p:spPr>
      </p:pic>
      <p:sp>
        <p:nvSpPr>
          <p:cNvPr id="11" name="Rounded Rectangle 10"/>
          <p:cNvSpPr/>
          <p:nvPr/>
        </p:nvSpPr>
        <p:spPr>
          <a:xfrm>
            <a:off x="3857952" y="4023730"/>
            <a:ext cx="833715" cy="151091"/>
          </a:xfrm>
          <a:prstGeom prst="roundRect">
            <a:avLst>
              <a:gd name="adj" fmla="val 50000"/>
            </a:avLst>
          </a:prstGeom>
          <a:solidFill>
            <a:schemeClr val="bg1">
              <a:lumMod val="50000"/>
            </a:schemeClr>
          </a:solidFill>
          <a:ln w="28575"/>
        </p:spPr>
        <p:style>
          <a:lnRef idx="3">
            <a:schemeClr val="lt1"/>
          </a:lnRef>
          <a:fillRef idx="1">
            <a:schemeClr val="accent4"/>
          </a:fillRef>
          <a:effectRef idx="1">
            <a:schemeClr val="accent4"/>
          </a:effectRef>
          <a:fontRef idx="minor">
            <a:schemeClr val="lt1"/>
          </a:fontRef>
        </p:style>
        <p:txBody>
          <a:bodyPr rtlCol="0" anchor="ctr"/>
          <a:lstStyle/>
          <a:p>
            <a:pPr algn="ctr" defTabSz="685800" eaLnBrk="1" fontAlgn="auto" hangingPunct="1">
              <a:spcBef>
                <a:spcPts val="0"/>
              </a:spcBef>
              <a:spcAft>
                <a:spcPts val="0"/>
              </a:spcAft>
            </a:pPr>
            <a:r>
              <a:rPr lang="en-US" sz="900" kern="0" dirty="0">
                <a:solidFill>
                  <a:sysClr val="windowText" lastClr="000000"/>
                </a:solidFill>
              </a:rPr>
              <a:t>MLME-SET-*</a:t>
            </a:r>
          </a:p>
        </p:txBody>
      </p:sp>
      <p:sp>
        <p:nvSpPr>
          <p:cNvPr id="12" name="Flowchart: Magnetic Disk 11"/>
          <p:cNvSpPr/>
          <p:nvPr/>
        </p:nvSpPr>
        <p:spPr>
          <a:xfrm>
            <a:off x="5493406" y="4434658"/>
            <a:ext cx="437606" cy="215537"/>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defTabSz="685800" eaLnBrk="1" fontAlgn="auto" hangingPunct="1">
              <a:spcBef>
                <a:spcPts val="0"/>
              </a:spcBef>
              <a:spcAft>
                <a:spcPts val="0"/>
              </a:spcAft>
            </a:pPr>
            <a:r>
              <a:rPr lang="en-US" kern="0" dirty="0">
                <a:solidFill>
                  <a:sysClr val="windowText" lastClr="000000"/>
                </a:solidFill>
              </a:rPr>
              <a:t>PIB</a:t>
            </a:r>
          </a:p>
        </p:txBody>
      </p:sp>
      <p:cxnSp>
        <p:nvCxnSpPr>
          <p:cNvPr id="13" name="Straight Arrow Connector 12"/>
          <p:cNvCxnSpPr/>
          <p:nvPr/>
        </p:nvCxnSpPr>
        <p:spPr>
          <a:xfrm>
            <a:off x="4314951" y="4312809"/>
            <a:ext cx="1371600" cy="339"/>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14" name="Straight Connector 13"/>
          <p:cNvCxnSpPr/>
          <p:nvPr/>
        </p:nvCxnSpPr>
        <p:spPr>
          <a:xfrm>
            <a:off x="5524053" y="2368583"/>
            <a:ext cx="0" cy="48006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15" name="Straight Connector 14"/>
          <p:cNvCxnSpPr/>
          <p:nvPr/>
        </p:nvCxnSpPr>
        <p:spPr>
          <a:xfrm flipH="1">
            <a:off x="3816413" y="2841192"/>
            <a:ext cx="1719072"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6" name="Straight Connector 15"/>
          <p:cNvCxnSpPr/>
          <p:nvPr/>
        </p:nvCxnSpPr>
        <p:spPr>
          <a:xfrm>
            <a:off x="3816845" y="2833400"/>
            <a:ext cx="0" cy="54864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17" name="Straight Connector 16"/>
          <p:cNvCxnSpPr/>
          <p:nvPr/>
        </p:nvCxnSpPr>
        <p:spPr>
          <a:xfrm>
            <a:off x="4215879" y="4164785"/>
            <a:ext cx="0" cy="1227582"/>
          </a:xfrm>
          <a:prstGeom prst="line">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19" name="Straight Arrow Connector 18"/>
          <p:cNvCxnSpPr/>
          <p:nvPr/>
        </p:nvCxnSpPr>
        <p:spPr>
          <a:xfrm>
            <a:off x="4327524" y="4163805"/>
            <a:ext cx="0" cy="157734"/>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0" name="Straight Arrow Connector 19"/>
          <p:cNvCxnSpPr/>
          <p:nvPr/>
        </p:nvCxnSpPr>
        <p:spPr>
          <a:xfrm flipV="1">
            <a:off x="5674849" y="4304620"/>
            <a:ext cx="1697" cy="203885"/>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1" name="Straight Connector 20"/>
          <p:cNvCxnSpPr/>
          <p:nvPr/>
        </p:nvCxnSpPr>
        <p:spPr>
          <a:xfrm flipH="1">
            <a:off x="3892181" y="3952796"/>
            <a:ext cx="44577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22" name="Straight Connector 21"/>
          <p:cNvCxnSpPr/>
          <p:nvPr/>
        </p:nvCxnSpPr>
        <p:spPr>
          <a:xfrm>
            <a:off x="4334655" y="3945227"/>
            <a:ext cx="0" cy="20574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3" name="Straight Arrow Connector 22"/>
          <p:cNvCxnSpPr/>
          <p:nvPr/>
        </p:nvCxnSpPr>
        <p:spPr>
          <a:xfrm>
            <a:off x="2696080" y="5375792"/>
            <a:ext cx="1508760" cy="339"/>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4" name="Straight Connector 23"/>
          <p:cNvCxnSpPr/>
          <p:nvPr/>
        </p:nvCxnSpPr>
        <p:spPr>
          <a:xfrm>
            <a:off x="2709451" y="5375792"/>
            <a:ext cx="0" cy="205740"/>
          </a:xfrm>
          <a:prstGeom prst="line">
            <a:avLst/>
          </a:prstGeom>
          <a:ln w="38100">
            <a:solidFill>
              <a:srgbClr val="7030A0"/>
            </a:solidFill>
            <a:headEnd type="none" w="med" len="med"/>
            <a:tailEnd type="triangle" w="med" len="med"/>
          </a:ln>
        </p:spPr>
        <p:style>
          <a:lnRef idx="3">
            <a:schemeClr val="accent6"/>
          </a:lnRef>
          <a:fillRef idx="0">
            <a:schemeClr val="accent6"/>
          </a:fillRef>
          <a:effectRef idx="2">
            <a:schemeClr val="accent6"/>
          </a:effectRef>
          <a:fontRef idx="minor">
            <a:schemeClr val="tx1"/>
          </a:fontRef>
        </p:style>
      </p:cxnSp>
      <p:cxnSp>
        <p:nvCxnSpPr>
          <p:cNvPr id="25" name="Straight Arrow Connector 24"/>
          <p:cNvCxnSpPr/>
          <p:nvPr/>
        </p:nvCxnSpPr>
        <p:spPr>
          <a:xfrm>
            <a:off x="3040607" y="4311647"/>
            <a:ext cx="1097280" cy="339"/>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6" name="Straight Arrow Connector 25"/>
          <p:cNvCxnSpPr/>
          <p:nvPr/>
        </p:nvCxnSpPr>
        <p:spPr>
          <a:xfrm flipV="1">
            <a:off x="3034890" y="4299639"/>
            <a:ext cx="1697" cy="203885"/>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7" name="Straight Arrow Connector 26"/>
          <p:cNvCxnSpPr/>
          <p:nvPr/>
        </p:nvCxnSpPr>
        <p:spPr>
          <a:xfrm>
            <a:off x="4131981" y="4153913"/>
            <a:ext cx="0" cy="157734"/>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a:off x="3904736" y="3671600"/>
            <a:ext cx="0" cy="27432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29" name="Straight Connector 28"/>
          <p:cNvCxnSpPr/>
          <p:nvPr/>
        </p:nvCxnSpPr>
        <p:spPr>
          <a:xfrm>
            <a:off x="3728524" y="3670907"/>
            <a:ext cx="0" cy="41148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30" name="Straight Connector 29"/>
          <p:cNvCxnSpPr/>
          <p:nvPr/>
        </p:nvCxnSpPr>
        <p:spPr>
          <a:xfrm>
            <a:off x="3819011" y="3670907"/>
            <a:ext cx="0" cy="34290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31" name="Straight Connector 30"/>
          <p:cNvCxnSpPr/>
          <p:nvPr/>
        </p:nvCxnSpPr>
        <p:spPr>
          <a:xfrm flipH="1">
            <a:off x="3811488" y="4009836"/>
            <a:ext cx="41148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32" name="Straight Connector 31"/>
          <p:cNvCxnSpPr/>
          <p:nvPr/>
        </p:nvCxnSpPr>
        <p:spPr>
          <a:xfrm>
            <a:off x="4210830" y="4016665"/>
            <a:ext cx="0" cy="13716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33" name="Straight Connector 32"/>
          <p:cNvCxnSpPr/>
          <p:nvPr/>
        </p:nvCxnSpPr>
        <p:spPr>
          <a:xfrm flipH="1">
            <a:off x="3718248" y="4085669"/>
            <a:ext cx="411480" cy="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sp>
        <p:nvSpPr>
          <p:cNvPr id="2" name="Rectangle 1"/>
          <p:cNvSpPr/>
          <p:nvPr/>
        </p:nvSpPr>
        <p:spPr bwMode="auto">
          <a:xfrm>
            <a:off x="4314950" y="1871649"/>
            <a:ext cx="1616061" cy="473080"/>
          </a:xfrm>
          <a:prstGeom prst="rect">
            <a:avLst/>
          </a:prstGeom>
          <a:solidFill>
            <a:schemeClr val="accent3"/>
          </a:solidFill>
          <a:ln w="12700" cap="flat"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6TOP</a:t>
            </a:r>
          </a:p>
        </p:txBody>
      </p:sp>
      <p:grpSp>
        <p:nvGrpSpPr>
          <p:cNvPr id="7" name="Group 6"/>
          <p:cNvGrpSpPr/>
          <p:nvPr/>
        </p:nvGrpSpPr>
        <p:grpSpPr>
          <a:xfrm>
            <a:off x="6590910" y="1541849"/>
            <a:ext cx="1027290" cy="939537"/>
            <a:chOff x="6801394" y="1129539"/>
            <a:chExt cx="1027290" cy="939537"/>
          </a:xfrm>
        </p:grpSpPr>
        <p:sp>
          <p:nvSpPr>
            <p:cNvPr id="3" name="Rectangle: Folded Corner 2"/>
            <p:cNvSpPr/>
            <p:nvPr/>
          </p:nvSpPr>
          <p:spPr bwMode="auto">
            <a:xfrm>
              <a:off x="6801394" y="1129539"/>
              <a:ext cx="838200"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Profile</a:t>
              </a:r>
            </a:p>
          </p:txBody>
        </p:sp>
        <p:sp>
          <p:nvSpPr>
            <p:cNvPr id="36" name="Rectangle: Folded Corner 35"/>
            <p:cNvSpPr/>
            <p:nvPr/>
          </p:nvSpPr>
          <p:spPr bwMode="auto">
            <a:xfrm>
              <a:off x="6895939" y="1193465"/>
              <a:ext cx="838200"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Profile</a:t>
              </a:r>
            </a:p>
          </p:txBody>
        </p:sp>
        <p:sp>
          <p:nvSpPr>
            <p:cNvPr id="37" name="Rectangle: Folded Corner 36"/>
            <p:cNvSpPr/>
            <p:nvPr/>
          </p:nvSpPr>
          <p:spPr bwMode="auto">
            <a:xfrm>
              <a:off x="6990484" y="1276295"/>
              <a:ext cx="838200"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Profile</a:t>
              </a:r>
            </a:p>
          </p:txBody>
        </p:sp>
      </p:grpSp>
      <p:sp>
        <p:nvSpPr>
          <p:cNvPr id="8" name="TextBox 7"/>
          <p:cNvSpPr txBox="1"/>
          <p:nvPr/>
        </p:nvSpPr>
        <p:spPr>
          <a:xfrm>
            <a:off x="6852750" y="2607941"/>
            <a:ext cx="1277445" cy="338554"/>
          </a:xfrm>
          <a:prstGeom prst="rect">
            <a:avLst/>
          </a:prstGeom>
          <a:noFill/>
          <a:ln>
            <a:noFill/>
          </a:ln>
        </p:spPr>
        <p:txBody>
          <a:bodyPr wrap="square" rtlCol="0">
            <a:spAutoFit/>
          </a:bodyPr>
          <a:lstStyle/>
          <a:p>
            <a:r>
              <a:rPr lang="en-US" sz="1600" dirty="0">
                <a:latin typeface="+mn-lt"/>
              </a:rPr>
              <a:t>XML/JSON</a:t>
            </a:r>
          </a:p>
        </p:txBody>
      </p:sp>
      <p:cxnSp>
        <p:nvCxnSpPr>
          <p:cNvPr id="40" name="Straight Connector 39"/>
          <p:cNvCxnSpPr/>
          <p:nvPr/>
        </p:nvCxnSpPr>
        <p:spPr bwMode="auto">
          <a:xfrm>
            <a:off x="6406715" y="2573592"/>
            <a:ext cx="2475876"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42" name="Straight Connector 41"/>
          <p:cNvCxnSpPr/>
          <p:nvPr/>
        </p:nvCxnSpPr>
        <p:spPr bwMode="auto">
          <a:xfrm flipV="1">
            <a:off x="6096000" y="1101440"/>
            <a:ext cx="585375" cy="9052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44" name="Straight Connector 43"/>
          <p:cNvCxnSpPr/>
          <p:nvPr/>
        </p:nvCxnSpPr>
        <p:spPr bwMode="auto">
          <a:xfrm>
            <a:off x="6681375" y="1101440"/>
            <a:ext cx="2233401"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46" name="Straight Arrow Connector 45"/>
          <p:cNvCxnSpPr/>
          <p:nvPr/>
        </p:nvCxnSpPr>
        <p:spPr bwMode="auto">
          <a:xfrm flipH="1" flipV="1">
            <a:off x="5544953" y="2775985"/>
            <a:ext cx="1313047"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nvGrpSpPr>
          <p:cNvPr id="50" name="Group 49"/>
          <p:cNvGrpSpPr/>
          <p:nvPr/>
        </p:nvGrpSpPr>
        <p:grpSpPr>
          <a:xfrm>
            <a:off x="7866707" y="1286054"/>
            <a:ext cx="1182986" cy="593571"/>
            <a:chOff x="7829549" y="1608108"/>
            <a:chExt cx="1182986" cy="593571"/>
          </a:xfrm>
        </p:grpSpPr>
        <p:sp>
          <p:nvSpPr>
            <p:cNvPr id="47" name="Rectangle 46"/>
            <p:cNvSpPr/>
            <p:nvPr/>
          </p:nvSpPr>
          <p:spPr bwMode="auto">
            <a:xfrm>
              <a:off x="7829549" y="1608108"/>
              <a:ext cx="1013805" cy="480175"/>
            </a:xfrm>
            <a:prstGeom prst="rect">
              <a:avLst/>
            </a:prstGeom>
            <a:solidFill>
              <a:schemeClr val="bg1">
                <a:lumMod val="95000"/>
              </a:schemeClr>
            </a:solidFill>
            <a:ln w="12700" cap="flat" cmpd="sng" algn="ctr">
              <a:solidFill>
                <a:schemeClr val="tx1"/>
              </a:solidFill>
              <a:prstDash val="dash"/>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Template</a:t>
              </a:r>
            </a:p>
          </p:txBody>
        </p:sp>
        <p:sp>
          <p:nvSpPr>
            <p:cNvPr id="48" name="Rectangle 47"/>
            <p:cNvSpPr/>
            <p:nvPr/>
          </p:nvSpPr>
          <p:spPr bwMode="auto">
            <a:xfrm>
              <a:off x="7924094" y="1668716"/>
              <a:ext cx="1013805" cy="480175"/>
            </a:xfrm>
            <a:prstGeom prst="rect">
              <a:avLst/>
            </a:prstGeom>
            <a:solidFill>
              <a:schemeClr val="bg1">
                <a:lumMod val="95000"/>
              </a:schemeClr>
            </a:solidFill>
            <a:ln w="12700" cap="flat" cmpd="sng" algn="ctr">
              <a:solidFill>
                <a:schemeClr val="tx1"/>
              </a:solidFill>
              <a:prstDash val="dash"/>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Template</a:t>
              </a:r>
            </a:p>
          </p:txBody>
        </p:sp>
        <p:sp>
          <p:nvSpPr>
            <p:cNvPr id="49" name="Rectangle 48"/>
            <p:cNvSpPr/>
            <p:nvPr/>
          </p:nvSpPr>
          <p:spPr bwMode="auto">
            <a:xfrm>
              <a:off x="7998730" y="1721504"/>
              <a:ext cx="1013805" cy="480175"/>
            </a:xfrm>
            <a:prstGeom prst="rect">
              <a:avLst/>
            </a:prstGeom>
            <a:solidFill>
              <a:schemeClr val="bg1">
                <a:lumMod val="95000"/>
              </a:schemeClr>
            </a:solidFill>
            <a:ln w="12700" cap="flat" cmpd="sng" algn="ctr">
              <a:solidFill>
                <a:schemeClr val="tx1"/>
              </a:solidFill>
              <a:prstDash val="dash"/>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Template</a:t>
              </a:r>
            </a:p>
          </p:txBody>
        </p:sp>
      </p:grpSp>
      <p:sp>
        <p:nvSpPr>
          <p:cNvPr id="51" name="Arrow: Bent-Up 50"/>
          <p:cNvSpPr/>
          <p:nvPr/>
        </p:nvSpPr>
        <p:spPr bwMode="auto">
          <a:xfrm rot="10800000">
            <a:off x="7288838" y="1310214"/>
            <a:ext cx="500204" cy="311240"/>
          </a:xfrm>
          <a:prstGeom prst="bentUpArrow">
            <a:avLst/>
          </a:prstGeom>
          <a:solidFill>
            <a:schemeClr val="bg2"/>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52" name="Rectangle: Rounded Corners 51"/>
          <p:cNvSpPr/>
          <p:nvPr/>
        </p:nvSpPr>
        <p:spPr bwMode="auto">
          <a:xfrm>
            <a:off x="3892180" y="1662808"/>
            <a:ext cx="1041439" cy="318046"/>
          </a:xfrm>
          <a:prstGeom prst="round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ea typeface="ＭＳ Ｐゴシック" charset="0"/>
              </a:rPr>
              <a:t>NETCONF</a:t>
            </a:r>
          </a:p>
        </p:txBody>
      </p:sp>
      <p:sp>
        <p:nvSpPr>
          <p:cNvPr id="53" name="Rectangle: Rounded Corners 52"/>
          <p:cNvSpPr/>
          <p:nvPr/>
        </p:nvSpPr>
        <p:spPr bwMode="auto">
          <a:xfrm>
            <a:off x="4935660" y="1663154"/>
            <a:ext cx="1123620" cy="318046"/>
          </a:xfrm>
          <a:prstGeom prst="round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400" dirty="0">
                <a:solidFill>
                  <a:schemeClr val="tx1"/>
                </a:solidFill>
                <a:ea typeface="ＭＳ Ｐゴシック" charset="0"/>
              </a:rPr>
              <a:t>REST</a:t>
            </a:r>
            <a:r>
              <a:rPr kumimoji="0" lang="en-US" sz="1400" b="0" i="0" u="none" strike="noStrike" cap="none" normalizeH="0" baseline="0" dirty="0">
                <a:ln>
                  <a:noFill/>
                </a:ln>
                <a:solidFill>
                  <a:schemeClr val="tx1"/>
                </a:solidFill>
                <a:effectLst/>
                <a:ea typeface="ＭＳ Ｐゴシック" charset="0"/>
              </a:rPr>
              <a:t>CONF</a:t>
            </a:r>
          </a:p>
        </p:txBody>
      </p:sp>
      <p:cxnSp>
        <p:nvCxnSpPr>
          <p:cNvPr id="58" name="Straight Connector 57"/>
          <p:cNvCxnSpPr>
            <a:cxnSpLocks/>
          </p:cNvCxnSpPr>
          <p:nvPr/>
        </p:nvCxnSpPr>
        <p:spPr>
          <a:xfrm>
            <a:off x="4915258" y="1344272"/>
            <a:ext cx="0" cy="365760"/>
          </a:xfrm>
          <a:prstGeom prst="line">
            <a:avLst/>
          </a:prstGeom>
          <a:ln w="38100">
            <a:solidFill>
              <a:srgbClr val="0070C0"/>
            </a:solidFill>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307800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ULI Profile Operation Primitives</a:t>
            </a:r>
          </a:p>
        </p:txBody>
      </p:sp>
      <p:sp>
        <p:nvSpPr>
          <p:cNvPr id="3" name="Content Placeholder 2"/>
          <p:cNvSpPr>
            <a:spLocks noGrp="1"/>
          </p:cNvSpPr>
          <p:nvPr>
            <p:ph idx="1"/>
          </p:nvPr>
        </p:nvSpPr>
        <p:spPr>
          <a:xfrm>
            <a:off x="685800" y="1600200"/>
            <a:ext cx="7772400" cy="2965450"/>
          </a:xfrm>
        </p:spPr>
        <p:txBody>
          <a:bodyPr>
            <a:normAutofit lnSpcReduction="10000"/>
          </a:bodyPr>
          <a:lstStyle/>
          <a:p>
            <a:r>
              <a:rPr lang="en-US" dirty="0"/>
              <a:t>Type of operations</a:t>
            </a:r>
          </a:p>
          <a:p>
            <a:pPr lvl="1"/>
            <a:r>
              <a:rPr lang="en-US" dirty="0"/>
              <a:t>ULM-CREATE-PROFILE()</a:t>
            </a:r>
          </a:p>
          <a:p>
            <a:pPr lvl="1"/>
            <a:r>
              <a:rPr lang="en-US" dirty="0"/>
              <a:t>ULM-EXEC-PROFILE()</a:t>
            </a:r>
          </a:p>
          <a:p>
            <a:pPr lvl="1"/>
            <a:r>
              <a:rPr lang="en-US" dirty="0"/>
              <a:t>ULM-GET-PROFILE()</a:t>
            </a:r>
          </a:p>
          <a:p>
            <a:pPr lvl="1"/>
            <a:r>
              <a:rPr lang="en-US" dirty="0"/>
              <a:t>ULM-CHANGE-PROFILE()</a:t>
            </a:r>
          </a:p>
          <a:p>
            <a:pPr lvl="1"/>
            <a:r>
              <a:rPr lang="en-US" dirty="0"/>
              <a:t>ULM-DELETE-PROFILE()</a:t>
            </a:r>
          </a:p>
        </p:txBody>
      </p:sp>
      <p:sp>
        <p:nvSpPr>
          <p:cNvPr id="4" name="Date Placeholder 3"/>
          <p:cNvSpPr>
            <a:spLocks noGrp="1"/>
          </p:cNvSpPr>
          <p:nvPr>
            <p:ph type="dt" sz="half" idx="10"/>
          </p:nvPr>
        </p:nvSpPr>
        <p:spPr/>
        <p:txBody>
          <a:bodyPr/>
          <a:lstStyle/>
          <a:p>
            <a:r>
              <a:rPr lang="en-US" dirty="0"/>
              <a:t>&lt;Mar 2017&gt;</a:t>
            </a:r>
          </a:p>
        </p:txBody>
      </p:sp>
      <p:sp>
        <p:nvSpPr>
          <p:cNvPr id="5" name="Footer Placeholder 4"/>
          <p:cNvSpPr>
            <a:spLocks noGrp="1"/>
          </p:cNvSpPr>
          <p:nvPr>
            <p:ph type="ftr" sz="quarter" idx="11"/>
          </p:nvPr>
        </p:nvSpPr>
        <p:spPr/>
        <p:txBody>
          <a:bodyPr/>
          <a:lstStyle/>
          <a:p>
            <a:r>
              <a:rPr lang="en-US"/>
              <a:t>&lt;Hidetoshi Yokota&gt;, &lt;Landis+Gyr&gt;</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5</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791901546"/>
              </p:ext>
            </p:extLst>
          </p:nvPr>
        </p:nvGraphicFramePr>
        <p:xfrm>
          <a:off x="1333500" y="4565650"/>
          <a:ext cx="6896100" cy="1758950"/>
        </p:xfrm>
        <a:graphic>
          <a:graphicData uri="http://schemas.openxmlformats.org/drawingml/2006/table">
            <a:tbl>
              <a:tblPr firstRow="1" bandRow="1">
                <a:tableStyleId>{073A0DAA-6AF3-43AB-8588-CEC1D06C72B9}</a:tableStyleId>
              </a:tblPr>
              <a:tblGrid>
                <a:gridCol w="2302964">
                  <a:extLst>
                    <a:ext uri="{9D8B030D-6E8A-4147-A177-3AD203B41FA5}">
                      <a16:colId xmlns:a16="http://schemas.microsoft.com/office/drawing/2014/main" val="2955987723"/>
                    </a:ext>
                  </a:extLst>
                </a:gridCol>
                <a:gridCol w="1148284">
                  <a:extLst>
                    <a:ext uri="{9D8B030D-6E8A-4147-A177-3AD203B41FA5}">
                      <a16:colId xmlns:a16="http://schemas.microsoft.com/office/drawing/2014/main" val="356517091"/>
                    </a:ext>
                  </a:extLst>
                </a:gridCol>
                <a:gridCol w="1148284">
                  <a:extLst>
                    <a:ext uri="{9D8B030D-6E8A-4147-A177-3AD203B41FA5}">
                      <a16:colId xmlns:a16="http://schemas.microsoft.com/office/drawing/2014/main" val="3523474949"/>
                    </a:ext>
                  </a:extLst>
                </a:gridCol>
                <a:gridCol w="1148284">
                  <a:extLst>
                    <a:ext uri="{9D8B030D-6E8A-4147-A177-3AD203B41FA5}">
                      <a16:colId xmlns:a16="http://schemas.microsoft.com/office/drawing/2014/main" val="715187006"/>
                    </a:ext>
                  </a:extLst>
                </a:gridCol>
                <a:gridCol w="1148284">
                  <a:extLst>
                    <a:ext uri="{9D8B030D-6E8A-4147-A177-3AD203B41FA5}">
                      <a16:colId xmlns:a16="http://schemas.microsoft.com/office/drawing/2014/main" val="3579236076"/>
                    </a:ext>
                  </a:extLst>
                </a:gridCol>
              </a:tblGrid>
              <a:tr h="356653">
                <a:tc>
                  <a:txBody>
                    <a:bodyPr/>
                    <a:lstStyle/>
                    <a:p>
                      <a:pPr marL="0" marR="0" algn="ctr">
                        <a:spcBef>
                          <a:spcPts val="0"/>
                        </a:spcBef>
                        <a:spcAft>
                          <a:spcPts val="0"/>
                        </a:spcAft>
                      </a:pPr>
                      <a:r>
                        <a:rPr lang="en-US" sz="1400" dirty="0">
                          <a:effectLst/>
                        </a:rPr>
                        <a:t>Name</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Request</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a:effectLst/>
                        </a:rPr>
                        <a:t>Indication</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a:effectLst/>
                        </a:rPr>
                        <a:t>Response</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a:effectLst/>
                        </a:rPr>
                        <a:t>Confirm</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89250191"/>
                  </a:ext>
                </a:extLst>
              </a:tr>
              <a:tr h="290997">
                <a:tc>
                  <a:txBody>
                    <a:bodyPr/>
                    <a:lstStyle/>
                    <a:p>
                      <a:pPr marL="0" marR="0">
                        <a:spcBef>
                          <a:spcPts val="0"/>
                        </a:spcBef>
                        <a:spcAft>
                          <a:spcPts val="0"/>
                        </a:spcAft>
                      </a:pPr>
                      <a:r>
                        <a:rPr lang="en-US" sz="1400" kern="1200" dirty="0">
                          <a:effectLst/>
                        </a:rPr>
                        <a:t>ULM-CREATE-PROFILE</a:t>
                      </a:r>
                      <a:endParaRPr lang="en-US" sz="1400" kern="1200" dirty="0">
                        <a:solidFill>
                          <a:schemeClr val="dk1"/>
                        </a:solidFill>
                        <a:effectLst/>
                        <a:latin typeface="+mn-lt"/>
                        <a:ea typeface="+mn-ea"/>
                        <a:cs typeface="+mn-cs"/>
                      </a:endParaRPr>
                    </a:p>
                  </a:txBody>
                  <a:tcPr marL="0" marR="0" marT="0" marB="0"/>
                </a:tc>
                <a:tc>
                  <a:txBody>
                    <a:bodyPr/>
                    <a:lstStyle/>
                    <a:p>
                      <a:pPr marL="0" marR="0" algn="ctr">
                        <a:spcBef>
                          <a:spcPts val="0"/>
                        </a:spcBef>
                        <a:spcAft>
                          <a:spcPts val="0"/>
                        </a:spcAft>
                      </a:pPr>
                      <a:r>
                        <a:rPr lang="en-US" sz="1400">
                          <a:effectLst/>
                        </a:rPr>
                        <a:t>X</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a:effectLst/>
                        </a:rPr>
                        <a:t> </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a:effectLst/>
                        </a:rPr>
                        <a:t>X</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70437117"/>
                  </a:ext>
                </a:extLst>
              </a:tr>
              <a:tr h="292618">
                <a:tc>
                  <a:txBody>
                    <a:bodyPr/>
                    <a:lstStyle/>
                    <a:p>
                      <a:pPr marL="0" marR="0">
                        <a:spcBef>
                          <a:spcPts val="0"/>
                        </a:spcBef>
                        <a:spcAft>
                          <a:spcPts val="0"/>
                        </a:spcAft>
                      </a:pPr>
                      <a:r>
                        <a:rPr lang="en-US" sz="1400" kern="1200" dirty="0">
                          <a:effectLst/>
                        </a:rPr>
                        <a:t>ULM-EXEC-PROFILE</a:t>
                      </a:r>
                      <a:endParaRPr lang="en-US" sz="1400" kern="1200" dirty="0">
                        <a:solidFill>
                          <a:schemeClr val="dk1"/>
                        </a:solidFill>
                        <a:effectLst/>
                        <a:latin typeface="+mn-lt"/>
                        <a:ea typeface="+mn-ea"/>
                        <a:cs typeface="+mn-cs"/>
                      </a:endParaRPr>
                    </a:p>
                  </a:txBody>
                  <a:tcPr marL="0" marR="0" marT="0" marB="0"/>
                </a:tc>
                <a:tc>
                  <a:txBody>
                    <a:bodyPr/>
                    <a:lstStyle/>
                    <a:p>
                      <a:pPr marL="0" marR="0" algn="ctr">
                        <a:spcBef>
                          <a:spcPts val="0"/>
                        </a:spcBef>
                        <a:spcAft>
                          <a:spcPts val="0"/>
                        </a:spcAft>
                      </a:pPr>
                      <a:r>
                        <a:rPr lang="en-US" sz="1400">
                          <a:effectLst/>
                        </a:rPr>
                        <a:t>X</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a:effectLst/>
                        </a:rPr>
                        <a:t>X</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59612269"/>
                  </a:ext>
                </a:extLst>
              </a:tr>
              <a:tr h="292618">
                <a:tc>
                  <a:txBody>
                    <a:bodyPr/>
                    <a:lstStyle/>
                    <a:p>
                      <a:pPr marL="0" marR="0">
                        <a:spcBef>
                          <a:spcPts val="0"/>
                        </a:spcBef>
                        <a:spcAft>
                          <a:spcPts val="0"/>
                        </a:spcAft>
                      </a:pPr>
                      <a:r>
                        <a:rPr lang="en-US" sz="1400" kern="1200" dirty="0">
                          <a:effectLst/>
                        </a:rPr>
                        <a:t>ULM-GET-PROFILE</a:t>
                      </a:r>
                      <a:endParaRPr lang="en-US" sz="1400" kern="1200" dirty="0">
                        <a:solidFill>
                          <a:schemeClr val="dk1"/>
                        </a:solidFill>
                        <a:effectLst/>
                        <a:latin typeface="+mn-lt"/>
                        <a:ea typeface="+mn-ea"/>
                        <a:cs typeface="+mn-cs"/>
                      </a:endParaRPr>
                    </a:p>
                  </a:txBody>
                  <a:tcPr marL="0" marR="0" marT="0" marB="0"/>
                </a:tc>
                <a:tc>
                  <a:txBody>
                    <a:bodyPr/>
                    <a:lstStyle/>
                    <a:p>
                      <a:pPr marL="0" marR="0" algn="ctr">
                        <a:spcBef>
                          <a:spcPts val="0"/>
                        </a:spcBef>
                        <a:spcAft>
                          <a:spcPts val="0"/>
                        </a:spcAft>
                      </a:pPr>
                      <a:r>
                        <a:rPr lang="en-US" sz="1400">
                          <a:effectLst/>
                        </a:rPr>
                        <a:t>X</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a:effectLst/>
                        </a:rPr>
                        <a:t>X</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030854034"/>
                  </a:ext>
                </a:extLst>
              </a:tr>
              <a:tr h="233446">
                <a:tc>
                  <a:txBody>
                    <a:bodyPr/>
                    <a:lstStyle/>
                    <a:p>
                      <a:pPr marL="0" marR="0">
                        <a:spcBef>
                          <a:spcPts val="0"/>
                        </a:spcBef>
                        <a:spcAft>
                          <a:spcPts val="0"/>
                        </a:spcAft>
                      </a:pPr>
                      <a:r>
                        <a:rPr lang="en-US" sz="1400" kern="1200" dirty="0">
                          <a:effectLst/>
                        </a:rPr>
                        <a:t>ULM-CHANGE-PROFILE</a:t>
                      </a:r>
                      <a:endParaRPr lang="en-US" sz="1400" kern="1200" dirty="0">
                        <a:solidFill>
                          <a:schemeClr val="dk1"/>
                        </a:solidFill>
                        <a:effectLst/>
                        <a:latin typeface="+mn-lt"/>
                        <a:ea typeface="+mn-ea"/>
                        <a:cs typeface="+mn-cs"/>
                      </a:endParaRPr>
                    </a:p>
                  </a:txBody>
                  <a:tcPr marL="0" marR="0" marT="0" marB="0"/>
                </a:tc>
                <a:tc>
                  <a:txBody>
                    <a:bodyPr/>
                    <a:lstStyle/>
                    <a:p>
                      <a:pPr marL="0" marR="0" algn="ctr">
                        <a:spcBef>
                          <a:spcPts val="0"/>
                        </a:spcBef>
                        <a:spcAft>
                          <a:spcPts val="0"/>
                        </a:spcAft>
                      </a:pPr>
                      <a:r>
                        <a:rPr lang="en-US" sz="1400" dirty="0">
                          <a:effectLst/>
                        </a:rPr>
                        <a:t>X</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X</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41497584"/>
                  </a:ext>
                </a:extLst>
              </a:tr>
              <a:tr h="29261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kern="1200" dirty="0">
                          <a:effectLst/>
                        </a:rPr>
                        <a:t>ULM-DELETE-PROFILE</a:t>
                      </a:r>
                      <a:endParaRPr lang="en-US" sz="1400" kern="1200" dirty="0">
                        <a:solidFill>
                          <a:schemeClr val="dk1"/>
                        </a:solidFill>
                        <a:effectLst/>
                        <a:latin typeface="+mn-lt"/>
                        <a:ea typeface="+mn-ea"/>
                        <a:cs typeface="+mn-cs"/>
                      </a:endParaRPr>
                    </a:p>
                  </a:txBody>
                  <a:tcPr marL="0" marR="0" marT="0" marB="0"/>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u="none" strike="noStrike" kern="1200" cap="none" spc="0" normalizeH="0" baseline="0" noProof="0" dirty="0">
                          <a:ln>
                            <a:noFill/>
                          </a:ln>
                          <a:effectLst/>
                          <a:uLnTx/>
                          <a:uFillTx/>
                        </a:rPr>
                        <a:t>X</a:t>
                      </a:r>
                      <a:endPar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u="none" strike="noStrike" kern="1200" cap="none" spc="0" normalizeH="0" baseline="0" noProof="0" dirty="0">
                          <a:ln>
                            <a:noFill/>
                          </a:ln>
                          <a:effectLst/>
                          <a:uLnTx/>
                          <a:uFillTx/>
                        </a:rPr>
                        <a:t>X</a:t>
                      </a:r>
                      <a:endPar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0" marR="0" marT="0" marB="0"/>
                </a:tc>
                <a:extLst>
                  <a:ext uri="{0D108BD9-81ED-4DB2-BD59-A6C34878D82A}">
                    <a16:rowId xmlns:a16="http://schemas.microsoft.com/office/drawing/2014/main" val="1243501916"/>
                  </a:ext>
                </a:extLst>
              </a:tr>
            </a:tbl>
          </a:graphicData>
        </a:graphic>
      </p:graphicFrame>
    </p:spTree>
    <p:extLst>
      <p:ext uri="{BB962C8B-B14F-4D97-AF65-F5344CB8AC3E}">
        <p14:creationId xmlns:p14="http://schemas.microsoft.com/office/powerpoint/2010/main" val="4275567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ULM-CREATE-</a:t>
            </a:r>
            <a:r>
              <a:rPr lang="en-US" dirty="0" err="1"/>
              <a:t>PROFILE.request</a:t>
            </a:r>
            <a:r>
              <a:rPr lang="en-US" dirty="0"/>
              <a:t>/confirm</a:t>
            </a:r>
          </a:p>
        </p:txBody>
      </p:sp>
      <p:sp>
        <p:nvSpPr>
          <p:cNvPr id="4" name="Date Placeholder 3"/>
          <p:cNvSpPr>
            <a:spLocks noGrp="1"/>
          </p:cNvSpPr>
          <p:nvPr>
            <p:ph type="dt" sz="half" idx="10"/>
          </p:nvPr>
        </p:nvSpPr>
        <p:spPr/>
        <p:txBody>
          <a:bodyPr/>
          <a:lstStyle/>
          <a:p>
            <a:r>
              <a:rPr lang="en-US" dirty="0"/>
              <a:t>&lt;Mar 2017&gt;</a:t>
            </a:r>
          </a:p>
        </p:txBody>
      </p:sp>
      <p:sp>
        <p:nvSpPr>
          <p:cNvPr id="5" name="Footer Placeholder 4"/>
          <p:cNvSpPr>
            <a:spLocks noGrp="1"/>
          </p:cNvSpPr>
          <p:nvPr>
            <p:ph type="ftr" sz="quarter" idx="11"/>
          </p:nvPr>
        </p:nvSpPr>
        <p:spPr/>
        <p:txBody>
          <a:bodyPr/>
          <a:lstStyle/>
          <a:p>
            <a:r>
              <a:rPr lang="en-US"/>
              <a:t>&lt;Hidetoshi Yokota&gt;, &lt;Landis+Gyr&gt;</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6</a:t>
            </a:fld>
            <a:endParaRPr lang="en-US"/>
          </a:p>
        </p:txBody>
      </p:sp>
      <p:sp>
        <p:nvSpPr>
          <p:cNvPr id="8" name="Rectangle 7"/>
          <p:cNvSpPr/>
          <p:nvPr/>
        </p:nvSpPr>
        <p:spPr>
          <a:xfrm>
            <a:off x="954088" y="1900615"/>
            <a:ext cx="5390496" cy="1077218"/>
          </a:xfrm>
          <a:prstGeom prst="rect">
            <a:avLst/>
          </a:prstGeom>
        </p:spPr>
        <p:txBody>
          <a:bodyPr wrap="square">
            <a:spAutoFit/>
          </a:bodyPr>
          <a:lstStyle/>
          <a:p>
            <a:r>
              <a:rPr lang="en-US" sz="1600" dirty="0"/>
              <a:t>ULM-CREATE-</a:t>
            </a:r>
            <a:r>
              <a:rPr lang="en-US" sz="1600" dirty="0" err="1"/>
              <a:t>PROFILE.request</a:t>
            </a:r>
            <a:r>
              <a:rPr lang="en-US" sz="1600" dirty="0"/>
              <a:t>	(</a:t>
            </a:r>
          </a:p>
          <a:p>
            <a:r>
              <a:rPr lang="en-US" sz="1600" dirty="0"/>
              <a:t>	Profile Id,</a:t>
            </a:r>
          </a:p>
          <a:p>
            <a:r>
              <a:rPr lang="en-US" sz="1600" dirty="0"/>
              <a:t>	Profile</a:t>
            </a:r>
          </a:p>
          <a:p>
            <a:r>
              <a:rPr lang="en-US" sz="1600" dirty="0"/>
              <a:t>	)</a:t>
            </a:r>
          </a:p>
        </p:txBody>
      </p:sp>
      <p:graphicFrame>
        <p:nvGraphicFramePr>
          <p:cNvPr id="9" name="Table 8"/>
          <p:cNvGraphicFramePr>
            <a:graphicFrameLocks noGrp="1"/>
          </p:cNvGraphicFramePr>
          <p:nvPr>
            <p:extLst>
              <p:ext uri="{D42A27DB-BD31-4B8C-83A1-F6EECF244321}">
                <p14:modId xmlns:p14="http://schemas.microsoft.com/office/powerpoint/2010/main" val="2959777119"/>
              </p:ext>
            </p:extLst>
          </p:nvPr>
        </p:nvGraphicFramePr>
        <p:xfrm>
          <a:off x="954088" y="4108133"/>
          <a:ext cx="6781800" cy="1862031"/>
        </p:xfrm>
        <a:graphic>
          <a:graphicData uri="http://schemas.openxmlformats.org/drawingml/2006/table">
            <a:tbl>
              <a:tblPr firstRow="1" bandRow="1">
                <a:tableStyleId>{5C22544A-7EE6-4342-B048-85BDC9FD1C3A}</a:tableStyleId>
              </a:tblPr>
              <a:tblGrid>
                <a:gridCol w="1824649">
                  <a:extLst>
                    <a:ext uri="{9D8B030D-6E8A-4147-A177-3AD203B41FA5}">
                      <a16:colId xmlns:a16="http://schemas.microsoft.com/office/drawing/2014/main" val="718395855"/>
                    </a:ext>
                  </a:extLst>
                </a:gridCol>
                <a:gridCol w="1071328">
                  <a:extLst>
                    <a:ext uri="{9D8B030D-6E8A-4147-A177-3AD203B41FA5}">
                      <a16:colId xmlns:a16="http://schemas.microsoft.com/office/drawing/2014/main" val="3336567690"/>
                    </a:ext>
                  </a:extLst>
                </a:gridCol>
                <a:gridCol w="1694621">
                  <a:extLst>
                    <a:ext uri="{9D8B030D-6E8A-4147-A177-3AD203B41FA5}">
                      <a16:colId xmlns:a16="http://schemas.microsoft.com/office/drawing/2014/main" val="3864081891"/>
                    </a:ext>
                  </a:extLst>
                </a:gridCol>
                <a:gridCol w="2191202">
                  <a:extLst>
                    <a:ext uri="{9D8B030D-6E8A-4147-A177-3AD203B41FA5}">
                      <a16:colId xmlns:a16="http://schemas.microsoft.com/office/drawing/2014/main" val="3167204249"/>
                    </a:ext>
                  </a:extLst>
                </a:gridCol>
              </a:tblGrid>
              <a:tr h="263183">
                <a:tc>
                  <a:txBody>
                    <a:bodyPr/>
                    <a:lstStyle/>
                    <a:p>
                      <a:pPr marL="0" marR="0" algn="ctr">
                        <a:spcBef>
                          <a:spcPts val="0"/>
                        </a:spcBef>
                        <a:spcAft>
                          <a:spcPts val="0"/>
                        </a:spcAft>
                      </a:pPr>
                      <a:r>
                        <a:rPr lang="en-US" sz="1200">
                          <a:effectLst/>
                        </a:rPr>
                        <a:t>Name</a:t>
                      </a:r>
                      <a:endParaRPr lang="en-US" sz="1200" b="1">
                        <a:effectLst/>
                        <a:latin typeface="Times New Roman" panose="02020603050405020304" pitchFamily="18" charset="0"/>
                        <a:ea typeface="MS Mincho" panose="02020609040205080304" pitchFamily="49" charset="-128"/>
                      </a:endParaRPr>
                    </a:p>
                  </a:txBody>
                  <a:tcPr marL="68580" marR="68580" marT="34290" marB="34290" anchor="ctr"/>
                </a:tc>
                <a:tc>
                  <a:txBody>
                    <a:bodyPr/>
                    <a:lstStyle/>
                    <a:p>
                      <a:pPr marL="0" marR="0" algn="ctr">
                        <a:spcBef>
                          <a:spcPts val="0"/>
                        </a:spcBef>
                        <a:spcAft>
                          <a:spcPts val="0"/>
                        </a:spcAft>
                      </a:pPr>
                      <a:r>
                        <a:rPr lang="en-US" sz="1200">
                          <a:effectLst/>
                        </a:rPr>
                        <a:t>Type</a:t>
                      </a:r>
                      <a:endParaRPr lang="en-US" sz="1200" b="1">
                        <a:effectLst/>
                        <a:latin typeface="Times New Roman" panose="02020603050405020304" pitchFamily="18" charset="0"/>
                        <a:ea typeface="MS Mincho" panose="02020609040205080304" pitchFamily="49" charset="-128"/>
                      </a:endParaRPr>
                    </a:p>
                  </a:txBody>
                  <a:tcPr marL="68580" marR="68580" marT="34290" marB="34290" anchor="ctr"/>
                </a:tc>
                <a:tc>
                  <a:txBody>
                    <a:bodyPr/>
                    <a:lstStyle/>
                    <a:p>
                      <a:pPr marL="0" marR="0" algn="ctr">
                        <a:spcBef>
                          <a:spcPts val="0"/>
                        </a:spcBef>
                        <a:spcAft>
                          <a:spcPts val="0"/>
                        </a:spcAft>
                      </a:pPr>
                      <a:r>
                        <a:rPr lang="en-US" sz="1200">
                          <a:effectLst/>
                        </a:rPr>
                        <a:t>Valid range</a:t>
                      </a:r>
                      <a:endParaRPr lang="en-US" sz="1200" b="1">
                        <a:effectLst/>
                        <a:latin typeface="Times New Roman" panose="02020603050405020304" pitchFamily="18" charset="0"/>
                        <a:ea typeface="MS Mincho" panose="02020609040205080304" pitchFamily="49" charset="-128"/>
                      </a:endParaRPr>
                    </a:p>
                  </a:txBody>
                  <a:tcPr marL="68580" marR="68580" marT="34290" marB="34290" anchor="ctr"/>
                </a:tc>
                <a:tc>
                  <a:txBody>
                    <a:bodyPr/>
                    <a:lstStyle/>
                    <a:p>
                      <a:pPr marL="0" marR="0" algn="ctr">
                        <a:spcBef>
                          <a:spcPts val="0"/>
                        </a:spcBef>
                        <a:spcAft>
                          <a:spcPts val="0"/>
                        </a:spcAft>
                      </a:pPr>
                      <a:r>
                        <a:rPr lang="en-US" sz="1200">
                          <a:effectLst/>
                        </a:rPr>
                        <a:t>Description</a:t>
                      </a:r>
                      <a:endParaRPr lang="en-US" sz="1200" b="1">
                        <a:effectLst/>
                        <a:latin typeface="Times New Roman" panose="02020603050405020304" pitchFamily="18" charset="0"/>
                        <a:ea typeface="MS Mincho" panose="02020609040205080304" pitchFamily="49" charset="-128"/>
                      </a:endParaRPr>
                    </a:p>
                  </a:txBody>
                  <a:tcPr marL="68580" marR="68580" marT="34290" marB="34290" anchor="ctr"/>
                </a:tc>
                <a:extLst>
                  <a:ext uri="{0D108BD9-81ED-4DB2-BD59-A6C34878D82A}">
                    <a16:rowId xmlns:a16="http://schemas.microsoft.com/office/drawing/2014/main" val="2186039991"/>
                  </a:ext>
                </a:extLst>
              </a:tr>
              <a:tr h="364408">
                <a:tc>
                  <a:txBody>
                    <a:bodyPr/>
                    <a:lstStyle/>
                    <a:p>
                      <a:pPr marL="0" marR="0">
                        <a:spcBef>
                          <a:spcPts val="0"/>
                        </a:spcBef>
                        <a:spcAft>
                          <a:spcPts val="0"/>
                        </a:spcAft>
                      </a:pPr>
                      <a:r>
                        <a:rPr lang="en-US" sz="1200" kern="1200" dirty="0">
                          <a:effectLst/>
                        </a:rPr>
                        <a:t>Profile ID</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tc>
                  <a:txBody>
                    <a:bodyPr/>
                    <a:lstStyle/>
                    <a:p>
                      <a:pPr marL="0" marR="0">
                        <a:spcBef>
                          <a:spcPts val="0"/>
                        </a:spcBef>
                        <a:spcAft>
                          <a:spcPts val="0"/>
                        </a:spcAft>
                      </a:pPr>
                      <a:r>
                        <a:rPr lang="en-US" sz="1200" kern="1200">
                          <a:effectLst/>
                        </a:rPr>
                        <a:t>Integer</a:t>
                      </a:r>
                      <a:endParaRPr lang="en-US" sz="1200">
                        <a:effectLst/>
                        <a:latin typeface="Times New Roman" panose="02020603050405020304" pitchFamily="18" charset="0"/>
                        <a:ea typeface="MS Mincho" panose="02020609040205080304" pitchFamily="49" charset="-128"/>
                      </a:endParaRPr>
                    </a:p>
                  </a:txBody>
                  <a:tcPr marL="68580" marR="68580" marT="34290" marB="34290"/>
                </a:tc>
                <a:tc>
                  <a:txBody>
                    <a:bodyPr/>
                    <a:lstStyle/>
                    <a:p>
                      <a:pPr marL="0" marR="0" indent="0" algn="just">
                        <a:spcBef>
                          <a:spcPts val="300"/>
                        </a:spcBef>
                        <a:spcAft>
                          <a:spcPts val="300"/>
                        </a:spcAft>
                        <a:tabLst>
                          <a:tab pos="406400" algn="l"/>
                          <a:tab pos="685800" algn="l"/>
                          <a:tab pos="960120" algn="l"/>
                          <a:tab pos="1243330" algn="l"/>
                          <a:tab pos="1527175" algn="l"/>
                          <a:tab pos="685800" algn="l"/>
                          <a:tab pos="960120" algn="l"/>
                          <a:tab pos="1243330" algn="l"/>
                          <a:tab pos="1527175" algn="l"/>
                        </a:tabLst>
                      </a:pPr>
                      <a:r>
                        <a:rPr lang="en-US" sz="1200" kern="1200" dirty="0">
                          <a:effectLst/>
                        </a:rPr>
                        <a:t>0x00-0xff</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tc>
                  <a:txBody>
                    <a:bodyPr/>
                    <a:lstStyle/>
                    <a:p>
                      <a:pPr marL="0" marR="0">
                        <a:spcBef>
                          <a:spcPts val="0"/>
                        </a:spcBef>
                        <a:spcAft>
                          <a:spcPts val="0"/>
                        </a:spcAft>
                      </a:pPr>
                      <a:r>
                        <a:rPr lang="en-US" sz="1200" kern="1200" dirty="0">
                          <a:effectLst/>
                        </a:rPr>
                        <a:t>The Profiled ID</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extLst>
                  <a:ext uri="{0D108BD9-81ED-4DB2-BD59-A6C34878D82A}">
                    <a16:rowId xmlns:a16="http://schemas.microsoft.com/office/drawing/2014/main" val="2731394145"/>
                  </a:ext>
                </a:extLst>
              </a:tr>
              <a:tr h="514457">
                <a:tc>
                  <a:txBody>
                    <a:bodyPr/>
                    <a:lstStyle/>
                    <a:p>
                      <a:pPr marL="0" marR="0">
                        <a:spcBef>
                          <a:spcPts val="0"/>
                        </a:spcBef>
                        <a:spcAft>
                          <a:spcPts val="0"/>
                        </a:spcAft>
                      </a:pPr>
                      <a:r>
                        <a:rPr lang="en-US" sz="1200" kern="1200" dirty="0">
                          <a:effectLst/>
                        </a:rPr>
                        <a:t>Profile</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tc>
                  <a:txBody>
                    <a:bodyPr/>
                    <a:lstStyle/>
                    <a:p>
                      <a:pPr marL="0" marR="0">
                        <a:spcBef>
                          <a:spcPts val="0"/>
                        </a:spcBef>
                        <a:spcAft>
                          <a:spcPts val="0"/>
                        </a:spcAft>
                      </a:pPr>
                      <a:r>
                        <a:rPr lang="en-US" sz="1200" kern="1200" dirty="0">
                          <a:effectLst/>
                        </a:rPr>
                        <a:t>Set of octets</a:t>
                      </a:r>
                      <a:endParaRPr lang="en-US" sz="1200" dirty="0">
                        <a:effectLst/>
                      </a:endParaRPr>
                    </a:p>
                  </a:txBody>
                  <a:tcPr marL="68580" marR="68580" marT="34290" marB="34290"/>
                </a:tc>
                <a:tc>
                  <a:txBody>
                    <a:bodyPr/>
                    <a:lstStyle/>
                    <a:p>
                      <a:pPr marL="0" marR="0" indent="0" algn="just">
                        <a:spcBef>
                          <a:spcPts val="300"/>
                        </a:spcBef>
                        <a:spcAft>
                          <a:spcPts val="300"/>
                        </a:spcAft>
                        <a:tabLst>
                          <a:tab pos="406400" algn="l"/>
                          <a:tab pos="685800" algn="l"/>
                          <a:tab pos="960120" algn="l"/>
                          <a:tab pos="1243330" algn="l"/>
                          <a:tab pos="1527175" algn="l"/>
                          <a:tab pos="685800" algn="l"/>
                          <a:tab pos="960120" algn="l"/>
                          <a:tab pos="1243330" algn="l"/>
                          <a:tab pos="1527175" algn="l"/>
                        </a:tabLst>
                      </a:pPr>
                      <a:r>
                        <a:rPr lang="en-US" sz="1200" dirty="0">
                          <a:effectLst/>
                        </a:rPr>
                        <a:t>—</a:t>
                      </a:r>
                      <a:endParaRPr lang="en-US" sz="1200" dirty="0">
                        <a:effectLst/>
                        <a:latin typeface="Times New Roman" panose="02020603050405020304" pitchFamily="18" charset="0"/>
                        <a:ea typeface="MS Mincho" panose="02020609040205080304" pitchFamily="49" charset="-128"/>
                      </a:endParaRPr>
                    </a:p>
                  </a:txBody>
                  <a:tcPr marL="68580" marR="68580" marT="34290" marB="34290" anchor="ctr"/>
                </a:tc>
                <a:tc>
                  <a:txBody>
                    <a:bodyPr/>
                    <a:lstStyle/>
                    <a:p>
                      <a:pPr marL="0" marR="0">
                        <a:spcBef>
                          <a:spcPts val="0"/>
                        </a:spcBef>
                        <a:spcAft>
                          <a:spcPts val="0"/>
                        </a:spcAft>
                      </a:pPr>
                      <a:r>
                        <a:rPr lang="en-US" sz="1200" kern="1200" dirty="0">
                          <a:effectLst/>
                        </a:rPr>
                        <a:t>The Profile information represented in the form of XML/JSON.</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extLst>
                  <a:ext uri="{0D108BD9-81ED-4DB2-BD59-A6C34878D82A}">
                    <a16:rowId xmlns:a16="http://schemas.microsoft.com/office/drawing/2014/main" val="1917209984"/>
                  </a:ext>
                </a:extLst>
              </a:tr>
              <a:tr h="514457">
                <a:tc>
                  <a:txBody>
                    <a:bodyPr/>
                    <a:lstStyle/>
                    <a:p>
                      <a:pPr marL="0" marR="0">
                        <a:spcBef>
                          <a:spcPts val="0"/>
                        </a:spcBef>
                        <a:spcAft>
                          <a:spcPts val="0"/>
                        </a:spcAft>
                      </a:pPr>
                      <a:r>
                        <a:rPr lang="en-US" sz="1200" kern="1200" dirty="0">
                          <a:solidFill>
                            <a:schemeClr val="dk1"/>
                          </a:solidFill>
                          <a:effectLst/>
                          <a:latin typeface="+mn-lt"/>
                          <a:ea typeface="+mn-ea"/>
                          <a:cs typeface="+mn-cs"/>
                        </a:rPr>
                        <a:t>Status</a:t>
                      </a:r>
                    </a:p>
                  </a:txBody>
                  <a:tcPr marL="68580" marR="68580" marT="34290" marB="34290"/>
                </a:tc>
                <a:tc>
                  <a:txBody>
                    <a:bodyPr/>
                    <a:lstStyle/>
                    <a:p>
                      <a:pPr marL="0" marR="0">
                        <a:spcBef>
                          <a:spcPts val="0"/>
                        </a:spcBef>
                        <a:spcAft>
                          <a:spcPts val="0"/>
                        </a:spcAft>
                      </a:pPr>
                      <a:r>
                        <a:rPr lang="en-US" sz="1200" kern="1200">
                          <a:solidFill>
                            <a:schemeClr val="dk1"/>
                          </a:solidFill>
                          <a:effectLst/>
                          <a:latin typeface="+mn-lt"/>
                          <a:ea typeface="+mn-ea"/>
                          <a:cs typeface="+mn-cs"/>
                        </a:rPr>
                        <a:t>Enumeration</a:t>
                      </a:r>
                    </a:p>
                  </a:txBody>
                  <a:tcPr marL="68580" marR="68580" marT="34290" marB="34290"/>
                </a:tc>
                <a:tc>
                  <a:txBody>
                    <a:bodyPr/>
                    <a:lstStyle/>
                    <a:p>
                      <a:pPr marL="0" marR="0">
                        <a:spcBef>
                          <a:spcPts val="0"/>
                        </a:spcBef>
                        <a:spcAft>
                          <a:spcPts val="0"/>
                        </a:spcAft>
                      </a:pPr>
                      <a:r>
                        <a:rPr lang="en-US" sz="1200" kern="1200">
                          <a:solidFill>
                            <a:schemeClr val="dk1"/>
                          </a:solidFill>
                          <a:effectLst/>
                          <a:latin typeface="+mn-lt"/>
                          <a:ea typeface="+mn-ea"/>
                          <a:cs typeface="+mn-cs"/>
                        </a:rPr>
                        <a:t>SUCCESS, NON_SUPPORTED, REJECTED</a:t>
                      </a:r>
                    </a:p>
                  </a:txBody>
                  <a:tcPr marL="68580" marR="68580" marT="34290" marB="34290"/>
                </a:tc>
                <a:tc>
                  <a:txBody>
                    <a:bodyPr/>
                    <a:lstStyle/>
                    <a:p>
                      <a:pPr marL="0" marR="0">
                        <a:spcBef>
                          <a:spcPts val="0"/>
                        </a:spcBef>
                        <a:spcAft>
                          <a:spcPts val="0"/>
                        </a:spcAft>
                      </a:pPr>
                      <a:r>
                        <a:rPr lang="en-US" sz="1200" kern="1200" dirty="0">
                          <a:solidFill>
                            <a:schemeClr val="dk1"/>
                          </a:solidFill>
                          <a:effectLst/>
                          <a:latin typeface="+mn-lt"/>
                          <a:ea typeface="+mn-ea"/>
                          <a:cs typeface="+mn-cs"/>
                        </a:rPr>
                        <a:t>The status of the ULM-CREATE-PROFILE attempt.</a:t>
                      </a:r>
                    </a:p>
                  </a:txBody>
                  <a:tcPr marL="68580" marR="68580" marT="34290" marB="34290"/>
                </a:tc>
                <a:extLst>
                  <a:ext uri="{0D108BD9-81ED-4DB2-BD59-A6C34878D82A}">
                    <a16:rowId xmlns:a16="http://schemas.microsoft.com/office/drawing/2014/main" val="2640561414"/>
                  </a:ext>
                </a:extLst>
              </a:tr>
            </a:tbl>
          </a:graphicData>
        </a:graphic>
      </p:graphicFrame>
      <p:sp>
        <p:nvSpPr>
          <p:cNvPr id="11" name="Rectangle 10"/>
          <p:cNvSpPr/>
          <p:nvPr/>
        </p:nvSpPr>
        <p:spPr>
          <a:xfrm>
            <a:off x="954088" y="2895600"/>
            <a:ext cx="4572000" cy="1077218"/>
          </a:xfrm>
          <a:prstGeom prst="rect">
            <a:avLst/>
          </a:prstGeom>
        </p:spPr>
        <p:txBody>
          <a:bodyPr>
            <a:spAutoFit/>
          </a:bodyPr>
          <a:lstStyle/>
          <a:p>
            <a:pPr lvl="0"/>
            <a:r>
              <a:rPr lang="en-US" sz="1600" dirty="0">
                <a:solidFill>
                  <a:srgbClr val="000000"/>
                </a:solidFill>
              </a:rPr>
              <a:t>ULM-CREATE-</a:t>
            </a:r>
            <a:r>
              <a:rPr lang="en-US" sz="1600" dirty="0" err="1">
                <a:solidFill>
                  <a:srgbClr val="000000"/>
                </a:solidFill>
              </a:rPr>
              <a:t>PROFILE.confirm</a:t>
            </a:r>
            <a:r>
              <a:rPr lang="en-US" sz="1600" dirty="0">
                <a:solidFill>
                  <a:srgbClr val="000000"/>
                </a:solidFill>
              </a:rPr>
              <a:t>	(</a:t>
            </a:r>
          </a:p>
          <a:p>
            <a:pPr lvl="0"/>
            <a:r>
              <a:rPr lang="en-US" sz="1600" dirty="0">
                <a:solidFill>
                  <a:srgbClr val="000000"/>
                </a:solidFill>
              </a:rPr>
              <a:t>	Profile Id,</a:t>
            </a:r>
          </a:p>
          <a:p>
            <a:pPr lvl="0"/>
            <a:r>
              <a:rPr lang="en-US" sz="1600" dirty="0">
                <a:solidFill>
                  <a:srgbClr val="000000"/>
                </a:solidFill>
              </a:rPr>
              <a:t>	Status</a:t>
            </a:r>
          </a:p>
          <a:p>
            <a:pPr lvl="0"/>
            <a:r>
              <a:rPr lang="en-US" sz="1600" dirty="0">
                <a:solidFill>
                  <a:srgbClr val="000000"/>
                </a:solidFill>
              </a:rPr>
              <a:t>	)</a:t>
            </a:r>
          </a:p>
        </p:txBody>
      </p:sp>
    </p:spTree>
    <p:extLst>
      <p:ext uri="{BB962C8B-B14F-4D97-AF65-F5344CB8AC3E}">
        <p14:creationId xmlns:p14="http://schemas.microsoft.com/office/powerpoint/2010/main" val="3507656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ULM-EXEC-</a:t>
            </a:r>
            <a:r>
              <a:rPr lang="en-US" dirty="0" err="1"/>
              <a:t>PROFILE.request</a:t>
            </a:r>
            <a:r>
              <a:rPr lang="en-US" dirty="0"/>
              <a:t>/confirm</a:t>
            </a:r>
          </a:p>
        </p:txBody>
      </p:sp>
      <p:sp>
        <p:nvSpPr>
          <p:cNvPr id="4" name="Date Placeholder 3"/>
          <p:cNvSpPr>
            <a:spLocks noGrp="1"/>
          </p:cNvSpPr>
          <p:nvPr>
            <p:ph type="dt" sz="half" idx="10"/>
          </p:nvPr>
        </p:nvSpPr>
        <p:spPr/>
        <p:txBody>
          <a:bodyPr/>
          <a:lstStyle/>
          <a:p>
            <a:r>
              <a:rPr lang="en-US" dirty="0"/>
              <a:t>&lt;Mar 2017&gt;</a:t>
            </a:r>
          </a:p>
        </p:txBody>
      </p:sp>
      <p:sp>
        <p:nvSpPr>
          <p:cNvPr id="5" name="Footer Placeholder 4"/>
          <p:cNvSpPr>
            <a:spLocks noGrp="1"/>
          </p:cNvSpPr>
          <p:nvPr>
            <p:ph type="ftr" sz="quarter" idx="11"/>
          </p:nvPr>
        </p:nvSpPr>
        <p:spPr/>
        <p:txBody>
          <a:bodyPr/>
          <a:lstStyle/>
          <a:p>
            <a:r>
              <a:rPr lang="en-US"/>
              <a:t>&lt;Hidetoshi Yokota&gt;, &lt;Landis+Gyr&gt;</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7</a:t>
            </a:fld>
            <a:endParaRPr lang="en-US"/>
          </a:p>
        </p:txBody>
      </p:sp>
      <p:sp>
        <p:nvSpPr>
          <p:cNvPr id="8" name="Rectangle 7"/>
          <p:cNvSpPr/>
          <p:nvPr/>
        </p:nvSpPr>
        <p:spPr>
          <a:xfrm>
            <a:off x="954088" y="1900615"/>
            <a:ext cx="5390496" cy="830997"/>
          </a:xfrm>
          <a:prstGeom prst="rect">
            <a:avLst/>
          </a:prstGeom>
        </p:spPr>
        <p:txBody>
          <a:bodyPr wrap="square">
            <a:spAutoFit/>
          </a:bodyPr>
          <a:lstStyle/>
          <a:p>
            <a:r>
              <a:rPr lang="en-US" sz="1600" dirty="0"/>
              <a:t>ULM-EXEC-</a:t>
            </a:r>
            <a:r>
              <a:rPr lang="en-US" sz="1600" dirty="0" err="1"/>
              <a:t>PROFILE.request</a:t>
            </a:r>
            <a:r>
              <a:rPr lang="en-US" sz="1600" dirty="0"/>
              <a:t>	(</a:t>
            </a:r>
          </a:p>
          <a:p>
            <a:r>
              <a:rPr lang="en-US" sz="1600" dirty="0"/>
              <a:t>	Profile Id,</a:t>
            </a:r>
          </a:p>
          <a:p>
            <a:r>
              <a:rPr lang="en-US" sz="1600" dirty="0"/>
              <a:t>	)</a:t>
            </a:r>
          </a:p>
        </p:txBody>
      </p:sp>
      <p:graphicFrame>
        <p:nvGraphicFramePr>
          <p:cNvPr id="9" name="Table 8"/>
          <p:cNvGraphicFramePr>
            <a:graphicFrameLocks noGrp="1"/>
          </p:cNvGraphicFramePr>
          <p:nvPr>
            <p:extLst>
              <p:ext uri="{D42A27DB-BD31-4B8C-83A1-F6EECF244321}">
                <p14:modId xmlns:p14="http://schemas.microsoft.com/office/powerpoint/2010/main" val="3725861488"/>
              </p:ext>
            </p:extLst>
          </p:nvPr>
        </p:nvGraphicFramePr>
        <p:xfrm>
          <a:off x="954088" y="4108133"/>
          <a:ext cx="6781800" cy="2227791"/>
        </p:xfrm>
        <a:graphic>
          <a:graphicData uri="http://schemas.openxmlformats.org/drawingml/2006/table">
            <a:tbl>
              <a:tblPr firstRow="1" bandRow="1">
                <a:tableStyleId>{5C22544A-7EE6-4342-B048-85BDC9FD1C3A}</a:tableStyleId>
              </a:tblPr>
              <a:tblGrid>
                <a:gridCol w="1824649">
                  <a:extLst>
                    <a:ext uri="{9D8B030D-6E8A-4147-A177-3AD203B41FA5}">
                      <a16:colId xmlns:a16="http://schemas.microsoft.com/office/drawing/2014/main" val="718395855"/>
                    </a:ext>
                  </a:extLst>
                </a:gridCol>
                <a:gridCol w="1071328">
                  <a:extLst>
                    <a:ext uri="{9D8B030D-6E8A-4147-A177-3AD203B41FA5}">
                      <a16:colId xmlns:a16="http://schemas.microsoft.com/office/drawing/2014/main" val="3336567690"/>
                    </a:ext>
                  </a:extLst>
                </a:gridCol>
                <a:gridCol w="1694621">
                  <a:extLst>
                    <a:ext uri="{9D8B030D-6E8A-4147-A177-3AD203B41FA5}">
                      <a16:colId xmlns:a16="http://schemas.microsoft.com/office/drawing/2014/main" val="3864081891"/>
                    </a:ext>
                  </a:extLst>
                </a:gridCol>
                <a:gridCol w="2191202">
                  <a:extLst>
                    <a:ext uri="{9D8B030D-6E8A-4147-A177-3AD203B41FA5}">
                      <a16:colId xmlns:a16="http://schemas.microsoft.com/office/drawing/2014/main" val="3167204249"/>
                    </a:ext>
                  </a:extLst>
                </a:gridCol>
              </a:tblGrid>
              <a:tr h="263183">
                <a:tc>
                  <a:txBody>
                    <a:bodyPr/>
                    <a:lstStyle/>
                    <a:p>
                      <a:pPr marL="0" marR="0" algn="ctr">
                        <a:spcBef>
                          <a:spcPts val="0"/>
                        </a:spcBef>
                        <a:spcAft>
                          <a:spcPts val="0"/>
                        </a:spcAft>
                      </a:pPr>
                      <a:r>
                        <a:rPr lang="en-US" sz="1200">
                          <a:effectLst/>
                        </a:rPr>
                        <a:t>Name</a:t>
                      </a:r>
                      <a:endParaRPr lang="en-US" sz="1200" b="1">
                        <a:effectLst/>
                        <a:latin typeface="Times New Roman" panose="02020603050405020304" pitchFamily="18" charset="0"/>
                        <a:ea typeface="MS Mincho" panose="02020609040205080304" pitchFamily="49" charset="-128"/>
                      </a:endParaRPr>
                    </a:p>
                  </a:txBody>
                  <a:tcPr marL="68580" marR="68580" marT="34290" marB="34290" anchor="ctr"/>
                </a:tc>
                <a:tc>
                  <a:txBody>
                    <a:bodyPr/>
                    <a:lstStyle/>
                    <a:p>
                      <a:pPr marL="0" marR="0" algn="ctr">
                        <a:spcBef>
                          <a:spcPts val="0"/>
                        </a:spcBef>
                        <a:spcAft>
                          <a:spcPts val="0"/>
                        </a:spcAft>
                      </a:pPr>
                      <a:r>
                        <a:rPr lang="en-US" sz="1200">
                          <a:effectLst/>
                        </a:rPr>
                        <a:t>Type</a:t>
                      </a:r>
                      <a:endParaRPr lang="en-US" sz="1200" b="1">
                        <a:effectLst/>
                        <a:latin typeface="Times New Roman" panose="02020603050405020304" pitchFamily="18" charset="0"/>
                        <a:ea typeface="MS Mincho" panose="02020609040205080304" pitchFamily="49" charset="-128"/>
                      </a:endParaRPr>
                    </a:p>
                  </a:txBody>
                  <a:tcPr marL="68580" marR="68580" marT="34290" marB="34290" anchor="ctr"/>
                </a:tc>
                <a:tc>
                  <a:txBody>
                    <a:bodyPr/>
                    <a:lstStyle/>
                    <a:p>
                      <a:pPr marL="0" marR="0" algn="ctr">
                        <a:spcBef>
                          <a:spcPts val="0"/>
                        </a:spcBef>
                        <a:spcAft>
                          <a:spcPts val="0"/>
                        </a:spcAft>
                      </a:pPr>
                      <a:r>
                        <a:rPr lang="en-US" sz="1200">
                          <a:effectLst/>
                        </a:rPr>
                        <a:t>Valid range</a:t>
                      </a:r>
                      <a:endParaRPr lang="en-US" sz="1200" b="1">
                        <a:effectLst/>
                        <a:latin typeface="Times New Roman" panose="02020603050405020304" pitchFamily="18" charset="0"/>
                        <a:ea typeface="MS Mincho" panose="02020609040205080304" pitchFamily="49" charset="-128"/>
                      </a:endParaRPr>
                    </a:p>
                  </a:txBody>
                  <a:tcPr marL="68580" marR="68580" marT="34290" marB="34290" anchor="ctr"/>
                </a:tc>
                <a:tc>
                  <a:txBody>
                    <a:bodyPr/>
                    <a:lstStyle/>
                    <a:p>
                      <a:pPr marL="0" marR="0" algn="ctr">
                        <a:spcBef>
                          <a:spcPts val="0"/>
                        </a:spcBef>
                        <a:spcAft>
                          <a:spcPts val="0"/>
                        </a:spcAft>
                      </a:pPr>
                      <a:r>
                        <a:rPr lang="en-US" sz="1200">
                          <a:effectLst/>
                        </a:rPr>
                        <a:t>Description</a:t>
                      </a:r>
                      <a:endParaRPr lang="en-US" sz="1200" b="1">
                        <a:effectLst/>
                        <a:latin typeface="Times New Roman" panose="02020603050405020304" pitchFamily="18" charset="0"/>
                        <a:ea typeface="MS Mincho" panose="02020609040205080304" pitchFamily="49" charset="-128"/>
                      </a:endParaRPr>
                    </a:p>
                  </a:txBody>
                  <a:tcPr marL="68580" marR="68580" marT="34290" marB="34290" anchor="ctr"/>
                </a:tc>
                <a:extLst>
                  <a:ext uri="{0D108BD9-81ED-4DB2-BD59-A6C34878D82A}">
                    <a16:rowId xmlns:a16="http://schemas.microsoft.com/office/drawing/2014/main" val="2186039991"/>
                  </a:ext>
                </a:extLst>
              </a:tr>
              <a:tr h="364408">
                <a:tc>
                  <a:txBody>
                    <a:bodyPr/>
                    <a:lstStyle/>
                    <a:p>
                      <a:pPr marL="0" marR="0">
                        <a:spcBef>
                          <a:spcPts val="0"/>
                        </a:spcBef>
                        <a:spcAft>
                          <a:spcPts val="0"/>
                        </a:spcAft>
                      </a:pPr>
                      <a:r>
                        <a:rPr lang="en-US" sz="1200" kern="1200" dirty="0">
                          <a:effectLst/>
                        </a:rPr>
                        <a:t>Profile ID</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tc>
                  <a:txBody>
                    <a:bodyPr/>
                    <a:lstStyle/>
                    <a:p>
                      <a:pPr marL="0" marR="0">
                        <a:spcBef>
                          <a:spcPts val="0"/>
                        </a:spcBef>
                        <a:spcAft>
                          <a:spcPts val="0"/>
                        </a:spcAft>
                      </a:pPr>
                      <a:r>
                        <a:rPr lang="en-US" sz="1200" kern="1200">
                          <a:effectLst/>
                        </a:rPr>
                        <a:t>Integer</a:t>
                      </a:r>
                      <a:endParaRPr lang="en-US" sz="1200">
                        <a:effectLst/>
                        <a:latin typeface="Times New Roman" panose="02020603050405020304" pitchFamily="18" charset="0"/>
                        <a:ea typeface="MS Mincho" panose="02020609040205080304" pitchFamily="49" charset="-128"/>
                      </a:endParaRPr>
                    </a:p>
                  </a:txBody>
                  <a:tcPr marL="68580" marR="68580" marT="34290" marB="34290"/>
                </a:tc>
                <a:tc>
                  <a:txBody>
                    <a:bodyPr/>
                    <a:lstStyle/>
                    <a:p>
                      <a:pPr marL="0" marR="0" indent="0" algn="just">
                        <a:spcBef>
                          <a:spcPts val="300"/>
                        </a:spcBef>
                        <a:spcAft>
                          <a:spcPts val="300"/>
                        </a:spcAft>
                        <a:tabLst>
                          <a:tab pos="406400" algn="l"/>
                          <a:tab pos="685800" algn="l"/>
                          <a:tab pos="960120" algn="l"/>
                          <a:tab pos="1243330" algn="l"/>
                          <a:tab pos="1527175" algn="l"/>
                          <a:tab pos="685800" algn="l"/>
                          <a:tab pos="960120" algn="l"/>
                          <a:tab pos="1243330" algn="l"/>
                          <a:tab pos="1527175" algn="l"/>
                        </a:tabLst>
                      </a:pPr>
                      <a:r>
                        <a:rPr lang="en-US" sz="1200" kern="1200" dirty="0">
                          <a:effectLst/>
                        </a:rPr>
                        <a:t>0x00-0xff</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tc>
                  <a:txBody>
                    <a:bodyPr/>
                    <a:lstStyle/>
                    <a:p>
                      <a:pPr marL="0" marR="0">
                        <a:spcBef>
                          <a:spcPts val="0"/>
                        </a:spcBef>
                        <a:spcAft>
                          <a:spcPts val="0"/>
                        </a:spcAft>
                      </a:pPr>
                      <a:r>
                        <a:rPr lang="en-US" sz="1200" kern="1200" dirty="0">
                          <a:effectLst/>
                        </a:rPr>
                        <a:t>The Profiled ID</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extLst>
                  <a:ext uri="{0D108BD9-81ED-4DB2-BD59-A6C34878D82A}">
                    <a16:rowId xmlns:a16="http://schemas.microsoft.com/office/drawing/2014/main" val="2731394145"/>
                  </a:ext>
                </a:extLst>
              </a:tr>
              <a:tr h="514457">
                <a:tc>
                  <a:txBody>
                    <a:bodyPr/>
                    <a:lstStyle/>
                    <a:p>
                      <a:pPr marL="0" marR="0">
                        <a:spcBef>
                          <a:spcPts val="0"/>
                        </a:spcBef>
                        <a:spcAft>
                          <a:spcPts val="0"/>
                        </a:spcAft>
                      </a:pPr>
                      <a:r>
                        <a:rPr lang="en-US" sz="1200" kern="1200" dirty="0">
                          <a:effectLst/>
                        </a:rPr>
                        <a:t>Profile</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tc>
                  <a:txBody>
                    <a:bodyPr/>
                    <a:lstStyle/>
                    <a:p>
                      <a:pPr marL="0" marR="0">
                        <a:spcBef>
                          <a:spcPts val="0"/>
                        </a:spcBef>
                        <a:spcAft>
                          <a:spcPts val="0"/>
                        </a:spcAft>
                      </a:pPr>
                      <a:r>
                        <a:rPr lang="en-US" sz="1200" kern="1200" dirty="0">
                          <a:effectLst/>
                        </a:rPr>
                        <a:t>Set of octets</a:t>
                      </a:r>
                      <a:endParaRPr lang="en-US" sz="1200" dirty="0">
                        <a:effectLst/>
                      </a:endParaRPr>
                    </a:p>
                  </a:txBody>
                  <a:tcPr marL="68580" marR="68580" marT="34290" marB="34290"/>
                </a:tc>
                <a:tc>
                  <a:txBody>
                    <a:bodyPr/>
                    <a:lstStyle/>
                    <a:p>
                      <a:pPr marL="0" marR="0" indent="0" algn="just">
                        <a:spcBef>
                          <a:spcPts val="300"/>
                        </a:spcBef>
                        <a:spcAft>
                          <a:spcPts val="300"/>
                        </a:spcAft>
                        <a:tabLst>
                          <a:tab pos="406400" algn="l"/>
                          <a:tab pos="685800" algn="l"/>
                          <a:tab pos="960120" algn="l"/>
                          <a:tab pos="1243330" algn="l"/>
                          <a:tab pos="1527175" algn="l"/>
                          <a:tab pos="685800" algn="l"/>
                          <a:tab pos="960120" algn="l"/>
                          <a:tab pos="1243330" algn="l"/>
                          <a:tab pos="1527175" algn="l"/>
                        </a:tabLst>
                      </a:pPr>
                      <a:r>
                        <a:rPr lang="en-US" sz="1200" dirty="0">
                          <a:effectLst/>
                        </a:rPr>
                        <a:t>—</a:t>
                      </a:r>
                      <a:endParaRPr lang="en-US" sz="1200" dirty="0">
                        <a:effectLst/>
                        <a:latin typeface="Times New Roman" panose="02020603050405020304" pitchFamily="18" charset="0"/>
                        <a:ea typeface="MS Mincho" panose="02020609040205080304" pitchFamily="49" charset="-128"/>
                      </a:endParaRPr>
                    </a:p>
                  </a:txBody>
                  <a:tcPr marL="68580" marR="68580" marT="34290" marB="34290" anchor="ctr"/>
                </a:tc>
                <a:tc>
                  <a:txBody>
                    <a:bodyPr/>
                    <a:lstStyle/>
                    <a:p>
                      <a:pPr marL="0" marR="0">
                        <a:spcBef>
                          <a:spcPts val="0"/>
                        </a:spcBef>
                        <a:spcAft>
                          <a:spcPts val="0"/>
                        </a:spcAft>
                      </a:pPr>
                      <a:r>
                        <a:rPr lang="en-US" sz="1200" kern="1200" dirty="0">
                          <a:effectLst/>
                        </a:rPr>
                        <a:t>The Profile information represented in the form of XML/JSON.</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extLst>
                  <a:ext uri="{0D108BD9-81ED-4DB2-BD59-A6C34878D82A}">
                    <a16:rowId xmlns:a16="http://schemas.microsoft.com/office/drawing/2014/main" val="1917209984"/>
                  </a:ext>
                </a:extLst>
              </a:tr>
              <a:tr h="514457">
                <a:tc>
                  <a:txBody>
                    <a:bodyPr/>
                    <a:lstStyle/>
                    <a:p>
                      <a:pPr marL="0" marR="0">
                        <a:spcBef>
                          <a:spcPts val="0"/>
                        </a:spcBef>
                        <a:spcAft>
                          <a:spcPts val="0"/>
                        </a:spcAft>
                      </a:pPr>
                      <a:r>
                        <a:rPr lang="en-US" sz="1200" kern="1200" dirty="0">
                          <a:solidFill>
                            <a:schemeClr val="dk1"/>
                          </a:solidFill>
                          <a:effectLst/>
                          <a:latin typeface="+mn-lt"/>
                          <a:ea typeface="+mn-ea"/>
                          <a:cs typeface="+mn-cs"/>
                        </a:rPr>
                        <a:t>Status</a:t>
                      </a:r>
                    </a:p>
                  </a:txBody>
                  <a:tcPr marL="68580" marR="68580" marT="34290" marB="34290"/>
                </a:tc>
                <a:tc>
                  <a:txBody>
                    <a:bodyPr/>
                    <a:lstStyle/>
                    <a:p>
                      <a:pPr marL="0" marR="0">
                        <a:spcBef>
                          <a:spcPts val="0"/>
                        </a:spcBef>
                        <a:spcAft>
                          <a:spcPts val="0"/>
                        </a:spcAft>
                      </a:pPr>
                      <a:r>
                        <a:rPr lang="en-US" sz="1200" kern="1200">
                          <a:solidFill>
                            <a:schemeClr val="dk1"/>
                          </a:solidFill>
                          <a:effectLst/>
                          <a:latin typeface="+mn-lt"/>
                          <a:ea typeface="+mn-ea"/>
                          <a:cs typeface="+mn-cs"/>
                        </a:rPr>
                        <a:t>Enumeration</a:t>
                      </a:r>
                    </a:p>
                  </a:txBody>
                  <a:tcPr marL="68580" marR="68580" marT="34290" marB="34290"/>
                </a:tc>
                <a:tc>
                  <a:txBody>
                    <a:bodyPr/>
                    <a:lstStyle/>
                    <a:p>
                      <a:pPr marL="0" marR="0">
                        <a:spcBef>
                          <a:spcPts val="0"/>
                        </a:spcBef>
                        <a:spcAft>
                          <a:spcPts val="0"/>
                        </a:spcAft>
                      </a:pPr>
                      <a:r>
                        <a:rPr lang="en-US" sz="1200" kern="1200" dirty="0">
                          <a:solidFill>
                            <a:schemeClr val="dk1"/>
                          </a:solidFill>
                          <a:effectLst/>
                          <a:latin typeface="+mn-lt"/>
                          <a:ea typeface="+mn-ea"/>
                          <a:cs typeface="+mn-cs"/>
                        </a:rPr>
                        <a:t>SUCCESS, INCOMPLETE NON_SUPPORTED, REJECTED</a:t>
                      </a:r>
                    </a:p>
                  </a:txBody>
                  <a:tcPr marL="68580" marR="68580" marT="34290" marB="34290"/>
                </a:tc>
                <a:tc>
                  <a:txBody>
                    <a:bodyPr/>
                    <a:lstStyle/>
                    <a:p>
                      <a:pPr marL="0" marR="0">
                        <a:spcBef>
                          <a:spcPts val="0"/>
                        </a:spcBef>
                        <a:spcAft>
                          <a:spcPts val="0"/>
                        </a:spcAft>
                      </a:pPr>
                      <a:r>
                        <a:rPr lang="en-US" sz="1200" kern="1200" dirty="0">
                          <a:solidFill>
                            <a:schemeClr val="dk1"/>
                          </a:solidFill>
                          <a:effectLst/>
                          <a:latin typeface="+mn-lt"/>
                          <a:ea typeface="+mn-ea"/>
                          <a:cs typeface="+mn-cs"/>
                        </a:rPr>
                        <a:t>The status of the ULM-EXEC-PROFILE attempt. </a:t>
                      </a:r>
                      <a:r>
                        <a:rPr lang="en-US" sz="1200" b="1" kern="1200" dirty="0">
                          <a:solidFill>
                            <a:srgbClr val="FF0000"/>
                          </a:solidFill>
                          <a:effectLst/>
                          <a:latin typeface="+mn-lt"/>
                          <a:ea typeface="+mn-ea"/>
                          <a:cs typeface="+mn-cs"/>
                        </a:rPr>
                        <a:t>In case of incomplete, unsuccessful part should be shown n the profile</a:t>
                      </a:r>
                    </a:p>
                  </a:txBody>
                  <a:tcPr marL="68580" marR="68580" marT="34290" marB="34290"/>
                </a:tc>
                <a:extLst>
                  <a:ext uri="{0D108BD9-81ED-4DB2-BD59-A6C34878D82A}">
                    <a16:rowId xmlns:a16="http://schemas.microsoft.com/office/drawing/2014/main" val="2640561414"/>
                  </a:ext>
                </a:extLst>
              </a:tr>
            </a:tbl>
          </a:graphicData>
        </a:graphic>
      </p:graphicFrame>
      <p:sp>
        <p:nvSpPr>
          <p:cNvPr id="11" name="Rectangle 10"/>
          <p:cNvSpPr/>
          <p:nvPr/>
        </p:nvSpPr>
        <p:spPr>
          <a:xfrm>
            <a:off x="954088" y="2895600"/>
            <a:ext cx="4572000" cy="1323439"/>
          </a:xfrm>
          <a:prstGeom prst="rect">
            <a:avLst/>
          </a:prstGeom>
        </p:spPr>
        <p:txBody>
          <a:bodyPr>
            <a:spAutoFit/>
          </a:bodyPr>
          <a:lstStyle/>
          <a:p>
            <a:pPr lvl="0"/>
            <a:r>
              <a:rPr lang="en-US" sz="1600" dirty="0">
                <a:solidFill>
                  <a:srgbClr val="000000"/>
                </a:solidFill>
              </a:rPr>
              <a:t>ULM-EXEC-</a:t>
            </a:r>
            <a:r>
              <a:rPr lang="en-US" sz="1600" dirty="0" err="1">
                <a:solidFill>
                  <a:srgbClr val="000000"/>
                </a:solidFill>
              </a:rPr>
              <a:t>PROFILE.confirm</a:t>
            </a:r>
            <a:r>
              <a:rPr lang="en-US" sz="1600" dirty="0">
                <a:solidFill>
                  <a:srgbClr val="000000"/>
                </a:solidFill>
              </a:rPr>
              <a:t>	(</a:t>
            </a:r>
          </a:p>
          <a:p>
            <a:pPr lvl="0"/>
            <a:r>
              <a:rPr lang="en-US" sz="1600" dirty="0">
                <a:solidFill>
                  <a:srgbClr val="000000"/>
                </a:solidFill>
              </a:rPr>
              <a:t>	Profile Id,</a:t>
            </a:r>
          </a:p>
          <a:p>
            <a:pPr lvl="0"/>
            <a:r>
              <a:rPr lang="en-US" sz="1600" dirty="0">
                <a:solidFill>
                  <a:srgbClr val="000000"/>
                </a:solidFill>
              </a:rPr>
              <a:t>	Profile	//result</a:t>
            </a:r>
          </a:p>
          <a:p>
            <a:pPr lvl="0"/>
            <a:r>
              <a:rPr lang="en-US" sz="1600" dirty="0">
                <a:solidFill>
                  <a:srgbClr val="000000"/>
                </a:solidFill>
              </a:rPr>
              <a:t>	Status</a:t>
            </a:r>
          </a:p>
          <a:p>
            <a:pPr lvl="0"/>
            <a:r>
              <a:rPr lang="en-US" sz="1600" dirty="0">
                <a:solidFill>
                  <a:srgbClr val="000000"/>
                </a:solidFill>
              </a:rPr>
              <a:t>	)</a:t>
            </a:r>
          </a:p>
        </p:txBody>
      </p:sp>
    </p:spTree>
    <p:extLst>
      <p:ext uri="{BB962C8B-B14F-4D97-AF65-F5344CB8AC3E}">
        <p14:creationId xmlns:p14="http://schemas.microsoft.com/office/powerpoint/2010/main" val="2462656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ULM-GET-</a:t>
            </a:r>
            <a:r>
              <a:rPr lang="en-US" dirty="0" err="1"/>
              <a:t>PROFILE.request</a:t>
            </a:r>
            <a:r>
              <a:rPr lang="en-US" dirty="0"/>
              <a:t>/confirm</a:t>
            </a:r>
          </a:p>
        </p:txBody>
      </p:sp>
      <p:sp>
        <p:nvSpPr>
          <p:cNvPr id="4" name="Date Placeholder 3"/>
          <p:cNvSpPr>
            <a:spLocks noGrp="1"/>
          </p:cNvSpPr>
          <p:nvPr>
            <p:ph type="dt" sz="half" idx="10"/>
          </p:nvPr>
        </p:nvSpPr>
        <p:spPr/>
        <p:txBody>
          <a:bodyPr/>
          <a:lstStyle/>
          <a:p>
            <a:r>
              <a:rPr lang="en-US" dirty="0"/>
              <a:t>&lt;Mar 2017&gt;</a:t>
            </a:r>
          </a:p>
        </p:txBody>
      </p:sp>
      <p:sp>
        <p:nvSpPr>
          <p:cNvPr id="5" name="Footer Placeholder 4"/>
          <p:cNvSpPr>
            <a:spLocks noGrp="1"/>
          </p:cNvSpPr>
          <p:nvPr>
            <p:ph type="ftr" sz="quarter" idx="11"/>
          </p:nvPr>
        </p:nvSpPr>
        <p:spPr/>
        <p:txBody>
          <a:bodyPr/>
          <a:lstStyle/>
          <a:p>
            <a:r>
              <a:rPr lang="en-US"/>
              <a:t>&lt;Hidetoshi Yokota&gt;, &lt;Landis+Gyr&gt;</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8</a:t>
            </a:fld>
            <a:endParaRPr lang="en-US"/>
          </a:p>
        </p:txBody>
      </p:sp>
      <p:sp>
        <p:nvSpPr>
          <p:cNvPr id="8" name="Rectangle 7"/>
          <p:cNvSpPr/>
          <p:nvPr/>
        </p:nvSpPr>
        <p:spPr>
          <a:xfrm>
            <a:off x="954088" y="1900615"/>
            <a:ext cx="5390496" cy="830997"/>
          </a:xfrm>
          <a:prstGeom prst="rect">
            <a:avLst/>
          </a:prstGeom>
        </p:spPr>
        <p:txBody>
          <a:bodyPr wrap="square">
            <a:spAutoFit/>
          </a:bodyPr>
          <a:lstStyle/>
          <a:p>
            <a:r>
              <a:rPr lang="en-US" sz="1600" dirty="0"/>
              <a:t>ULM-GET-</a:t>
            </a:r>
            <a:r>
              <a:rPr lang="en-US" sz="1600" dirty="0" err="1"/>
              <a:t>PROFILE.request</a:t>
            </a:r>
            <a:r>
              <a:rPr lang="en-US" sz="1600" dirty="0"/>
              <a:t>	(</a:t>
            </a:r>
          </a:p>
          <a:p>
            <a:r>
              <a:rPr lang="en-US" sz="1600" dirty="0"/>
              <a:t>	Profile Id,</a:t>
            </a:r>
          </a:p>
          <a:p>
            <a:r>
              <a:rPr lang="en-US" sz="1600" dirty="0"/>
              <a:t>	)</a:t>
            </a:r>
          </a:p>
        </p:txBody>
      </p:sp>
      <p:graphicFrame>
        <p:nvGraphicFramePr>
          <p:cNvPr id="9" name="Table 8"/>
          <p:cNvGraphicFramePr>
            <a:graphicFrameLocks noGrp="1"/>
          </p:cNvGraphicFramePr>
          <p:nvPr>
            <p:extLst>
              <p:ext uri="{D42A27DB-BD31-4B8C-83A1-F6EECF244321}">
                <p14:modId xmlns:p14="http://schemas.microsoft.com/office/powerpoint/2010/main" val="1437185254"/>
              </p:ext>
            </p:extLst>
          </p:nvPr>
        </p:nvGraphicFramePr>
        <p:xfrm>
          <a:off x="954088" y="4108133"/>
          <a:ext cx="6781800" cy="2044911"/>
        </p:xfrm>
        <a:graphic>
          <a:graphicData uri="http://schemas.openxmlformats.org/drawingml/2006/table">
            <a:tbl>
              <a:tblPr firstRow="1" bandRow="1">
                <a:tableStyleId>{5C22544A-7EE6-4342-B048-85BDC9FD1C3A}</a:tableStyleId>
              </a:tblPr>
              <a:tblGrid>
                <a:gridCol w="1824649">
                  <a:extLst>
                    <a:ext uri="{9D8B030D-6E8A-4147-A177-3AD203B41FA5}">
                      <a16:colId xmlns:a16="http://schemas.microsoft.com/office/drawing/2014/main" val="718395855"/>
                    </a:ext>
                  </a:extLst>
                </a:gridCol>
                <a:gridCol w="1071328">
                  <a:extLst>
                    <a:ext uri="{9D8B030D-6E8A-4147-A177-3AD203B41FA5}">
                      <a16:colId xmlns:a16="http://schemas.microsoft.com/office/drawing/2014/main" val="3336567690"/>
                    </a:ext>
                  </a:extLst>
                </a:gridCol>
                <a:gridCol w="1694621">
                  <a:extLst>
                    <a:ext uri="{9D8B030D-6E8A-4147-A177-3AD203B41FA5}">
                      <a16:colId xmlns:a16="http://schemas.microsoft.com/office/drawing/2014/main" val="3864081891"/>
                    </a:ext>
                  </a:extLst>
                </a:gridCol>
                <a:gridCol w="2191202">
                  <a:extLst>
                    <a:ext uri="{9D8B030D-6E8A-4147-A177-3AD203B41FA5}">
                      <a16:colId xmlns:a16="http://schemas.microsoft.com/office/drawing/2014/main" val="3167204249"/>
                    </a:ext>
                  </a:extLst>
                </a:gridCol>
              </a:tblGrid>
              <a:tr h="263183">
                <a:tc>
                  <a:txBody>
                    <a:bodyPr/>
                    <a:lstStyle/>
                    <a:p>
                      <a:pPr marL="0" marR="0" algn="ctr">
                        <a:spcBef>
                          <a:spcPts val="0"/>
                        </a:spcBef>
                        <a:spcAft>
                          <a:spcPts val="0"/>
                        </a:spcAft>
                      </a:pPr>
                      <a:r>
                        <a:rPr lang="en-US" sz="1200">
                          <a:effectLst/>
                        </a:rPr>
                        <a:t>Name</a:t>
                      </a:r>
                      <a:endParaRPr lang="en-US" sz="1200" b="1">
                        <a:effectLst/>
                        <a:latin typeface="Times New Roman" panose="02020603050405020304" pitchFamily="18" charset="0"/>
                        <a:ea typeface="MS Mincho" panose="02020609040205080304" pitchFamily="49" charset="-128"/>
                      </a:endParaRPr>
                    </a:p>
                  </a:txBody>
                  <a:tcPr marL="68580" marR="68580" marT="34290" marB="34290" anchor="ctr"/>
                </a:tc>
                <a:tc>
                  <a:txBody>
                    <a:bodyPr/>
                    <a:lstStyle/>
                    <a:p>
                      <a:pPr marL="0" marR="0" algn="ctr">
                        <a:spcBef>
                          <a:spcPts val="0"/>
                        </a:spcBef>
                        <a:spcAft>
                          <a:spcPts val="0"/>
                        </a:spcAft>
                      </a:pPr>
                      <a:r>
                        <a:rPr lang="en-US" sz="1200">
                          <a:effectLst/>
                        </a:rPr>
                        <a:t>Type</a:t>
                      </a:r>
                      <a:endParaRPr lang="en-US" sz="1200" b="1">
                        <a:effectLst/>
                        <a:latin typeface="Times New Roman" panose="02020603050405020304" pitchFamily="18" charset="0"/>
                        <a:ea typeface="MS Mincho" panose="02020609040205080304" pitchFamily="49" charset="-128"/>
                      </a:endParaRPr>
                    </a:p>
                  </a:txBody>
                  <a:tcPr marL="68580" marR="68580" marT="34290" marB="34290" anchor="ctr"/>
                </a:tc>
                <a:tc>
                  <a:txBody>
                    <a:bodyPr/>
                    <a:lstStyle/>
                    <a:p>
                      <a:pPr marL="0" marR="0" algn="ctr">
                        <a:spcBef>
                          <a:spcPts val="0"/>
                        </a:spcBef>
                        <a:spcAft>
                          <a:spcPts val="0"/>
                        </a:spcAft>
                      </a:pPr>
                      <a:r>
                        <a:rPr lang="en-US" sz="1200">
                          <a:effectLst/>
                        </a:rPr>
                        <a:t>Valid range</a:t>
                      </a:r>
                      <a:endParaRPr lang="en-US" sz="1200" b="1">
                        <a:effectLst/>
                        <a:latin typeface="Times New Roman" panose="02020603050405020304" pitchFamily="18" charset="0"/>
                        <a:ea typeface="MS Mincho" panose="02020609040205080304" pitchFamily="49" charset="-128"/>
                      </a:endParaRPr>
                    </a:p>
                  </a:txBody>
                  <a:tcPr marL="68580" marR="68580" marT="34290" marB="34290" anchor="ctr"/>
                </a:tc>
                <a:tc>
                  <a:txBody>
                    <a:bodyPr/>
                    <a:lstStyle/>
                    <a:p>
                      <a:pPr marL="0" marR="0" algn="ctr">
                        <a:spcBef>
                          <a:spcPts val="0"/>
                        </a:spcBef>
                        <a:spcAft>
                          <a:spcPts val="0"/>
                        </a:spcAft>
                      </a:pPr>
                      <a:r>
                        <a:rPr lang="en-US" sz="1200">
                          <a:effectLst/>
                        </a:rPr>
                        <a:t>Description</a:t>
                      </a:r>
                      <a:endParaRPr lang="en-US" sz="1200" b="1">
                        <a:effectLst/>
                        <a:latin typeface="Times New Roman" panose="02020603050405020304" pitchFamily="18" charset="0"/>
                        <a:ea typeface="MS Mincho" panose="02020609040205080304" pitchFamily="49" charset="-128"/>
                      </a:endParaRPr>
                    </a:p>
                  </a:txBody>
                  <a:tcPr marL="68580" marR="68580" marT="34290" marB="34290" anchor="ctr"/>
                </a:tc>
                <a:extLst>
                  <a:ext uri="{0D108BD9-81ED-4DB2-BD59-A6C34878D82A}">
                    <a16:rowId xmlns:a16="http://schemas.microsoft.com/office/drawing/2014/main" val="2186039991"/>
                  </a:ext>
                </a:extLst>
              </a:tr>
              <a:tr h="364408">
                <a:tc>
                  <a:txBody>
                    <a:bodyPr/>
                    <a:lstStyle/>
                    <a:p>
                      <a:pPr marL="0" marR="0">
                        <a:spcBef>
                          <a:spcPts val="0"/>
                        </a:spcBef>
                        <a:spcAft>
                          <a:spcPts val="0"/>
                        </a:spcAft>
                      </a:pPr>
                      <a:r>
                        <a:rPr lang="en-US" sz="1200" kern="1200" dirty="0">
                          <a:effectLst/>
                        </a:rPr>
                        <a:t>Profile ID</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tc>
                  <a:txBody>
                    <a:bodyPr/>
                    <a:lstStyle/>
                    <a:p>
                      <a:pPr marL="0" marR="0">
                        <a:spcBef>
                          <a:spcPts val="0"/>
                        </a:spcBef>
                        <a:spcAft>
                          <a:spcPts val="0"/>
                        </a:spcAft>
                      </a:pPr>
                      <a:r>
                        <a:rPr lang="en-US" sz="1200" kern="1200">
                          <a:effectLst/>
                        </a:rPr>
                        <a:t>Integer</a:t>
                      </a:r>
                      <a:endParaRPr lang="en-US" sz="1200">
                        <a:effectLst/>
                        <a:latin typeface="Times New Roman" panose="02020603050405020304" pitchFamily="18" charset="0"/>
                        <a:ea typeface="MS Mincho" panose="02020609040205080304" pitchFamily="49" charset="-128"/>
                      </a:endParaRPr>
                    </a:p>
                  </a:txBody>
                  <a:tcPr marL="68580" marR="68580" marT="34290" marB="34290"/>
                </a:tc>
                <a:tc>
                  <a:txBody>
                    <a:bodyPr/>
                    <a:lstStyle/>
                    <a:p>
                      <a:pPr marL="0" marR="0" indent="0" algn="just">
                        <a:spcBef>
                          <a:spcPts val="300"/>
                        </a:spcBef>
                        <a:spcAft>
                          <a:spcPts val="300"/>
                        </a:spcAft>
                        <a:tabLst>
                          <a:tab pos="406400" algn="l"/>
                          <a:tab pos="685800" algn="l"/>
                          <a:tab pos="960120" algn="l"/>
                          <a:tab pos="1243330" algn="l"/>
                          <a:tab pos="1527175" algn="l"/>
                          <a:tab pos="685800" algn="l"/>
                          <a:tab pos="960120" algn="l"/>
                          <a:tab pos="1243330" algn="l"/>
                          <a:tab pos="1527175" algn="l"/>
                        </a:tabLst>
                      </a:pPr>
                      <a:r>
                        <a:rPr lang="en-US" sz="1200" kern="1200" dirty="0">
                          <a:effectLst/>
                        </a:rPr>
                        <a:t>0x00-0xff</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tc>
                  <a:txBody>
                    <a:bodyPr/>
                    <a:lstStyle/>
                    <a:p>
                      <a:pPr marL="0" marR="0">
                        <a:spcBef>
                          <a:spcPts val="0"/>
                        </a:spcBef>
                        <a:spcAft>
                          <a:spcPts val="0"/>
                        </a:spcAft>
                      </a:pPr>
                      <a:r>
                        <a:rPr lang="en-US" sz="1200" kern="1200" dirty="0">
                          <a:effectLst/>
                        </a:rPr>
                        <a:t>The Profiled ID</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extLst>
                  <a:ext uri="{0D108BD9-81ED-4DB2-BD59-A6C34878D82A}">
                    <a16:rowId xmlns:a16="http://schemas.microsoft.com/office/drawing/2014/main" val="2731394145"/>
                  </a:ext>
                </a:extLst>
              </a:tr>
              <a:tr h="514457">
                <a:tc>
                  <a:txBody>
                    <a:bodyPr/>
                    <a:lstStyle/>
                    <a:p>
                      <a:pPr marL="0" marR="0">
                        <a:spcBef>
                          <a:spcPts val="0"/>
                        </a:spcBef>
                        <a:spcAft>
                          <a:spcPts val="0"/>
                        </a:spcAft>
                      </a:pPr>
                      <a:r>
                        <a:rPr lang="en-US" sz="1200" kern="1200" dirty="0">
                          <a:effectLst/>
                        </a:rPr>
                        <a:t>Profile</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tc>
                  <a:txBody>
                    <a:bodyPr/>
                    <a:lstStyle/>
                    <a:p>
                      <a:pPr marL="0" marR="0">
                        <a:spcBef>
                          <a:spcPts val="0"/>
                        </a:spcBef>
                        <a:spcAft>
                          <a:spcPts val="0"/>
                        </a:spcAft>
                      </a:pPr>
                      <a:r>
                        <a:rPr lang="en-US" sz="1200" kern="1200" dirty="0">
                          <a:effectLst/>
                        </a:rPr>
                        <a:t>Set of octets</a:t>
                      </a:r>
                      <a:endParaRPr lang="en-US" sz="1200" dirty="0">
                        <a:effectLst/>
                      </a:endParaRPr>
                    </a:p>
                  </a:txBody>
                  <a:tcPr marL="68580" marR="68580" marT="34290" marB="34290"/>
                </a:tc>
                <a:tc>
                  <a:txBody>
                    <a:bodyPr/>
                    <a:lstStyle/>
                    <a:p>
                      <a:pPr marL="0" marR="0" indent="0" algn="just">
                        <a:spcBef>
                          <a:spcPts val="300"/>
                        </a:spcBef>
                        <a:spcAft>
                          <a:spcPts val="300"/>
                        </a:spcAft>
                        <a:tabLst>
                          <a:tab pos="406400" algn="l"/>
                          <a:tab pos="685800" algn="l"/>
                          <a:tab pos="960120" algn="l"/>
                          <a:tab pos="1243330" algn="l"/>
                          <a:tab pos="1527175" algn="l"/>
                          <a:tab pos="685800" algn="l"/>
                          <a:tab pos="960120" algn="l"/>
                          <a:tab pos="1243330" algn="l"/>
                          <a:tab pos="1527175" algn="l"/>
                        </a:tabLst>
                      </a:pPr>
                      <a:r>
                        <a:rPr lang="en-US" sz="1200" dirty="0">
                          <a:effectLst/>
                        </a:rPr>
                        <a:t>—</a:t>
                      </a:r>
                      <a:endParaRPr lang="en-US" sz="1200" dirty="0">
                        <a:effectLst/>
                        <a:latin typeface="Times New Roman" panose="02020603050405020304" pitchFamily="18" charset="0"/>
                        <a:ea typeface="MS Mincho" panose="02020609040205080304" pitchFamily="49" charset="-128"/>
                      </a:endParaRPr>
                    </a:p>
                  </a:txBody>
                  <a:tcPr marL="68580" marR="68580" marT="34290" marB="34290" anchor="ctr"/>
                </a:tc>
                <a:tc>
                  <a:txBody>
                    <a:bodyPr/>
                    <a:lstStyle/>
                    <a:p>
                      <a:pPr marL="0" marR="0">
                        <a:spcBef>
                          <a:spcPts val="0"/>
                        </a:spcBef>
                        <a:spcAft>
                          <a:spcPts val="0"/>
                        </a:spcAft>
                      </a:pPr>
                      <a:r>
                        <a:rPr lang="en-US" sz="1200" kern="1200" dirty="0">
                          <a:effectLst/>
                        </a:rPr>
                        <a:t>The Profile information represented in the form of XML/JSON.</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extLst>
                  <a:ext uri="{0D108BD9-81ED-4DB2-BD59-A6C34878D82A}">
                    <a16:rowId xmlns:a16="http://schemas.microsoft.com/office/drawing/2014/main" val="1917209984"/>
                  </a:ext>
                </a:extLst>
              </a:tr>
              <a:tr h="514457">
                <a:tc>
                  <a:txBody>
                    <a:bodyPr/>
                    <a:lstStyle/>
                    <a:p>
                      <a:pPr marL="0" marR="0">
                        <a:spcBef>
                          <a:spcPts val="0"/>
                        </a:spcBef>
                        <a:spcAft>
                          <a:spcPts val="0"/>
                        </a:spcAft>
                      </a:pPr>
                      <a:r>
                        <a:rPr lang="en-US" sz="1200" kern="1200" dirty="0">
                          <a:solidFill>
                            <a:schemeClr val="dk1"/>
                          </a:solidFill>
                          <a:effectLst/>
                          <a:latin typeface="+mn-lt"/>
                          <a:ea typeface="+mn-ea"/>
                          <a:cs typeface="+mn-cs"/>
                        </a:rPr>
                        <a:t>Status</a:t>
                      </a:r>
                    </a:p>
                  </a:txBody>
                  <a:tcPr marL="68580" marR="68580" marT="34290" marB="34290"/>
                </a:tc>
                <a:tc>
                  <a:txBody>
                    <a:bodyPr/>
                    <a:lstStyle/>
                    <a:p>
                      <a:pPr marL="0" marR="0">
                        <a:spcBef>
                          <a:spcPts val="0"/>
                        </a:spcBef>
                        <a:spcAft>
                          <a:spcPts val="0"/>
                        </a:spcAft>
                      </a:pPr>
                      <a:r>
                        <a:rPr lang="en-US" sz="1200" kern="1200">
                          <a:solidFill>
                            <a:schemeClr val="dk1"/>
                          </a:solidFill>
                          <a:effectLst/>
                          <a:latin typeface="+mn-lt"/>
                          <a:ea typeface="+mn-ea"/>
                          <a:cs typeface="+mn-cs"/>
                        </a:rPr>
                        <a:t>Enumeration</a:t>
                      </a:r>
                    </a:p>
                  </a:txBody>
                  <a:tcPr marL="68580" marR="68580" marT="34290" marB="34290"/>
                </a:tc>
                <a:tc>
                  <a:txBody>
                    <a:bodyPr/>
                    <a:lstStyle/>
                    <a:p>
                      <a:pPr marL="0" marR="0">
                        <a:spcBef>
                          <a:spcPts val="0"/>
                        </a:spcBef>
                        <a:spcAft>
                          <a:spcPts val="0"/>
                        </a:spcAft>
                      </a:pPr>
                      <a:r>
                        <a:rPr lang="en-US" sz="1200" kern="1200" dirty="0">
                          <a:solidFill>
                            <a:schemeClr val="dk1"/>
                          </a:solidFill>
                          <a:effectLst/>
                          <a:latin typeface="+mn-lt"/>
                          <a:ea typeface="+mn-ea"/>
                          <a:cs typeface="+mn-cs"/>
                        </a:rPr>
                        <a:t>SUCCESS, INCOMPLETE NON_SUPPORTED, REJECTED</a:t>
                      </a:r>
                    </a:p>
                  </a:txBody>
                  <a:tcPr marL="68580" marR="68580" marT="34290" marB="34290"/>
                </a:tc>
                <a:tc>
                  <a:txBody>
                    <a:bodyPr/>
                    <a:lstStyle/>
                    <a:p>
                      <a:pPr marL="0" marR="0">
                        <a:spcBef>
                          <a:spcPts val="0"/>
                        </a:spcBef>
                        <a:spcAft>
                          <a:spcPts val="0"/>
                        </a:spcAft>
                      </a:pPr>
                      <a:r>
                        <a:rPr lang="en-US" sz="1200" kern="1200" dirty="0">
                          <a:solidFill>
                            <a:schemeClr val="dk1"/>
                          </a:solidFill>
                          <a:effectLst/>
                          <a:latin typeface="+mn-lt"/>
                          <a:ea typeface="+mn-ea"/>
                          <a:cs typeface="+mn-cs"/>
                        </a:rPr>
                        <a:t>The status of the ULM-GET-PROFILE attempt.</a:t>
                      </a:r>
                    </a:p>
                  </a:txBody>
                  <a:tcPr marL="68580" marR="68580" marT="34290" marB="34290"/>
                </a:tc>
                <a:extLst>
                  <a:ext uri="{0D108BD9-81ED-4DB2-BD59-A6C34878D82A}">
                    <a16:rowId xmlns:a16="http://schemas.microsoft.com/office/drawing/2014/main" val="2640561414"/>
                  </a:ext>
                </a:extLst>
              </a:tr>
            </a:tbl>
          </a:graphicData>
        </a:graphic>
      </p:graphicFrame>
      <p:sp>
        <p:nvSpPr>
          <p:cNvPr id="11" name="Rectangle 10"/>
          <p:cNvSpPr/>
          <p:nvPr/>
        </p:nvSpPr>
        <p:spPr>
          <a:xfrm>
            <a:off x="954088" y="2895600"/>
            <a:ext cx="4572000" cy="1323439"/>
          </a:xfrm>
          <a:prstGeom prst="rect">
            <a:avLst/>
          </a:prstGeom>
        </p:spPr>
        <p:txBody>
          <a:bodyPr>
            <a:spAutoFit/>
          </a:bodyPr>
          <a:lstStyle/>
          <a:p>
            <a:pPr lvl="0"/>
            <a:r>
              <a:rPr lang="en-US" sz="1600" dirty="0">
                <a:solidFill>
                  <a:srgbClr val="000000"/>
                </a:solidFill>
              </a:rPr>
              <a:t>ULM-GET-</a:t>
            </a:r>
            <a:r>
              <a:rPr lang="en-US" sz="1600" dirty="0" err="1">
                <a:solidFill>
                  <a:srgbClr val="000000"/>
                </a:solidFill>
              </a:rPr>
              <a:t>PROFILE.confirm</a:t>
            </a:r>
            <a:r>
              <a:rPr lang="en-US" sz="1600" dirty="0">
                <a:solidFill>
                  <a:srgbClr val="000000"/>
                </a:solidFill>
              </a:rPr>
              <a:t>	(</a:t>
            </a:r>
          </a:p>
          <a:p>
            <a:pPr lvl="0"/>
            <a:r>
              <a:rPr lang="en-US" sz="1600" dirty="0">
                <a:solidFill>
                  <a:srgbClr val="000000"/>
                </a:solidFill>
              </a:rPr>
              <a:t>	Profile Id,</a:t>
            </a:r>
          </a:p>
          <a:p>
            <a:pPr lvl="0"/>
            <a:r>
              <a:rPr lang="en-US" sz="1600" dirty="0">
                <a:solidFill>
                  <a:srgbClr val="000000"/>
                </a:solidFill>
              </a:rPr>
              <a:t>	Profile,</a:t>
            </a:r>
          </a:p>
          <a:p>
            <a:pPr lvl="0"/>
            <a:r>
              <a:rPr lang="en-US" sz="1600" dirty="0">
                <a:solidFill>
                  <a:srgbClr val="000000"/>
                </a:solidFill>
              </a:rPr>
              <a:t>	Status</a:t>
            </a:r>
          </a:p>
          <a:p>
            <a:pPr lvl="0"/>
            <a:r>
              <a:rPr lang="en-US" sz="1600" dirty="0">
                <a:solidFill>
                  <a:srgbClr val="000000"/>
                </a:solidFill>
              </a:rPr>
              <a:t>	)</a:t>
            </a:r>
          </a:p>
        </p:txBody>
      </p:sp>
    </p:spTree>
    <p:extLst>
      <p:ext uri="{BB962C8B-B14F-4D97-AF65-F5344CB8AC3E}">
        <p14:creationId xmlns:p14="http://schemas.microsoft.com/office/powerpoint/2010/main" val="869578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ULM-CHANGE-</a:t>
            </a:r>
            <a:r>
              <a:rPr lang="en-US" dirty="0" err="1"/>
              <a:t>PROFILE.request</a:t>
            </a:r>
            <a:r>
              <a:rPr lang="en-US" dirty="0"/>
              <a:t>/confirm</a:t>
            </a:r>
          </a:p>
        </p:txBody>
      </p:sp>
      <p:sp>
        <p:nvSpPr>
          <p:cNvPr id="4" name="Date Placeholder 3"/>
          <p:cNvSpPr>
            <a:spLocks noGrp="1"/>
          </p:cNvSpPr>
          <p:nvPr>
            <p:ph type="dt" sz="half" idx="10"/>
          </p:nvPr>
        </p:nvSpPr>
        <p:spPr/>
        <p:txBody>
          <a:bodyPr/>
          <a:lstStyle/>
          <a:p>
            <a:r>
              <a:rPr lang="en-US" dirty="0"/>
              <a:t>&lt;Mar 2017&gt;</a:t>
            </a:r>
          </a:p>
        </p:txBody>
      </p:sp>
      <p:sp>
        <p:nvSpPr>
          <p:cNvPr id="5" name="Footer Placeholder 4"/>
          <p:cNvSpPr>
            <a:spLocks noGrp="1"/>
          </p:cNvSpPr>
          <p:nvPr>
            <p:ph type="ftr" sz="quarter" idx="11"/>
          </p:nvPr>
        </p:nvSpPr>
        <p:spPr/>
        <p:txBody>
          <a:bodyPr/>
          <a:lstStyle/>
          <a:p>
            <a:r>
              <a:rPr lang="en-US"/>
              <a:t>&lt;Hidetoshi Yokota&gt;, &lt;Landis+Gyr&gt;</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9</a:t>
            </a:fld>
            <a:endParaRPr lang="en-US"/>
          </a:p>
        </p:txBody>
      </p:sp>
      <p:sp>
        <p:nvSpPr>
          <p:cNvPr id="8" name="Rectangle 7"/>
          <p:cNvSpPr/>
          <p:nvPr/>
        </p:nvSpPr>
        <p:spPr>
          <a:xfrm>
            <a:off x="954088" y="1900615"/>
            <a:ext cx="5390496" cy="1077218"/>
          </a:xfrm>
          <a:prstGeom prst="rect">
            <a:avLst/>
          </a:prstGeom>
        </p:spPr>
        <p:txBody>
          <a:bodyPr wrap="square">
            <a:spAutoFit/>
          </a:bodyPr>
          <a:lstStyle/>
          <a:p>
            <a:r>
              <a:rPr lang="en-US" sz="1600" dirty="0"/>
              <a:t>ULM-CHANGE-</a:t>
            </a:r>
            <a:r>
              <a:rPr lang="en-US" sz="1600" dirty="0" err="1"/>
              <a:t>PROFILE.request</a:t>
            </a:r>
            <a:r>
              <a:rPr lang="en-US" sz="1600" dirty="0"/>
              <a:t>	(</a:t>
            </a:r>
          </a:p>
          <a:p>
            <a:r>
              <a:rPr lang="en-US" sz="1600" dirty="0"/>
              <a:t>	Profile Id,</a:t>
            </a:r>
          </a:p>
          <a:p>
            <a:r>
              <a:rPr lang="en-US" sz="1600" dirty="0"/>
              <a:t>	Profile,	// to be changed</a:t>
            </a:r>
          </a:p>
          <a:p>
            <a:r>
              <a:rPr lang="en-US" sz="1600" dirty="0"/>
              <a:t>	)</a:t>
            </a:r>
          </a:p>
        </p:txBody>
      </p:sp>
      <p:graphicFrame>
        <p:nvGraphicFramePr>
          <p:cNvPr id="9" name="Table 8"/>
          <p:cNvGraphicFramePr>
            <a:graphicFrameLocks noGrp="1"/>
          </p:cNvGraphicFramePr>
          <p:nvPr>
            <p:extLst>
              <p:ext uri="{D42A27DB-BD31-4B8C-83A1-F6EECF244321}">
                <p14:modId xmlns:p14="http://schemas.microsoft.com/office/powerpoint/2010/main" val="3807598377"/>
              </p:ext>
            </p:extLst>
          </p:nvPr>
        </p:nvGraphicFramePr>
        <p:xfrm>
          <a:off x="954088" y="4108133"/>
          <a:ext cx="6781800" cy="2044911"/>
        </p:xfrm>
        <a:graphic>
          <a:graphicData uri="http://schemas.openxmlformats.org/drawingml/2006/table">
            <a:tbl>
              <a:tblPr firstRow="1" bandRow="1">
                <a:tableStyleId>{5C22544A-7EE6-4342-B048-85BDC9FD1C3A}</a:tableStyleId>
              </a:tblPr>
              <a:tblGrid>
                <a:gridCol w="1824649">
                  <a:extLst>
                    <a:ext uri="{9D8B030D-6E8A-4147-A177-3AD203B41FA5}">
                      <a16:colId xmlns:a16="http://schemas.microsoft.com/office/drawing/2014/main" val="718395855"/>
                    </a:ext>
                  </a:extLst>
                </a:gridCol>
                <a:gridCol w="1071328">
                  <a:extLst>
                    <a:ext uri="{9D8B030D-6E8A-4147-A177-3AD203B41FA5}">
                      <a16:colId xmlns:a16="http://schemas.microsoft.com/office/drawing/2014/main" val="3336567690"/>
                    </a:ext>
                  </a:extLst>
                </a:gridCol>
                <a:gridCol w="1694621">
                  <a:extLst>
                    <a:ext uri="{9D8B030D-6E8A-4147-A177-3AD203B41FA5}">
                      <a16:colId xmlns:a16="http://schemas.microsoft.com/office/drawing/2014/main" val="3864081891"/>
                    </a:ext>
                  </a:extLst>
                </a:gridCol>
                <a:gridCol w="2191202">
                  <a:extLst>
                    <a:ext uri="{9D8B030D-6E8A-4147-A177-3AD203B41FA5}">
                      <a16:colId xmlns:a16="http://schemas.microsoft.com/office/drawing/2014/main" val="3167204249"/>
                    </a:ext>
                  </a:extLst>
                </a:gridCol>
              </a:tblGrid>
              <a:tr h="263183">
                <a:tc>
                  <a:txBody>
                    <a:bodyPr/>
                    <a:lstStyle/>
                    <a:p>
                      <a:pPr marL="0" marR="0" algn="ctr">
                        <a:spcBef>
                          <a:spcPts val="0"/>
                        </a:spcBef>
                        <a:spcAft>
                          <a:spcPts val="0"/>
                        </a:spcAft>
                      </a:pPr>
                      <a:r>
                        <a:rPr lang="en-US" sz="1200">
                          <a:effectLst/>
                        </a:rPr>
                        <a:t>Name</a:t>
                      </a:r>
                      <a:endParaRPr lang="en-US" sz="1200" b="1">
                        <a:effectLst/>
                        <a:latin typeface="Times New Roman" panose="02020603050405020304" pitchFamily="18" charset="0"/>
                        <a:ea typeface="MS Mincho" panose="02020609040205080304" pitchFamily="49" charset="-128"/>
                      </a:endParaRPr>
                    </a:p>
                  </a:txBody>
                  <a:tcPr marL="68580" marR="68580" marT="34290" marB="34290" anchor="ctr"/>
                </a:tc>
                <a:tc>
                  <a:txBody>
                    <a:bodyPr/>
                    <a:lstStyle/>
                    <a:p>
                      <a:pPr marL="0" marR="0" algn="ctr">
                        <a:spcBef>
                          <a:spcPts val="0"/>
                        </a:spcBef>
                        <a:spcAft>
                          <a:spcPts val="0"/>
                        </a:spcAft>
                      </a:pPr>
                      <a:r>
                        <a:rPr lang="en-US" sz="1200">
                          <a:effectLst/>
                        </a:rPr>
                        <a:t>Type</a:t>
                      </a:r>
                      <a:endParaRPr lang="en-US" sz="1200" b="1">
                        <a:effectLst/>
                        <a:latin typeface="Times New Roman" panose="02020603050405020304" pitchFamily="18" charset="0"/>
                        <a:ea typeface="MS Mincho" panose="02020609040205080304" pitchFamily="49" charset="-128"/>
                      </a:endParaRPr>
                    </a:p>
                  </a:txBody>
                  <a:tcPr marL="68580" marR="68580" marT="34290" marB="34290" anchor="ctr"/>
                </a:tc>
                <a:tc>
                  <a:txBody>
                    <a:bodyPr/>
                    <a:lstStyle/>
                    <a:p>
                      <a:pPr marL="0" marR="0" algn="ctr">
                        <a:spcBef>
                          <a:spcPts val="0"/>
                        </a:spcBef>
                        <a:spcAft>
                          <a:spcPts val="0"/>
                        </a:spcAft>
                      </a:pPr>
                      <a:r>
                        <a:rPr lang="en-US" sz="1200">
                          <a:effectLst/>
                        </a:rPr>
                        <a:t>Valid range</a:t>
                      </a:r>
                      <a:endParaRPr lang="en-US" sz="1200" b="1">
                        <a:effectLst/>
                        <a:latin typeface="Times New Roman" panose="02020603050405020304" pitchFamily="18" charset="0"/>
                        <a:ea typeface="MS Mincho" panose="02020609040205080304" pitchFamily="49" charset="-128"/>
                      </a:endParaRPr>
                    </a:p>
                  </a:txBody>
                  <a:tcPr marL="68580" marR="68580" marT="34290" marB="34290" anchor="ctr"/>
                </a:tc>
                <a:tc>
                  <a:txBody>
                    <a:bodyPr/>
                    <a:lstStyle/>
                    <a:p>
                      <a:pPr marL="0" marR="0" algn="ctr">
                        <a:spcBef>
                          <a:spcPts val="0"/>
                        </a:spcBef>
                        <a:spcAft>
                          <a:spcPts val="0"/>
                        </a:spcAft>
                      </a:pPr>
                      <a:r>
                        <a:rPr lang="en-US" sz="1200">
                          <a:effectLst/>
                        </a:rPr>
                        <a:t>Description</a:t>
                      </a:r>
                      <a:endParaRPr lang="en-US" sz="1200" b="1">
                        <a:effectLst/>
                        <a:latin typeface="Times New Roman" panose="02020603050405020304" pitchFamily="18" charset="0"/>
                        <a:ea typeface="MS Mincho" panose="02020609040205080304" pitchFamily="49" charset="-128"/>
                      </a:endParaRPr>
                    </a:p>
                  </a:txBody>
                  <a:tcPr marL="68580" marR="68580" marT="34290" marB="34290" anchor="ctr"/>
                </a:tc>
                <a:extLst>
                  <a:ext uri="{0D108BD9-81ED-4DB2-BD59-A6C34878D82A}">
                    <a16:rowId xmlns:a16="http://schemas.microsoft.com/office/drawing/2014/main" val="2186039991"/>
                  </a:ext>
                </a:extLst>
              </a:tr>
              <a:tr h="364408">
                <a:tc>
                  <a:txBody>
                    <a:bodyPr/>
                    <a:lstStyle/>
                    <a:p>
                      <a:pPr marL="0" marR="0">
                        <a:spcBef>
                          <a:spcPts val="0"/>
                        </a:spcBef>
                        <a:spcAft>
                          <a:spcPts val="0"/>
                        </a:spcAft>
                      </a:pPr>
                      <a:r>
                        <a:rPr lang="en-US" sz="1200" kern="1200" dirty="0">
                          <a:effectLst/>
                        </a:rPr>
                        <a:t>Profile ID</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tc>
                  <a:txBody>
                    <a:bodyPr/>
                    <a:lstStyle/>
                    <a:p>
                      <a:pPr marL="0" marR="0">
                        <a:spcBef>
                          <a:spcPts val="0"/>
                        </a:spcBef>
                        <a:spcAft>
                          <a:spcPts val="0"/>
                        </a:spcAft>
                      </a:pPr>
                      <a:r>
                        <a:rPr lang="en-US" sz="1200" kern="1200">
                          <a:effectLst/>
                        </a:rPr>
                        <a:t>Integer</a:t>
                      </a:r>
                      <a:endParaRPr lang="en-US" sz="1200">
                        <a:effectLst/>
                        <a:latin typeface="Times New Roman" panose="02020603050405020304" pitchFamily="18" charset="0"/>
                        <a:ea typeface="MS Mincho" panose="02020609040205080304" pitchFamily="49" charset="-128"/>
                      </a:endParaRPr>
                    </a:p>
                  </a:txBody>
                  <a:tcPr marL="68580" marR="68580" marT="34290" marB="34290"/>
                </a:tc>
                <a:tc>
                  <a:txBody>
                    <a:bodyPr/>
                    <a:lstStyle/>
                    <a:p>
                      <a:pPr marL="0" marR="0" indent="0" algn="just">
                        <a:spcBef>
                          <a:spcPts val="300"/>
                        </a:spcBef>
                        <a:spcAft>
                          <a:spcPts val="300"/>
                        </a:spcAft>
                        <a:tabLst>
                          <a:tab pos="406400" algn="l"/>
                          <a:tab pos="685800" algn="l"/>
                          <a:tab pos="960120" algn="l"/>
                          <a:tab pos="1243330" algn="l"/>
                          <a:tab pos="1527175" algn="l"/>
                          <a:tab pos="685800" algn="l"/>
                          <a:tab pos="960120" algn="l"/>
                          <a:tab pos="1243330" algn="l"/>
                          <a:tab pos="1527175" algn="l"/>
                        </a:tabLst>
                      </a:pPr>
                      <a:r>
                        <a:rPr lang="en-US" sz="1200" kern="1200" dirty="0">
                          <a:effectLst/>
                        </a:rPr>
                        <a:t>0x00-0xff</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tc>
                  <a:txBody>
                    <a:bodyPr/>
                    <a:lstStyle/>
                    <a:p>
                      <a:pPr marL="0" marR="0">
                        <a:spcBef>
                          <a:spcPts val="0"/>
                        </a:spcBef>
                        <a:spcAft>
                          <a:spcPts val="0"/>
                        </a:spcAft>
                      </a:pPr>
                      <a:r>
                        <a:rPr lang="en-US" sz="1200" kern="1200" dirty="0">
                          <a:effectLst/>
                        </a:rPr>
                        <a:t>The Profiled ID</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extLst>
                  <a:ext uri="{0D108BD9-81ED-4DB2-BD59-A6C34878D82A}">
                    <a16:rowId xmlns:a16="http://schemas.microsoft.com/office/drawing/2014/main" val="2731394145"/>
                  </a:ext>
                </a:extLst>
              </a:tr>
              <a:tr h="514457">
                <a:tc>
                  <a:txBody>
                    <a:bodyPr/>
                    <a:lstStyle/>
                    <a:p>
                      <a:pPr marL="0" marR="0">
                        <a:spcBef>
                          <a:spcPts val="0"/>
                        </a:spcBef>
                        <a:spcAft>
                          <a:spcPts val="0"/>
                        </a:spcAft>
                      </a:pPr>
                      <a:r>
                        <a:rPr lang="en-US" sz="1200" kern="1200" dirty="0">
                          <a:effectLst/>
                        </a:rPr>
                        <a:t>Profile</a:t>
                      </a:r>
                      <a:endParaRPr lang="en-US" sz="1200" dirty="0">
                        <a:effectLst/>
                        <a:latin typeface="Times New Roman" panose="02020603050405020304" pitchFamily="18" charset="0"/>
                        <a:ea typeface="MS Mincho" panose="02020609040205080304" pitchFamily="49" charset="-128"/>
                      </a:endParaRPr>
                    </a:p>
                  </a:txBody>
                  <a:tcPr marL="68580" marR="68580" marT="34290" marB="34290"/>
                </a:tc>
                <a:tc>
                  <a:txBody>
                    <a:bodyPr/>
                    <a:lstStyle/>
                    <a:p>
                      <a:pPr marL="0" marR="0">
                        <a:spcBef>
                          <a:spcPts val="0"/>
                        </a:spcBef>
                        <a:spcAft>
                          <a:spcPts val="0"/>
                        </a:spcAft>
                      </a:pPr>
                      <a:r>
                        <a:rPr lang="en-US" sz="1200" kern="1200" dirty="0">
                          <a:effectLst/>
                        </a:rPr>
                        <a:t>Set of octets</a:t>
                      </a:r>
                      <a:endParaRPr lang="en-US" sz="1200" dirty="0">
                        <a:effectLst/>
                      </a:endParaRPr>
                    </a:p>
                  </a:txBody>
                  <a:tcPr marL="68580" marR="68580" marT="34290" marB="34290"/>
                </a:tc>
                <a:tc>
                  <a:txBody>
                    <a:bodyPr/>
                    <a:lstStyle/>
                    <a:p>
                      <a:pPr marL="0" marR="0" indent="0" algn="just">
                        <a:spcBef>
                          <a:spcPts val="300"/>
                        </a:spcBef>
                        <a:spcAft>
                          <a:spcPts val="300"/>
                        </a:spcAft>
                        <a:tabLst>
                          <a:tab pos="406400" algn="l"/>
                          <a:tab pos="685800" algn="l"/>
                          <a:tab pos="960120" algn="l"/>
                          <a:tab pos="1243330" algn="l"/>
                          <a:tab pos="1527175" algn="l"/>
                          <a:tab pos="685800" algn="l"/>
                          <a:tab pos="960120" algn="l"/>
                          <a:tab pos="1243330" algn="l"/>
                          <a:tab pos="1527175" algn="l"/>
                        </a:tabLst>
                      </a:pPr>
                      <a:r>
                        <a:rPr lang="en-US" sz="1200" dirty="0">
                          <a:effectLst/>
                        </a:rPr>
                        <a:t>—</a:t>
                      </a:r>
                      <a:endParaRPr lang="en-US" sz="1200" dirty="0">
                        <a:effectLst/>
                        <a:latin typeface="Times New Roman" panose="02020603050405020304" pitchFamily="18" charset="0"/>
                        <a:ea typeface="MS Mincho" panose="02020609040205080304" pitchFamily="49" charset="-128"/>
                      </a:endParaRPr>
                    </a:p>
                  </a:txBody>
                  <a:tcPr marL="68580" marR="68580" marT="34290" marB="34290" anchor="ctr"/>
                </a:tc>
                <a:tc>
                  <a:txBody>
                    <a:bodyPr/>
                    <a:lstStyle/>
                    <a:p>
                      <a:pPr marL="0" marR="0">
                        <a:spcBef>
                          <a:spcPts val="0"/>
                        </a:spcBef>
                        <a:spcAft>
                          <a:spcPts val="0"/>
                        </a:spcAft>
                      </a:pPr>
                      <a:r>
                        <a:rPr lang="en-US" sz="1200" kern="1200" dirty="0">
                          <a:effectLst/>
                        </a:rPr>
                        <a:t>The Profile information represented in the form of XML/JSON. </a:t>
                      </a:r>
                      <a:r>
                        <a:rPr lang="en-US" sz="1200" b="1" kern="1200" dirty="0">
                          <a:solidFill>
                            <a:srgbClr val="FF0000"/>
                          </a:solidFill>
                          <a:effectLst/>
                        </a:rPr>
                        <a:t>For request, all of only changed part </a:t>
                      </a:r>
                      <a:endParaRPr lang="en-US" sz="1200" b="1" dirty="0">
                        <a:solidFill>
                          <a:srgbClr val="FF0000"/>
                        </a:solidFill>
                        <a:effectLst/>
                        <a:latin typeface="Times New Roman" panose="02020603050405020304" pitchFamily="18" charset="0"/>
                        <a:ea typeface="MS Mincho" panose="02020609040205080304" pitchFamily="49" charset="-128"/>
                      </a:endParaRPr>
                    </a:p>
                  </a:txBody>
                  <a:tcPr marL="68580" marR="68580" marT="34290" marB="34290"/>
                </a:tc>
                <a:extLst>
                  <a:ext uri="{0D108BD9-81ED-4DB2-BD59-A6C34878D82A}">
                    <a16:rowId xmlns:a16="http://schemas.microsoft.com/office/drawing/2014/main" val="1917209984"/>
                  </a:ext>
                </a:extLst>
              </a:tr>
              <a:tr h="514457">
                <a:tc>
                  <a:txBody>
                    <a:bodyPr/>
                    <a:lstStyle/>
                    <a:p>
                      <a:pPr marL="0" marR="0">
                        <a:spcBef>
                          <a:spcPts val="0"/>
                        </a:spcBef>
                        <a:spcAft>
                          <a:spcPts val="0"/>
                        </a:spcAft>
                      </a:pPr>
                      <a:r>
                        <a:rPr lang="en-US" sz="1200" kern="1200" dirty="0">
                          <a:solidFill>
                            <a:schemeClr val="dk1"/>
                          </a:solidFill>
                          <a:effectLst/>
                          <a:latin typeface="+mn-lt"/>
                          <a:ea typeface="+mn-ea"/>
                          <a:cs typeface="+mn-cs"/>
                        </a:rPr>
                        <a:t>Status</a:t>
                      </a:r>
                    </a:p>
                  </a:txBody>
                  <a:tcPr marL="68580" marR="68580" marT="34290" marB="34290"/>
                </a:tc>
                <a:tc>
                  <a:txBody>
                    <a:bodyPr/>
                    <a:lstStyle/>
                    <a:p>
                      <a:pPr marL="0" marR="0">
                        <a:spcBef>
                          <a:spcPts val="0"/>
                        </a:spcBef>
                        <a:spcAft>
                          <a:spcPts val="0"/>
                        </a:spcAft>
                      </a:pPr>
                      <a:r>
                        <a:rPr lang="en-US" sz="1200" kern="1200">
                          <a:solidFill>
                            <a:schemeClr val="dk1"/>
                          </a:solidFill>
                          <a:effectLst/>
                          <a:latin typeface="+mn-lt"/>
                          <a:ea typeface="+mn-ea"/>
                          <a:cs typeface="+mn-cs"/>
                        </a:rPr>
                        <a:t>Enumeration</a:t>
                      </a:r>
                    </a:p>
                  </a:txBody>
                  <a:tcPr marL="68580" marR="68580" marT="34290" marB="34290"/>
                </a:tc>
                <a:tc>
                  <a:txBody>
                    <a:bodyPr/>
                    <a:lstStyle/>
                    <a:p>
                      <a:pPr marL="0" marR="0">
                        <a:spcBef>
                          <a:spcPts val="0"/>
                        </a:spcBef>
                        <a:spcAft>
                          <a:spcPts val="0"/>
                        </a:spcAft>
                      </a:pPr>
                      <a:r>
                        <a:rPr lang="en-US" sz="1200" kern="1200" dirty="0">
                          <a:solidFill>
                            <a:schemeClr val="dk1"/>
                          </a:solidFill>
                          <a:effectLst/>
                          <a:latin typeface="+mn-lt"/>
                          <a:ea typeface="+mn-ea"/>
                          <a:cs typeface="+mn-cs"/>
                        </a:rPr>
                        <a:t>SUCCESS, NON_SUPPORTED, REJECTED</a:t>
                      </a:r>
                    </a:p>
                  </a:txBody>
                  <a:tcPr marL="68580" marR="68580" marT="34290" marB="34290"/>
                </a:tc>
                <a:tc>
                  <a:txBody>
                    <a:bodyPr/>
                    <a:lstStyle/>
                    <a:p>
                      <a:pPr marL="0" marR="0">
                        <a:spcBef>
                          <a:spcPts val="0"/>
                        </a:spcBef>
                        <a:spcAft>
                          <a:spcPts val="0"/>
                        </a:spcAft>
                      </a:pPr>
                      <a:r>
                        <a:rPr lang="en-US" sz="1200" kern="1200" dirty="0">
                          <a:solidFill>
                            <a:schemeClr val="dk1"/>
                          </a:solidFill>
                          <a:effectLst/>
                          <a:latin typeface="+mn-lt"/>
                          <a:ea typeface="+mn-ea"/>
                          <a:cs typeface="+mn-cs"/>
                        </a:rPr>
                        <a:t>The status of the ULM-CHANGE-PROFILE attempt.</a:t>
                      </a:r>
                    </a:p>
                  </a:txBody>
                  <a:tcPr marL="68580" marR="68580" marT="34290" marB="34290"/>
                </a:tc>
                <a:extLst>
                  <a:ext uri="{0D108BD9-81ED-4DB2-BD59-A6C34878D82A}">
                    <a16:rowId xmlns:a16="http://schemas.microsoft.com/office/drawing/2014/main" val="2640561414"/>
                  </a:ext>
                </a:extLst>
              </a:tr>
            </a:tbl>
          </a:graphicData>
        </a:graphic>
      </p:graphicFrame>
      <p:sp>
        <p:nvSpPr>
          <p:cNvPr id="11" name="Rectangle 10"/>
          <p:cNvSpPr/>
          <p:nvPr/>
        </p:nvSpPr>
        <p:spPr>
          <a:xfrm>
            <a:off x="954088" y="2895600"/>
            <a:ext cx="4572000" cy="1323439"/>
          </a:xfrm>
          <a:prstGeom prst="rect">
            <a:avLst/>
          </a:prstGeom>
        </p:spPr>
        <p:txBody>
          <a:bodyPr>
            <a:spAutoFit/>
          </a:bodyPr>
          <a:lstStyle/>
          <a:p>
            <a:pPr lvl="0"/>
            <a:r>
              <a:rPr lang="en-US" sz="1600" dirty="0">
                <a:solidFill>
                  <a:srgbClr val="000000"/>
                </a:solidFill>
              </a:rPr>
              <a:t>ULM-CHANGE-</a:t>
            </a:r>
            <a:r>
              <a:rPr lang="en-US" sz="1600" dirty="0" err="1">
                <a:solidFill>
                  <a:srgbClr val="000000"/>
                </a:solidFill>
              </a:rPr>
              <a:t>PROFILE.confirm</a:t>
            </a:r>
            <a:r>
              <a:rPr lang="en-US" sz="1600" dirty="0">
                <a:solidFill>
                  <a:srgbClr val="000000"/>
                </a:solidFill>
              </a:rPr>
              <a:t>	(</a:t>
            </a:r>
          </a:p>
          <a:p>
            <a:pPr lvl="0"/>
            <a:r>
              <a:rPr lang="en-US" sz="1600" dirty="0">
                <a:solidFill>
                  <a:srgbClr val="000000"/>
                </a:solidFill>
              </a:rPr>
              <a:t>	Profile Id,</a:t>
            </a:r>
          </a:p>
          <a:p>
            <a:pPr lvl="0"/>
            <a:r>
              <a:rPr lang="en-US" sz="1600" dirty="0">
                <a:solidFill>
                  <a:srgbClr val="000000"/>
                </a:solidFill>
              </a:rPr>
              <a:t>	Profile,	//result</a:t>
            </a:r>
          </a:p>
          <a:p>
            <a:pPr lvl="0"/>
            <a:r>
              <a:rPr lang="en-US" sz="1600" dirty="0">
                <a:solidFill>
                  <a:srgbClr val="000000"/>
                </a:solidFill>
              </a:rPr>
              <a:t>	Status</a:t>
            </a:r>
          </a:p>
          <a:p>
            <a:pPr lvl="0"/>
            <a:r>
              <a:rPr lang="en-US" sz="1600" dirty="0">
                <a:solidFill>
                  <a:srgbClr val="000000"/>
                </a:solidFill>
              </a:rPr>
              <a:t>	)</a:t>
            </a:r>
          </a:p>
        </p:txBody>
      </p:sp>
    </p:spTree>
    <p:extLst>
      <p:ext uri="{BB962C8B-B14F-4D97-AF65-F5344CB8AC3E}">
        <p14:creationId xmlns:p14="http://schemas.microsoft.com/office/powerpoint/2010/main" val="3132465100"/>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1280</TotalTime>
  <Words>1549</Words>
  <Application>Microsoft Office PowerPoint</Application>
  <PresentationFormat>On-screen Show (4:3)</PresentationFormat>
  <Paragraphs>572</Paragraphs>
  <Slides>23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MS Mincho</vt:lpstr>
      <vt:lpstr>MS PGothic</vt:lpstr>
      <vt:lpstr>Arial</vt:lpstr>
      <vt:lpstr>Calibri</vt:lpstr>
      <vt:lpstr>Courier New</vt:lpstr>
      <vt:lpstr>Times New Roman</vt:lpstr>
      <vt:lpstr>Wingdings</vt:lpstr>
      <vt:lpstr>IEEE-P802_15</vt:lpstr>
      <vt:lpstr>PowerPoint Presentation</vt:lpstr>
      <vt:lpstr>ULI “Profile” for Protocol Management (revisit)</vt:lpstr>
      <vt:lpstr>Example: one-shot MAC/PHY configuration </vt:lpstr>
      <vt:lpstr>Flows of operations</vt:lpstr>
      <vt:lpstr>ULI Profile Operation Primitives</vt:lpstr>
      <vt:lpstr>ULM-CREATE-PROFILE.request/confirm</vt:lpstr>
      <vt:lpstr>ULM-EXEC-PROFILE.request/confirm</vt:lpstr>
      <vt:lpstr>ULM-GET-PROFILE.request/confirm</vt:lpstr>
      <vt:lpstr>ULM-CHANGE-PROFILE.request/confirm</vt:lpstr>
      <vt:lpstr>ULM-DELETE-PROFILE.request/confirm</vt:lpstr>
      <vt:lpstr>Example: configuring a set of parameters using a profile</vt:lpstr>
      <vt:lpstr>Backup &lt;15-17-0050-01-0012&gt;</vt:lpstr>
      <vt:lpstr>ULI “Profile” for Protocol Management</vt:lpstr>
      <vt:lpstr>ULI Profile identification and operation primitives</vt:lpstr>
      <vt:lpstr>Use case 1: one-shot MAC/PHY configuration </vt:lpstr>
      <vt:lpstr>Configuring a set of parameters using a profile</vt:lpstr>
      <vt:lpstr>Configuring a set of parameters using a profile</vt:lpstr>
      <vt:lpstr>Use case 2: 802.x &lt;-&gt; 802.y protocol translation</vt:lpstr>
      <vt:lpstr>Retrieving measurement metrics</vt:lpstr>
      <vt:lpstr>Retrieving measurement metrics</vt:lpstr>
      <vt:lpstr>Use case 3: MAC/PHY configuration  by upper-layer application</vt:lpstr>
      <vt:lpstr>TSCH slotframe setup by 6TOP</vt:lpstr>
      <vt:lpstr>TSCH slotframe setup by 6TOP</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15-17-0215-00-0012</dc:description>
  <cp:lastModifiedBy>Yokota, Hidetoshi</cp:lastModifiedBy>
  <cp:revision>97</cp:revision>
  <cp:lastPrinted>1998-02-10T13:28:06Z</cp:lastPrinted>
  <dcterms:created xsi:type="dcterms:W3CDTF">1999-11-08T18:59:45Z</dcterms:created>
  <dcterms:modified xsi:type="dcterms:W3CDTF">2017-03-16T11:57:34Z</dcterms:modified>
</cp:coreProperties>
</file>