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79" r:id="rId3"/>
    <p:sldId id="272" r:id="rId4"/>
    <p:sldId id="281" r:id="rId5"/>
    <p:sldId id="298" r:id="rId6"/>
    <p:sldId id="299" r:id="rId7"/>
    <p:sldId id="284" r:id="rId8"/>
    <p:sldId id="293" r:id="rId9"/>
    <p:sldId id="303" r:id="rId10"/>
    <p:sldId id="295" r:id="rId11"/>
    <p:sldId id="297" r:id="rId12"/>
    <p:sldId id="301" r:id="rId13"/>
    <p:sldId id="302" r:id="rId14"/>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1" autoAdjust="0"/>
    <p:restoredTop sz="94660"/>
  </p:normalViewPr>
  <p:slideViewPr>
    <p:cSldViewPr showGuides="1">
      <p:cViewPr varScale="1">
        <p:scale>
          <a:sx n="65" d="100"/>
          <a:sy n="65" d="100"/>
        </p:scale>
        <p:origin x="-570" y="-114"/>
      </p:cViewPr>
      <p:guideLst>
        <p:guide orient="horz" pos="1298"/>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4</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6</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extLst>
      <p:ext uri="{BB962C8B-B14F-4D97-AF65-F5344CB8AC3E}">
        <p14:creationId xmlns="" xmlns:p14="http://schemas.microsoft.com/office/powerpoint/2010/main" val="2568464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/MuIT)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/MuIT)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/MuIT)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 2017</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/MuIT)</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March 2017</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/MuIT)</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March 2017</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/MuIT)</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smtClean="0"/>
              <a:t>March 2017</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/MuIT)</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fi-FI" altLang="ja-JP" smtClean="0"/>
              <a:t>Shoichi Kitazawa (Koden TI /MuIT)</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smtClean="0"/>
              <a:t>March 2017</a:t>
            </a:r>
            <a:endParaRPr lang="en-US" altLang="ja-JP" dirty="0"/>
          </a:p>
        </p:txBody>
      </p:sp>
    </p:spTree>
    <p:extLst>
      <p:ext uri="{BB962C8B-B14F-4D97-AF65-F5344CB8AC3E}">
        <p14:creationId xmlns="" xmlns:p14="http://schemas.microsoft.com/office/powerpoint/2010/main" val="3802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March 2017</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fi-FI" altLang="ja-JP" smtClean="0"/>
              <a:t>Shoichi Kitazawa (Koden TI /MuIT)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802. </a:t>
            </a:r>
            <a:r>
              <a:rPr lang="en-US" altLang="ja-JP" sz="1400" b="1" dirty="0" smtClean="0">
                <a:ea typeface="ＭＳ Ｐゴシック" charset="-128"/>
              </a:rPr>
              <a:t>15-17-0214-00-004s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March 2017</a:t>
            </a:r>
            <a:endParaRPr lang="en-US" altLang="ja-JP" dirty="0"/>
          </a:p>
        </p:txBody>
      </p:sp>
      <p:sp>
        <p:nvSpPr>
          <p:cNvPr id="2051" name="フッター プレースホルダー 2"/>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(Koden TI /MuIT)</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a:latin typeface="+mj-ea"/>
                <a:ea typeface="+mj-ea"/>
              </a:rPr>
              <a:t>TG4s Closing Report for </a:t>
            </a:r>
            <a:r>
              <a:rPr lang="en-US" altLang="ja-JP" sz="1600" dirty="0" smtClean="0">
                <a:latin typeface="+mj-ea"/>
                <a:ea typeface="+mj-ea"/>
              </a:rPr>
              <a:t>March 2017</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a:solidFill>
                  <a:schemeClr val="tx2"/>
                </a:solidFill>
                <a:ea typeface="ＭＳ Ｐゴシック" charset="-128"/>
              </a:rPr>
              <a:t>[</a:t>
            </a:r>
            <a:r>
              <a:rPr lang="en-US" altLang="ja-JP" sz="1600" dirty="0" smtClean="0">
                <a:solidFill>
                  <a:schemeClr val="tx2"/>
                </a:solidFill>
                <a:ea typeface="ＭＳ Ｐゴシック" charset="-128"/>
              </a:rPr>
              <a:t>16 </a:t>
            </a:r>
            <a:r>
              <a:rPr lang="en-US" altLang="ja-JP" sz="1600" dirty="0" smtClean="0">
                <a:latin typeface="+mj-ea"/>
              </a:rPr>
              <a:t>March 2017</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a:t>
            </a:r>
            <a:r>
              <a:rPr lang="en-US" altLang="ja-JP" sz="1600" dirty="0" smtClean="0">
                <a:solidFill>
                  <a:schemeClr val="tx2"/>
                </a:solidFill>
                <a:ea typeface="ＭＳ Ｐゴシック" charset="-128"/>
              </a:rPr>
              <a:t>Kitazawa] </a:t>
            </a:r>
            <a:r>
              <a:rPr lang="en-US" altLang="ja-JP" sz="1600" dirty="0">
                <a:solidFill>
                  <a:schemeClr val="tx2"/>
                </a:solidFill>
                <a:ea typeface="ＭＳ Ｐゴシック" charset="-128"/>
              </a:rPr>
              <a:t>Company </a:t>
            </a:r>
            <a:r>
              <a:rPr lang="en-US" altLang="ja-JP" sz="1600" dirty="0" smtClean="0">
                <a:solidFill>
                  <a:schemeClr val="tx2"/>
                </a:solidFill>
                <a:ea typeface="ＭＳ Ｐゴシック" charset="-128"/>
              </a:rPr>
              <a:t>[</a:t>
            </a:r>
            <a:r>
              <a:rPr lang="en-US" altLang="ja-JP" sz="1600" dirty="0" err="1" smtClean="0">
                <a:solidFill>
                  <a:schemeClr val="tx2"/>
                </a:solidFill>
                <a:ea typeface="ＭＳ Ｐゴシック" charset="-128"/>
              </a:rPr>
              <a:t>Kodenn</a:t>
            </a:r>
            <a:r>
              <a:rPr lang="en-US" altLang="ja-JP" sz="1600" dirty="0" smtClean="0">
                <a:solidFill>
                  <a:schemeClr val="tx2"/>
                </a:solidFill>
                <a:ea typeface="ＭＳ Ｐゴシック" charset="-128"/>
              </a:rPr>
              <a:t> TI /Muroran </a:t>
            </a:r>
            <a:r>
              <a:rPr lang="en-US" altLang="ja-JP" sz="1600" dirty="0">
                <a:solidFill>
                  <a:schemeClr val="tx2"/>
                </a:solidFill>
                <a:ea typeface="ＭＳ Ｐゴシック" charset="-128"/>
              </a:rPr>
              <a:t>Institute of </a:t>
            </a:r>
            <a:r>
              <a:rPr lang="en-US" altLang="ja-JP" sz="1600" dirty="0" smtClean="0">
                <a:solidFill>
                  <a:schemeClr val="tx2"/>
                </a:solidFill>
                <a:ea typeface="ＭＳ Ｐゴシック" charset="-128"/>
              </a:rPr>
              <a:t>Technology]</a:t>
            </a:r>
            <a:endParaRPr lang="en-US" altLang="ja-JP" sz="1600" dirty="0">
              <a:solidFill>
                <a:schemeClr val="tx2"/>
              </a:solidFill>
              <a:ea typeface="ＭＳ Ｐゴシック" charset="-128"/>
            </a:endParaRPr>
          </a:p>
          <a:p>
            <a:pPr>
              <a:defRPr/>
            </a:pPr>
            <a:r>
              <a:rPr lang="en-US" altLang="ja-JP" sz="1600" dirty="0">
                <a:solidFill>
                  <a:schemeClr val="tx2"/>
                </a:solidFill>
                <a:ea typeface="ＭＳ Ｐゴシック" charset="-128"/>
              </a:rPr>
              <a:t>Address [Hokkaido JAPAN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defRPr/>
            </a:pPr>
            <a:r>
              <a:rPr lang="en-US" altLang="ja-JP" sz="1600" dirty="0">
                <a:solidFill>
                  <a:schemeClr val="tx2"/>
                </a:solidFill>
                <a:ea typeface="ＭＳ Ｐゴシック" charset="-128"/>
              </a:rPr>
              <a:t>Voice</a:t>
            </a:r>
            <a:r>
              <a:rPr lang="en-US" altLang="ja-JP" sz="1600" dirty="0">
                <a:ea typeface="ＭＳ Ｐゴシック" charset="-128"/>
              </a:rPr>
              <a:t>:[+81-143-46-5345 </a:t>
            </a:r>
            <a:r>
              <a:rPr lang="en-US" altLang="ja-JP" sz="1600" dirty="0" smtClean="0">
                <a:solidFill>
                  <a:schemeClr val="tx2"/>
                </a:solidFill>
                <a:ea typeface="ＭＳ Ｐゴシック" charset="-128"/>
              </a:rPr>
              <a:t>], </a:t>
            </a:r>
            <a:r>
              <a:rPr lang="en-US" altLang="ja-JP" sz="1600" dirty="0">
                <a:solidFill>
                  <a:schemeClr val="tx2"/>
                </a:solidFill>
                <a:ea typeface="ＭＳ Ｐゴシック" charset="-128"/>
              </a:rPr>
              <a:t>FAX: [],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E-Mail:[kitazawa@ieee.org </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[Closing report for the TG4s </a:t>
            </a:r>
            <a:r>
              <a:rPr lang="en-US" altLang="ja-JP" sz="1600" dirty="0" smtClean="0">
                <a:latin typeface="+mj-ea"/>
              </a:rPr>
              <a:t>March 2017</a:t>
            </a:r>
            <a:r>
              <a:rPr lang="en-US" altLang="ja-JP" sz="1600" dirty="0" smtClean="0">
                <a:ea typeface="ＭＳ Ｐゴシック" charset="-128"/>
              </a:rPr>
              <a:t>.]</a:t>
            </a:r>
            <a:endParaRPr lang="en-US" altLang="ja-JP" sz="1600" dirty="0">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[Closing report.]</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sz="2800" dirty="0" smtClean="0"/>
              <a:t>Comment resolution of LB137 and going to </a:t>
            </a:r>
            <a:r>
              <a:rPr lang="en-US" altLang="ja-JP" sz="2800" dirty="0" err="1" smtClean="0"/>
              <a:t>Recirc</a:t>
            </a:r>
            <a:r>
              <a:rPr lang="en-US" altLang="ja-JP" sz="2800" dirty="0" smtClean="0"/>
              <a:t>. </a:t>
            </a:r>
            <a:r>
              <a:rPr lang="en-US" altLang="ja-JP" sz="2800" smtClean="0"/>
              <a:t>LB </a:t>
            </a:r>
            <a:endParaRPr lang="en-US" altLang="ja-JP" sz="2800" dirty="0" smtClean="0"/>
          </a:p>
          <a:p>
            <a:r>
              <a:rPr lang="en-GB" altLang="en-US" sz="2800" dirty="0" smtClean="0"/>
              <a:t>BRC Call times</a:t>
            </a:r>
          </a:p>
          <a:p>
            <a:pPr lvl="1"/>
            <a:r>
              <a:rPr lang="en-US" altLang="ja-JP" sz="2400" dirty="0" smtClean="0"/>
              <a:t>Day: Announce by the reflector </a:t>
            </a:r>
          </a:p>
          <a:p>
            <a:pPr lvl="1"/>
            <a:r>
              <a:rPr lang="en-US" altLang="ja-JP" sz="2400" dirty="0" smtClean="0"/>
              <a:t>Time: Tue 22:00 ET / Wed 11:00 JST </a:t>
            </a:r>
          </a:p>
          <a:p>
            <a:r>
              <a:rPr lang="en-US" altLang="ja-JP" sz="2800" dirty="0" smtClean="0"/>
              <a:t>May meeting</a:t>
            </a:r>
          </a:p>
          <a:p>
            <a:pPr lvl="1"/>
            <a:r>
              <a:rPr lang="en-US" altLang="ja-JP" sz="2400" dirty="0" smtClean="0"/>
              <a:t>4 meeting slots </a:t>
            </a:r>
          </a:p>
          <a:p>
            <a:pPr lvl="1"/>
            <a:r>
              <a:rPr lang="en-US" altLang="ja-JP" sz="2400" dirty="0" smtClean="0"/>
              <a:t>Resolve Recirculation Letter ballot comments</a:t>
            </a:r>
            <a:endParaRPr kumimoji="1" lang="ja-JP" altLang="en-US" sz="2400" dirty="0"/>
          </a:p>
        </p:txBody>
      </p:sp>
      <p:sp>
        <p:nvSpPr>
          <p:cNvPr id="3" name="タイトル 2"/>
          <p:cNvSpPr>
            <a:spLocks noGrp="1"/>
          </p:cNvSpPr>
          <p:nvPr>
            <p:ph type="title"/>
          </p:nvPr>
        </p:nvSpPr>
        <p:spPr/>
        <p:txBody>
          <a:bodyPr/>
          <a:lstStyle/>
          <a:p>
            <a:r>
              <a:rPr kumimoji="1" lang="en-US" altLang="ja-JP" dirty="0" smtClean="0"/>
              <a:t>Next step</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smtClean="0"/>
              <a:t>Shoichi Kitazawa (Koden TI /MuIT)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10</a:t>
            </a:fld>
            <a:endParaRPr lang="en-US" altLang="ja-JP" dirty="0"/>
          </a:p>
        </p:txBody>
      </p:sp>
      <p:sp>
        <p:nvSpPr>
          <p:cNvPr id="6" name="日付プレースホルダ 5"/>
          <p:cNvSpPr>
            <a:spLocks noGrp="1"/>
          </p:cNvSpPr>
          <p:nvPr>
            <p:ph type="dt" sz="half" idx="10"/>
          </p:nvPr>
        </p:nvSpPr>
        <p:spPr/>
        <p:txBody>
          <a:bodyPr/>
          <a:lstStyle/>
          <a:p>
            <a:r>
              <a:rPr lang="en-US" altLang="ja-JP" smtClean="0"/>
              <a:t>March 2017</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smtClean="0"/>
              <a:t>TG4s motion #1</a:t>
            </a:r>
            <a:endParaRPr kumimoji="1" lang="ja-JP" altLang="en-US" dirty="0"/>
          </a:p>
        </p:txBody>
      </p:sp>
      <p:sp>
        <p:nvSpPr>
          <p:cNvPr id="6" name="日付プレースホルダ 5"/>
          <p:cNvSpPr>
            <a:spLocks noGrp="1"/>
          </p:cNvSpPr>
          <p:nvPr>
            <p:ph type="dt" sz="half" idx="10"/>
          </p:nvPr>
        </p:nvSpPr>
        <p:spPr/>
        <p:txBody>
          <a:bodyPr/>
          <a:lstStyle/>
          <a:p>
            <a:r>
              <a:rPr lang="en-US" altLang="ja-JP" smtClean="0"/>
              <a:t>March 2017</a:t>
            </a:r>
            <a:endParaRPr lang="en-US" altLang="ja-JP" dirty="0"/>
          </a:p>
        </p:txBody>
      </p:sp>
      <p:sp>
        <p:nvSpPr>
          <p:cNvPr id="4" name="フッター プレースホルダ 3"/>
          <p:cNvSpPr>
            <a:spLocks noGrp="1"/>
          </p:cNvSpPr>
          <p:nvPr>
            <p:ph type="ftr" sz="quarter" idx="11"/>
          </p:nvPr>
        </p:nvSpPr>
        <p:spPr/>
        <p:txBody>
          <a:bodyPr/>
          <a:lstStyle/>
          <a:p>
            <a:r>
              <a:rPr lang="fi-FI" altLang="ja-JP" smtClean="0"/>
              <a:t>Shoichi Kitazawa (Koden TI /MuIT)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11</a:t>
            </a:fld>
            <a:endParaRPr lang="en-US" altLang="ja-JP" dirty="0"/>
          </a:p>
        </p:txBody>
      </p:sp>
      <p:sp>
        <p:nvSpPr>
          <p:cNvPr id="8" name="コンテンツ プレースホルダ 1"/>
          <p:cNvSpPr txBox="1">
            <a:spLocks/>
          </p:cNvSpPr>
          <p:nvPr/>
        </p:nvSpPr>
        <p:spPr bwMode="auto">
          <a:xfrm>
            <a:off x="251520" y="1700808"/>
            <a:ext cx="8640960" cy="468052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GB" altLang="ja-JP" sz="2000" b="1" i="0" u="none" strike="noStrike" kern="0" cap="none" spc="0" normalizeH="0" baseline="0" noProof="0" smtClean="0">
                <a:ln>
                  <a:noFill/>
                </a:ln>
                <a:solidFill>
                  <a:schemeClr val="tx1"/>
                </a:solidFill>
                <a:effectLst/>
                <a:uLnTx/>
                <a:uFillTx/>
                <a:latin typeface="+mn-lt"/>
                <a:ea typeface="+mn-ea"/>
                <a:cs typeface="+mn-cs"/>
              </a:rPr>
              <a:t>Motion for TG Approval to Form a TG4s BRC.</a:t>
            </a:r>
          </a:p>
          <a:p>
            <a:pPr marL="0" marR="0" lvl="0" indent="0" algn="l" defTabSz="914400" rtl="0" eaLnBrk="1" fontAlgn="base" latinLnBrk="0" hangingPunct="1">
              <a:lnSpc>
                <a:spcPct val="100000"/>
              </a:lnSpc>
              <a:spcBef>
                <a:spcPct val="20000"/>
              </a:spcBef>
              <a:spcAft>
                <a:spcPct val="0"/>
              </a:spcAft>
              <a:buClrTx/>
              <a:buSzTx/>
              <a:buFontTx/>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defRPr/>
            </a:pPr>
            <a:r>
              <a:rPr kumimoji="1" lang="en-US" altLang="ja-JP" sz="2000" b="0" i="1" u="none" strike="noStrike" kern="0" cap="none" spc="0" normalizeH="0" baseline="0" noProof="0" smtClean="0">
                <a:ln>
                  <a:noFill/>
                </a:ln>
                <a:solidFill>
                  <a:schemeClr val="tx1"/>
                </a:solidFill>
                <a:effectLst/>
                <a:uLnTx/>
                <a:uFillTx/>
                <a:latin typeface="+mn-lt"/>
                <a:ea typeface="+mn-ea"/>
                <a:cs typeface="+mn-cs"/>
              </a:rPr>
              <a:t>TG4s requests that 802.15 WG approve the formation of a Ballot Resolution Committee (BRC) for the WG balloting of the P802.15.4s-D02 with the following membership: </a:t>
            </a:r>
            <a:r>
              <a:rPr kumimoji="1" lang="en-US" altLang="en-US" sz="2000" b="0" i="1" u="none" strike="noStrike" kern="0" cap="none" spc="0" normalizeH="0" baseline="0" noProof="0" smtClean="0">
                <a:ln>
                  <a:noFill/>
                </a:ln>
                <a:solidFill>
                  <a:schemeClr val="tx1"/>
                </a:solidFill>
                <a:effectLst/>
                <a:uLnTx/>
                <a:uFillTx/>
                <a:latin typeface="+mn-lt"/>
                <a:ea typeface="+mn-ea"/>
                <a:cs typeface="+mn-cs"/>
              </a:rPr>
              <a:t>Shoichi Kitazawa, Hidetoshi Yokota and Chris Calvert</a:t>
            </a:r>
            <a:r>
              <a:rPr kumimoji="1" lang="en-US" altLang="ja-JP" sz="2000" b="0" i="1" u="none" strike="noStrike" kern="0" cap="none" spc="0" normalizeH="0" baseline="0" noProof="0" smtClean="0">
                <a:ln>
                  <a:noFill/>
                </a:ln>
                <a:solidFill>
                  <a:schemeClr val="tx1"/>
                </a:solidFill>
                <a:effectLst/>
                <a:uLnTx/>
                <a:uFillTx/>
                <a:latin typeface="+mn-lt"/>
                <a:ea typeface="+mn-ea"/>
                <a:cs typeface="+mn-cs"/>
              </a:rPr>
              <a:t>. The 802.15 TG4s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kumimoji="1" lang="en-US" altLang="ja-JP" sz="2000" b="0" i="0" u="none" strike="noStrike" kern="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kumimoji="1" lang="en-US" altLang="en-US" sz="2000" b="0" i="0" u="none" strike="noStrike" kern="0" cap="none" spc="0" normalizeH="0" baseline="0" noProof="0" smtClean="0">
                <a:ln>
                  <a:noFill/>
                </a:ln>
                <a:solidFill>
                  <a:schemeClr val="tx1"/>
                </a:solidFill>
                <a:effectLst/>
                <a:uLnTx/>
                <a:uFillTx/>
                <a:latin typeface="+mn-ea"/>
                <a:ea typeface="+mn-ea"/>
                <a:cs typeface="+mn-cs"/>
              </a:rPr>
              <a:t>Moved by: </a:t>
            </a:r>
            <a:r>
              <a:rPr kumimoji="1" lang="en-US" altLang="en-US" sz="2000" b="0" i="1" u="none" strike="noStrike" kern="0" cap="none" spc="0" normalizeH="0" baseline="0" noProof="0" smtClean="0">
                <a:ln>
                  <a:noFill/>
                </a:ln>
                <a:solidFill>
                  <a:schemeClr val="tx1"/>
                </a:solidFill>
                <a:effectLst/>
                <a:uLnTx/>
                <a:uFillTx/>
                <a:latin typeface="+mn-lt"/>
                <a:ea typeface="+mn-ea"/>
                <a:cs typeface="+mn-cs"/>
              </a:rPr>
              <a:t>Hidetoshi Yokota</a:t>
            </a:r>
            <a:r>
              <a:rPr kumimoji="1" lang="en-US" altLang="ja-JP" sz="2000" b="0" i="0" u="none" strike="noStrike" kern="0" cap="none" spc="0" normalizeH="0" baseline="0" noProof="0" smtClean="0">
                <a:ln>
                  <a:noFill/>
                </a:ln>
                <a:solidFill>
                  <a:schemeClr val="tx1"/>
                </a:solidFill>
                <a:effectLst/>
                <a:uLnTx/>
                <a:uFillTx/>
                <a:latin typeface="+mn-ea"/>
                <a:ea typeface="+mn-ea"/>
                <a:cs typeface="+mn-cs"/>
              </a:rPr>
              <a:t> 		</a:t>
            </a:r>
            <a:r>
              <a:rPr kumimoji="1" lang="en-US" altLang="en-US" sz="2000" b="0" i="0" u="none" strike="noStrike" kern="0" cap="none" spc="0" normalizeH="0" baseline="0" noProof="0" smtClean="0">
                <a:ln>
                  <a:noFill/>
                </a:ln>
                <a:solidFill>
                  <a:schemeClr val="tx1"/>
                </a:solidFill>
                <a:effectLst/>
                <a:uLnTx/>
                <a:uFillTx/>
                <a:latin typeface="+mn-ea"/>
                <a:ea typeface="+mn-ea"/>
                <a:cs typeface="+mn-cs"/>
              </a:rPr>
              <a:t>Seconded by: </a:t>
            </a:r>
            <a:r>
              <a:rPr kumimoji="1" lang="en-US" altLang="en-US" sz="2000" b="0" i="1" u="none" strike="noStrike" kern="0" cap="none" spc="0" normalizeH="0" baseline="0" noProof="0" smtClean="0">
                <a:ln>
                  <a:noFill/>
                </a:ln>
                <a:solidFill>
                  <a:schemeClr val="tx1"/>
                </a:solidFill>
                <a:effectLst/>
                <a:uLnTx/>
                <a:uFillTx/>
                <a:latin typeface="+mn-lt"/>
                <a:ea typeface="+mn-ea"/>
                <a:cs typeface="+mn-cs"/>
              </a:rPr>
              <a:t>Chris Calvert</a:t>
            </a:r>
            <a:endParaRPr kumimoji="1" lang="en-US" altLang="ja-JP" sz="2000" b="0" i="0" u="none" strike="noStrike" kern="0" cap="none" spc="0" normalizeH="0" baseline="0" noProof="0" smtClean="0">
              <a:ln>
                <a:noFill/>
              </a:ln>
              <a:solidFill>
                <a:schemeClr val="tx1"/>
              </a:solidFill>
              <a:effectLst/>
              <a:uLnTx/>
              <a:uFillTx/>
              <a:latin typeface="+mn-ea"/>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kumimoji="1" lang="en-GB" altLang="ja-JP" sz="2000" b="0" i="0" u="none" strike="noStrike" kern="0" cap="none" spc="0" normalizeH="0" baseline="0" noProof="0" smtClean="0">
                <a:ln>
                  <a:noFill/>
                </a:ln>
                <a:solidFill>
                  <a:schemeClr val="tx1"/>
                </a:solidFill>
                <a:effectLst/>
                <a:uLnTx/>
                <a:uFillTx/>
                <a:latin typeface="+mn-ea"/>
                <a:ea typeface="+mn-ea"/>
                <a:cs typeface="+mn-cs"/>
              </a:rPr>
              <a:t>Discussion: 						</a:t>
            </a:r>
            <a:endParaRPr kumimoji="1" lang="en-US" altLang="ja-JP" sz="2000" b="0" i="0" u="none" strike="noStrike" kern="0" cap="none" spc="0" normalizeH="0" baseline="0" noProof="0" smtClean="0">
              <a:ln>
                <a:noFill/>
              </a:ln>
              <a:solidFill>
                <a:schemeClr val="tx1"/>
              </a:solidFill>
              <a:effectLst/>
              <a:uLnTx/>
              <a:uFillTx/>
              <a:latin typeface="+mn-ea"/>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kumimoji="1" lang="en-GB" altLang="ja-JP" sz="2000" b="0" i="0" u="none" strike="noStrike" kern="0" cap="none" spc="0" normalizeH="0" baseline="0" noProof="0" smtClean="0">
                <a:ln>
                  <a:noFill/>
                </a:ln>
                <a:solidFill>
                  <a:schemeClr val="tx1"/>
                </a:solidFill>
                <a:effectLst/>
                <a:uLnTx/>
                <a:uFillTx/>
                <a:latin typeface="+mn-ea"/>
                <a:ea typeface="+mn-ea"/>
                <a:cs typeface="+mn-cs"/>
              </a:rPr>
              <a:t>Objections: </a:t>
            </a:r>
          </a:p>
          <a:p>
            <a:pPr marL="0" marR="0" lvl="0" indent="0" algn="l" defTabSz="914400" rtl="0" eaLnBrk="1" fontAlgn="base" latinLnBrk="0" hangingPunct="1">
              <a:lnSpc>
                <a:spcPct val="100000"/>
              </a:lnSpc>
              <a:spcBef>
                <a:spcPct val="20000"/>
              </a:spcBef>
              <a:spcAft>
                <a:spcPct val="0"/>
              </a:spcAft>
              <a:buClrTx/>
              <a:buSzTx/>
              <a:buFontTx/>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defRPr/>
            </a:pPr>
            <a:r>
              <a:rPr kumimoji="1" lang="en-US" altLang="en-US" sz="1800" b="0" i="0" u="none" strike="noStrike" kern="0" cap="none" spc="0" normalizeH="0" baseline="0" noProof="0" smtClean="0">
                <a:ln>
                  <a:noFill/>
                </a:ln>
                <a:solidFill>
                  <a:schemeClr val="tx1"/>
                </a:solidFill>
                <a:effectLst/>
                <a:uLnTx/>
                <a:uFillTx/>
                <a:latin typeface="Times New Roman" panose="02020603050405020304" pitchFamily="18" charset="0"/>
                <a:ea typeface="+mn-ea"/>
                <a:cs typeface="+mn-cs"/>
              </a:rPr>
              <a:t>Motion carries by unanimous consent</a:t>
            </a:r>
          </a:p>
          <a:p>
            <a:pPr marL="0" marR="0" lvl="0" indent="0" algn="l" defTabSz="914400" rtl="0" eaLnBrk="1" fontAlgn="base" latinLnBrk="0" hangingPunct="1">
              <a:lnSpc>
                <a:spcPct val="100000"/>
              </a:lnSpc>
              <a:spcBef>
                <a:spcPct val="20000"/>
              </a:spcBef>
              <a:spcAft>
                <a:spcPct val="0"/>
              </a:spcAft>
              <a:buClrTx/>
              <a:buSzTx/>
              <a:buFontTx/>
              <a:buChar char="•"/>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defRPr/>
            </a:pPr>
            <a:endParaRPr kumimoji="1" lang="en-US" altLang="en-US" sz="1800" b="0" i="0" u="none" strike="noStrike" kern="0" cap="none" spc="0" normalizeH="0" baseline="0" noProof="0" smtClean="0">
              <a:ln>
                <a:noFill/>
              </a:ln>
              <a:solidFill>
                <a:schemeClr val="tx1"/>
              </a:solidFill>
              <a:effectLst/>
              <a:uLnTx/>
              <a:uFillTx/>
              <a:latin typeface="Times New Roman" panose="02020603050405020304" pitchFamily="18" charset="0"/>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1" lang="ja-JP" altLang="en-US" sz="2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WG Motion </a:t>
            </a:r>
            <a:r>
              <a:rPr lang="en-US" altLang="ja-JP" dirty="0" smtClean="0"/>
              <a:t>#1</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March 2017</a:t>
            </a:r>
            <a:endParaRPr lang="en-US" altLang="ja-JP"/>
          </a:p>
        </p:txBody>
      </p:sp>
      <p:sp>
        <p:nvSpPr>
          <p:cNvPr id="5" name="フッター プレースホルダー 4"/>
          <p:cNvSpPr>
            <a:spLocks noGrp="1"/>
          </p:cNvSpPr>
          <p:nvPr>
            <p:ph type="ftr" sz="quarter" idx="11"/>
          </p:nvPr>
        </p:nvSpPr>
        <p:spPr/>
        <p:txBody>
          <a:bodyPr/>
          <a:lstStyle/>
          <a:p>
            <a:r>
              <a:rPr lang="fi-FI" altLang="ja-JP" smtClean="0"/>
              <a:t>Shoichi Kitazawa (Koden TI /MuIT)</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BF25FEAB-154F-4327-817E-44C3BB0DF0E9}" type="slidenum">
              <a:rPr lang="en-US" altLang="ja-JP" smtClean="0"/>
              <a:pPr/>
              <a:t>12</a:t>
            </a:fld>
            <a:endParaRPr lang="en-US" altLang="ja-JP"/>
          </a:p>
        </p:txBody>
      </p:sp>
      <p:sp>
        <p:nvSpPr>
          <p:cNvPr id="8" name="コンテンツ プレースホルダ 1"/>
          <p:cNvSpPr txBox="1">
            <a:spLocks/>
          </p:cNvSpPr>
          <p:nvPr/>
        </p:nvSpPr>
        <p:spPr>
          <a:xfrm>
            <a:off x="251520" y="1700808"/>
            <a:ext cx="8640960" cy="4680520"/>
          </a:xfrm>
          <a:prstGeom prst="rect">
            <a:avLst/>
          </a:prstGeom>
        </p:spPr>
        <p: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GB" altLang="ja-JP" sz="2000" b="1" i="0" u="none" strike="noStrike" kern="0" cap="none" spc="0" normalizeH="0" baseline="0" noProof="0" dirty="0" smtClean="0">
                <a:ln>
                  <a:noFill/>
                </a:ln>
                <a:solidFill>
                  <a:schemeClr val="tx1"/>
                </a:solidFill>
                <a:effectLst/>
                <a:uLnTx/>
                <a:uFillTx/>
                <a:latin typeface="+mn-lt"/>
                <a:ea typeface="+mn-ea"/>
                <a:cs typeface="+mn-cs"/>
              </a:rPr>
              <a:t>Motion for TG Approval to Form a TG4s BRC.</a:t>
            </a:r>
          </a:p>
          <a:p>
            <a:pPr marL="0" marR="0" lvl="0" indent="0" algn="l" defTabSz="914400" rtl="0" eaLnBrk="1" fontAlgn="base" latinLnBrk="0" hangingPunct="1">
              <a:lnSpc>
                <a:spcPct val="100000"/>
              </a:lnSpc>
              <a:spcBef>
                <a:spcPct val="20000"/>
              </a:spcBef>
              <a:spcAft>
                <a:spcPct val="0"/>
              </a:spcAft>
              <a:buClrTx/>
              <a:buSzTx/>
              <a:buFontTx/>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defRPr/>
            </a:pPr>
            <a:r>
              <a:rPr kumimoji="1" lang="en-US" altLang="ja-JP" sz="2000" b="0" i="1" u="none" strike="noStrike" kern="0" cap="none" spc="0" normalizeH="0" baseline="0" noProof="0" dirty="0" smtClean="0">
                <a:ln>
                  <a:noFill/>
                </a:ln>
                <a:solidFill>
                  <a:schemeClr val="tx1"/>
                </a:solidFill>
                <a:effectLst/>
                <a:uLnTx/>
                <a:uFillTx/>
                <a:latin typeface="+mn-lt"/>
                <a:ea typeface="+mn-ea"/>
                <a:cs typeface="+mn-cs"/>
              </a:rPr>
              <a:t>TG4s requests that 802.15 WG approve the formation of a Ballot Resolution Committee (BRC) for the WG balloting of the P802.15.4s-D02 with the following membership: </a:t>
            </a:r>
            <a:r>
              <a:rPr kumimoji="1" lang="en-US" altLang="en-US" sz="2000" b="0" i="1" u="none" strike="noStrike" kern="0" cap="none" spc="0" normalizeH="0" baseline="0" noProof="0" dirty="0" smtClean="0">
                <a:ln>
                  <a:noFill/>
                </a:ln>
                <a:solidFill>
                  <a:schemeClr val="tx1"/>
                </a:solidFill>
                <a:effectLst/>
                <a:uLnTx/>
                <a:uFillTx/>
                <a:latin typeface="+mn-lt"/>
                <a:ea typeface="+mn-ea"/>
                <a:cs typeface="+mn-cs"/>
              </a:rPr>
              <a:t>Shoichi Kitazawa, Hidetoshi Yokota and Chris Calvert</a:t>
            </a:r>
            <a:r>
              <a:rPr kumimoji="1" lang="en-US" altLang="ja-JP" sz="2000" b="0" i="1" u="none" strike="noStrike" kern="0" cap="none" spc="0" normalizeH="0" baseline="0" noProof="0" dirty="0" smtClean="0">
                <a:ln>
                  <a:noFill/>
                </a:ln>
                <a:solidFill>
                  <a:schemeClr val="tx1"/>
                </a:solidFill>
                <a:effectLst/>
                <a:uLnTx/>
                <a:uFillTx/>
                <a:latin typeface="+mn-lt"/>
                <a:ea typeface="+mn-ea"/>
                <a:cs typeface="+mn-cs"/>
              </a:rPr>
              <a:t>. The 802.15 TG4s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kumimoji="1" lang="en-US" altLang="ja-JP"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kumimoji="1" lang="en-US" altLang="en-US" sz="2000" b="0" i="0" u="none" strike="noStrike" kern="0" cap="none" spc="0" normalizeH="0" baseline="0" noProof="0" dirty="0" smtClean="0">
                <a:ln>
                  <a:noFill/>
                </a:ln>
                <a:solidFill>
                  <a:schemeClr val="tx1"/>
                </a:solidFill>
                <a:effectLst/>
                <a:uLnTx/>
                <a:uFillTx/>
                <a:latin typeface="+mn-ea"/>
                <a:ea typeface="+mn-ea"/>
                <a:cs typeface="+mn-cs"/>
              </a:rPr>
              <a:t>Moved by: </a:t>
            </a:r>
            <a:r>
              <a:rPr kumimoji="1" lang="en-US" altLang="en-US" sz="2000" b="0" i="1" u="none" strike="noStrike" kern="0" cap="none" spc="0" normalizeH="0" baseline="0" noProof="0" dirty="0" smtClean="0">
                <a:ln>
                  <a:noFill/>
                </a:ln>
                <a:solidFill>
                  <a:schemeClr val="tx1"/>
                </a:solidFill>
                <a:effectLst/>
                <a:uLnTx/>
                <a:uFillTx/>
                <a:latin typeface="+mn-ea"/>
                <a:ea typeface="+mn-ea"/>
                <a:cs typeface="+mn-cs"/>
              </a:rPr>
              <a:t>Shoichi Kitazawa</a:t>
            </a:r>
            <a:r>
              <a:rPr kumimoji="1" lang="en-US" altLang="ja-JP" sz="2000" b="0" i="1" u="none" strike="noStrike" kern="0" cap="none" spc="0" normalizeH="0" baseline="0" noProof="0" dirty="0" smtClean="0">
                <a:ln>
                  <a:noFill/>
                </a:ln>
                <a:solidFill>
                  <a:schemeClr val="tx1"/>
                </a:solidFill>
                <a:effectLst/>
                <a:uLnTx/>
                <a:uFillTx/>
                <a:latin typeface="+mn-ea"/>
                <a:ea typeface="+mn-ea"/>
                <a:cs typeface="+mn-cs"/>
              </a:rPr>
              <a:t> </a:t>
            </a:r>
            <a:r>
              <a:rPr kumimoji="1" lang="en-US" altLang="ja-JP" sz="2000" b="0" i="0" u="none" strike="noStrike" kern="0" cap="none" spc="0" normalizeH="0" baseline="0" noProof="0" dirty="0" smtClean="0">
                <a:ln>
                  <a:noFill/>
                </a:ln>
                <a:solidFill>
                  <a:schemeClr val="tx1"/>
                </a:solidFill>
                <a:effectLst/>
                <a:uLnTx/>
                <a:uFillTx/>
                <a:latin typeface="+mn-ea"/>
                <a:ea typeface="+mn-ea"/>
                <a:cs typeface="+mn-cs"/>
              </a:rPr>
              <a:t>		</a:t>
            </a:r>
            <a:r>
              <a:rPr kumimoji="1" lang="en-US" altLang="en-US" sz="2000" b="0" i="0" u="none" strike="noStrike" kern="0" cap="none" spc="0" normalizeH="0" baseline="0" noProof="0" dirty="0" smtClean="0">
                <a:ln>
                  <a:noFill/>
                </a:ln>
                <a:solidFill>
                  <a:schemeClr val="tx1"/>
                </a:solidFill>
                <a:effectLst/>
                <a:uLnTx/>
                <a:uFillTx/>
                <a:latin typeface="+mn-ea"/>
                <a:ea typeface="+mn-ea"/>
                <a:cs typeface="+mn-cs"/>
              </a:rPr>
              <a:t>Seconded by:</a:t>
            </a:r>
            <a:endParaRPr kumimoji="1" lang="en-US" altLang="ja-JP" sz="2000" b="0" i="0" u="none" strike="noStrike" kern="0" cap="none" spc="0" normalizeH="0" baseline="0" noProof="0" dirty="0" smtClean="0">
              <a:ln>
                <a:noFill/>
              </a:ln>
              <a:solidFill>
                <a:schemeClr val="tx1"/>
              </a:solidFill>
              <a:effectLst/>
              <a:uLnTx/>
              <a:uFillTx/>
              <a:latin typeface="+mn-ea"/>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kumimoji="1" lang="en-GB" altLang="ja-JP" sz="2000" b="0" i="0" u="none" strike="noStrike" kern="0" cap="none" spc="0" normalizeH="0" baseline="0" noProof="0" dirty="0" smtClean="0">
                <a:ln>
                  <a:noFill/>
                </a:ln>
                <a:solidFill>
                  <a:schemeClr val="tx1"/>
                </a:solidFill>
                <a:effectLst/>
                <a:uLnTx/>
                <a:uFillTx/>
                <a:latin typeface="+mn-ea"/>
                <a:ea typeface="+mn-ea"/>
                <a:cs typeface="+mn-cs"/>
              </a:rPr>
              <a:t>Discussion: 						</a:t>
            </a:r>
            <a:endParaRPr kumimoji="1" lang="en-US" altLang="ja-JP" sz="2000" b="0" i="0" u="none" strike="noStrike" kern="0" cap="none" spc="0" normalizeH="0" baseline="0" noProof="0" dirty="0" smtClean="0">
              <a:ln>
                <a:noFill/>
              </a:ln>
              <a:solidFill>
                <a:schemeClr val="tx1"/>
              </a:solidFill>
              <a:effectLst/>
              <a:uLnTx/>
              <a:uFillTx/>
              <a:latin typeface="+mn-ea"/>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kumimoji="1" lang="en-GB" altLang="ja-JP" sz="2000" b="0" i="0" u="none" strike="noStrike" kern="0" cap="none" spc="0" normalizeH="0" baseline="0" noProof="0" dirty="0" smtClean="0">
                <a:ln>
                  <a:noFill/>
                </a:ln>
                <a:solidFill>
                  <a:schemeClr val="tx1"/>
                </a:solidFill>
                <a:effectLst/>
                <a:uLnTx/>
                <a:uFillTx/>
                <a:latin typeface="+mn-ea"/>
                <a:ea typeface="+mn-ea"/>
                <a:cs typeface="+mn-cs"/>
              </a:rPr>
              <a:t>Objections: </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1" lang="ja-JP" altLang="en-US" sz="2000" b="0" i="0" u="none" strike="noStrike" kern="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2351379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ja-JP" smtClean="0"/>
              <a:t>March 2017</a:t>
            </a:r>
            <a:endParaRPr lang="en-US" altLang="ja-JP" dirty="0"/>
          </a:p>
        </p:txBody>
      </p:sp>
      <p:sp>
        <p:nvSpPr>
          <p:cNvPr id="5" name="フッター プレースホルダ 4"/>
          <p:cNvSpPr>
            <a:spLocks noGrp="1"/>
          </p:cNvSpPr>
          <p:nvPr>
            <p:ph type="ftr" sz="quarter" idx="11"/>
          </p:nvPr>
        </p:nvSpPr>
        <p:spPr/>
        <p:txBody>
          <a:bodyPr/>
          <a:lstStyle/>
          <a:p>
            <a:pPr>
              <a:defRPr/>
            </a:pPr>
            <a:r>
              <a:rPr lang="fi-FI" altLang="ja-JP" smtClean="0"/>
              <a:t>Shoichi Kitazawa (Koden TI /MuIT)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5B276CEC-641A-426A-A4CF-567A72D18702}" type="slidenum">
              <a:rPr lang="en-US" altLang="ja-JP" smtClean="0"/>
              <a:pPr>
                <a:defRPr/>
              </a:pPr>
              <a:t>13</a:t>
            </a:fld>
            <a:endParaRPr lang="en-US" altLang="ja-JP" dirty="0"/>
          </a:p>
        </p:txBody>
      </p:sp>
      <p:sp>
        <p:nvSpPr>
          <p:cNvPr id="7" name="テキスト ボックス 6"/>
          <p:cNvSpPr txBox="1"/>
          <p:nvPr/>
        </p:nvSpPr>
        <p:spPr>
          <a:xfrm>
            <a:off x="3491880" y="2996952"/>
            <a:ext cx="2087431" cy="584775"/>
          </a:xfrm>
          <a:prstGeom prst="rect">
            <a:avLst/>
          </a:prstGeom>
          <a:noFill/>
        </p:spPr>
        <p:txBody>
          <a:bodyPr wrap="none" rtlCol="0">
            <a:spAutoFit/>
          </a:bodyPr>
          <a:lstStyle/>
          <a:p>
            <a:r>
              <a:rPr kumimoji="1" lang="en-US" altLang="ja-JP" sz="3200" dirty="0" smtClean="0"/>
              <a:t>Thank you!</a:t>
            </a:r>
            <a:endParaRPr kumimoji="1" lang="ja-JP" altLang="en-US"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March 2017</a:t>
            </a:r>
            <a:endParaRPr lang="en-US" altLang="ja-JP" dirty="0"/>
          </a:p>
        </p:txBody>
      </p:sp>
      <p:sp>
        <p:nvSpPr>
          <p:cNvPr id="3075" name="フッター プレースホルダー 4"/>
          <p:cNvSpPr>
            <a:spLocks noGrp="1"/>
          </p:cNvSpPr>
          <p:nvPr>
            <p:ph type="ftr" sz="quarter" idx="11"/>
          </p:nvPr>
        </p:nvSpPr>
        <p:spPr>
          <a:noFill/>
          <a:ln>
            <a:miter lim="800000"/>
            <a:headEnd/>
            <a:tailEnd/>
          </a:ln>
        </p:spPr>
        <p:txBody>
          <a:bodyPr/>
          <a:lstStyle/>
          <a:p>
            <a:r>
              <a:rPr lang="fi-FI" altLang="ja-JP" smtClean="0"/>
              <a:t>Shoichi Kitazawa (Koden TI /MuIT)</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a:t>Slide </a:t>
            </a:r>
            <a:fld id="{B5E08AEC-46ED-40F2-81AC-69CFA93FED46}" type="slidenum">
              <a:rPr lang="en-US" altLang="ja-JP"/>
              <a:pPr/>
              <a:t>2</a:t>
            </a:fld>
            <a:endParaRPr lang="en-US" altLang="ja-JP"/>
          </a:p>
        </p:txBody>
      </p:sp>
      <p:sp>
        <p:nvSpPr>
          <p:cNvPr id="3077" name="Rectangle 2"/>
          <p:cNvSpPr>
            <a:spLocks noGrp="1" noChangeArrowheads="1"/>
          </p:cNvSpPr>
          <p:nvPr>
            <p:ph type="ctrTitle"/>
          </p:nvPr>
        </p:nvSpPr>
        <p:spPr>
          <a:xfrm>
            <a:off x="685800" y="2286000"/>
            <a:ext cx="7772400" cy="1143000"/>
          </a:xfrm>
        </p:spPr>
        <p:txBody>
          <a:bodyPr/>
          <a:lstStyle/>
          <a:p>
            <a:r>
              <a:rPr lang="en-US" altLang="ja-JP" b="1" dirty="0">
                <a:ea typeface="ＭＳ Ｐゴシック" pitchFamily="50" charset="-128"/>
              </a:rPr>
              <a:t>IEEE 802.15 TG4s</a:t>
            </a:r>
            <a:br>
              <a:rPr lang="en-US" altLang="ja-JP" b="1" dirty="0">
                <a:ea typeface="ＭＳ Ｐゴシック" pitchFamily="50" charset="-128"/>
              </a:rPr>
            </a:br>
            <a:r>
              <a:rPr lang="en-US" altLang="ja-JP" dirty="0">
                <a:ea typeface="ＭＳ Ｐゴシック" pitchFamily="50" charset="-128"/>
              </a:rPr>
              <a:t>Closing report</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t>Vancouver</a:t>
            </a:r>
            <a:r>
              <a:rPr lang="en-US" altLang="ja-JP" dirty="0">
                <a:ea typeface="ＭＳ Ｐゴシック" pitchFamily="50" charset="-128"/>
              </a:rPr>
              <a:t/>
            </a:r>
            <a:br>
              <a:rPr lang="en-US" altLang="ja-JP" dirty="0">
                <a:ea typeface="ＭＳ Ｐゴシック" pitchFamily="50" charset="-128"/>
              </a:rPr>
            </a:br>
            <a:r>
              <a:rPr lang="en-US" altLang="ja-JP" dirty="0" smtClean="0">
                <a:latin typeface="+mj-ea"/>
              </a:rPr>
              <a:t> 16 March 2017</a:t>
            </a:r>
            <a:endParaRPr lang="ja-JP" altLang="ja-JP" dirty="0">
              <a:ea typeface="ＭＳ Ｐゴシック" charset="-128"/>
            </a:endParaRPr>
          </a:p>
        </p:txBody>
      </p:sp>
    </p:spTree>
    <p:extLst>
      <p:ext uri="{BB962C8B-B14F-4D97-AF65-F5344CB8AC3E}">
        <p14:creationId xmlns="" xmlns:p14="http://schemas.microsoft.com/office/powerpoint/2010/main" val="2155675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(Koden TI /MuIT)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March 2017</a:t>
            </a:r>
            <a:endParaRPr lang="en-US" altLang="ja-JP" dirty="0"/>
          </a:p>
        </p:txBody>
      </p:sp>
      <p:graphicFrame>
        <p:nvGraphicFramePr>
          <p:cNvPr id="7" name="コンテンツ プレースホルダー 8"/>
          <p:cNvGraphicFramePr>
            <a:graphicFrameLocks noGrp="1"/>
          </p:cNvGraphicFramePr>
          <p:nvPr>
            <p:ph idx="1"/>
            <p:extLst>
              <p:ext uri="{D42A27DB-BD31-4B8C-83A1-F6EECF244321}">
                <p14:modId xmlns:p14="http://schemas.microsoft.com/office/powerpoint/2010/main" xmlns="" val="3795609884"/>
              </p:ext>
            </p:extLst>
          </p:nvPr>
        </p:nvGraphicFramePr>
        <p:xfrm>
          <a:off x="323528" y="2060848"/>
          <a:ext cx="8468878" cy="2962840"/>
        </p:xfrm>
        <a:graphic>
          <a:graphicData uri="http://schemas.openxmlformats.org/drawingml/2006/table">
            <a:tbl>
              <a:tblPr firstRow="1" bandRow="1">
                <a:tableStyleId>{93296810-A885-4BE3-A3E7-6D5BEEA58F35}</a:tableStyleId>
              </a:tblPr>
              <a:tblGrid>
                <a:gridCol w="1268878">
                  <a:extLst>
                    <a:ext uri="{9D8B030D-6E8A-4147-A177-3AD203B41FA5}">
                      <a16:colId xmlns:a16="http://schemas.microsoft.com/office/drawing/2014/main" xmlns="" val="20000"/>
                    </a:ext>
                  </a:extLst>
                </a:gridCol>
                <a:gridCol w="1800000">
                  <a:extLst>
                    <a:ext uri="{9D8B030D-6E8A-4147-A177-3AD203B41FA5}">
                      <a16:colId xmlns:a16="http://schemas.microsoft.com/office/drawing/2014/main" xmlns="" val="20001"/>
                    </a:ext>
                  </a:extLst>
                </a:gridCol>
                <a:gridCol w="1800000">
                  <a:extLst>
                    <a:ext uri="{9D8B030D-6E8A-4147-A177-3AD203B41FA5}">
                      <a16:colId xmlns:a16="http://schemas.microsoft.com/office/drawing/2014/main" xmlns="" val="20002"/>
                    </a:ext>
                  </a:extLst>
                </a:gridCol>
                <a:gridCol w="1800000">
                  <a:extLst>
                    <a:ext uri="{9D8B030D-6E8A-4147-A177-3AD203B41FA5}">
                      <a16:colId xmlns:a16="http://schemas.microsoft.com/office/drawing/2014/main" xmlns="" val="20003"/>
                    </a:ext>
                  </a:extLst>
                </a:gridCol>
                <a:gridCol w="1800000">
                  <a:extLst>
                    <a:ext uri="{9D8B030D-6E8A-4147-A177-3AD203B41FA5}">
                      <a16:colId xmlns:a16="http://schemas.microsoft.com/office/drawing/2014/main" xmlns=""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a16="http://schemas.microsoft.com/office/drawing/2014/main" xmlns="" val="10000"/>
                  </a:ext>
                </a:extLst>
              </a:tr>
              <a:tr h="648000">
                <a:tc>
                  <a:txBody>
                    <a:bodyPr/>
                    <a:lstStyle/>
                    <a:p>
                      <a:pPr algn="ctr"/>
                      <a:r>
                        <a:rPr kumimoji="1" lang="en-US" altLang="ja-JP" dirty="0"/>
                        <a:t>AM1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s</a:t>
                      </a:r>
                      <a:br>
                        <a:rPr kumimoji="1" lang="en-US" altLang="ja-JP" baseline="0" dirty="0" smtClean="0"/>
                      </a:br>
                      <a:r>
                        <a:rPr kumimoji="1" lang="en-US" altLang="ja-JP" baseline="0" dirty="0" smtClean="0"/>
                        <a:t>Kensington (4F)</a:t>
                      </a:r>
                      <a:endParaRPr kumimoji="1" lang="en-US" altLang="ja-JP" baseline="0" dirty="0"/>
                    </a:p>
                  </a:txBody>
                  <a:tcPr marL="36000" marR="36000" marT="36000" marB="36000" anchor="ctr"/>
                </a:tc>
                <a:extLst>
                  <a:ext uri="{0D108BD9-81ED-4DB2-BD59-A6C34878D82A}">
                    <a16:rowId xmlns:a16="http://schemas.microsoft.com/office/drawing/2014/main" xmlns=""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marL="36000" marR="36000" marT="36000" marB="36000" anchor="ctr"/>
                </a:tc>
                <a:extLst>
                  <a:ext uri="{0D108BD9-81ED-4DB2-BD59-A6C34878D82A}">
                    <a16:rowId xmlns:a16="http://schemas.microsoft.com/office/drawing/2014/main" xmlns=""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Regency E (3F)</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xmlns="" val="10003"/>
                  </a:ext>
                </a:extLst>
              </a:tr>
              <a:tr h="648000">
                <a:tc>
                  <a:txBody>
                    <a:bodyPr/>
                    <a:lstStyle/>
                    <a:p>
                      <a:pPr algn="ctr"/>
                      <a:r>
                        <a:rPr kumimoji="1" lang="en-US" altLang="ja-JP" dirty="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xmlns="" val="10004"/>
                  </a:ext>
                </a:extLst>
              </a:tr>
            </a:tbl>
          </a:graphicData>
        </a:graphic>
      </p:graphicFrame>
    </p:spTree>
    <p:extLst>
      <p:ext uri="{BB962C8B-B14F-4D97-AF65-F5344CB8AC3E}">
        <p14:creationId xmlns="" xmlns:p14="http://schemas.microsoft.com/office/powerpoint/2010/main" val="1424290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2017</a:t>
            </a:r>
            <a:endParaRPr lang="en-US"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fi-FI" altLang="ja-JP" smtClean="0"/>
              <a:t>Shoichi Kitazawa (Koden TI /MuIT)</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4</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772816"/>
            <a:ext cx="8640960" cy="4536504"/>
          </a:xfrm>
          <a:ln/>
        </p:spPr>
        <p:txBody>
          <a:bodyPr>
            <a:normAutofit/>
          </a:bodyPr>
          <a:lstStyle/>
          <a:p>
            <a:r>
              <a:rPr lang="en-US" altLang="ja-JP" sz="2400" dirty="0" smtClean="0"/>
              <a:t>Agenda </a:t>
            </a:r>
            <a:r>
              <a:rPr lang="en-US" altLang="ja-JP" sz="2400" dirty="0"/>
              <a:t>Setting</a:t>
            </a:r>
          </a:p>
          <a:p>
            <a:r>
              <a:rPr lang="en-US" altLang="ja-JP" sz="2400" dirty="0"/>
              <a:t>Approve </a:t>
            </a:r>
            <a:r>
              <a:rPr lang="en-US" altLang="ja-JP" sz="2400" dirty="0" smtClean="0"/>
              <a:t>ATL meeting minutes</a:t>
            </a:r>
          </a:p>
          <a:p>
            <a:r>
              <a:rPr lang="en-US" altLang="ja-JP" sz="2400" dirty="0" smtClean="0"/>
              <a:t>Comment resolution</a:t>
            </a:r>
          </a:p>
          <a:p>
            <a:r>
              <a:rPr lang="en-US" altLang="ja-JP" sz="2400" dirty="0" smtClean="0"/>
              <a:t>Timeline </a:t>
            </a:r>
            <a:endParaRPr lang="en-US" altLang="ja-JP" sz="2400" dirty="0"/>
          </a:p>
          <a:p>
            <a:pPr>
              <a:lnSpc>
                <a:spcPct val="80000"/>
              </a:lnSpc>
            </a:pPr>
            <a:r>
              <a:rPr lang="en-US" altLang="ja-JP" sz="2400" dirty="0"/>
              <a:t>TG Motion for BRC and Teleconference</a:t>
            </a:r>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p14="http://schemas.microsoft.com/office/powerpoint/2010/main" xmlns="" val="19474677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ea typeface="ＭＳ Ｐゴシック" pitchFamily="50" charset="-128"/>
              </a:rPr>
              <a:t>Accomplishment for the meeting</a:t>
            </a:r>
            <a:endParaRPr kumimoji="1" lang="ja-JP" altLang="en-US" dirty="0"/>
          </a:p>
        </p:txBody>
      </p:sp>
      <p:sp>
        <p:nvSpPr>
          <p:cNvPr id="3" name="コンテンツ プレースホルダ 2"/>
          <p:cNvSpPr>
            <a:spLocks noGrp="1"/>
          </p:cNvSpPr>
          <p:nvPr>
            <p:ph idx="1"/>
          </p:nvPr>
        </p:nvSpPr>
        <p:spPr>
          <a:xfrm>
            <a:off x="251520" y="1700808"/>
            <a:ext cx="8640960" cy="4608512"/>
          </a:xfrm>
        </p:spPr>
        <p:txBody>
          <a:bodyPr/>
          <a:lstStyle/>
          <a:p>
            <a:r>
              <a:rPr lang="en-US" altLang="ja-JP" sz="2400" dirty="0" smtClean="0">
                <a:ea typeface="ＭＳ Ｐゴシック" pitchFamily="50" charset="-128"/>
              </a:rPr>
              <a:t>Two </a:t>
            </a:r>
            <a:r>
              <a:rPr lang="en-US" altLang="ja-JP" sz="2400" dirty="0">
                <a:ea typeface="ＭＳ Ｐゴシック" pitchFamily="50" charset="-128"/>
              </a:rPr>
              <a:t>meetings were held</a:t>
            </a:r>
            <a:endParaRPr lang="en-US" altLang="ja-JP" sz="2400" dirty="0">
              <a:ea typeface="굴림" pitchFamily="34" charset="-127"/>
            </a:endParaRPr>
          </a:p>
          <a:p>
            <a:r>
              <a:rPr lang="en-US" altLang="ja-JP" sz="2400" dirty="0" smtClean="0">
                <a:ea typeface="ＭＳ Ｐゴシック" pitchFamily="50" charset="-128"/>
              </a:rPr>
              <a:t>January meeting minute was approved</a:t>
            </a:r>
          </a:p>
          <a:p>
            <a:r>
              <a:rPr lang="en-US" altLang="ja-JP" sz="2400" dirty="0" smtClean="0">
                <a:ea typeface="ＭＳ Ｐゴシック" pitchFamily="50" charset="-128"/>
              </a:rPr>
              <a:t>Reviewed D02</a:t>
            </a:r>
            <a:r>
              <a:rPr lang="ja-JP" altLang="en-US" sz="2400" dirty="0" smtClean="0">
                <a:ea typeface="ＭＳ Ｐゴシック" pitchFamily="50" charset="-128"/>
              </a:rPr>
              <a:t> </a:t>
            </a:r>
            <a:r>
              <a:rPr lang="en-US" altLang="ja-JP" sz="2400" dirty="0" smtClean="0">
                <a:ea typeface="ＭＳ Ｐゴシック" pitchFamily="50" charset="-128"/>
              </a:rPr>
              <a:t>and </a:t>
            </a:r>
            <a:r>
              <a:rPr lang="en-US" altLang="ja-JP" sz="2400" smtClean="0">
                <a:ea typeface="ＭＳ Ｐゴシック" pitchFamily="50" charset="-128"/>
              </a:rPr>
              <a:t>revised Timeline</a:t>
            </a:r>
            <a:endParaRPr lang="en-US" altLang="ja-JP" sz="2400" dirty="0">
              <a:ea typeface="ＭＳ Ｐゴシック" pitchFamily="50" charset="-128"/>
            </a:endParaRPr>
          </a:p>
          <a:p>
            <a:r>
              <a:rPr lang="en-US" altLang="ja-JP" sz="2400" dirty="0" smtClean="0"/>
              <a:t>TG </a:t>
            </a:r>
            <a:r>
              <a:rPr lang="en-US" altLang="ja-JP" sz="2400" dirty="0"/>
              <a:t>motion </a:t>
            </a:r>
            <a:r>
              <a:rPr lang="en-US" altLang="ja-JP" sz="2400" dirty="0" smtClean="0"/>
              <a:t>for BRC formation was </a:t>
            </a:r>
            <a:r>
              <a:rPr lang="en-US" altLang="ja-JP" sz="2400" dirty="0"/>
              <a:t>unanimously approved</a:t>
            </a:r>
          </a:p>
          <a:p>
            <a:r>
              <a:rPr lang="en-US" altLang="ja-JP" sz="2400" dirty="0"/>
              <a:t>Plan </a:t>
            </a:r>
            <a:r>
              <a:rPr lang="en-US" altLang="ja-JP" sz="2400" dirty="0" smtClean="0"/>
              <a:t>for BRC teleconference and May meeting were </a:t>
            </a:r>
            <a:r>
              <a:rPr lang="en-US" altLang="ja-JP" sz="2400" dirty="0"/>
              <a:t>confirmed</a:t>
            </a:r>
            <a:endParaRPr lang="en-US" altLang="ja-JP" sz="1800" dirty="0">
              <a:ea typeface="ＭＳ Ｐゴシック" pitchFamily="50" charset="-128"/>
            </a:endParaRPr>
          </a:p>
        </p:txBody>
      </p:sp>
      <p:sp>
        <p:nvSpPr>
          <p:cNvPr id="4" name="日付プレースホルダ 3"/>
          <p:cNvSpPr>
            <a:spLocks noGrp="1"/>
          </p:cNvSpPr>
          <p:nvPr>
            <p:ph type="dt" sz="half" idx="10"/>
          </p:nvPr>
        </p:nvSpPr>
        <p:spPr/>
        <p:txBody>
          <a:bodyPr/>
          <a:lstStyle/>
          <a:p>
            <a:pPr>
              <a:defRPr/>
            </a:pPr>
            <a:r>
              <a:rPr lang="en-US" altLang="ja-JP" smtClean="0"/>
              <a:t>March 2017</a:t>
            </a:r>
            <a:endParaRPr lang="en-US" altLang="ja-JP" dirty="0"/>
          </a:p>
        </p:txBody>
      </p:sp>
      <p:sp>
        <p:nvSpPr>
          <p:cNvPr id="5" name="フッター プレースホルダ 4"/>
          <p:cNvSpPr>
            <a:spLocks noGrp="1"/>
          </p:cNvSpPr>
          <p:nvPr>
            <p:ph type="ftr" sz="quarter" idx="11"/>
          </p:nvPr>
        </p:nvSpPr>
        <p:spPr>
          <a:xfrm>
            <a:off x="4875213" y="6475413"/>
            <a:ext cx="3735387" cy="369332"/>
          </a:xfrm>
        </p:spPr>
        <p:txBody>
          <a:bodyPr/>
          <a:lstStyle/>
          <a:p>
            <a:pPr>
              <a:defRPr/>
            </a:pPr>
            <a:r>
              <a:rPr lang="fi-FI" altLang="ja-JP" smtClean="0"/>
              <a:t>Shoichi Kitazawa (Koden TI /MuIT)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a:t>Slide </a:t>
            </a:r>
            <a:fld id="{5B276CEC-641A-426A-A4CF-567A72D18702}" type="slidenum">
              <a:rPr lang="en-US" altLang="ja-JP" smtClean="0"/>
              <a:pPr>
                <a:defRPr/>
              </a:pPr>
              <a:t>5</a:t>
            </a:fld>
            <a:endParaRPr lang="en-US" altLang="ja-JP" dirty="0"/>
          </a:p>
        </p:txBody>
      </p:sp>
    </p:spTree>
    <p:extLst>
      <p:ext uri="{BB962C8B-B14F-4D97-AF65-F5344CB8AC3E}">
        <p14:creationId xmlns="" xmlns:p14="http://schemas.microsoft.com/office/powerpoint/2010/main" val="862702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2017</a:t>
            </a:r>
            <a:endParaRPr lang="en-US" altLang="ja-JP" dirty="0"/>
          </a:p>
        </p:txBody>
      </p:sp>
      <p:sp>
        <p:nvSpPr>
          <p:cNvPr id="5" name="フッター プレースホルダー 4"/>
          <p:cNvSpPr>
            <a:spLocks noGrp="1"/>
          </p:cNvSpPr>
          <p:nvPr>
            <p:ph type="ftr" sz="quarter" idx="11"/>
          </p:nvPr>
        </p:nvSpPr>
        <p:spPr/>
        <p:txBody>
          <a:bodyPr/>
          <a:lstStyle/>
          <a:p>
            <a:r>
              <a:rPr lang="fi-FI" altLang="ja-JP" smtClean="0"/>
              <a:t>Shoichi Kitazawa (Koden TI /MuIT)</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6</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Results of </a:t>
            </a:r>
            <a:r>
              <a:rPr lang="en-US" altLang="ja-JP" sz="3200" dirty="0" err="1" smtClean="0"/>
              <a:t>Recirc</a:t>
            </a:r>
            <a:r>
              <a:rPr lang="en-US" altLang="ja-JP" sz="3200" dirty="0" smtClean="0"/>
              <a:t>. Letter </a:t>
            </a:r>
            <a:r>
              <a:rPr lang="en-US" altLang="ja-JP" sz="3200" dirty="0"/>
              <a:t>Ballot (</a:t>
            </a:r>
            <a:r>
              <a:rPr lang="en-US" altLang="ja-JP" sz="3200" dirty="0" smtClean="0"/>
              <a:t>LB137)</a:t>
            </a:r>
            <a:br>
              <a:rPr lang="en-US" altLang="ja-JP" sz="3200" dirty="0" smtClean="0"/>
            </a:br>
            <a:r>
              <a:rPr lang="en-US" altLang="ja-JP" sz="3200" dirty="0" smtClean="0"/>
              <a:t>(Unaudited)</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fontScale="92500" lnSpcReduction="10000"/>
          </a:bodyPr>
          <a:lstStyle/>
          <a:p>
            <a:pPr marL="0" indent="0">
              <a:buNone/>
            </a:pPr>
            <a:r>
              <a:rPr lang="en-US" altLang="ja-JP" sz="2400" dirty="0" smtClean="0"/>
              <a:t>VOTERS	96</a:t>
            </a:r>
          </a:p>
          <a:p>
            <a:pPr marL="0" indent="0">
              <a:buNone/>
            </a:pPr>
            <a:r>
              <a:rPr lang="en-US" altLang="ja-JP" sz="2400" dirty="0" smtClean="0"/>
              <a:t>VOTED	69</a:t>
            </a:r>
          </a:p>
          <a:p>
            <a:pPr marL="0" indent="0">
              <a:buNone/>
            </a:pPr>
            <a:r>
              <a:rPr lang="en-US" altLang="ja-JP" sz="2400" dirty="0" smtClean="0"/>
              <a:t>YES		60</a:t>
            </a:r>
          </a:p>
          <a:p>
            <a:pPr marL="0" indent="0">
              <a:buNone/>
            </a:pPr>
            <a:r>
              <a:rPr lang="en-US" altLang="ja-JP" sz="2400" dirty="0" smtClean="0"/>
              <a:t>ABSTAIN	5</a:t>
            </a:r>
          </a:p>
          <a:p>
            <a:pPr marL="0" indent="0">
              <a:buNone/>
            </a:pPr>
            <a:r>
              <a:rPr lang="en-US" altLang="ja-JP" sz="2400" dirty="0" smtClean="0"/>
              <a:t>NO		4</a:t>
            </a:r>
          </a:p>
          <a:p>
            <a:pPr marL="0" indent="0">
              <a:buNone/>
            </a:pPr>
            <a:r>
              <a:rPr lang="en-US" altLang="ja-JP" sz="2400" dirty="0" smtClean="0"/>
              <a:t>% VOTERS	71.88%</a:t>
            </a:r>
          </a:p>
          <a:p>
            <a:pPr marL="0" indent="0">
              <a:buNone/>
            </a:pPr>
            <a:r>
              <a:rPr lang="en-US" altLang="ja-JP" sz="2400" dirty="0" smtClean="0"/>
              <a:t>% YES		93.75%</a:t>
            </a:r>
          </a:p>
          <a:p>
            <a:pPr marL="0" indent="0">
              <a:buNone/>
            </a:pPr>
            <a:r>
              <a:rPr lang="en-US" altLang="ja-JP" sz="2400" dirty="0" smtClean="0"/>
              <a:t>% ABSTAIN	7.25%</a:t>
            </a:r>
          </a:p>
          <a:p>
            <a:pPr marL="0" indent="0">
              <a:buNone/>
            </a:pPr>
            <a:endParaRPr lang="en-US" altLang="ja-JP" sz="2400" dirty="0"/>
          </a:p>
          <a:p>
            <a:pPr marL="0" indent="0">
              <a:buNone/>
            </a:pPr>
            <a:r>
              <a:rPr lang="en-US" altLang="ja-JP" sz="2400" dirty="0"/>
              <a:t>The letter ballot is valid and the draft passes the minimum approval level of 75%</a:t>
            </a:r>
          </a:p>
        </p:txBody>
      </p:sp>
    </p:spTree>
    <p:extLst>
      <p:ext uri="{BB962C8B-B14F-4D97-AF65-F5344CB8AC3E}">
        <p14:creationId xmlns="" xmlns:p14="http://schemas.microsoft.com/office/powerpoint/2010/main" val="24937769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smtClean="0"/>
              <a:t>TG4s January 2017 Meeting Minutes (15-17-069r0</a:t>
            </a:r>
            <a:r>
              <a:rPr lang="en-US" altLang="ja-JP" sz="2400" dirty="0" smtClean="0"/>
              <a:t>)</a:t>
            </a:r>
          </a:p>
          <a:p>
            <a:r>
              <a:rPr lang="en-US" altLang="ja-JP" sz="2400" smtClean="0"/>
              <a:t>TG4s arch </a:t>
            </a:r>
            <a:r>
              <a:rPr lang="en-US" altLang="ja-JP" sz="2400" smtClean="0"/>
              <a:t>2017 </a:t>
            </a:r>
            <a:r>
              <a:rPr lang="en-US" altLang="ja-JP" sz="2400" smtClean="0"/>
              <a:t>Agenda (15-17-152r1)</a:t>
            </a:r>
            <a:endParaRPr lang="en-US" altLang="ja-JP" sz="2400" dirty="0" smtClean="0"/>
          </a:p>
          <a:p>
            <a:r>
              <a:rPr lang="en-US" altLang="ja-JP" sz="2400" dirty="0" smtClean="0"/>
              <a:t>TG4s Opening information for March 2017 (15-17-173r3)</a:t>
            </a:r>
          </a:p>
          <a:p>
            <a:r>
              <a:rPr lang="en-US" altLang="ja-JP" sz="2400" dirty="0" smtClean="0"/>
              <a:t>Timeline of TG4s (</a:t>
            </a:r>
            <a:r>
              <a:rPr lang="en-US" altLang="ja-JP" sz="2400" dirty="0" smtClean="0"/>
              <a:t>15-14-559-r4)</a:t>
            </a:r>
            <a:endParaRPr lang="en-US" altLang="ja-JP" sz="2400" dirty="0"/>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(Koden TI /MuIT)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7</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March 2017</a:t>
            </a:r>
            <a:endParaRPr lang="en-US" altLang="ja-JP" dirty="0"/>
          </a:p>
        </p:txBody>
      </p:sp>
    </p:spTree>
    <p:extLst>
      <p:ext uri="{BB962C8B-B14F-4D97-AF65-F5344CB8AC3E}">
        <p14:creationId xmlns:p14="http://schemas.microsoft.com/office/powerpoint/2010/main" xmlns="" val="2473650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November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a:t>
            </a:r>
            <a:r>
              <a:rPr lang="en-US" altLang="ja-JP" sz="2400" dirty="0" smtClean="0"/>
              <a:t>2016</a:t>
            </a:r>
          </a:p>
          <a:p>
            <a:r>
              <a:rPr lang="en-US" altLang="ja-JP" sz="2400" dirty="0" smtClean="0"/>
              <a:t>Recirculation LB		Feb 2017</a:t>
            </a:r>
            <a:endParaRPr lang="en-US" altLang="ja-JP" sz="2400" dirty="0"/>
          </a:p>
          <a:p>
            <a:r>
              <a:rPr lang="en-US" altLang="ja-JP" sz="2400" dirty="0" smtClean="0"/>
              <a:t>Initial Sponsor </a:t>
            </a:r>
            <a:r>
              <a:rPr lang="en-US" altLang="ja-JP" sz="2400" dirty="0"/>
              <a:t>Ballot	</a:t>
            </a:r>
            <a:r>
              <a:rPr lang="en-US" altLang="ja-JP" sz="2400" dirty="0" smtClean="0"/>
              <a:t>July  </a:t>
            </a:r>
            <a:r>
              <a:rPr lang="en-US" altLang="ja-JP" sz="2400" dirty="0"/>
              <a:t>2017</a:t>
            </a:r>
          </a:p>
          <a:p>
            <a:r>
              <a:rPr lang="de-DE" altLang="ja-JP" sz="2400" dirty="0"/>
              <a:t>Submission to RevCom	</a:t>
            </a:r>
            <a:r>
              <a:rPr lang="en-US" altLang="ja-JP" sz="2400" dirty="0" smtClean="0"/>
              <a:t>December</a:t>
            </a:r>
            <a:r>
              <a:rPr lang="de-DE" altLang="ja-JP" sz="2400" dirty="0" smtClean="0"/>
              <a:t> 2017</a:t>
            </a:r>
            <a:endParaRPr lang="de-DE" altLang="ja-JP" sz="2400" dirty="0"/>
          </a:p>
        </p:txBody>
      </p:sp>
      <p:sp>
        <p:nvSpPr>
          <p:cNvPr id="3" name="日付プレースホルダー 2"/>
          <p:cNvSpPr>
            <a:spLocks noGrp="1"/>
          </p:cNvSpPr>
          <p:nvPr>
            <p:ph type="dt" sz="half" idx="10"/>
          </p:nvPr>
        </p:nvSpPr>
        <p:spPr/>
        <p:txBody>
          <a:bodyPr/>
          <a:lstStyle/>
          <a:p>
            <a:r>
              <a:rPr lang="en-US" altLang="ja-JP" smtClean="0"/>
              <a:t>March 2017</a:t>
            </a:r>
            <a:endParaRPr lang="en-US" altLang="ja-JP" dirty="0"/>
          </a:p>
        </p:txBody>
      </p:sp>
      <p:sp>
        <p:nvSpPr>
          <p:cNvPr id="4" name="フッター プレースホルダー 3"/>
          <p:cNvSpPr>
            <a:spLocks noGrp="1"/>
          </p:cNvSpPr>
          <p:nvPr>
            <p:ph type="ftr" sz="quarter" idx="11"/>
          </p:nvPr>
        </p:nvSpPr>
        <p:spPr>
          <a:xfrm>
            <a:off x="5486400" y="6475413"/>
            <a:ext cx="3124200" cy="184666"/>
          </a:xfrm>
        </p:spPr>
        <p:txBody>
          <a:bodyPr/>
          <a:lstStyle/>
          <a:p>
            <a:r>
              <a:rPr lang="fi-FI" altLang="ja-JP" smtClean="0"/>
              <a:t>Shoichi Kitazawa (Koden TI /MuIT)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8</a:t>
            </a:fld>
            <a:endParaRPr lang="en-US" altLang="ja-JP" dirty="0"/>
          </a:p>
        </p:txBody>
      </p:sp>
    </p:spTree>
    <p:extLst>
      <p:ext uri="{BB962C8B-B14F-4D97-AF65-F5344CB8AC3E}">
        <p14:creationId xmlns:p14="http://schemas.microsoft.com/office/powerpoint/2010/main" xmlns="" val="11412111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ja-JP" smtClean="0"/>
              <a:t>March 2017</a:t>
            </a:r>
            <a:endParaRPr lang="en-US" altLang="ja-JP" dirty="0"/>
          </a:p>
        </p:txBody>
      </p:sp>
      <p:sp>
        <p:nvSpPr>
          <p:cNvPr id="5" name="フッター プレースホルダ 4"/>
          <p:cNvSpPr>
            <a:spLocks noGrp="1"/>
          </p:cNvSpPr>
          <p:nvPr>
            <p:ph type="ftr" sz="quarter" idx="11"/>
          </p:nvPr>
        </p:nvSpPr>
        <p:spPr/>
        <p:txBody>
          <a:bodyPr/>
          <a:lstStyle/>
          <a:p>
            <a:pPr>
              <a:defRPr/>
            </a:pPr>
            <a:r>
              <a:rPr lang="fi-FI" altLang="ja-JP" smtClean="0"/>
              <a:t>Shoichi Kitazawa (Koden TI /MuIT)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5B276CEC-641A-426A-A4CF-567A72D18702}" type="slidenum">
              <a:rPr lang="en-US" altLang="ja-JP" smtClean="0"/>
              <a:pPr>
                <a:defRPr/>
              </a:pPr>
              <a:t>9</a:t>
            </a:fld>
            <a:endParaRPr lang="en-US" altLang="ja-JP" dirty="0"/>
          </a:p>
        </p:txBody>
      </p:sp>
      <p:graphicFrame>
        <p:nvGraphicFramePr>
          <p:cNvPr id="9" name="Table 5"/>
          <p:cNvGraphicFramePr>
            <a:graphicFrameLocks noGrp="1" noChangeAspect="1"/>
          </p:cNvGraphicFramePr>
          <p:nvPr>
            <p:extLst>
              <p:ext uri="{D42A27DB-BD31-4B8C-83A1-F6EECF244321}">
                <p14:modId xmlns="" xmlns:p14="http://schemas.microsoft.com/office/powerpoint/2010/main" val="2274331448"/>
              </p:ext>
            </p:extLst>
          </p:nvPr>
        </p:nvGraphicFramePr>
        <p:xfrm>
          <a:off x="395536" y="1916832"/>
          <a:ext cx="8276289" cy="3864538"/>
        </p:xfrm>
        <a:graphic>
          <a:graphicData uri="http://schemas.openxmlformats.org/drawingml/2006/table">
            <a:tbl>
              <a:tblPr/>
              <a:tblGrid>
                <a:gridCol w="289434"/>
                <a:gridCol w="1356937"/>
                <a:gridCol w="289434"/>
                <a:gridCol w="289434"/>
                <a:gridCol w="289434"/>
                <a:gridCol w="289434"/>
                <a:gridCol w="289434"/>
                <a:gridCol w="289434"/>
                <a:gridCol w="289434"/>
                <a:gridCol w="289434"/>
                <a:gridCol w="289434"/>
                <a:gridCol w="289434"/>
                <a:gridCol w="289434"/>
                <a:gridCol w="289434"/>
                <a:gridCol w="289434"/>
                <a:gridCol w="289434"/>
                <a:gridCol w="289434"/>
                <a:gridCol w="289434"/>
                <a:gridCol w="289434"/>
                <a:gridCol w="289434"/>
                <a:gridCol w="289434"/>
                <a:gridCol w="282668"/>
                <a:gridCol w="282668"/>
                <a:gridCol w="282668"/>
                <a:gridCol w="282668"/>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2018</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12</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smtClean="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smtClean="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smtClean="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smtClean="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smtClean="0">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bl>
          </a:graphicData>
        </a:graphic>
      </p:graphicFrame>
      <p:cxnSp>
        <p:nvCxnSpPr>
          <p:cNvPr id="8" name="直線コネクタ 7"/>
          <p:cNvCxnSpPr/>
          <p:nvPr/>
        </p:nvCxnSpPr>
        <p:spPr bwMode="auto">
          <a:xfrm>
            <a:off x="6516216" y="2564904"/>
            <a:ext cx="0" cy="331236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2262</TotalTime>
  <Words>666</Words>
  <Application>Microsoft Office PowerPoint</Application>
  <PresentationFormat>画面に合わせる (4:3)</PresentationFormat>
  <Paragraphs>174</Paragraphs>
  <Slides>13</Slides>
  <Notes>2</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IEEE-P802_15</vt:lpstr>
      <vt:lpstr>スライド 1</vt:lpstr>
      <vt:lpstr>IEEE 802.15 TG4s Closing report</vt:lpstr>
      <vt:lpstr>TG4s schedule for the week</vt:lpstr>
      <vt:lpstr>Agenda</vt:lpstr>
      <vt:lpstr>Accomplishment for the meeting</vt:lpstr>
      <vt:lpstr>Results of Recirc. Letter Ballot (LB137) (Unaudited)</vt:lpstr>
      <vt:lpstr>Contributions</vt:lpstr>
      <vt:lpstr>Time planning</vt:lpstr>
      <vt:lpstr>スライド 9</vt:lpstr>
      <vt:lpstr>Next step</vt:lpstr>
      <vt:lpstr>TG4s motion #1</vt:lpstr>
      <vt:lpstr>WG Motion #1</vt:lpstr>
      <vt:lpstr>スライド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closing report for Jan 2017</dc:title>
  <dc:subject>IEEE 802.15 &lt;subject&gt;</dc:subject>
  <dc:creator>kitazawa</dc:creator>
  <dc:description>15-17-0071-00-004s</dc:description>
  <cp:lastModifiedBy>kitazawa</cp:lastModifiedBy>
  <cp:revision>11</cp:revision>
  <cp:lastPrinted>2015-06-24T08:51:36Z</cp:lastPrinted>
  <dcterms:created xsi:type="dcterms:W3CDTF">2015-02-02T05:19:06Z</dcterms:created>
  <dcterms:modified xsi:type="dcterms:W3CDTF">2017-03-17T00:51:30Z</dcterms:modified>
</cp:coreProperties>
</file>