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4" r:id="rId3"/>
    <p:sldId id="256" r:id="rId4"/>
    <p:sldId id="262" r:id="rId5"/>
    <p:sldId id="258"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21158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2017</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2017</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March 2017</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CB7B7E0-0F46-4441-9B04-17FE8EFC6EFA}" type="slidenum">
              <a:rPr lang="en-US" altLang="en-US"/>
              <a:pPr/>
              <a:t>‹#›</a:t>
            </a:fld>
            <a:endParaRPr lang="en-US" alt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2017</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802.15-17-0212-02-007a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March 2017</a:t>
            </a:r>
            <a:endParaRPr lang="en-US" altLang="en-US"/>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15.7m Closing Report March 2017</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March 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Company Intel</a:t>
            </a:r>
            <a:endParaRPr lang="en-US" altLang="en-US" sz="1600" dirty="0">
              <a:solidFill>
                <a:schemeClr val="tx2"/>
              </a:solidFill>
            </a:endParaRPr>
          </a:p>
          <a:p>
            <a:r>
              <a:rPr lang="en-US" altLang="en-US" sz="1600" dirty="0" smtClean="0">
                <a:solidFill>
                  <a:schemeClr val="tx2"/>
                </a:solidFill>
              </a:rPr>
              <a:t>Address</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a:t>
            </a:r>
            <a:r>
              <a:rPr lang="en-US" altLang="en-US" sz="1600" dirty="0">
                <a:solidFill>
                  <a:schemeClr val="tx2"/>
                </a:solidFill>
              </a:rPr>
              <a:t>FAX</a:t>
            </a:r>
            <a:r>
              <a:rPr lang="en-US" altLang="en-US" sz="1600" dirty="0" smtClean="0">
                <a:solidFill>
                  <a:schemeClr val="tx2"/>
                </a:solidFill>
              </a:rPr>
              <a:t>:, E-Mail</a:t>
            </a:r>
            <a:r>
              <a:rPr lang="en-US" altLang="en-US" sz="1600" dirty="0" smtClean="0">
                <a:solidFill>
                  <a:schemeClr val="tx2"/>
                </a:solidFill>
              </a:rPr>
              <a:t>: 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March 2017</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2</a:t>
            </a:fld>
            <a:endParaRPr lang="en-US" altLang="en-US"/>
          </a:p>
        </p:txBody>
      </p:sp>
      <p:sp>
        <p:nvSpPr>
          <p:cNvPr id="5" name="TextBox 4"/>
          <p:cNvSpPr txBox="1"/>
          <p:nvPr/>
        </p:nvSpPr>
        <p:spPr>
          <a:xfrm>
            <a:off x="649560" y="681335"/>
            <a:ext cx="7749237" cy="830997"/>
          </a:xfrm>
          <a:prstGeom prst="rect">
            <a:avLst/>
          </a:prstGeom>
          <a:noFill/>
        </p:spPr>
        <p:txBody>
          <a:bodyPr wrap="none" rtlCol="0">
            <a:spAutoFit/>
          </a:bodyPr>
          <a:lstStyle/>
          <a:p>
            <a:pPr algn="ctr"/>
            <a:r>
              <a:rPr lang="en-US" sz="2400" u="sng" dirty="0" smtClean="0"/>
              <a:t>Background</a:t>
            </a:r>
          </a:p>
          <a:p>
            <a:r>
              <a:rPr lang="en-US" sz="2400" u="sng" dirty="0" smtClean="0"/>
              <a:t>TG7m conducted </a:t>
            </a:r>
            <a:r>
              <a:rPr lang="en-US" sz="2400" u="sng" dirty="0" smtClean="0"/>
              <a:t>a task group letter ballot review of draft D1</a:t>
            </a:r>
            <a:endParaRPr lang="en-US" sz="2400" u="sng" dirty="0"/>
          </a:p>
        </p:txBody>
      </p:sp>
      <p:sp>
        <p:nvSpPr>
          <p:cNvPr id="6" name="TextBox 5"/>
          <p:cNvSpPr txBox="1"/>
          <p:nvPr/>
        </p:nvSpPr>
        <p:spPr>
          <a:xfrm>
            <a:off x="228600" y="1524000"/>
            <a:ext cx="8763000" cy="4893647"/>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Draft D1 was issued at the end of October.</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 comment period closed prior to the January meeting.</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There were 826 technical comments submitted and 251 editorial comments.</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2/3th of </a:t>
            </a:r>
            <a:r>
              <a:rPr lang="en-US" sz="2400" dirty="0" smtClean="0"/>
              <a:t>the comments were resolved in January and it was planned to resolve the rest in March.</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However, due to travel problems, no delegates </a:t>
            </a:r>
            <a:r>
              <a:rPr lang="en-US" sz="2400" dirty="0" smtClean="0"/>
              <a:t>from </a:t>
            </a:r>
            <a:r>
              <a:rPr lang="en-US" sz="2400" dirty="0" err="1" smtClean="0"/>
              <a:t>Kookmin</a:t>
            </a:r>
            <a:r>
              <a:rPr lang="en-US" sz="2400" dirty="0" smtClean="0"/>
              <a:t> or SNUST could attend the March meeting, so the committee </a:t>
            </a:r>
            <a:r>
              <a:rPr lang="en-US" sz="2400" dirty="0" smtClean="0"/>
              <a:t>decided </a:t>
            </a:r>
            <a:r>
              <a:rPr lang="en-US" sz="2400" dirty="0" smtClean="0"/>
              <a:t>to skip </a:t>
            </a:r>
            <a:r>
              <a:rPr lang="en-US" sz="2400" dirty="0" smtClean="0"/>
              <a:t>related </a:t>
            </a:r>
            <a:r>
              <a:rPr lang="en-US" sz="2400" dirty="0" smtClean="0"/>
              <a:t>comments and carry them over to draft D2.</a:t>
            </a:r>
            <a:endParaRPr lang="en-US" sz="2400" dirty="0"/>
          </a:p>
        </p:txBody>
      </p:sp>
    </p:spTree>
    <p:extLst>
      <p:ext uri="{BB962C8B-B14F-4D97-AF65-F5344CB8AC3E}">
        <p14:creationId xmlns:p14="http://schemas.microsoft.com/office/powerpoint/2010/main" val="2556410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94942" y="681335"/>
            <a:ext cx="6906058" cy="461665"/>
          </a:xfrm>
          <a:prstGeom prst="rect">
            <a:avLst/>
          </a:prstGeom>
          <a:noFill/>
        </p:spPr>
        <p:txBody>
          <a:bodyPr wrap="none" rtlCol="0">
            <a:spAutoFit/>
          </a:bodyPr>
          <a:lstStyle/>
          <a:p>
            <a:r>
              <a:rPr lang="en-US" sz="2400" u="sng" dirty="0" smtClean="0"/>
              <a:t>Status of OCC comments at the end of March Meeting</a:t>
            </a:r>
            <a:endParaRPr lang="en-US" sz="2400" u="sng" dirty="0"/>
          </a:p>
        </p:txBody>
      </p:sp>
      <p:sp>
        <p:nvSpPr>
          <p:cNvPr id="3" name="TextBox 2"/>
          <p:cNvSpPr txBox="1"/>
          <p:nvPr/>
        </p:nvSpPr>
        <p:spPr>
          <a:xfrm>
            <a:off x="228600" y="1278553"/>
            <a:ext cx="8763000" cy="4893647"/>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At the end of the January meeting we had completed draft D1 comment resolution through Clause 13 (PHY IV specifications) and had just started on Clause 14 (PHY V specification).</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During the March meeting we completed the remaining </a:t>
            </a:r>
            <a:r>
              <a:rPr lang="en-US" sz="2400" dirty="0" smtClean="0"/>
              <a:t>resolvable comments </a:t>
            </a:r>
            <a:r>
              <a:rPr lang="en-US" sz="2400" dirty="0" smtClean="0"/>
              <a:t>and skipped all </a:t>
            </a:r>
            <a:r>
              <a:rPr lang="en-US" sz="2400" dirty="0" smtClean="0"/>
              <a:t>unresolvable </a:t>
            </a:r>
            <a:r>
              <a:rPr lang="en-US" sz="2400" dirty="0" smtClean="0"/>
              <a:t>comments in clauses 14 (PHY V) and 15 (PHY VI) associated with </a:t>
            </a:r>
            <a:r>
              <a:rPr lang="en-US" sz="2400" dirty="0" err="1" smtClean="0"/>
              <a:t>Kookmin</a:t>
            </a:r>
            <a:r>
              <a:rPr lang="en-US" sz="2400" dirty="0" smtClean="0"/>
              <a:t> and SNUST.  </a:t>
            </a:r>
            <a:r>
              <a:rPr lang="en-US" sz="2400" dirty="0" smtClean="0"/>
              <a:t>These </a:t>
            </a:r>
            <a:r>
              <a:rPr lang="en-US" sz="2400" dirty="0" smtClean="0"/>
              <a:t>skipped comments will be carried over to draft D2 since the text in </a:t>
            </a:r>
            <a:r>
              <a:rPr lang="en-US" sz="2400" dirty="0" smtClean="0"/>
              <a:t>clauses </a:t>
            </a:r>
            <a:r>
              <a:rPr lang="en-US" sz="2400" dirty="0" smtClean="0"/>
              <a:t>14 and 15 is substantially unchanged.</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All other D1 comments that are unresolved or awaiting input are </a:t>
            </a:r>
            <a:r>
              <a:rPr lang="en-US" sz="2400" dirty="0" smtClean="0"/>
              <a:t>hence “rejected” </a:t>
            </a:r>
            <a:r>
              <a:rPr lang="en-US" sz="2400" dirty="0" smtClean="0"/>
              <a:t>and will have to be resubmitted against draft D2.  This is due to extensive text re-organization.</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a:t>
            </a:fld>
            <a:endParaRPr lang="en-US" altLang="en-US"/>
          </a:p>
        </p:txBody>
      </p:sp>
      <p:sp>
        <p:nvSpPr>
          <p:cNvPr id="2" name="TextBox 1"/>
          <p:cNvSpPr txBox="1"/>
          <p:nvPr/>
        </p:nvSpPr>
        <p:spPr>
          <a:xfrm>
            <a:off x="685800" y="681335"/>
            <a:ext cx="7798930" cy="461665"/>
          </a:xfrm>
          <a:prstGeom prst="rect">
            <a:avLst/>
          </a:prstGeom>
          <a:noFill/>
        </p:spPr>
        <p:txBody>
          <a:bodyPr wrap="none" rtlCol="0">
            <a:spAutoFit/>
          </a:bodyPr>
          <a:lstStyle/>
          <a:p>
            <a:r>
              <a:rPr lang="en-US" sz="2400" u="sng" dirty="0" smtClean="0"/>
              <a:t>Status of </a:t>
            </a:r>
            <a:r>
              <a:rPr lang="en-US" sz="2400" u="sng" dirty="0" err="1" smtClean="0"/>
              <a:t>LiFi</a:t>
            </a:r>
            <a:r>
              <a:rPr lang="en-US" sz="2400" u="sng" dirty="0" smtClean="0"/>
              <a:t> comments/text at the end of </a:t>
            </a:r>
            <a:r>
              <a:rPr lang="en-US" sz="2400" u="sng" dirty="0" smtClean="0"/>
              <a:t>the March </a:t>
            </a:r>
            <a:r>
              <a:rPr lang="en-US" sz="2400" u="sng" dirty="0" smtClean="0"/>
              <a:t>Meeting</a:t>
            </a:r>
            <a:endParaRPr lang="en-US" sz="2400" u="sng" dirty="0"/>
          </a:p>
        </p:txBody>
      </p:sp>
      <p:sp>
        <p:nvSpPr>
          <p:cNvPr id="3" name="TextBox 2"/>
          <p:cNvSpPr txBox="1"/>
          <p:nvPr/>
        </p:nvSpPr>
        <p:spPr>
          <a:xfrm>
            <a:off x="228600" y="1278553"/>
            <a:ext cx="8763000" cy="3046988"/>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All </a:t>
            </a:r>
            <a:r>
              <a:rPr lang="en-US" sz="2400" dirty="0" err="1" smtClean="0"/>
              <a:t>LiFi</a:t>
            </a:r>
            <a:r>
              <a:rPr lang="en-US" sz="2400" dirty="0" smtClean="0"/>
              <a:t> draft D1 comments were skipped and all </a:t>
            </a:r>
            <a:r>
              <a:rPr lang="en-US" sz="2400" dirty="0" err="1" smtClean="0"/>
              <a:t>LiFi</a:t>
            </a:r>
            <a:r>
              <a:rPr lang="en-US" sz="2400" dirty="0" smtClean="0"/>
              <a:t> text remained unedited; </a:t>
            </a:r>
            <a:r>
              <a:rPr lang="en-US" sz="2400" dirty="0" smtClean="0"/>
              <a:t>that is, the </a:t>
            </a:r>
            <a:r>
              <a:rPr lang="en-US" sz="2400" dirty="0" smtClean="0"/>
              <a:t>text </a:t>
            </a:r>
            <a:r>
              <a:rPr lang="en-US" sz="2400" dirty="0" smtClean="0"/>
              <a:t>is as per draft D1.</a:t>
            </a:r>
            <a:endParaRPr lang="en-US" sz="2400" dirty="0" smtClean="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 </a:t>
            </a:r>
            <a:r>
              <a:rPr lang="en-US" sz="2400" dirty="0" err="1" smtClean="0"/>
              <a:t>LiFi</a:t>
            </a:r>
            <a:r>
              <a:rPr lang="en-US" sz="2400" dirty="0" smtClean="0"/>
              <a:t> text will remain in draft D2 in its draft D1 form through the May meeting, after which it will be removed</a:t>
            </a:r>
            <a:r>
              <a:rPr lang="en-US" sz="2400" dirty="0" smtClean="0"/>
              <a:t>.</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 </a:t>
            </a:r>
            <a:r>
              <a:rPr lang="en-US" sz="2400" dirty="0" err="1" smtClean="0"/>
              <a:t>LiFi</a:t>
            </a:r>
            <a:r>
              <a:rPr lang="en-US" sz="2400" dirty="0" smtClean="0"/>
              <a:t> text removal will be via comments submitted against draft D2.</a:t>
            </a:r>
            <a:endParaRPr lang="en-US" sz="2400" dirty="0" smtClean="0"/>
          </a:p>
        </p:txBody>
      </p:sp>
    </p:spTree>
    <p:extLst>
      <p:ext uri="{BB962C8B-B14F-4D97-AF65-F5344CB8AC3E}">
        <p14:creationId xmlns:p14="http://schemas.microsoft.com/office/powerpoint/2010/main" val="3920158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3124200" y="681335"/>
            <a:ext cx="2971800" cy="461665"/>
          </a:xfrm>
          <a:prstGeom prst="rect">
            <a:avLst/>
          </a:prstGeom>
        </p:spPr>
        <p:txBody>
          <a:bodyPr wrap="square">
            <a:spAutoFit/>
          </a:bodyPr>
          <a:lstStyle/>
          <a:p>
            <a:r>
              <a:rPr lang="en-US" sz="2400" u="sng" dirty="0" smtClean="0"/>
              <a:t>Plans </a:t>
            </a:r>
            <a:r>
              <a:rPr lang="en-US" sz="2400" u="sng" dirty="0" smtClean="0"/>
              <a:t>for May meeting</a:t>
            </a:r>
          </a:p>
        </p:txBody>
      </p:sp>
      <p:sp>
        <p:nvSpPr>
          <p:cNvPr id="7" name="TextBox 6"/>
          <p:cNvSpPr txBox="1"/>
          <p:nvPr/>
        </p:nvSpPr>
        <p:spPr>
          <a:xfrm>
            <a:off x="457200" y="1273076"/>
            <a:ext cx="8382000" cy="4893647"/>
          </a:xfrm>
          <a:prstGeom prst="rect">
            <a:avLst/>
          </a:prstGeom>
          <a:noFill/>
        </p:spPr>
        <p:txBody>
          <a:bodyPr wrap="square" rtlCol="0">
            <a:spAutoFit/>
          </a:bodyPr>
          <a:lstStyle/>
          <a:p>
            <a:pPr marL="171450" indent="-171450">
              <a:buFont typeface="Arial" panose="020B0604020202020204" pitchFamily="34" charset="0"/>
              <a:buChar char="•"/>
            </a:pPr>
            <a:r>
              <a:rPr lang="en-US" sz="2400" dirty="0" smtClean="0"/>
              <a:t> April 1</a:t>
            </a:r>
            <a:r>
              <a:rPr lang="en-US" sz="2400" baseline="30000" dirty="0" smtClean="0"/>
              <a:t>st</a:t>
            </a:r>
            <a:r>
              <a:rPr lang="en-US" sz="2400" dirty="0"/>
              <a:t> </a:t>
            </a:r>
            <a:r>
              <a:rPr lang="en-US" sz="2400" dirty="0" smtClean="0"/>
              <a:t>: Publish draft D2 for review and comment.</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Deadline for comments </a:t>
            </a:r>
            <a:r>
              <a:rPr lang="en-US" sz="2400" dirty="0" smtClean="0"/>
              <a:t>against </a:t>
            </a:r>
            <a:r>
              <a:rPr lang="en-US" sz="2400" dirty="0" smtClean="0"/>
              <a:t>draft D2 is May 1</a:t>
            </a:r>
            <a:r>
              <a:rPr lang="en-US" sz="2400" baseline="30000" dirty="0" smtClean="0"/>
              <a:t>st</a:t>
            </a:r>
            <a:r>
              <a:rPr lang="en-US" sz="2400" dirty="0" smtClean="0"/>
              <a:t>, 2017.</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Comments against D2 should include recommendations on which </a:t>
            </a:r>
            <a:r>
              <a:rPr lang="en-US" sz="2400" dirty="0" err="1" smtClean="0"/>
              <a:t>LiFi</a:t>
            </a:r>
            <a:r>
              <a:rPr lang="en-US" sz="2400" dirty="0" smtClean="0"/>
              <a:t> relevant text should be removed</a:t>
            </a:r>
            <a:r>
              <a:rPr lang="en-US" sz="2400" dirty="0" smtClean="0"/>
              <a:t>.</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Comments against draft D2 will be resolved during the May meeting.  The text is maturing so we expect fewer comments and hopefully we can get them all resolved during the May meeting.</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The edits for generation of draft D3 will be done after the May meeting.</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6</a:t>
            </a:fld>
            <a:endParaRPr lang="en-US" altLang="en-US"/>
          </a:p>
        </p:txBody>
      </p:sp>
      <p:sp>
        <p:nvSpPr>
          <p:cNvPr id="3" name="Rectangle 2"/>
          <p:cNvSpPr/>
          <p:nvPr/>
        </p:nvSpPr>
        <p:spPr>
          <a:xfrm>
            <a:off x="2514600" y="681335"/>
            <a:ext cx="4114800" cy="461665"/>
          </a:xfrm>
          <a:prstGeom prst="rect">
            <a:avLst/>
          </a:prstGeom>
        </p:spPr>
        <p:txBody>
          <a:bodyPr wrap="square">
            <a:spAutoFit/>
          </a:bodyPr>
          <a:lstStyle/>
          <a:p>
            <a:r>
              <a:rPr lang="en-US" sz="2400" u="sng" dirty="0" smtClean="0"/>
              <a:t>Schedule and Timeline Review</a:t>
            </a:r>
          </a:p>
        </p:txBody>
      </p:sp>
      <p:sp>
        <p:nvSpPr>
          <p:cNvPr id="7" name="TextBox 6"/>
          <p:cNvSpPr txBox="1"/>
          <p:nvPr/>
        </p:nvSpPr>
        <p:spPr>
          <a:xfrm>
            <a:off x="228600" y="1219200"/>
            <a:ext cx="8534400" cy="4893647"/>
          </a:xfrm>
          <a:prstGeom prst="rect">
            <a:avLst/>
          </a:prstGeom>
          <a:noFill/>
        </p:spPr>
        <p:txBody>
          <a:bodyPr wrap="square" rtlCol="0">
            <a:spAutoFit/>
          </a:bodyPr>
          <a:lstStyle/>
          <a:p>
            <a:pPr marL="171450" indent="-171450">
              <a:buFont typeface="Arial" panose="020B0604020202020204" pitchFamily="34" charset="0"/>
              <a:buChar char="•"/>
            </a:pPr>
            <a:r>
              <a:rPr lang="en-US" sz="2400" dirty="0" smtClean="0"/>
              <a:t> Draft D3 will be published near the end of May (say May 31</a:t>
            </a:r>
            <a:r>
              <a:rPr lang="en-US" sz="2400" baseline="30000" dirty="0" smtClean="0"/>
              <a:t>st</a:t>
            </a:r>
            <a:r>
              <a:rPr lang="en-US" sz="2400" dirty="0" smtClean="0"/>
              <a:t> ).</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Committee has two choices to make at the end of May meeting:</a:t>
            </a:r>
          </a:p>
          <a:p>
            <a:endParaRPr lang="en-US" sz="2400" dirty="0"/>
          </a:p>
          <a:p>
            <a:pPr marL="914400" lvl="1" indent="-457200">
              <a:buFont typeface="+mj-lt"/>
              <a:buAutoNum type="arabicPeriod"/>
            </a:pPr>
            <a:r>
              <a:rPr lang="en-US" sz="2400" dirty="0" smtClean="0"/>
              <a:t>Go to WG letter ballot in June with draft D3 (current schedule baseline)</a:t>
            </a:r>
          </a:p>
          <a:p>
            <a:pPr marL="914400" lvl="1" indent="-457200">
              <a:buFont typeface="+mj-lt"/>
              <a:buAutoNum type="arabicPeriod"/>
            </a:pPr>
            <a:endParaRPr lang="en-US" sz="2400" dirty="0"/>
          </a:p>
          <a:p>
            <a:pPr marL="914400" lvl="1" indent="-457200">
              <a:buFont typeface="+mj-lt"/>
              <a:buAutoNum type="arabicPeriod"/>
            </a:pPr>
            <a:r>
              <a:rPr lang="en-US" sz="2400" dirty="0" smtClean="0"/>
              <a:t>Have another round of TG review resulting in a draft D4 that goes to WG letter ballot in August (2 month schedule slip)</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Of great influence is the quality of the text and comment resolution </a:t>
            </a:r>
            <a:r>
              <a:rPr lang="en-US" sz="2400" dirty="0" smtClean="0"/>
              <a:t>related to </a:t>
            </a:r>
            <a:r>
              <a:rPr lang="en-US" sz="2400" dirty="0" smtClean="0"/>
              <a:t>draft D3; that is, does the committee feel draft D3 is of sufficient </a:t>
            </a:r>
            <a:r>
              <a:rPr lang="en-US" sz="2400" dirty="0" smtClean="0"/>
              <a:t>consensus quality.</a:t>
            </a:r>
            <a:endParaRPr lang="en-US" sz="2400" dirty="0" smtClean="0"/>
          </a:p>
        </p:txBody>
      </p:sp>
    </p:spTree>
    <p:extLst>
      <p:ext uri="{BB962C8B-B14F-4D97-AF65-F5344CB8AC3E}">
        <p14:creationId xmlns:p14="http://schemas.microsoft.com/office/powerpoint/2010/main" val="5059022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120</TotalTime>
  <Words>632</Words>
  <Application>Microsoft Office PowerPoint</Application>
  <PresentationFormat>On-screen Show (4:3)</PresentationFormat>
  <Paragraphs>85</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25</cp:revision>
  <cp:lastPrinted>1998-02-10T13:28:06Z</cp:lastPrinted>
  <dcterms:created xsi:type="dcterms:W3CDTF">2017-03-15T20:51:50Z</dcterms:created>
  <dcterms:modified xsi:type="dcterms:W3CDTF">2017-03-15T23:43:00Z</dcterms:modified>
</cp:coreProperties>
</file>