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2"/>
  </p:notesMasterIdLst>
  <p:handoutMasterIdLst>
    <p:handoutMasterId r:id="rId13"/>
  </p:handoutMasterIdLst>
  <p:sldIdLst>
    <p:sldId id="259" r:id="rId2"/>
    <p:sldId id="260" r:id="rId3"/>
    <p:sldId id="261" r:id="rId4"/>
    <p:sldId id="262" r:id="rId5"/>
    <p:sldId id="263" r:id="rId6"/>
    <p:sldId id="264" r:id="rId7"/>
    <p:sldId id="265" r:id="rId8"/>
    <p:sldId id="267" r:id="rId9"/>
    <p:sldId id="268" r:id="rId10"/>
    <p:sldId id="266" r:id="rId11"/>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ittlere Formatvorlag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E8034E78-7F5D-4C2E-B375-FC64B27BC917}" styleName="Dunkle Formatvorlag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D7AC3CCA-C797-4891-BE02-D94E43425B78}" styleName="Mittlere Formatvorlag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00A15C55-8517-42AA-B614-E9B94910E393}" styleName="Mittlere Formatvorlage 2 - Akz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34" autoAdjust="0"/>
    <p:restoredTop sz="94671" autoAdjust="0"/>
  </p:normalViewPr>
  <p:slideViewPr>
    <p:cSldViewPr>
      <p:cViewPr>
        <p:scale>
          <a:sx n="90" d="100"/>
          <a:sy n="90" d="100"/>
        </p:scale>
        <p:origin x="-720" y="-2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smtClean="0"/>
            </a:lvl1pPr>
          </a:lstStyle>
          <a:p>
            <a:pPr>
              <a:defRPr/>
            </a:pPr>
            <a:r>
              <a:rPr lang="en-US" alt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smtClean="0"/>
            </a:lvl1pPr>
          </a:lstStyle>
          <a:p>
            <a:pPr>
              <a:defRPr/>
            </a:pPr>
            <a:r>
              <a:rPr lang="en-US" altLang="en-US"/>
              <a:t>Page </a:t>
            </a:r>
            <a:fld id="{D155B0EA-C7B8-42C3-B56A-5BBDAD17CEE1}" type="slidenum">
              <a:rPr lang="en-US" altLang="en-US"/>
              <a:pPr>
                <a:defRPr/>
              </a:pPr>
              <a:t>‹Nr.›</a:t>
            </a:fld>
            <a:endParaRPr lang="en-US" altLang="en-US"/>
          </a:p>
        </p:txBody>
      </p:sp>
      <p:sp>
        <p:nvSpPr>
          <p:cNvPr id="6150"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pPr>
              <a:defRPr/>
            </a:pPr>
            <a:r>
              <a:rPr lang="en-US" altLang="en-US" sz="1200" smtClean="0"/>
              <a:t>Submission</a:t>
            </a:r>
          </a:p>
        </p:txBody>
      </p:sp>
      <p:sp>
        <p:nvSpPr>
          <p:cNvPr id="6152"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48696666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en-US"/>
              <a:t>&lt;month year&gt;</a:t>
            </a:r>
          </a:p>
        </p:txBody>
      </p:sp>
      <p:sp>
        <p:nvSpPr>
          <p:cNvPr id="5124"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noProof="0" smtClean="0"/>
              <a:t>Click to edit Master text styles</a:t>
            </a:r>
          </a:p>
          <a:p>
            <a:pPr lvl="1"/>
            <a:r>
              <a:rPr lang="en-US" altLang="en-US" noProof="0" smtClean="0"/>
              <a:t>Second level</a:t>
            </a:r>
          </a:p>
          <a:p>
            <a:pPr lvl="2"/>
            <a:r>
              <a:rPr lang="en-US" altLang="en-US" noProof="0" smtClean="0"/>
              <a:t>Third level</a:t>
            </a:r>
          </a:p>
          <a:p>
            <a:pPr lvl="3"/>
            <a:r>
              <a:rPr lang="en-US" altLang="en-US" noProof="0" smtClean="0"/>
              <a:t>Fourth level</a:t>
            </a:r>
          </a:p>
          <a:p>
            <a:pPr lvl="4"/>
            <a:r>
              <a:rPr lang="en-US" alt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smtClean="0"/>
            </a:lvl5pPr>
          </a:lstStyle>
          <a:p>
            <a:pPr lvl="4">
              <a:defRPr/>
            </a:pPr>
            <a:r>
              <a:rPr lang="en-US" alt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mtClean="0"/>
            </a:lvl1pPr>
          </a:lstStyle>
          <a:p>
            <a:pPr>
              <a:defRPr/>
            </a:pPr>
            <a:r>
              <a:rPr lang="en-US" altLang="en-US"/>
              <a:t>Page </a:t>
            </a:r>
            <a:fld id="{5FEB5FDB-DE82-4AB7-8712-9A9F3663A589}" type="slidenum">
              <a:rPr lang="en-US" altLang="en-US"/>
              <a:pPr>
                <a:defRPr/>
              </a:pPr>
              <a:t>‹Nr.›</a:t>
            </a:fld>
            <a:endParaRPr lang="en-US" altLang="en-US"/>
          </a:p>
        </p:txBody>
      </p:sp>
      <p:sp>
        <p:nvSpPr>
          <p:cNvPr id="5128"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Submission</a:t>
            </a:r>
          </a:p>
        </p:txBody>
      </p:sp>
      <p:sp>
        <p:nvSpPr>
          <p:cNvPr id="5129"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30"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324709211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smtClean="0"/>
              <a:t>Formatvorlage des Untertitelmasters durch Klicken bearbeiten</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dirty="0" smtClean="0"/>
              <a:t>March 2017</a:t>
            </a:r>
            <a:endParaRPr lang="en-US" alt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CA61DD99-C9BB-4923-A4D0-63974C4618AE}" type="slidenum">
              <a:rPr lang="en-US" altLang="en-US"/>
              <a:pPr>
                <a:defRPr/>
              </a:pPr>
              <a:t>‹Nr.›</a:t>
            </a:fld>
            <a:endParaRPr lang="en-US" altLang="en-US"/>
          </a:p>
        </p:txBody>
      </p:sp>
    </p:spTree>
    <p:extLst>
      <p:ext uri="{BB962C8B-B14F-4D97-AF65-F5344CB8AC3E}">
        <p14:creationId xmlns:p14="http://schemas.microsoft.com/office/powerpoint/2010/main" val="31258819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dirty="0" smtClean="0"/>
              <a:t>March 2017</a:t>
            </a:r>
            <a:endParaRPr lang="en-US" alt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2FC7BA1E-1A3C-4B5D-9B83-5B34940DCE75}" type="slidenum">
              <a:rPr lang="en-US" altLang="en-US"/>
              <a:pPr>
                <a:defRPr/>
              </a:pPr>
              <a:t>‹Nr.›</a:t>
            </a:fld>
            <a:endParaRPr lang="en-US" altLang="en-US"/>
          </a:p>
        </p:txBody>
      </p:sp>
    </p:spTree>
    <p:extLst>
      <p:ext uri="{BB962C8B-B14F-4D97-AF65-F5344CB8AC3E}">
        <p14:creationId xmlns:p14="http://schemas.microsoft.com/office/powerpoint/2010/main" val="28854621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15100" y="685800"/>
            <a:ext cx="1943100" cy="5410200"/>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685800" y="685800"/>
            <a:ext cx="5676900" cy="5410200"/>
          </a:xfr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dirty="0" smtClean="0"/>
              <a:t>March 2017</a:t>
            </a:r>
            <a:endParaRPr lang="en-US" alt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850159D3-C163-4BBD-B2E0-71B0828CBD4D}" type="slidenum">
              <a:rPr lang="en-US" altLang="en-US"/>
              <a:pPr>
                <a:defRPr/>
              </a:pPr>
              <a:t>‹Nr.›</a:t>
            </a:fld>
            <a:endParaRPr lang="en-US" altLang="en-US"/>
          </a:p>
        </p:txBody>
      </p:sp>
    </p:spTree>
    <p:extLst>
      <p:ext uri="{BB962C8B-B14F-4D97-AF65-F5344CB8AC3E}">
        <p14:creationId xmlns:p14="http://schemas.microsoft.com/office/powerpoint/2010/main" val="1168151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dirty="0" smtClean="0"/>
              <a:t>March 2017</a:t>
            </a:r>
            <a:endParaRPr lang="en-US" alt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AECCCC10-95A5-4A40-B619-D8FBFD7D6646}" type="slidenum">
              <a:rPr lang="en-US" altLang="en-US"/>
              <a:pPr>
                <a:defRPr/>
              </a:pPr>
              <a:t>‹Nr.›</a:t>
            </a:fld>
            <a:endParaRPr lang="en-US" altLang="en-US"/>
          </a:p>
        </p:txBody>
      </p:sp>
    </p:spTree>
    <p:extLst>
      <p:ext uri="{BB962C8B-B14F-4D97-AF65-F5344CB8AC3E}">
        <p14:creationId xmlns:p14="http://schemas.microsoft.com/office/powerpoint/2010/main" val="26806785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 bearbeiten</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dirty="0" smtClean="0"/>
              <a:t>March 2017</a:t>
            </a:r>
            <a:endParaRPr lang="en-US" alt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F4A1C197-2786-4603-AB11-5395CC76E2CD}" type="slidenum">
              <a:rPr lang="en-US" altLang="en-US"/>
              <a:pPr>
                <a:defRPr/>
              </a:pPr>
              <a:t>‹Nr.›</a:t>
            </a:fld>
            <a:endParaRPr lang="en-US" altLang="en-US"/>
          </a:p>
        </p:txBody>
      </p:sp>
    </p:spTree>
    <p:extLst>
      <p:ext uri="{BB962C8B-B14F-4D97-AF65-F5344CB8AC3E}">
        <p14:creationId xmlns:p14="http://schemas.microsoft.com/office/powerpoint/2010/main" val="28196947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lvl1pPr>
              <a:defRPr smtClean="0"/>
            </a:lvl1pPr>
          </a:lstStyle>
          <a:p>
            <a:pPr>
              <a:defRPr/>
            </a:pPr>
            <a:r>
              <a:rPr lang="en-US" altLang="en-US" dirty="0" smtClean="0"/>
              <a:t>March 2017</a:t>
            </a:r>
            <a:endParaRPr lang="en-US" altLang="en-US" dirty="0"/>
          </a:p>
        </p:txBody>
      </p:sp>
      <p:sp>
        <p:nvSpPr>
          <p:cNvPr id="6" name="Fußzeilenplatzhalter 5"/>
          <p:cNvSpPr>
            <a:spLocks noGrp="1"/>
          </p:cNvSpPr>
          <p:nvPr>
            <p:ph type="ftr" sz="quarter" idx="11"/>
          </p:nvPr>
        </p:nvSpPr>
        <p:spPr/>
        <p:txBody>
          <a:bodyPr/>
          <a:lstStyle>
            <a:lvl1pPr>
              <a:defRPr dirty="0" smtClean="0"/>
            </a:lvl1pPr>
          </a:lstStyle>
          <a:p>
            <a:pPr>
              <a:defRPr/>
            </a:pPr>
            <a:r>
              <a:rPr lang="en-US" altLang="en-US"/>
              <a:t>Joerg ROBERT, FAU Erlangen-</a:t>
            </a:r>
            <a:r>
              <a:rPr lang="en-US" altLang="en-US" err="1"/>
              <a:t>Nuernberg</a:t>
            </a:r>
            <a:endParaRPr lang="en-US" altLang="en-US"/>
          </a:p>
        </p:txBody>
      </p:sp>
      <p:sp>
        <p:nvSpPr>
          <p:cNvPr id="7" name="Foliennummernplatzhalter 6"/>
          <p:cNvSpPr>
            <a:spLocks noGrp="1"/>
          </p:cNvSpPr>
          <p:nvPr>
            <p:ph type="sldNum" sz="quarter" idx="12"/>
          </p:nvPr>
        </p:nvSpPr>
        <p:spPr/>
        <p:txBody>
          <a:bodyPr/>
          <a:lstStyle>
            <a:lvl1pPr>
              <a:defRPr smtClean="0"/>
            </a:lvl1pPr>
          </a:lstStyle>
          <a:p>
            <a:pPr>
              <a:defRPr/>
            </a:pPr>
            <a:r>
              <a:rPr lang="en-US" altLang="en-US"/>
              <a:t>Slide </a:t>
            </a:r>
            <a:fld id="{52F1B2CD-7625-4F18-8E05-E9EEC07E93CC}" type="slidenum">
              <a:rPr lang="en-US" altLang="en-US"/>
              <a:pPr>
                <a:defRPr/>
              </a:pPr>
              <a:t>‹Nr.›</a:t>
            </a:fld>
            <a:endParaRPr lang="en-US" altLang="en-US"/>
          </a:p>
        </p:txBody>
      </p:sp>
    </p:spTree>
    <p:extLst>
      <p:ext uri="{BB962C8B-B14F-4D97-AF65-F5344CB8AC3E}">
        <p14:creationId xmlns:p14="http://schemas.microsoft.com/office/powerpoint/2010/main" val="32095779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Rectangle 4"/>
          <p:cNvSpPr>
            <a:spLocks noGrp="1" noChangeArrowheads="1"/>
          </p:cNvSpPr>
          <p:nvPr>
            <p:ph type="dt" sz="half" idx="10"/>
          </p:nvPr>
        </p:nvSpPr>
        <p:spPr>
          <a:ln/>
        </p:spPr>
        <p:txBody>
          <a:bodyPr/>
          <a:lstStyle>
            <a:lvl1pPr>
              <a:defRPr/>
            </a:lvl1pPr>
          </a:lstStyle>
          <a:p>
            <a:pPr>
              <a:defRPr/>
            </a:pPr>
            <a:r>
              <a:rPr lang="en-US" altLang="en-US" dirty="0" smtClean="0"/>
              <a:t>March 2017</a:t>
            </a:r>
            <a:endParaRPr lang="en-US" alt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en-US"/>
              <a:t>Slide </a:t>
            </a:r>
            <a:fld id="{8AE65431-8228-424E-B506-6A40843FF070}" type="slidenum">
              <a:rPr lang="en-US" altLang="en-US"/>
              <a:pPr>
                <a:defRPr/>
              </a:pPr>
              <a:t>‹Nr.›</a:t>
            </a:fld>
            <a:endParaRPr lang="en-US" altLang="en-US"/>
          </a:p>
        </p:txBody>
      </p:sp>
    </p:spTree>
    <p:extLst>
      <p:ext uri="{BB962C8B-B14F-4D97-AF65-F5344CB8AC3E}">
        <p14:creationId xmlns:p14="http://schemas.microsoft.com/office/powerpoint/2010/main" val="8937796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Rectangle 4"/>
          <p:cNvSpPr>
            <a:spLocks noGrp="1" noChangeArrowheads="1"/>
          </p:cNvSpPr>
          <p:nvPr>
            <p:ph type="dt" sz="half" idx="10"/>
          </p:nvPr>
        </p:nvSpPr>
        <p:spPr>
          <a:ln/>
        </p:spPr>
        <p:txBody>
          <a:bodyPr/>
          <a:lstStyle>
            <a:lvl1pPr>
              <a:defRPr/>
            </a:lvl1pPr>
          </a:lstStyle>
          <a:p>
            <a:pPr>
              <a:defRPr/>
            </a:pPr>
            <a:r>
              <a:rPr lang="en-US" altLang="en-US" dirty="0" smtClean="0"/>
              <a:t>March 2017</a:t>
            </a:r>
            <a:endParaRPr lang="en-US" alt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en-US"/>
              <a:t>Slide </a:t>
            </a:r>
            <a:fld id="{601FCD64-390F-49E5-9CE4-7F6F7547B309}" type="slidenum">
              <a:rPr lang="en-US" altLang="en-US"/>
              <a:pPr>
                <a:defRPr/>
              </a:pPr>
              <a:t>‹Nr.›</a:t>
            </a:fld>
            <a:endParaRPr lang="en-US" altLang="en-US"/>
          </a:p>
        </p:txBody>
      </p:sp>
    </p:spTree>
    <p:extLst>
      <p:ext uri="{BB962C8B-B14F-4D97-AF65-F5344CB8AC3E}">
        <p14:creationId xmlns:p14="http://schemas.microsoft.com/office/powerpoint/2010/main" val="40709809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en-US" dirty="0" smtClean="0"/>
              <a:t>March 2017</a:t>
            </a:r>
            <a:endParaRPr lang="en-US" alt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en-US"/>
              <a:t>Slide </a:t>
            </a:r>
            <a:fld id="{CB0D41C4-DADD-4A73-8178-CCCFAB2676E1}" type="slidenum">
              <a:rPr lang="en-US" altLang="en-US"/>
              <a:pPr>
                <a:defRPr/>
              </a:pPr>
              <a:t>‹Nr.›</a:t>
            </a:fld>
            <a:endParaRPr lang="en-US" altLang="en-US"/>
          </a:p>
        </p:txBody>
      </p:sp>
    </p:spTree>
    <p:extLst>
      <p:ext uri="{BB962C8B-B14F-4D97-AF65-F5344CB8AC3E}">
        <p14:creationId xmlns:p14="http://schemas.microsoft.com/office/powerpoint/2010/main" val="35476444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dirty="0" smtClean="0"/>
              <a:t>Titelmasterformat durch Klicken bearbeiten</a:t>
            </a:r>
            <a:endParaRPr lang="de-DE" dirty="0"/>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dirty="0" smtClean="0"/>
              <a:t>March 2017</a:t>
            </a:r>
            <a:endParaRPr lang="en-US" alt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65F4C1F3-06E0-4A42-8490-7D5523201175}" type="slidenum">
              <a:rPr lang="en-US" altLang="en-US"/>
              <a:pPr>
                <a:defRPr/>
              </a:pPr>
              <a:t>‹Nr.›</a:t>
            </a:fld>
            <a:endParaRPr lang="en-US" altLang="en-US"/>
          </a:p>
        </p:txBody>
      </p:sp>
    </p:spTree>
    <p:extLst>
      <p:ext uri="{BB962C8B-B14F-4D97-AF65-F5344CB8AC3E}">
        <p14:creationId xmlns:p14="http://schemas.microsoft.com/office/powerpoint/2010/main" val="719554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de-DE" noProof="0" smtClean="0"/>
              <a:t>Bild durch Klicken auf Symbol hinzufügen</a:t>
            </a:r>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dirty="0" smtClean="0"/>
              <a:t>March 2017</a:t>
            </a:r>
            <a:endParaRPr lang="en-US" alt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6B93A8EE-B5D3-4522-A447-D1DBA4E77764}" type="slidenum">
              <a:rPr lang="en-US" altLang="en-US"/>
              <a:pPr>
                <a:defRPr/>
              </a:pPr>
              <a:t>‹Nr.›</a:t>
            </a:fld>
            <a:endParaRPr lang="en-US" altLang="en-US"/>
          </a:p>
        </p:txBody>
      </p:sp>
    </p:spTree>
    <p:extLst>
      <p:ext uri="{BB962C8B-B14F-4D97-AF65-F5344CB8AC3E}">
        <p14:creationId xmlns:p14="http://schemas.microsoft.com/office/powerpoint/2010/main" val="40343334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de-DE" altLang="en-US" smtClean="0"/>
              <a:t>Titelmasterformat durch Klicken bearbeiten</a:t>
            </a:r>
            <a:endParaRPr lang="en-US" altLang="en-US"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de-DE" altLang="en-US" smtClean="0"/>
              <a:t>Textmasterformat bearbeiten</a:t>
            </a:r>
          </a:p>
          <a:p>
            <a:pPr lvl="1"/>
            <a:r>
              <a:rPr lang="de-DE" altLang="en-US" smtClean="0"/>
              <a:t>Zweite Ebene</a:t>
            </a:r>
          </a:p>
          <a:p>
            <a:pPr lvl="2"/>
            <a:r>
              <a:rPr lang="de-DE" altLang="en-US" smtClean="0"/>
              <a:t>Dritte Ebene</a:t>
            </a:r>
          </a:p>
          <a:p>
            <a:pPr lvl="3"/>
            <a:r>
              <a:rPr lang="de-DE" altLang="en-US" smtClean="0"/>
              <a:t>Vierte Ebene</a:t>
            </a:r>
          </a:p>
          <a:p>
            <a:pPr lvl="4"/>
            <a:r>
              <a:rPr lang="de-DE" altLang="en-US" smtClean="0"/>
              <a:t>Fünfte Ebene</a:t>
            </a:r>
            <a:endParaRPr lang="en-US" altLang="en-US" smtClean="0"/>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smtClean="0"/>
            </a:lvl1pPr>
          </a:lstStyle>
          <a:p>
            <a:pPr>
              <a:defRPr/>
            </a:pPr>
            <a:r>
              <a:rPr lang="en-US" altLang="en-US" dirty="0" smtClean="0"/>
              <a:t>March 2017</a:t>
            </a:r>
            <a:endParaRPr lang="en-US" altLang="en-US" dirty="0"/>
          </a:p>
        </p:txBody>
      </p:sp>
      <p:sp>
        <p:nvSpPr>
          <p:cNvPr id="1029" name="Rectangle 5"/>
          <p:cNvSpPr>
            <a:spLocks noGrp="1" noChangeArrowheads="1"/>
          </p:cNvSpPr>
          <p:nvPr>
            <p:ph type="ftr" sz="quarter" idx="3"/>
          </p:nvPr>
        </p:nvSpPr>
        <p:spPr bwMode="auto">
          <a:xfrm>
            <a:off x="5486400" y="6475413"/>
            <a:ext cx="3124200" cy="184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dirty="0" smtClean="0"/>
            </a:lvl1pPr>
          </a:lstStyle>
          <a:p>
            <a:pPr>
              <a:defRPr/>
            </a:pPr>
            <a:r>
              <a:rPr lang="en-US" altLang="en-US"/>
              <a:t>Joerg Robert, FAU Erlangen-</a:t>
            </a:r>
            <a:r>
              <a:rPr lang="en-US" altLang="en-US" err="1"/>
              <a:t>Nuernberg</a:t>
            </a:r>
            <a:endParaRPr lang="en-US" alt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mtClean="0"/>
            </a:lvl1pPr>
          </a:lstStyle>
          <a:p>
            <a:pPr>
              <a:defRPr/>
            </a:pPr>
            <a:r>
              <a:rPr lang="en-US" altLang="en-US"/>
              <a:t>Slide </a:t>
            </a:r>
            <a:fld id="{7BD9AE10-2F0C-444F-9697-6FFCC3759E3A}" type="slidenum">
              <a:rPr lang="en-US" altLang="en-US"/>
              <a:pPr>
                <a:defRPr/>
              </a:pPr>
              <a:t>‹Nr.›</a:t>
            </a:fld>
            <a:endParaRPr lang="en-US" altLang="en-US"/>
          </a:p>
        </p:txBody>
      </p:sp>
      <p:sp>
        <p:nvSpPr>
          <p:cNvPr id="1031" name="Rectangle 7"/>
          <p:cNvSpPr>
            <a:spLocks noChangeArrowheads="1"/>
          </p:cNvSpPr>
          <p:nvPr/>
        </p:nvSpPr>
        <p:spPr bwMode="auto">
          <a:xfrm>
            <a:off x="3851920" y="394156"/>
            <a:ext cx="460628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eaLnBrk="0" fontAlgn="base" hangingPunct="0">
              <a:spcBef>
                <a:spcPct val="0"/>
              </a:spcBef>
              <a:spcAft>
                <a:spcPct val="0"/>
              </a:spcAft>
              <a:defRPr sz="1200">
                <a:solidFill>
                  <a:schemeClr val="tx1"/>
                </a:solidFill>
                <a:latin typeface="Times New Roman" pitchFamily="18" charset="0"/>
              </a:defRPr>
            </a:lvl6pPr>
            <a:lvl7pPr eaLnBrk="0" fontAlgn="base" hangingPunct="0">
              <a:spcBef>
                <a:spcPct val="0"/>
              </a:spcBef>
              <a:spcAft>
                <a:spcPct val="0"/>
              </a:spcAft>
              <a:defRPr sz="1200">
                <a:solidFill>
                  <a:schemeClr val="tx1"/>
                </a:solidFill>
                <a:latin typeface="Times New Roman" pitchFamily="18" charset="0"/>
              </a:defRPr>
            </a:lvl7pPr>
            <a:lvl8pPr eaLnBrk="0" fontAlgn="base" hangingPunct="0">
              <a:spcBef>
                <a:spcPct val="0"/>
              </a:spcBef>
              <a:spcAft>
                <a:spcPct val="0"/>
              </a:spcAft>
              <a:defRPr sz="1200">
                <a:solidFill>
                  <a:schemeClr val="tx1"/>
                </a:solidFill>
                <a:latin typeface="Times New Roman" pitchFamily="18" charset="0"/>
              </a:defRPr>
            </a:lvl8pPr>
            <a:lvl9pPr eaLnBrk="0" fontAlgn="base" hangingPunct="0">
              <a:spcBef>
                <a:spcPct val="0"/>
              </a:spcBef>
              <a:spcAft>
                <a:spcPct val="0"/>
              </a:spcAft>
              <a:defRPr sz="1200">
                <a:solidFill>
                  <a:schemeClr val="tx1"/>
                </a:solidFill>
                <a:latin typeface="Times New Roman" pitchFamily="18" charset="0"/>
              </a:defRPr>
            </a:lvl9pPr>
          </a:lstStyle>
          <a:p>
            <a:pPr lvl="4" algn="r"/>
            <a:r>
              <a:rPr lang="en-US" altLang="en-US" sz="1400" b="1" dirty="0"/>
              <a:t>doc.: IEEE </a:t>
            </a:r>
            <a:r>
              <a:rPr lang="en-US" altLang="en-US" sz="1400" b="1" dirty="0" smtClean="0"/>
              <a:t>802.15-17-0211-00-lpwa</a:t>
            </a:r>
            <a:endParaRPr lang="en-US" altLang="en-US"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71" r:id="rId4"/>
    <p:sldLayoutId id="2147483664" r:id="rId5"/>
    <p:sldLayoutId id="2147483665" r:id="rId6"/>
    <p:sldLayoutId id="2147483666" r:id="rId7"/>
    <p:sldLayoutId id="2147483667" r:id="rId8"/>
    <p:sldLayoutId id="2147483668" r:id="rId9"/>
    <p:sldLayoutId id="2147483669" r:id="rId10"/>
    <p:sldLayoutId id="2147483670" r:id="rId11"/>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umsplatzhalter 1"/>
          <p:cNvSpPr>
            <a:spLocks noGrp="1"/>
          </p:cNvSpPr>
          <p:nvPr>
            <p:ph type="dt" sz="quarter" idx="10"/>
          </p:nvPr>
        </p:nvSpPr>
        <p:spPr>
          <a:xfrm>
            <a:off x="685800" y="378281"/>
            <a:ext cx="1600200" cy="215444"/>
          </a:xfrm>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sz="1400" dirty="0"/>
              <a:t>March 2017</a:t>
            </a:r>
          </a:p>
        </p:txBody>
      </p:sp>
      <p:sp>
        <p:nvSpPr>
          <p:cNvPr id="3075" name="Fußzeilenplatzhalter 2"/>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dirty="0"/>
              <a:t>Joerg ROBERT, FAU Erlangen-</a:t>
            </a:r>
            <a:r>
              <a:rPr lang="en-US" altLang="en-US" dirty="0" err="1"/>
              <a:t>Nuernberg</a:t>
            </a:r>
            <a:endParaRPr lang="en-US" altLang="en-US"/>
          </a:p>
        </p:txBody>
      </p:sp>
      <p:sp>
        <p:nvSpPr>
          <p:cNvPr id="3076" name="Foliennummernplatzhalter 3"/>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Slide </a:t>
            </a:r>
            <a:fld id="{049B0792-D589-4959-95CB-096FC9FA4897}" type="slidenum">
              <a:rPr lang="en-US" altLang="en-US"/>
              <a:pPr/>
              <a:t>1</a:t>
            </a:fld>
            <a:endParaRPr lang="en-US" altLang="en-US"/>
          </a:p>
        </p:txBody>
      </p:sp>
      <p:sp>
        <p:nvSpPr>
          <p:cNvPr id="27651" name="Rectangle 3"/>
          <p:cNvSpPr>
            <a:spLocks noChangeArrowheads="1"/>
          </p:cNvSpPr>
          <p:nvPr/>
        </p:nvSpPr>
        <p:spPr bwMode="auto">
          <a:xfrm>
            <a:off x="152400" y="609600"/>
            <a:ext cx="8991600" cy="4524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defRPr/>
            </a:pP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pPr>
              <a:defRPr/>
            </a:pPr>
            <a:endParaRPr lang="en-US" altLang="en-US" sz="1600" dirty="0">
              <a:solidFill>
                <a:schemeClr val="tx2"/>
              </a:solidFill>
            </a:endParaRPr>
          </a:p>
          <a:p>
            <a:pPr>
              <a:defRPr/>
            </a:pPr>
            <a:r>
              <a:rPr lang="en-US" altLang="en-US" sz="1600" b="1" dirty="0">
                <a:solidFill>
                  <a:schemeClr val="tx2"/>
                </a:solidFill>
              </a:rPr>
              <a:t>Submission Title:</a:t>
            </a:r>
            <a:r>
              <a:rPr lang="en-US" altLang="en-US" sz="1600" dirty="0">
                <a:solidFill>
                  <a:schemeClr val="tx2"/>
                </a:solidFill>
              </a:rPr>
              <a:t> </a:t>
            </a:r>
            <a:r>
              <a:rPr lang="en-US" altLang="en-US" sz="1600" dirty="0" smtClean="0">
                <a:solidFill>
                  <a:schemeClr val="tx2"/>
                </a:solidFill>
              </a:rPr>
              <a:t>[Candidate IEEE Standards and Technologies for IG Report]</a:t>
            </a:r>
            <a:r>
              <a:rPr lang="en-US" altLang="en-US" sz="1600" dirty="0">
                <a:solidFill>
                  <a:schemeClr val="tx2"/>
                </a:solidFill>
              </a:rPr>
              <a:t>	</a:t>
            </a:r>
          </a:p>
          <a:p>
            <a:pPr>
              <a:defRPr/>
            </a:pPr>
            <a:r>
              <a:rPr lang="en-US" altLang="en-US" sz="1600" b="1" dirty="0">
                <a:solidFill>
                  <a:schemeClr val="tx2"/>
                </a:solidFill>
              </a:rPr>
              <a:t>Date Submitted: </a:t>
            </a:r>
            <a:r>
              <a:rPr lang="en-US" altLang="en-US" sz="1600" dirty="0" smtClean="0">
                <a:solidFill>
                  <a:schemeClr val="tx2"/>
                </a:solidFill>
              </a:rPr>
              <a:t>[</a:t>
            </a:r>
            <a:r>
              <a:rPr lang="en-US" altLang="en-US" sz="1600" dirty="0" smtClean="0">
                <a:solidFill>
                  <a:schemeClr val="tx2"/>
                </a:solidFill>
              </a:rPr>
              <a:t>15 </a:t>
            </a:r>
            <a:r>
              <a:rPr lang="en-US" altLang="en-US" sz="1600" dirty="0" smtClean="0">
                <a:solidFill>
                  <a:schemeClr val="tx2"/>
                </a:solidFill>
              </a:rPr>
              <a:t>March, 2017]</a:t>
            </a:r>
            <a:r>
              <a:rPr lang="en-US" altLang="en-US" sz="1600" dirty="0">
                <a:solidFill>
                  <a:schemeClr val="tx2"/>
                </a:solidFill>
              </a:rPr>
              <a:t>	</a:t>
            </a:r>
          </a:p>
          <a:p>
            <a:pPr>
              <a:defRPr/>
            </a:pPr>
            <a:r>
              <a:rPr lang="en-US" altLang="en-US" sz="1600" b="1" dirty="0">
                <a:solidFill>
                  <a:schemeClr val="tx2"/>
                </a:solidFill>
              </a:rPr>
              <a:t>Source:</a:t>
            </a:r>
            <a:r>
              <a:rPr lang="en-US" altLang="en-US" sz="1600" dirty="0">
                <a:solidFill>
                  <a:schemeClr val="tx2"/>
                </a:solidFill>
              </a:rPr>
              <a:t> [Joerg ROBERT] Company [Friedrich-Alexander University Erlangen-</a:t>
            </a:r>
            <a:r>
              <a:rPr lang="en-US" altLang="en-US" sz="1600" dirty="0" err="1">
                <a:solidFill>
                  <a:schemeClr val="tx2"/>
                </a:solidFill>
              </a:rPr>
              <a:t>Nuernberg</a:t>
            </a:r>
            <a:r>
              <a:rPr lang="en-US" altLang="en-US" sz="1600" dirty="0">
                <a:solidFill>
                  <a:schemeClr val="tx2"/>
                </a:solidFill>
              </a:rPr>
              <a:t>]</a:t>
            </a:r>
          </a:p>
          <a:p>
            <a:pPr>
              <a:defRPr/>
            </a:pPr>
            <a:r>
              <a:rPr lang="en-US" altLang="en-US" sz="1600" dirty="0">
                <a:solidFill>
                  <a:schemeClr val="tx2"/>
                </a:solidFill>
              </a:rPr>
              <a:t>Address [Am </a:t>
            </a:r>
            <a:r>
              <a:rPr lang="en-US" altLang="en-US" sz="1600" dirty="0" err="1">
                <a:solidFill>
                  <a:schemeClr val="tx2"/>
                </a:solidFill>
              </a:rPr>
              <a:t>Wolfsmantel</a:t>
            </a:r>
            <a:r>
              <a:rPr lang="en-US" altLang="en-US" sz="1600" dirty="0">
                <a:solidFill>
                  <a:schemeClr val="tx2"/>
                </a:solidFill>
              </a:rPr>
              <a:t> 33, 91058 Erlangen, Germany]</a:t>
            </a:r>
          </a:p>
          <a:p>
            <a:pPr>
              <a:defRPr/>
            </a:pPr>
            <a:r>
              <a:rPr lang="en-US" altLang="en-US" sz="1600" dirty="0">
                <a:solidFill>
                  <a:schemeClr val="tx2"/>
                </a:solidFill>
              </a:rPr>
              <a:t>Voice:[+49 9131 8525373], FAX: [+49 9131 8525102], E-Mail:[joerg.robert@fau.de]	</a:t>
            </a:r>
          </a:p>
          <a:p>
            <a:pPr>
              <a:spcBef>
                <a:spcPts val="600"/>
              </a:spcBef>
              <a:spcAft>
                <a:spcPts val="600"/>
              </a:spcAft>
              <a:defRPr/>
            </a:pPr>
            <a:r>
              <a:rPr lang="en-US" altLang="en-US" sz="1600" b="1" dirty="0">
                <a:solidFill>
                  <a:schemeClr val="tx2"/>
                </a:solidFill>
              </a:rPr>
              <a:t>Re:</a:t>
            </a:r>
            <a:r>
              <a:rPr lang="en-US" altLang="en-US" sz="1600" dirty="0">
                <a:solidFill>
                  <a:schemeClr val="tx2"/>
                </a:solidFill>
              </a:rPr>
              <a:t> </a:t>
            </a:r>
            <a:r>
              <a:rPr lang="en-US" altLang="en-US" sz="1600" dirty="0" smtClean="0">
                <a:solidFill>
                  <a:schemeClr val="tx2"/>
                </a:solidFill>
              </a:rPr>
              <a:t>[]</a:t>
            </a:r>
            <a:endParaRPr lang="en-US" altLang="en-US" sz="1600" dirty="0">
              <a:solidFill>
                <a:schemeClr val="tx2"/>
              </a:solidFill>
            </a:endParaRPr>
          </a:p>
          <a:p>
            <a:pPr>
              <a:spcBef>
                <a:spcPts val="600"/>
              </a:spcBef>
              <a:spcAft>
                <a:spcPts val="600"/>
              </a:spcAft>
              <a:defRPr/>
            </a:pPr>
            <a:r>
              <a:rPr lang="en-US" altLang="en-US" sz="1600" b="1" dirty="0">
                <a:solidFill>
                  <a:schemeClr val="tx2"/>
                </a:solidFill>
              </a:rPr>
              <a:t>Abstract:</a:t>
            </a:r>
            <a:r>
              <a:rPr lang="en-US" altLang="en-US" sz="1600" dirty="0">
                <a:solidFill>
                  <a:schemeClr val="tx2"/>
                </a:solidFill>
              </a:rPr>
              <a:t>	</a:t>
            </a:r>
            <a:r>
              <a:rPr lang="en-US" altLang="en-US" sz="1600" dirty="0" smtClean="0">
                <a:solidFill>
                  <a:schemeClr val="tx2"/>
                </a:solidFill>
              </a:rPr>
              <a:t>[List of candidate technologies for IG Report]</a:t>
            </a:r>
            <a:endParaRPr lang="en-US" altLang="en-US" sz="1600" dirty="0">
              <a:solidFill>
                <a:schemeClr val="tx2"/>
              </a:solidFill>
            </a:endParaRPr>
          </a:p>
          <a:p>
            <a:pPr>
              <a:spcBef>
                <a:spcPts val="600"/>
              </a:spcBef>
              <a:spcAft>
                <a:spcPts val="600"/>
              </a:spcAft>
              <a:defRPr/>
            </a:pPr>
            <a:r>
              <a:rPr lang="en-US" altLang="en-US" sz="1600" b="1" dirty="0">
                <a:solidFill>
                  <a:schemeClr val="tx2"/>
                </a:solidFill>
              </a:rPr>
              <a:t>Purpose:</a:t>
            </a:r>
            <a:r>
              <a:rPr lang="en-US" altLang="en-US" sz="1600" dirty="0">
                <a:solidFill>
                  <a:schemeClr val="tx2"/>
                </a:solidFill>
              </a:rPr>
              <a:t>	</a:t>
            </a:r>
            <a:r>
              <a:rPr lang="en-US" altLang="en-US" sz="1600" dirty="0" smtClean="0">
                <a:solidFill>
                  <a:schemeClr val="tx2"/>
                </a:solidFill>
              </a:rPr>
              <a:t>[Discussion within </a:t>
            </a:r>
            <a:r>
              <a:rPr lang="en-US" altLang="en-US" sz="1600" dirty="0" smtClean="0">
                <a:solidFill>
                  <a:schemeClr val="tx2"/>
                </a:solidFill>
              </a:rPr>
              <a:t>IG LPWA</a:t>
            </a:r>
            <a:r>
              <a:rPr lang="en-US" altLang="en-US" sz="1600" dirty="0" smtClean="0">
                <a:solidFill>
                  <a:schemeClr val="tx2"/>
                </a:solidFill>
              </a:rPr>
              <a:t>]</a:t>
            </a:r>
            <a:endParaRPr lang="en-US" altLang="en-US" sz="1600" dirty="0">
              <a:solidFill>
                <a:schemeClr val="tx2"/>
              </a:solidFill>
            </a:endParaRPr>
          </a:p>
          <a:p>
            <a:pPr>
              <a:defRPr/>
            </a:pPr>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Candidate Technologies (cont.)</a:t>
            </a:r>
          </a:p>
        </p:txBody>
      </p:sp>
      <p:sp>
        <p:nvSpPr>
          <p:cNvPr id="3" name="Inhaltsplatzhalter 2"/>
          <p:cNvSpPr>
            <a:spLocks noGrp="1"/>
          </p:cNvSpPr>
          <p:nvPr>
            <p:ph idx="1"/>
          </p:nvPr>
        </p:nvSpPr>
        <p:spPr/>
        <p:txBody>
          <a:bodyPr/>
          <a:lstStyle/>
          <a:p>
            <a:r>
              <a:rPr lang="en-US" sz="2400" dirty="0" smtClean="0"/>
              <a:t>Encryption</a:t>
            </a:r>
          </a:p>
          <a:p>
            <a:pPr lvl="1"/>
            <a:r>
              <a:rPr lang="en-US" sz="2000" dirty="0" smtClean="0"/>
              <a:t>Private Key</a:t>
            </a:r>
          </a:p>
          <a:p>
            <a:pPr lvl="1"/>
            <a:r>
              <a:rPr lang="en-US" sz="2000" dirty="0" smtClean="0"/>
              <a:t>Public Key</a:t>
            </a:r>
          </a:p>
          <a:p>
            <a:pPr lvl="1"/>
            <a:r>
              <a:rPr lang="en-US" sz="2000" dirty="0" smtClean="0"/>
              <a:t>Algorithms (AES-128, AES-256, Elliptic Curves)</a:t>
            </a:r>
          </a:p>
          <a:p>
            <a:pPr lvl="1"/>
            <a:r>
              <a:rPr lang="en-US" sz="2000" dirty="0" smtClean="0"/>
              <a:t>Privacy Protection Algorithms (MAC encryption)</a:t>
            </a:r>
          </a:p>
          <a:p>
            <a:pPr lvl="1"/>
            <a:endParaRPr lang="en-US" sz="2000" dirty="0"/>
          </a:p>
        </p:txBody>
      </p:sp>
      <p:sp>
        <p:nvSpPr>
          <p:cNvPr id="4" name="Datumsplatzhalter 3"/>
          <p:cNvSpPr>
            <a:spLocks noGrp="1"/>
          </p:cNvSpPr>
          <p:nvPr>
            <p:ph type="dt" sz="half" idx="10"/>
          </p:nvPr>
        </p:nvSpPr>
        <p:spPr/>
        <p:txBody>
          <a:bodyPr/>
          <a:lstStyle/>
          <a:p>
            <a:pPr>
              <a:defRPr/>
            </a:pPr>
            <a:r>
              <a:rPr lang="en-US" altLang="en-US" smtClean="0"/>
              <a:t>March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10</a:t>
            </a:fld>
            <a:endParaRPr lang="en-US" altLang="en-US"/>
          </a:p>
        </p:txBody>
      </p:sp>
    </p:spTree>
    <p:extLst>
      <p:ext uri="{BB962C8B-B14F-4D97-AF65-F5344CB8AC3E}">
        <p14:creationId xmlns:p14="http://schemas.microsoft.com/office/powerpoint/2010/main" val="233556102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ctrTitle"/>
          </p:nvPr>
        </p:nvSpPr>
        <p:spPr/>
        <p:txBody>
          <a:bodyPr/>
          <a:lstStyle/>
          <a:p>
            <a:r>
              <a:rPr lang="en-US" dirty="0" smtClean="0"/>
              <a:t>Candidate IEEE Standards and Technologies for IG Report</a:t>
            </a:r>
            <a:endParaRPr lang="en-US" dirty="0"/>
          </a:p>
        </p:txBody>
      </p:sp>
      <p:sp>
        <p:nvSpPr>
          <p:cNvPr id="6" name="Untertitel 5"/>
          <p:cNvSpPr>
            <a:spLocks noGrp="1"/>
          </p:cNvSpPr>
          <p:nvPr>
            <p:ph type="subTitle" idx="1"/>
          </p:nvPr>
        </p:nvSpPr>
        <p:spPr/>
        <p:txBody>
          <a:bodyPr/>
          <a:lstStyle/>
          <a:p>
            <a:r>
              <a:rPr lang="en-US" dirty="0"/>
              <a:t>Joerg Robert</a:t>
            </a:r>
            <a:br>
              <a:rPr lang="en-US" dirty="0"/>
            </a:br>
            <a:r>
              <a:rPr lang="en-US" dirty="0"/>
              <a:t>FAU Erlangen-</a:t>
            </a:r>
            <a:r>
              <a:rPr lang="en-US" dirty="0" err="1"/>
              <a:t>Nuernberg</a:t>
            </a:r>
            <a:endParaRPr lang="en-US" dirty="0"/>
          </a:p>
          <a:p>
            <a:endParaRPr lang="en-US" dirty="0"/>
          </a:p>
        </p:txBody>
      </p:sp>
      <p:sp>
        <p:nvSpPr>
          <p:cNvPr id="2" name="Datumsplatzhalter 1"/>
          <p:cNvSpPr>
            <a:spLocks noGrp="1"/>
          </p:cNvSpPr>
          <p:nvPr>
            <p:ph type="dt" sz="half" idx="10"/>
          </p:nvPr>
        </p:nvSpPr>
        <p:spPr/>
        <p:txBody>
          <a:bodyPr/>
          <a:lstStyle/>
          <a:p>
            <a:pPr>
              <a:defRPr/>
            </a:pPr>
            <a:r>
              <a:rPr lang="en-US" altLang="en-US" smtClean="0"/>
              <a:t>March 2017</a:t>
            </a:r>
            <a:endParaRPr lang="en-US" altLang="en-US" dirty="0"/>
          </a:p>
        </p:txBody>
      </p:sp>
      <p:sp>
        <p:nvSpPr>
          <p:cNvPr id="3" name="Fußzeilenplatzhalter 2"/>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4" name="Foliennummernplatzhalter 3"/>
          <p:cNvSpPr>
            <a:spLocks noGrp="1"/>
          </p:cNvSpPr>
          <p:nvPr>
            <p:ph type="sldNum" sz="quarter" idx="12"/>
          </p:nvPr>
        </p:nvSpPr>
        <p:spPr/>
        <p:txBody>
          <a:bodyPr/>
          <a:lstStyle/>
          <a:p>
            <a:pPr>
              <a:defRPr/>
            </a:pPr>
            <a:r>
              <a:rPr lang="en-US" altLang="en-US" smtClean="0"/>
              <a:t>Slide </a:t>
            </a:r>
            <a:fld id="{CB0D41C4-DADD-4A73-8178-CCCFAB2676E1}" type="slidenum">
              <a:rPr lang="en-US" altLang="en-US" smtClean="0"/>
              <a:pPr>
                <a:defRPr/>
              </a:pPr>
              <a:t>2</a:t>
            </a:fld>
            <a:endParaRPr lang="en-US" altLang="en-US"/>
          </a:p>
        </p:txBody>
      </p:sp>
    </p:spTree>
    <p:extLst>
      <p:ext uri="{BB962C8B-B14F-4D97-AF65-F5344CB8AC3E}">
        <p14:creationId xmlns:p14="http://schemas.microsoft.com/office/powerpoint/2010/main" val="124213141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Motivation</a:t>
            </a:r>
            <a:endParaRPr lang="en-US" dirty="0"/>
          </a:p>
        </p:txBody>
      </p:sp>
      <p:sp>
        <p:nvSpPr>
          <p:cNvPr id="3" name="Inhaltsplatzhalter 2"/>
          <p:cNvSpPr>
            <a:spLocks noGrp="1"/>
          </p:cNvSpPr>
          <p:nvPr>
            <p:ph idx="1"/>
          </p:nvPr>
        </p:nvSpPr>
        <p:spPr/>
        <p:txBody>
          <a:bodyPr/>
          <a:lstStyle/>
          <a:p>
            <a:r>
              <a:rPr lang="en-US" sz="2400" dirty="0" smtClean="0"/>
              <a:t>This documents lists a set of candidate IEEE standards and technologies that may be of interest for LPWAN</a:t>
            </a:r>
          </a:p>
          <a:p>
            <a:endParaRPr lang="en-US" sz="2400" dirty="0"/>
          </a:p>
          <a:p>
            <a:r>
              <a:rPr lang="en-US" sz="2400" dirty="0" smtClean="0"/>
              <a:t>The IEEE standards and technologies will be evaluated wrt. the use-cases defined in document 15-16/770r4 </a:t>
            </a:r>
            <a:endParaRPr lang="en-US" sz="2400" dirty="0"/>
          </a:p>
        </p:txBody>
      </p:sp>
      <p:sp>
        <p:nvSpPr>
          <p:cNvPr id="4" name="Datumsplatzhalter 3"/>
          <p:cNvSpPr>
            <a:spLocks noGrp="1"/>
          </p:cNvSpPr>
          <p:nvPr>
            <p:ph type="dt" sz="half" idx="10"/>
          </p:nvPr>
        </p:nvSpPr>
        <p:spPr/>
        <p:txBody>
          <a:bodyPr/>
          <a:lstStyle/>
          <a:p>
            <a:pPr>
              <a:defRPr/>
            </a:pPr>
            <a:r>
              <a:rPr lang="en-US" altLang="en-US" smtClean="0"/>
              <a:t>March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3</a:t>
            </a:fld>
            <a:endParaRPr lang="en-US" altLang="en-US"/>
          </a:p>
        </p:txBody>
      </p:sp>
    </p:spTree>
    <p:extLst>
      <p:ext uri="{BB962C8B-B14F-4D97-AF65-F5344CB8AC3E}">
        <p14:creationId xmlns:p14="http://schemas.microsoft.com/office/powerpoint/2010/main" val="428478517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Candidate IEEE Standards</a:t>
            </a:r>
            <a:endParaRPr lang="en-US" dirty="0"/>
          </a:p>
        </p:txBody>
      </p:sp>
      <p:sp>
        <p:nvSpPr>
          <p:cNvPr id="3" name="Inhaltsplatzhalter 2"/>
          <p:cNvSpPr>
            <a:spLocks noGrp="1"/>
          </p:cNvSpPr>
          <p:nvPr>
            <p:ph idx="1"/>
          </p:nvPr>
        </p:nvSpPr>
        <p:spPr/>
        <p:txBody>
          <a:bodyPr/>
          <a:lstStyle/>
          <a:p>
            <a:r>
              <a:rPr lang="en-US" sz="2400" dirty="0" smtClean="0"/>
              <a:t>IEEE 802.11ah</a:t>
            </a:r>
          </a:p>
          <a:p>
            <a:r>
              <a:rPr lang="en-US" sz="2400" dirty="0" smtClean="0"/>
              <a:t>IEEE 802.15.4g</a:t>
            </a:r>
          </a:p>
          <a:p>
            <a:r>
              <a:rPr lang="en-US" sz="2400" dirty="0" smtClean="0"/>
              <a:t>IEEE 802.15.4k</a:t>
            </a:r>
            <a:endParaRPr lang="en-US" sz="2400" dirty="0"/>
          </a:p>
          <a:p>
            <a:endParaRPr lang="en-US" sz="2400" dirty="0"/>
          </a:p>
        </p:txBody>
      </p:sp>
      <p:sp>
        <p:nvSpPr>
          <p:cNvPr id="4" name="Datumsplatzhalter 3"/>
          <p:cNvSpPr>
            <a:spLocks noGrp="1"/>
          </p:cNvSpPr>
          <p:nvPr>
            <p:ph type="dt" sz="half" idx="10"/>
          </p:nvPr>
        </p:nvSpPr>
        <p:spPr/>
        <p:txBody>
          <a:bodyPr/>
          <a:lstStyle/>
          <a:p>
            <a:pPr>
              <a:defRPr/>
            </a:pPr>
            <a:r>
              <a:rPr lang="en-US" altLang="en-US" smtClean="0"/>
              <a:t>March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4</a:t>
            </a:fld>
            <a:endParaRPr lang="en-US" altLang="en-US"/>
          </a:p>
        </p:txBody>
      </p:sp>
    </p:spTree>
    <p:extLst>
      <p:ext uri="{BB962C8B-B14F-4D97-AF65-F5344CB8AC3E}">
        <p14:creationId xmlns:p14="http://schemas.microsoft.com/office/powerpoint/2010/main" val="58171833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Candidate Technologies</a:t>
            </a:r>
            <a:endParaRPr lang="en-US" dirty="0"/>
          </a:p>
        </p:txBody>
      </p:sp>
      <p:sp>
        <p:nvSpPr>
          <p:cNvPr id="3" name="Inhaltsplatzhalter 2"/>
          <p:cNvSpPr>
            <a:spLocks noGrp="1"/>
          </p:cNvSpPr>
          <p:nvPr>
            <p:ph idx="1"/>
          </p:nvPr>
        </p:nvSpPr>
        <p:spPr/>
        <p:txBody>
          <a:bodyPr/>
          <a:lstStyle/>
          <a:p>
            <a:r>
              <a:rPr lang="en-US" sz="2400" dirty="0" smtClean="0"/>
              <a:t>Modulation</a:t>
            </a:r>
          </a:p>
          <a:p>
            <a:pPr lvl="1"/>
            <a:r>
              <a:rPr lang="en-US" sz="2000" dirty="0" smtClean="0"/>
              <a:t>OFDM (Orthogonal Frequency Division Multiple Access)</a:t>
            </a:r>
          </a:p>
          <a:p>
            <a:pPr lvl="1"/>
            <a:r>
              <a:rPr lang="en-US" sz="2000" dirty="0" smtClean="0"/>
              <a:t>CDMA (Code Division Multiple Access)</a:t>
            </a:r>
          </a:p>
          <a:p>
            <a:pPr lvl="1"/>
            <a:r>
              <a:rPr lang="en-US" sz="2000" dirty="0" smtClean="0"/>
              <a:t>DSSS (Direct Sequence Spread Spectrum) with single sequence</a:t>
            </a:r>
          </a:p>
          <a:p>
            <a:pPr lvl="1"/>
            <a:r>
              <a:rPr lang="en-US" sz="2000" dirty="0" smtClean="0"/>
              <a:t>Frequency Chirp Spread Spectrum</a:t>
            </a:r>
          </a:p>
          <a:p>
            <a:pPr lvl="1"/>
            <a:r>
              <a:rPr lang="en-US" sz="2000" dirty="0" smtClean="0"/>
              <a:t>Frequency Hopping Spread Spectrum</a:t>
            </a:r>
          </a:p>
          <a:p>
            <a:pPr lvl="1"/>
            <a:r>
              <a:rPr lang="en-US" sz="2000" dirty="0" smtClean="0"/>
              <a:t>Narrowband modulation w/ frequency synchronizations (e.g. FSK, M-FSK, BPSK, MSK, QAM, ...)</a:t>
            </a:r>
          </a:p>
          <a:p>
            <a:pPr lvl="1"/>
            <a:r>
              <a:rPr lang="en-US" sz="2000" dirty="0"/>
              <a:t>Narrowband modulation </a:t>
            </a:r>
            <a:r>
              <a:rPr lang="en-US" sz="2000" dirty="0" smtClean="0"/>
              <a:t>w/o </a:t>
            </a:r>
            <a:r>
              <a:rPr lang="en-US" sz="2000" dirty="0"/>
              <a:t>frequency </a:t>
            </a:r>
            <a:r>
              <a:rPr lang="en-US" sz="2000" dirty="0" smtClean="0"/>
              <a:t>synchronizations</a:t>
            </a:r>
          </a:p>
          <a:p>
            <a:pPr lvl="1"/>
            <a:endParaRPr lang="en-US" sz="2000" dirty="0"/>
          </a:p>
        </p:txBody>
      </p:sp>
      <p:sp>
        <p:nvSpPr>
          <p:cNvPr id="4" name="Datumsplatzhalter 3"/>
          <p:cNvSpPr>
            <a:spLocks noGrp="1"/>
          </p:cNvSpPr>
          <p:nvPr>
            <p:ph type="dt" sz="half" idx="10"/>
          </p:nvPr>
        </p:nvSpPr>
        <p:spPr/>
        <p:txBody>
          <a:bodyPr/>
          <a:lstStyle/>
          <a:p>
            <a:pPr>
              <a:defRPr/>
            </a:pPr>
            <a:r>
              <a:rPr lang="en-US" altLang="en-US" smtClean="0"/>
              <a:t>March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5</a:t>
            </a:fld>
            <a:endParaRPr lang="en-US" altLang="en-US"/>
          </a:p>
        </p:txBody>
      </p:sp>
    </p:spTree>
    <p:extLst>
      <p:ext uri="{BB962C8B-B14F-4D97-AF65-F5344CB8AC3E}">
        <p14:creationId xmlns:p14="http://schemas.microsoft.com/office/powerpoint/2010/main" val="287517684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Candidate </a:t>
            </a:r>
            <a:r>
              <a:rPr lang="en-US" dirty="0" smtClean="0"/>
              <a:t>Technologies (cont.)</a:t>
            </a:r>
            <a:endParaRPr lang="en-US" dirty="0"/>
          </a:p>
        </p:txBody>
      </p:sp>
      <p:sp>
        <p:nvSpPr>
          <p:cNvPr id="3" name="Inhaltsplatzhalter 2"/>
          <p:cNvSpPr>
            <a:spLocks noGrp="1"/>
          </p:cNvSpPr>
          <p:nvPr>
            <p:ph idx="1"/>
          </p:nvPr>
        </p:nvSpPr>
        <p:spPr/>
        <p:txBody>
          <a:bodyPr/>
          <a:lstStyle/>
          <a:p>
            <a:r>
              <a:rPr lang="en-US" sz="2400" dirty="0" smtClean="0"/>
              <a:t>Forward Error Correction (FEC)</a:t>
            </a:r>
          </a:p>
          <a:p>
            <a:pPr lvl="1"/>
            <a:r>
              <a:rPr lang="en-US" sz="2000" dirty="0" smtClean="0"/>
              <a:t>No FEC</a:t>
            </a:r>
          </a:p>
          <a:p>
            <a:pPr lvl="1"/>
            <a:r>
              <a:rPr lang="en-US" sz="2000" dirty="0" smtClean="0"/>
              <a:t>Reed Solomon / BCH</a:t>
            </a:r>
          </a:p>
          <a:p>
            <a:pPr lvl="1"/>
            <a:r>
              <a:rPr lang="en-US" sz="2000" dirty="0" smtClean="0"/>
              <a:t>Convolutional Codes</a:t>
            </a:r>
          </a:p>
          <a:p>
            <a:pPr lvl="1"/>
            <a:r>
              <a:rPr lang="en-US" sz="2000" dirty="0" smtClean="0"/>
              <a:t>Turbo Codes</a:t>
            </a:r>
          </a:p>
          <a:p>
            <a:pPr lvl="1"/>
            <a:r>
              <a:rPr lang="en-US" sz="2000" dirty="0" smtClean="0"/>
              <a:t>LDPC Codes</a:t>
            </a:r>
          </a:p>
          <a:p>
            <a:pPr lvl="1"/>
            <a:r>
              <a:rPr lang="en-US" sz="2000" dirty="0" smtClean="0"/>
              <a:t>Polar Codes</a:t>
            </a:r>
          </a:p>
          <a:p>
            <a:pPr lvl="1"/>
            <a:endParaRPr lang="en-US" sz="2000" dirty="0" smtClean="0"/>
          </a:p>
          <a:p>
            <a:endParaRPr lang="en-US" sz="2400" dirty="0"/>
          </a:p>
        </p:txBody>
      </p:sp>
      <p:sp>
        <p:nvSpPr>
          <p:cNvPr id="4" name="Datumsplatzhalter 3"/>
          <p:cNvSpPr>
            <a:spLocks noGrp="1"/>
          </p:cNvSpPr>
          <p:nvPr>
            <p:ph type="dt" sz="half" idx="10"/>
          </p:nvPr>
        </p:nvSpPr>
        <p:spPr/>
        <p:txBody>
          <a:bodyPr/>
          <a:lstStyle/>
          <a:p>
            <a:pPr>
              <a:defRPr/>
            </a:pPr>
            <a:r>
              <a:rPr lang="en-US" altLang="en-US" smtClean="0"/>
              <a:t>March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6</a:t>
            </a:fld>
            <a:endParaRPr lang="en-US" altLang="en-US"/>
          </a:p>
        </p:txBody>
      </p:sp>
    </p:spTree>
    <p:extLst>
      <p:ext uri="{BB962C8B-B14F-4D97-AF65-F5344CB8AC3E}">
        <p14:creationId xmlns:p14="http://schemas.microsoft.com/office/powerpoint/2010/main" val="190805652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Candidate Technologies (cont.)</a:t>
            </a:r>
          </a:p>
        </p:txBody>
      </p:sp>
      <p:sp>
        <p:nvSpPr>
          <p:cNvPr id="3" name="Inhaltsplatzhalter 2"/>
          <p:cNvSpPr>
            <a:spLocks noGrp="1"/>
          </p:cNvSpPr>
          <p:nvPr>
            <p:ph idx="1"/>
          </p:nvPr>
        </p:nvSpPr>
        <p:spPr/>
        <p:txBody>
          <a:bodyPr/>
          <a:lstStyle/>
          <a:p>
            <a:r>
              <a:rPr lang="en-US" sz="2400" dirty="0" smtClean="0"/>
              <a:t>MAC</a:t>
            </a:r>
          </a:p>
          <a:p>
            <a:pPr lvl="1"/>
            <a:r>
              <a:rPr lang="en-US" sz="2000" dirty="0" smtClean="0"/>
              <a:t>ALOHA</a:t>
            </a:r>
          </a:p>
          <a:p>
            <a:pPr lvl="1"/>
            <a:r>
              <a:rPr lang="en-US" sz="2000" dirty="0" smtClean="0"/>
              <a:t>Slotted ALOHA</a:t>
            </a:r>
          </a:p>
          <a:p>
            <a:pPr lvl="1"/>
            <a:r>
              <a:rPr lang="en-US" sz="2000" dirty="0" smtClean="0"/>
              <a:t>CSMA/CA</a:t>
            </a:r>
          </a:p>
          <a:p>
            <a:pPr lvl="1"/>
            <a:r>
              <a:rPr lang="en-US" sz="2000" dirty="0" smtClean="0"/>
              <a:t>Coordinated network with super-frame structure</a:t>
            </a:r>
          </a:p>
          <a:p>
            <a:pPr lvl="1"/>
            <a:endParaRPr lang="en-US" sz="2000" dirty="0" smtClean="0"/>
          </a:p>
          <a:p>
            <a:pPr lvl="1"/>
            <a:endParaRPr lang="en-US" sz="2000" dirty="0" smtClean="0"/>
          </a:p>
          <a:p>
            <a:endParaRPr lang="en-US" sz="2400" dirty="0"/>
          </a:p>
        </p:txBody>
      </p:sp>
      <p:sp>
        <p:nvSpPr>
          <p:cNvPr id="4" name="Datumsplatzhalter 3"/>
          <p:cNvSpPr>
            <a:spLocks noGrp="1"/>
          </p:cNvSpPr>
          <p:nvPr>
            <p:ph type="dt" sz="half" idx="10"/>
          </p:nvPr>
        </p:nvSpPr>
        <p:spPr/>
        <p:txBody>
          <a:bodyPr/>
          <a:lstStyle/>
          <a:p>
            <a:pPr>
              <a:defRPr/>
            </a:pPr>
            <a:r>
              <a:rPr lang="en-US" altLang="en-US" smtClean="0"/>
              <a:t>March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7</a:t>
            </a:fld>
            <a:endParaRPr lang="en-US" altLang="en-US"/>
          </a:p>
        </p:txBody>
      </p:sp>
    </p:spTree>
    <p:extLst>
      <p:ext uri="{BB962C8B-B14F-4D97-AF65-F5344CB8AC3E}">
        <p14:creationId xmlns:p14="http://schemas.microsoft.com/office/powerpoint/2010/main" val="348635885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Candidate Technologies (cont.)</a:t>
            </a:r>
          </a:p>
        </p:txBody>
      </p:sp>
      <p:sp>
        <p:nvSpPr>
          <p:cNvPr id="3" name="Inhaltsplatzhalter 2"/>
          <p:cNvSpPr>
            <a:spLocks noGrp="1"/>
          </p:cNvSpPr>
          <p:nvPr>
            <p:ph idx="1"/>
          </p:nvPr>
        </p:nvSpPr>
        <p:spPr/>
        <p:txBody>
          <a:bodyPr/>
          <a:lstStyle/>
          <a:p>
            <a:r>
              <a:rPr lang="en-US" sz="2400" dirty="0" smtClean="0"/>
              <a:t>Network topologies</a:t>
            </a:r>
          </a:p>
          <a:p>
            <a:pPr lvl="1"/>
            <a:r>
              <a:rPr lang="en-US" sz="2000" dirty="0" smtClean="0"/>
              <a:t>Star</a:t>
            </a:r>
          </a:p>
          <a:p>
            <a:pPr lvl="1"/>
            <a:r>
              <a:rPr lang="en-US" sz="2000" dirty="0" smtClean="0"/>
              <a:t>Multi-Hop</a:t>
            </a:r>
            <a:endParaRPr lang="en-US" sz="2000" dirty="0"/>
          </a:p>
        </p:txBody>
      </p:sp>
      <p:sp>
        <p:nvSpPr>
          <p:cNvPr id="4" name="Datumsplatzhalter 3"/>
          <p:cNvSpPr>
            <a:spLocks noGrp="1"/>
          </p:cNvSpPr>
          <p:nvPr>
            <p:ph type="dt" sz="half" idx="10"/>
          </p:nvPr>
        </p:nvSpPr>
        <p:spPr/>
        <p:txBody>
          <a:bodyPr/>
          <a:lstStyle/>
          <a:p>
            <a:pPr>
              <a:defRPr/>
            </a:pPr>
            <a:r>
              <a:rPr lang="en-US" altLang="en-US" smtClean="0"/>
              <a:t>March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8</a:t>
            </a:fld>
            <a:endParaRPr lang="en-US" altLang="en-US"/>
          </a:p>
        </p:txBody>
      </p:sp>
    </p:spTree>
    <p:extLst>
      <p:ext uri="{BB962C8B-B14F-4D97-AF65-F5344CB8AC3E}">
        <p14:creationId xmlns:p14="http://schemas.microsoft.com/office/powerpoint/2010/main" val="1501020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Candidate Technologies (cont.)</a:t>
            </a:r>
          </a:p>
        </p:txBody>
      </p:sp>
      <p:sp>
        <p:nvSpPr>
          <p:cNvPr id="3" name="Inhaltsplatzhalter 2"/>
          <p:cNvSpPr>
            <a:spLocks noGrp="1"/>
          </p:cNvSpPr>
          <p:nvPr>
            <p:ph idx="1"/>
          </p:nvPr>
        </p:nvSpPr>
        <p:spPr/>
        <p:txBody>
          <a:bodyPr/>
          <a:lstStyle/>
          <a:p>
            <a:r>
              <a:rPr lang="en-US" sz="2400" dirty="0" smtClean="0"/>
              <a:t>IP Connectivity</a:t>
            </a:r>
            <a:endParaRPr lang="en-US" sz="2000" dirty="0"/>
          </a:p>
        </p:txBody>
      </p:sp>
      <p:sp>
        <p:nvSpPr>
          <p:cNvPr id="4" name="Datumsplatzhalter 3"/>
          <p:cNvSpPr>
            <a:spLocks noGrp="1"/>
          </p:cNvSpPr>
          <p:nvPr>
            <p:ph type="dt" sz="half" idx="10"/>
          </p:nvPr>
        </p:nvSpPr>
        <p:spPr/>
        <p:txBody>
          <a:bodyPr/>
          <a:lstStyle/>
          <a:p>
            <a:pPr>
              <a:defRPr/>
            </a:pPr>
            <a:r>
              <a:rPr lang="en-US" altLang="en-US" smtClean="0"/>
              <a:t>March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9</a:t>
            </a:fld>
            <a:endParaRPr lang="en-US" altLang="en-US"/>
          </a:p>
        </p:txBody>
      </p:sp>
    </p:spTree>
    <p:extLst>
      <p:ext uri="{BB962C8B-B14F-4D97-AF65-F5344CB8AC3E}">
        <p14:creationId xmlns:p14="http://schemas.microsoft.com/office/powerpoint/2010/main" val="3708756478"/>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P802_15_Rbt">
  <a:themeElements>
    <a:clrScheme name="Larissa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Times New Roman"/>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Larissa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Larissa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Larissa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Larissa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Larissa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Larissa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Larissa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IEEE-P802_15_Rbt</Template>
  <TotalTime>0</TotalTime>
  <Words>314</Words>
  <Application>Microsoft Office PowerPoint</Application>
  <PresentationFormat>Bildschirmpräsentation (4:3)</PresentationFormat>
  <Paragraphs>88</Paragraphs>
  <Slides>10</Slides>
  <Notes>0</Notes>
  <HiddenSlides>0</HiddenSlides>
  <MMClips>0</MMClips>
  <ScaleCrop>false</ScaleCrop>
  <HeadingPairs>
    <vt:vector size="4" baseType="variant">
      <vt:variant>
        <vt:lpstr>Design</vt:lpstr>
      </vt:variant>
      <vt:variant>
        <vt:i4>1</vt:i4>
      </vt:variant>
      <vt:variant>
        <vt:lpstr>Folientitel</vt:lpstr>
      </vt:variant>
      <vt:variant>
        <vt:i4>10</vt:i4>
      </vt:variant>
    </vt:vector>
  </HeadingPairs>
  <TitlesOfParts>
    <vt:vector size="11" baseType="lpstr">
      <vt:lpstr>IEEE-P802_15_Rbt</vt:lpstr>
      <vt:lpstr>PowerPoint-Präsentation</vt:lpstr>
      <vt:lpstr>Candidate IEEE Standards and Technologies for IG Report</vt:lpstr>
      <vt:lpstr>Motivation</vt:lpstr>
      <vt:lpstr>Candidate IEEE Standards</vt:lpstr>
      <vt:lpstr>Candidate Technologies</vt:lpstr>
      <vt:lpstr>Candidate Technologies (cont.)</vt:lpstr>
      <vt:lpstr>Candidate Technologies (cont.)</vt:lpstr>
      <vt:lpstr>Candidate Technologies (cont.)</vt:lpstr>
      <vt:lpstr>Candidate Technologies (cont.)</vt:lpstr>
      <vt:lpstr>Candidate Technologies (cont.)</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subject>IEEE 802.15 &lt;subject&gt;</dc:subject>
  <dc:creator>Joerg Robert</dc:creator>
  <dc:description>&lt;doc#&gt;</dc:description>
  <cp:lastModifiedBy>Joerg Robert</cp:lastModifiedBy>
  <cp:revision>137</cp:revision>
  <cp:lastPrinted>1998-02-10T13:28:06Z</cp:lastPrinted>
  <dcterms:created xsi:type="dcterms:W3CDTF">2017-03-12T21:31:02Z</dcterms:created>
  <dcterms:modified xsi:type="dcterms:W3CDTF">2017-03-15T20:09:51Z</dcterms:modified>
</cp:coreProperties>
</file>