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9" r:id="rId2"/>
    <p:sldId id="260" r:id="rId3"/>
    <p:sldId id="261" r:id="rId4"/>
    <p:sldId id="296" r:id="rId5"/>
    <p:sldId id="285" r:id="rId6"/>
    <p:sldId id="286" r:id="rId7"/>
    <p:sldId id="298" r:id="rId8"/>
    <p:sldId id="289" r:id="rId9"/>
    <p:sldId id="293" r:id="rId10"/>
    <p:sldId id="290" r:id="rId11"/>
    <p:sldId id="301" r:id="rId12"/>
    <p:sldId id="292" r:id="rId13"/>
    <p:sldId id="299" r:id="rId14"/>
    <p:sldId id="297" r:id="rId15"/>
    <p:sldId id="294" r:id="rId16"/>
    <p:sldId id="300" r:id="rId17"/>
    <p:sldId id="295" r:id="rId18"/>
    <p:sldId id="303" r:id="rId19"/>
    <p:sldId id="302" r:id="rId20"/>
    <p:sldId id="288" r:id="rId21"/>
    <p:sldId id="287" r:id="rId22"/>
    <p:sldId id="282"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endrik Lieske" initials="HL" lastIdx="1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014" autoAdjust="0"/>
  </p:normalViewPr>
  <p:slideViewPr>
    <p:cSldViewPr>
      <p:cViewPr>
        <p:scale>
          <a:sx n="80" d="100"/>
          <a:sy n="80" d="100"/>
        </p:scale>
        <p:origin x="-99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1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7B66E387-2D3E-4C1E-894D-6499604098C9}"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16904206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26AC03B-26AB-43DF-85E0-DB3BD592BA7B}"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extLst>
      <p:ext uri="{BB962C8B-B14F-4D97-AF65-F5344CB8AC3E}">
        <p14:creationId xmlns:p14="http://schemas.microsoft.com/office/powerpoint/2010/main" val="370325390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C26AC03B-26AB-43DF-85E0-DB3BD592BA7B}" type="slidenum">
              <a:rPr lang="en-US" altLang="en-US" smtClean="0"/>
              <a:pPr>
                <a:defRPr/>
              </a:pPr>
              <a:t>3</a:t>
            </a:fld>
            <a:endParaRPr lang="en-US" altLang="en-US"/>
          </a:p>
        </p:txBody>
      </p:sp>
    </p:spTree>
    <p:extLst>
      <p:ext uri="{BB962C8B-B14F-4D97-AF65-F5344CB8AC3E}">
        <p14:creationId xmlns:p14="http://schemas.microsoft.com/office/powerpoint/2010/main" val="294144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C26AC03B-26AB-43DF-85E0-DB3BD592BA7B}" type="slidenum">
              <a:rPr lang="en-US" altLang="en-US" smtClean="0"/>
              <a:pPr>
                <a:defRPr/>
              </a:pPr>
              <a:t>6</a:t>
            </a:fld>
            <a:endParaRPr lang="en-US" altLang="en-US"/>
          </a:p>
        </p:txBody>
      </p:sp>
    </p:spTree>
    <p:extLst>
      <p:ext uri="{BB962C8B-B14F-4D97-AF65-F5344CB8AC3E}">
        <p14:creationId xmlns:p14="http://schemas.microsoft.com/office/powerpoint/2010/main" val="2680120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C26AC03B-26AB-43DF-85E0-DB3BD592BA7B}" type="slidenum">
              <a:rPr lang="en-US" altLang="en-US" smtClean="0"/>
              <a:pPr>
                <a:defRPr/>
              </a:pPr>
              <a:t>9</a:t>
            </a:fld>
            <a:endParaRPr lang="en-US" altLang="en-US"/>
          </a:p>
        </p:txBody>
      </p:sp>
    </p:spTree>
    <p:extLst>
      <p:ext uri="{BB962C8B-B14F-4D97-AF65-F5344CB8AC3E}">
        <p14:creationId xmlns:p14="http://schemas.microsoft.com/office/powerpoint/2010/main" val="1842942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pPr marL="0" indent="0">
              <a:buFontTx/>
              <a:buNone/>
            </a:pPr>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C26AC03B-26AB-43DF-85E0-DB3BD592BA7B}" type="slidenum">
              <a:rPr lang="en-US" altLang="en-US" smtClean="0"/>
              <a:pPr>
                <a:defRPr/>
              </a:pPr>
              <a:t>10</a:t>
            </a:fld>
            <a:endParaRPr lang="en-US" altLang="en-US"/>
          </a:p>
        </p:txBody>
      </p:sp>
    </p:spTree>
    <p:extLst>
      <p:ext uri="{BB962C8B-B14F-4D97-AF65-F5344CB8AC3E}">
        <p14:creationId xmlns:p14="http://schemas.microsoft.com/office/powerpoint/2010/main" val="2590782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C26AC03B-26AB-43DF-85E0-DB3BD592BA7B}" type="slidenum">
              <a:rPr lang="en-US" altLang="en-US" smtClean="0"/>
              <a:pPr>
                <a:defRPr/>
              </a:pPr>
              <a:t>12</a:t>
            </a:fld>
            <a:endParaRPr lang="en-US" altLang="en-US"/>
          </a:p>
        </p:txBody>
      </p:sp>
    </p:spTree>
    <p:extLst>
      <p:ext uri="{BB962C8B-B14F-4D97-AF65-F5344CB8AC3E}">
        <p14:creationId xmlns:p14="http://schemas.microsoft.com/office/powerpoint/2010/main" val="4249832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C26AC03B-26AB-43DF-85E0-DB3BD592BA7B}" type="slidenum">
              <a:rPr lang="en-US" altLang="en-US" smtClean="0"/>
              <a:pPr>
                <a:defRPr/>
              </a:pPr>
              <a:t>13</a:t>
            </a:fld>
            <a:endParaRPr lang="en-US" altLang="en-US"/>
          </a:p>
        </p:txBody>
      </p:sp>
    </p:spTree>
    <p:extLst>
      <p:ext uri="{BB962C8B-B14F-4D97-AF65-F5344CB8AC3E}">
        <p14:creationId xmlns:p14="http://schemas.microsoft.com/office/powerpoint/2010/main" val="6085163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sz="quarter" idx="10"/>
          </p:nvPr>
        </p:nvSpPr>
        <p:spPr/>
        <p:txBody>
          <a:bodyPr/>
          <a:lstStyle/>
          <a:p>
            <a:pPr>
              <a:defRPr/>
            </a:pPr>
            <a:r>
              <a:rPr lang="en-US" altLang="en-US" smtClean="0"/>
              <a:t>doc.: IEEE 802.15-&lt;doc#&gt;</a:t>
            </a:r>
            <a:endParaRPr lang="en-US" altLang="en-US"/>
          </a:p>
        </p:txBody>
      </p:sp>
      <p:sp>
        <p:nvSpPr>
          <p:cNvPr id="5" name="Datumsplatzhalter 4"/>
          <p:cNvSpPr>
            <a:spLocks noGrp="1"/>
          </p:cNvSpPr>
          <p:nvPr>
            <p:ph type="dt" idx="11"/>
          </p:nvPr>
        </p:nvSpPr>
        <p:spPr/>
        <p:txBody>
          <a:bodyPr/>
          <a:lstStyle/>
          <a:p>
            <a:pPr>
              <a:defRPr/>
            </a:pPr>
            <a:r>
              <a:rPr lang="en-US" altLang="en-US" smtClean="0"/>
              <a:t>&lt;month year&gt;</a:t>
            </a:r>
            <a:endParaRPr lang="en-US" altLang="en-US"/>
          </a:p>
        </p:txBody>
      </p:sp>
      <p:sp>
        <p:nvSpPr>
          <p:cNvPr id="6" name="Fußzeilenplatzhalter 5"/>
          <p:cNvSpPr>
            <a:spLocks noGrp="1"/>
          </p:cNvSpPr>
          <p:nvPr>
            <p:ph type="ftr" sz="quarter" idx="12"/>
          </p:nvPr>
        </p:nvSpPr>
        <p:spPr/>
        <p:txBody>
          <a:bodyPr/>
          <a:lstStyle/>
          <a:p>
            <a:pPr lvl="4">
              <a:defRPr/>
            </a:pPr>
            <a:r>
              <a:rPr lang="en-US" altLang="en-US" smtClean="0"/>
              <a:t>&lt;author&gt;, &lt;company&gt;</a:t>
            </a:r>
            <a:endParaRPr lang="en-US" altLang="en-US"/>
          </a:p>
        </p:txBody>
      </p:sp>
      <p:sp>
        <p:nvSpPr>
          <p:cNvPr id="7" name="Foliennummernplatzhalter 6"/>
          <p:cNvSpPr>
            <a:spLocks noGrp="1"/>
          </p:cNvSpPr>
          <p:nvPr>
            <p:ph type="sldNum" sz="quarter" idx="13"/>
          </p:nvPr>
        </p:nvSpPr>
        <p:spPr/>
        <p:txBody>
          <a:bodyPr/>
          <a:lstStyle/>
          <a:p>
            <a:pPr>
              <a:defRPr/>
            </a:pPr>
            <a:r>
              <a:rPr lang="en-US" altLang="en-US" smtClean="0"/>
              <a:t>Page </a:t>
            </a:r>
            <a:fld id="{C26AC03B-26AB-43DF-85E0-DB3BD592BA7B}" type="slidenum">
              <a:rPr lang="en-US" altLang="en-US" smtClean="0"/>
              <a:pPr>
                <a:defRPr/>
              </a:pPr>
              <a:t>20</a:t>
            </a:fld>
            <a:endParaRPr lang="en-US" altLang="en-US"/>
          </a:p>
        </p:txBody>
      </p:sp>
    </p:spTree>
    <p:extLst>
      <p:ext uri="{BB962C8B-B14F-4D97-AF65-F5344CB8AC3E}">
        <p14:creationId xmlns:p14="http://schemas.microsoft.com/office/powerpoint/2010/main" val="1897903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dirty="0"/>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err="1"/>
              <a:t>Joerg</a:t>
            </a:r>
            <a:r>
              <a:rPr lang="en-US" altLang="en-US" dirty="0"/>
              <a:t> Robert, FAU Erlangen-</a:t>
            </a:r>
            <a:r>
              <a:rPr lang="en-US" altLang="en-US" dirty="0" err="1"/>
              <a:t>Nuernberg</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688C489-6249-4C7B-9D39-F83B4C03341A}" type="slidenum">
              <a:rPr lang="en-US" altLang="en-US"/>
              <a:pPr>
                <a:defRPr/>
              </a:pPr>
              <a:t>‹Nr.›</a:t>
            </a:fld>
            <a:endParaRPr lang="en-US" altLang="en-US"/>
          </a:p>
        </p:txBody>
      </p:sp>
    </p:spTree>
    <p:extLst>
      <p:ext uri="{BB962C8B-B14F-4D97-AF65-F5344CB8AC3E}">
        <p14:creationId xmlns:p14="http://schemas.microsoft.com/office/powerpoint/2010/main" val="1722586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5DFBC0F-5331-4E1D-A579-7DF4703E53AE}" type="slidenum">
              <a:rPr lang="en-US" altLang="en-US"/>
              <a:pPr>
                <a:defRPr/>
              </a:pPr>
              <a:t>‹Nr.›</a:t>
            </a:fld>
            <a:endParaRPr lang="en-US" altLang="en-US"/>
          </a:p>
        </p:txBody>
      </p:sp>
    </p:spTree>
    <p:extLst>
      <p:ext uri="{BB962C8B-B14F-4D97-AF65-F5344CB8AC3E}">
        <p14:creationId xmlns:p14="http://schemas.microsoft.com/office/powerpoint/2010/main" val="3408121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F9B4A58-B26B-4268-87C2-B78E0A554E03}" type="slidenum">
              <a:rPr lang="en-US" altLang="en-US"/>
              <a:pPr>
                <a:defRPr/>
              </a:pPr>
              <a:t>‹Nr.›</a:t>
            </a:fld>
            <a:endParaRPr lang="en-US" altLang="en-US"/>
          </a:p>
        </p:txBody>
      </p:sp>
    </p:spTree>
    <p:extLst>
      <p:ext uri="{BB962C8B-B14F-4D97-AF65-F5344CB8AC3E}">
        <p14:creationId xmlns:p14="http://schemas.microsoft.com/office/powerpoint/2010/main" val="2025022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70741EB-911C-4534-9369-758109CECFAC}" type="slidenum">
              <a:rPr lang="en-US" altLang="en-US"/>
              <a:pPr>
                <a:defRPr/>
              </a:pPr>
              <a:t>‹Nr.›</a:t>
            </a:fld>
            <a:endParaRPr lang="en-US" altLang="en-US"/>
          </a:p>
        </p:txBody>
      </p:sp>
    </p:spTree>
    <p:extLst>
      <p:ext uri="{BB962C8B-B14F-4D97-AF65-F5344CB8AC3E}">
        <p14:creationId xmlns:p14="http://schemas.microsoft.com/office/powerpoint/2010/main" val="1986234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EAE9003-00CE-4355-A109-B716F93A3939}" type="slidenum">
              <a:rPr lang="en-US" altLang="en-US"/>
              <a:pPr>
                <a:defRPr/>
              </a:pPr>
              <a:t>‹Nr.›</a:t>
            </a:fld>
            <a:endParaRPr lang="en-US" altLang="en-US"/>
          </a:p>
        </p:txBody>
      </p:sp>
    </p:spTree>
    <p:extLst>
      <p:ext uri="{BB962C8B-B14F-4D97-AF65-F5344CB8AC3E}">
        <p14:creationId xmlns:p14="http://schemas.microsoft.com/office/powerpoint/2010/main" val="308467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a:t>&lt;month year&gt;</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B1651DE-E26E-48FD-916A-AF7BA56FCF68}" type="slidenum">
              <a:rPr lang="en-US" altLang="en-US"/>
              <a:pPr>
                <a:defRPr/>
              </a:pPr>
              <a:t>‹Nr.›</a:t>
            </a:fld>
            <a:endParaRPr lang="en-US" altLang="en-US"/>
          </a:p>
        </p:txBody>
      </p:sp>
    </p:spTree>
    <p:extLst>
      <p:ext uri="{BB962C8B-B14F-4D97-AF65-F5344CB8AC3E}">
        <p14:creationId xmlns:p14="http://schemas.microsoft.com/office/powerpoint/2010/main" val="2935443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26CD9068-AE94-4D1D-8495-72827A79EA93}" type="slidenum">
              <a:rPr lang="en-US" altLang="en-US"/>
              <a:pPr>
                <a:defRPr/>
              </a:pPr>
              <a:t>‹Nr.›</a:t>
            </a:fld>
            <a:endParaRPr lang="en-US" altLang="en-US"/>
          </a:p>
        </p:txBody>
      </p:sp>
    </p:spTree>
    <p:extLst>
      <p:ext uri="{BB962C8B-B14F-4D97-AF65-F5344CB8AC3E}">
        <p14:creationId xmlns:p14="http://schemas.microsoft.com/office/powerpoint/2010/main" val="2123557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1DD2F171-236B-4214-AEDA-F8790AFD5C3F}" type="slidenum">
              <a:rPr lang="en-US" altLang="en-US"/>
              <a:pPr>
                <a:defRPr/>
              </a:pPr>
              <a:t>‹Nr.›</a:t>
            </a:fld>
            <a:endParaRPr lang="en-US" altLang="en-US"/>
          </a:p>
        </p:txBody>
      </p:sp>
    </p:spTree>
    <p:extLst>
      <p:ext uri="{BB962C8B-B14F-4D97-AF65-F5344CB8AC3E}">
        <p14:creationId xmlns:p14="http://schemas.microsoft.com/office/powerpoint/2010/main" val="3422117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dirty="0" smtClean="0"/>
              <a:t>Mar. 2017</a:t>
            </a:r>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BE0149E0-3A38-4B5E-A0A5-D4007F44C2AA}" type="slidenum">
              <a:rPr lang="en-US" altLang="en-US"/>
              <a:pPr>
                <a:defRPr/>
              </a:pPr>
              <a:t>‹Nr.›</a:t>
            </a:fld>
            <a:endParaRPr lang="en-US" altLang="en-US"/>
          </a:p>
        </p:txBody>
      </p:sp>
    </p:spTree>
    <p:extLst>
      <p:ext uri="{BB962C8B-B14F-4D97-AF65-F5344CB8AC3E}">
        <p14:creationId xmlns:p14="http://schemas.microsoft.com/office/powerpoint/2010/main" val="3112194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EE4A5E70-0EAE-441E-BA37-3E25112E8270}" type="slidenum">
              <a:rPr lang="en-US" altLang="en-US"/>
              <a:pPr>
                <a:defRPr/>
              </a:pPr>
              <a:t>‹Nr.›</a:t>
            </a:fld>
            <a:endParaRPr lang="en-US" altLang="en-US"/>
          </a:p>
        </p:txBody>
      </p:sp>
    </p:spTree>
    <p:extLst>
      <p:ext uri="{BB962C8B-B14F-4D97-AF65-F5344CB8AC3E}">
        <p14:creationId xmlns:p14="http://schemas.microsoft.com/office/powerpoint/2010/main" val="982003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829A2BE-4753-480C-866D-06F45EFD0E89}" type="slidenum">
              <a:rPr lang="en-US" altLang="en-US"/>
              <a:pPr>
                <a:defRPr/>
              </a:pPr>
              <a:t>‹Nr.›</a:t>
            </a:fld>
            <a:endParaRPr lang="en-US" altLang="en-US"/>
          </a:p>
        </p:txBody>
      </p:sp>
    </p:spTree>
    <p:extLst>
      <p:ext uri="{BB962C8B-B14F-4D97-AF65-F5344CB8AC3E}">
        <p14:creationId xmlns:p14="http://schemas.microsoft.com/office/powerpoint/2010/main" val="3803466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dirty="0" smtClean="0"/>
              <a:t>&lt;March 2017&gt;</a:t>
            </a:r>
            <a:endParaRPr lang="en-US" alt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smtClean="0"/>
              <a:t>Hendrik Lieske, FAU Erlangen-Nuremberg</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A0FAC717-A863-4297-B0B2-7C085CA92783}" type="slidenum">
              <a:rPr lang="en-US" altLang="en-US"/>
              <a:pPr>
                <a:defRPr/>
              </a:pPr>
              <a:t>‹Nr.›</a:t>
            </a:fld>
            <a:endParaRPr lang="en-US" altLang="en-US"/>
          </a:p>
        </p:txBody>
      </p:sp>
      <p:sp>
        <p:nvSpPr>
          <p:cNvPr id="1031" name="Rectangle 7"/>
          <p:cNvSpPr>
            <a:spLocks noChangeArrowheads="1"/>
          </p:cNvSpPr>
          <p:nvPr/>
        </p:nvSpPr>
        <p:spPr bwMode="auto">
          <a:xfrm>
            <a:off x="3491880" y="394156"/>
            <a:ext cx="49663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a:t>
            </a:r>
            <a:r>
              <a:rPr lang="en-US" altLang="en-US" sz="1400" b="1" dirty="0" smtClean="0"/>
              <a:t>. </a:t>
            </a:r>
            <a:r>
              <a:rPr lang="en-US" altLang="en-US" sz="1400" b="1" dirty="0" smtClean="0"/>
              <a:t>15-17-0209-00-lpwa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7.png"/><Relationship Id="rId5" Type="http://schemas.openxmlformats.org/officeDocument/2006/relationships/image" Target="../media/image16.wmf"/><Relationship Id="rId4" Type="http://schemas.openxmlformats.org/officeDocument/2006/relationships/oleObject" Target="../embeddings/oleObject7.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19.wmf"/></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notesSlide" Target="../notesSlides/notesSlide2.xml"/><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1.bin"/><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8.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3.bin"/><Relationship Id="rId7"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2.wmf"/><Relationship Id="rId5" Type="http://schemas.openxmlformats.org/officeDocument/2006/relationships/oleObject" Target="../embeddings/oleObject4.bin"/><Relationship Id="rId10" Type="http://schemas.openxmlformats.org/officeDocument/2006/relationships/image" Target="../media/image14.wmf"/><Relationship Id="rId4" Type="http://schemas.openxmlformats.org/officeDocument/2006/relationships/image" Target="../media/image11.wmf"/><Relationship Id="rId9"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Mar. 2017</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smtClean="0"/>
              <a:t>Hendrik Lieske</a:t>
            </a:r>
            <a:r>
              <a:rPr lang="en-US" altLang="en-US" dirty="0"/>
              <a:t>, University of Erlangen-</a:t>
            </a:r>
            <a:r>
              <a:rPr lang="en-US" altLang="en-US" dirty="0" err="1"/>
              <a:t>Nürnberg</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4FCC837A-DCC4-434C-8A0B-FE6CD3860E4A}" type="slidenum">
              <a:rPr lang="en-US" altLang="en-US"/>
              <a:pPr/>
              <a:t>1</a:t>
            </a:fld>
            <a:endParaRPr lang="en-US" altLang="en-US"/>
          </a:p>
        </p:txBody>
      </p:sp>
      <p:sp>
        <p:nvSpPr>
          <p:cNvPr id="27651" name="Rectangle 3"/>
          <p:cNvSpPr>
            <a:spLocks noChangeArrowheads="1"/>
          </p:cNvSpPr>
          <p:nvPr/>
        </p:nvSpPr>
        <p:spPr bwMode="auto">
          <a:xfrm>
            <a:off x="152400" y="683172"/>
            <a:ext cx="8991600" cy="4370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de-DE" sz="1600" dirty="0"/>
              <a:t>FHSS Link Performance </a:t>
            </a:r>
            <a:r>
              <a:rPr lang="de-DE" sz="1600" dirty="0" smtClean="0"/>
              <a:t>Evaluation </a:t>
            </a:r>
            <a:r>
              <a:rPr lang="de-DE" sz="1600" dirty="0" err="1" smtClean="0"/>
              <a:t>for</a:t>
            </a:r>
            <a:r>
              <a:rPr lang="de-DE" sz="1600" dirty="0" smtClean="0"/>
              <a:t> </a:t>
            </a:r>
            <a:r>
              <a:rPr lang="de-DE" sz="1600" dirty="0"/>
              <a:t>LPWAN Systems</a:t>
            </a:r>
            <a:r>
              <a:rPr lang="en-US" altLang="en-US" sz="1600" dirty="0" smtClean="0">
                <a:solidFill>
                  <a:schemeClr val="tx2"/>
                </a:solidFill>
              </a:rPr>
              <a: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[15 March, 2017]</a:t>
            </a:r>
            <a:r>
              <a:rPr lang="en-US" altLang="en-US" sz="1600" dirty="0">
                <a:solidFill>
                  <a:schemeClr val="tx2"/>
                </a:solidFill>
              </a:rPr>
              <a:t>	</a:t>
            </a:r>
          </a:p>
          <a:p>
            <a:pPr>
              <a:defRPr/>
            </a:pPr>
            <a:r>
              <a:rPr lang="en-US" altLang="en-US" sz="1600" b="1" dirty="0" smtClean="0">
                <a:solidFill>
                  <a:schemeClr val="tx2"/>
                </a:solidFill>
              </a:rPr>
              <a:t>Source:</a:t>
            </a:r>
            <a:r>
              <a:rPr lang="en-US" altLang="en-US" sz="1600" dirty="0" smtClean="0">
                <a:solidFill>
                  <a:schemeClr val="tx2"/>
                </a:solidFill>
              </a:rPr>
              <a:t> [Hendrik LIESKE, </a:t>
            </a:r>
            <a:r>
              <a:rPr lang="en-US" altLang="en-US" sz="1600" dirty="0" err="1" smtClean="0">
                <a:solidFill>
                  <a:schemeClr val="tx2"/>
                </a:solidFill>
              </a:rPr>
              <a:t>Joerg</a:t>
            </a:r>
            <a:r>
              <a:rPr lang="en-US" altLang="en-US" sz="1600" dirty="0" smtClean="0">
                <a:solidFill>
                  <a:schemeClr val="tx2"/>
                </a:solidFill>
              </a:rPr>
              <a:t> ROBERT] </a:t>
            </a:r>
            <a:r>
              <a:rPr lang="en-US" altLang="en-US" sz="1600" dirty="0">
                <a:solidFill>
                  <a:schemeClr val="tx2"/>
                </a:solidFill>
              </a:rPr>
              <a:t>Company [Friedrich-Alexander-</a:t>
            </a:r>
            <a:r>
              <a:rPr lang="en-US" altLang="en-US" sz="1600" dirty="0" err="1">
                <a:solidFill>
                  <a:schemeClr val="tx2"/>
                </a:solidFill>
              </a:rPr>
              <a:t>Universität</a:t>
            </a:r>
            <a:r>
              <a:rPr lang="en-US" altLang="en-US" sz="1600" dirty="0">
                <a:solidFill>
                  <a:schemeClr val="tx2"/>
                </a:solidFill>
              </a:rPr>
              <a:t> Erlangen-</a:t>
            </a:r>
            <a:r>
              <a:rPr lang="en-US" altLang="en-US" sz="1600" dirty="0" err="1">
                <a:solidFill>
                  <a:schemeClr val="tx2"/>
                </a:solidFill>
              </a:rPr>
              <a:t>Nürnberg</a:t>
            </a:r>
            <a:r>
              <a:rPr lang="en-US" altLang="en-US" sz="1600" dirty="0">
                <a:solidFill>
                  <a:schemeClr val="tx2"/>
                </a:solidFill>
              </a:rPr>
              <a:t> (FAU)]</a:t>
            </a:r>
            <a:endParaRPr lang="en-US" altLang="en-US" sz="1600" dirty="0" smtClean="0">
              <a:solidFill>
                <a:schemeClr val="tx2"/>
              </a:solidFill>
            </a:endParaRPr>
          </a:p>
          <a:p>
            <a:pPr>
              <a:defRPr/>
            </a:pPr>
            <a:r>
              <a:rPr lang="en-US" altLang="en-US" sz="1600" dirty="0" smtClean="0">
                <a:solidFill>
                  <a:schemeClr val="tx2"/>
                </a:solidFill>
              </a:rPr>
              <a:t>Address </a:t>
            </a:r>
            <a:r>
              <a:rPr lang="en-US" altLang="en-US" sz="1600" dirty="0">
                <a:solidFill>
                  <a:schemeClr val="tx2"/>
                </a:solidFill>
              </a:rPr>
              <a:t>[Am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a:t>
            </a:r>
            <a:r>
              <a:rPr lang="en-US" altLang="en-US" sz="1600" dirty="0" smtClean="0">
                <a:solidFill>
                  <a:schemeClr val="tx2"/>
                </a:solidFill>
              </a:rPr>
              <a:t>8525107], </a:t>
            </a:r>
            <a:r>
              <a:rPr lang="en-US" altLang="en-US" sz="1600" dirty="0">
                <a:solidFill>
                  <a:schemeClr val="tx2"/>
                </a:solidFill>
              </a:rPr>
              <a:t>FAX: [+49 9131 8525102], E-Mail</a:t>
            </a:r>
            <a:r>
              <a:rPr lang="en-US" altLang="en-US" sz="1600" dirty="0" smtClean="0">
                <a:solidFill>
                  <a:schemeClr val="tx2"/>
                </a:solidFill>
              </a:rPr>
              <a:t>:[hendrik.lieske@fau.de</a:t>
            </a:r>
            <a:r>
              <a:rPr lang="en-US" altLang="en-US" sz="1600" dirty="0">
                <a:solidFill>
                  <a:schemeClr val="tx2"/>
                </a:solidFill>
              </a:rPr>
              <a:t>]	</a:t>
            </a:r>
          </a:p>
          <a:p>
            <a:pPr>
              <a:spcBef>
                <a:spcPts val="600"/>
              </a:spcBef>
              <a:spcAft>
                <a:spcPts val="600"/>
              </a:spcAft>
              <a:defRPr/>
            </a:pPr>
            <a:r>
              <a:rPr lang="en-US" altLang="en-US" sz="1600" b="1" dirty="0" smtClean="0">
                <a:solidFill>
                  <a:schemeClr val="tx2"/>
                </a:solidFill>
              </a:rPr>
              <a:t>Abstract</a:t>
            </a:r>
            <a:r>
              <a:rPr lang="en-US" altLang="en-US" sz="1600" b="1" dirty="0">
                <a:solidFill>
                  <a:schemeClr val="tx2"/>
                </a:solidFill>
              </a:rPr>
              <a:t>:</a:t>
            </a:r>
            <a:r>
              <a:rPr lang="en-US" altLang="en-US" sz="1600" dirty="0">
                <a:solidFill>
                  <a:schemeClr val="tx2"/>
                </a:solidFill>
              </a:rPr>
              <a:t>	</a:t>
            </a:r>
            <a:r>
              <a:rPr lang="en-US" altLang="en-US" sz="1600" dirty="0" smtClean="0">
                <a:solidFill>
                  <a:schemeClr val="tx2"/>
                </a:solidFill>
              </a:rPr>
              <a:t>[</a:t>
            </a:r>
            <a:r>
              <a:rPr lang="en-US" altLang="en-US" sz="1600" dirty="0" smtClean="0"/>
              <a:t>This document evaluates FHSS as a candidate technology for a LPWAN PHY layer</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t>
            </a:r>
            <a:r>
              <a:rPr lang="en-US" altLang="en-US" sz="1600" dirty="0" smtClean="0">
                <a:solidFill>
                  <a:schemeClr val="tx2"/>
                </a:solidFill>
              </a:rPr>
              <a:t>[Presentation within IEEE802.15 Interest Group LPWA]</a:t>
            </a:r>
            <a:endParaRPr lang="en-US" altLang="en-US" sz="1600" dirty="0">
              <a:solidFill>
                <a:schemeClr val="tx2"/>
              </a:solidFill>
            </a:endParaRP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85800" y="540000"/>
            <a:ext cx="7772400" cy="1066800"/>
          </a:xfrm>
        </p:spPr>
        <p:txBody>
          <a:bodyPr/>
          <a:lstStyle/>
          <a:p>
            <a:r>
              <a:rPr lang="de-DE" dirty="0" smtClean="0"/>
              <a:t>Information </a:t>
            </a:r>
            <a:r>
              <a:rPr lang="de-DE" dirty="0" err="1" smtClean="0"/>
              <a:t>Outage</a:t>
            </a:r>
            <a:r>
              <a:rPr lang="de-DE" dirty="0" smtClean="0"/>
              <a:t> </a:t>
            </a:r>
            <a:r>
              <a:rPr lang="de-DE" dirty="0" err="1" smtClean="0"/>
              <a:t>Probability</a:t>
            </a:r>
            <a:endParaRPr lang="de-DE" dirty="0"/>
          </a:p>
        </p:txBody>
      </p:sp>
      <p:sp>
        <p:nvSpPr>
          <p:cNvPr id="6" name="Inhaltsplatzhalter 5"/>
          <p:cNvSpPr>
            <a:spLocks noGrp="1"/>
          </p:cNvSpPr>
          <p:nvPr>
            <p:ph idx="1"/>
          </p:nvPr>
        </p:nvSpPr>
        <p:spPr>
          <a:xfrm>
            <a:off x="685800" y="1620000"/>
            <a:ext cx="8134672" cy="4114800"/>
          </a:xfrm>
        </p:spPr>
        <p:txBody>
          <a:bodyPr/>
          <a:lstStyle/>
          <a:p>
            <a:pPr>
              <a:spcBef>
                <a:spcPts val="1200"/>
              </a:spcBef>
            </a:pPr>
            <a:r>
              <a:rPr lang="en-US" sz="2000" dirty="0" smtClean="0"/>
              <a:t>Decoding error probability by means of IOP for information sizes</a:t>
            </a:r>
            <a:br>
              <a:rPr lang="en-US" sz="2000" dirty="0" smtClean="0"/>
            </a:br>
            <a:r>
              <a:rPr lang="en-US" sz="2000" i="1" dirty="0" smtClean="0">
                <a:latin typeface="+mj-lt"/>
              </a:rPr>
              <a:t>k </a:t>
            </a:r>
            <a:r>
              <a:rPr lang="en-US" sz="2000" dirty="0" smtClean="0">
                <a:latin typeface="+mj-lt"/>
              </a:rPr>
              <a:t>= {40, 512}, </a:t>
            </a:r>
            <a:r>
              <a:rPr lang="en-US" sz="2000" i="1" dirty="0" err="1" smtClean="0">
                <a:latin typeface="+mj-lt"/>
              </a:rPr>
              <a:t>R</a:t>
            </a:r>
            <a:r>
              <a:rPr lang="en-US" sz="2000" baseline="-25000" dirty="0" err="1" smtClean="0">
                <a:latin typeface="+mj-lt"/>
              </a:rPr>
              <a:t>c</a:t>
            </a:r>
            <a:r>
              <a:rPr lang="en-US" sz="2000" dirty="0" smtClean="0">
                <a:latin typeface="+mj-lt"/>
              </a:rPr>
              <a:t> ≈ 1/3</a:t>
            </a:r>
            <a:r>
              <a:rPr lang="en-US" sz="2000" dirty="0" smtClean="0"/>
              <a:t> in a stationary AWGN channel (const. </a:t>
            </a:r>
            <a:r>
              <a:rPr lang="en-US" sz="2000" i="1" dirty="0" err="1" smtClean="0">
                <a:latin typeface="+mj-lt"/>
              </a:rPr>
              <a:t>E</a:t>
            </a:r>
            <a:r>
              <a:rPr lang="en-US" sz="2000" baseline="-25000" dirty="0" err="1" smtClean="0">
                <a:latin typeface="+mj-lt"/>
              </a:rPr>
              <a:t>b</a:t>
            </a:r>
            <a:r>
              <a:rPr lang="en-US" sz="2000" dirty="0" smtClean="0">
                <a:latin typeface="+mj-lt"/>
              </a:rPr>
              <a:t>/</a:t>
            </a:r>
            <a:r>
              <a:rPr lang="en-US" sz="2000" i="1" dirty="0" smtClean="0">
                <a:latin typeface="+mj-lt"/>
              </a:rPr>
              <a:t>N</a:t>
            </a:r>
            <a:r>
              <a:rPr lang="en-US" sz="2000" baseline="-25000" dirty="0" smtClean="0">
                <a:latin typeface="+mj-lt"/>
              </a:rPr>
              <a:t>0</a:t>
            </a:r>
            <a:r>
              <a:rPr lang="en-US" sz="2000" dirty="0" smtClean="0"/>
              <a:t>):</a:t>
            </a:r>
          </a:p>
          <a:p>
            <a:pPr>
              <a:spcBef>
                <a:spcPts val="1200"/>
              </a:spcBef>
            </a:pPr>
            <a:endParaRPr lang="en-US" sz="2000" dirty="0" smtClean="0"/>
          </a:p>
          <a:p>
            <a:pPr>
              <a:spcBef>
                <a:spcPts val="1200"/>
              </a:spcBef>
            </a:pPr>
            <a:endParaRPr lang="en-US" sz="2000" dirty="0" smtClean="0"/>
          </a:p>
          <a:p>
            <a:pPr>
              <a:spcBef>
                <a:spcPts val="1200"/>
              </a:spcBef>
            </a:pPr>
            <a:endParaRPr lang="en-US" sz="2000" dirty="0" smtClean="0"/>
          </a:p>
          <a:p>
            <a:pPr>
              <a:spcBef>
                <a:spcPts val="1200"/>
              </a:spcBef>
            </a:pPr>
            <a:endParaRPr lang="en-US" sz="2000" dirty="0" smtClean="0"/>
          </a:p>
          <a:p>
            <a:pPr>
              <a:spcBef>
                <a:spcPts val="1200"/>
              </a:spcBef>
            </a:pPr>
            <a:endParaRPr lang="en-US" sz="2000" dirty="0" smtClean="0"/>
          </a:p>
          <a:p>
            <a:pPr>
              <a:spcBef>
                <a:spcPts val="1200"/>
              </a:spcBef>
            </a:pPr>
            <a:endParaRPr lang="en-US" sz="2000" dirty="0" smtClean="0"/>
          </a:p>
          <a:p>
            <a:pPr>
              <a:spcBef>
                <a:spcPts val="1200"/>
              </a:spcBef>
            </a:pPr>
            <a:endParaRPr lang="en-US" sz="2000" dirty="0" smtClean="0"/>
          </a:p>
          <a:p>
            <a:pPr>
              <a:spcBef>
                <a:spcPts val="2400"/>
              </a:spcBef>
            </a:pPr>
            <a:r>
              <a:rPr lang="en-US" sz="2000" dirty="0" smtClean="0"/>
              <a:t>For comparison, the sphere packing lower bound (SPB) and simulation results of an LTE Turbo decoder are given.</a:t>
            </a:r>
            <a:endParaRPr lang="en-US" sz="1800" dirty="0" smtClean="0">
              <a:sym typeface="Wingdings" panose="05000000000000000000" pitchFamily="2" charset="2"/>
            </a:endParaRPr>
          </a:p>
        </p:txBody>
      </p:sp>
      <p:sp>
        <p:nvSpPr>
          <p:cNvPr id="2" name="Datumsplatzhalter 1"/>
          <p:cNvSpPr>
            <a:spLocks noGrp="1"/>
          </p:cNvSpPr>
          <p:nvPr>
            <p:ph type="dt" sz="half" idx="10"/>
          </p:nvPr>
        </p:nvSpPr>
        <p:spPr>
          <a:xfrm>
            <a:off x="685800" y="378281"/>
            <a:ext cx="1600200" cy="215444"/>
          </a:xfrm>
        </p:spPr>
        <p:txBody>
          <a:bodyPr/>
          <a:lstStyle/>
          <a:p>
            <a:r>
              <a:rPr lang="en-US" altLang="en-US" dirty="0" smtClean="0"/>
              <a:t>Mar. </a:t>
            </a:r>
            <a:r>
              <a:rPr lang="en-US" altLang="en-US" dirty="0"/>
              <a:t>2017</a:t>
            </a:r>
          </a:p>
        </p:txBody>
      </p:sp>
      <p:sp>
        <p:nvSpPr>
          <p:cNvPr id="3" name="Fußzeilenplatzhalter 2"/>
          <p:cNvSpPr>
            <a:spLocks noGrp="1"/>
          </p:cNvSpPr>
          <p:nvPr>
            <p:ph type="ftr" sz="quarter" idx="11"/>
          </p:nvPr>
        </p:nvSpPr>
        <p:spPr/>
        <p:txBody>
          <a:bodyPr/>
          <a:lstStyle/>
          <a:p>
            <a:r>
              <a:rPr lang="en-US" altLang="en-US" dirty="0"/>
              <a:t>Hendrik Lieske, University of Erlangen-</a:t>
            </a:r>
            <a:r>
              <a:rPr lang="en-US" altLang="en-US" dirty="0" err="1"/>
              <a:t>Nürnberg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BE0149E0-3A38-4B5E-A0A5-D4007F44C2AA}" type="slidenum">
              <a:rPr lang="en-US" altLang="en-US" smtClean="0"/>
              <a:pPr>
                <a:defRPr/>
              </a:pPr>
              <a:t>10</a:t>
            </a:fld>
            <a:endParaRPr lang="en-US" altLang="en-US"/>
          </a:p>
        </p:txBody>
      </p:sp>
      <p:sp>
        <p:nvSpPr>
          <p:cNvPr id="8" name="Rechteck 7"/>
          <p:cNvSpPr/>
          <p:nvPr/>
        </p:nvSpPr>
        <p:spPr>
          <a:xfrm>
            <a:off x="7289919" y="5137447"/>
            <a:ext cx="1170513" cy="307777"/>
          </a:xfrm>
          <a:prstGeom prst="rect">
            <a:avLst/>
          </a:prstGeom>
        </p:spPr>
        <p:txBody>
          <a:bodyPr wrap="none">
            <a:spAutoFit/>
          </a:bodyPr>
          <a:lstStyle/>
          <a:p>
            <a:pPr>
              <a:spcBef>
                <a:spcPts val="1200"/>
              </a:spcBef>
            </a:pPr>
            <a:r>
              <a:rPr lang="de-DE" sz="1400" dirty="0" smtClean="0"/>
              <a:t>cf</a:t>
            </a:r>
            <a:r>
              <a:rPr lang="de-DE" sz="1400" dirty="0"/>
              <a:t>. </a:t>
            </a:r>
            <a:r>
              <a:rPr lang="de-DE" sz="1400" dirty="0" smtClean="0"/>
              <a:t>[3, </a:t>
            </a:r>
            <a:r>
              <a:rPr lang="de-DE" sz="1400" dirty="0"/>
              <a:t>Fig. 2</a:t>
            </a:r>
            <a:r>
              <a:rPr lang="de-DE" sz="1400" dirty="0" smtClean="0"/>
              <a:t>]</a:t>
            </a:r>
            <a:endParaRPr lang="de-DE" sz="1400" dirty="0"/>
          </a:p>
        </p:txBody>
      </p:sp>
      <p:grpSp>
        <p:nvGrpSpPr>
          <p:cNvPr id="13" name="Gruppieren 12"/>
          <p:cNvGrpSpPr>
            <a:grpSpLocks noChangeAspect="1"/>
          </p:cNvGrpSpPr>
          <p:nvPr/>
        </p:nvGrpSpPr>
        <p:grpSpPr>
          <a:xfrm>
            <a:off x="1926000" y="2276872"/>
            <a:ext cx="5292001" cy="3528000"/>
            <a:chOff x="1808885" y="2265127"/>
            <a:chExt cx="5526231" cy="3684153"/>
          </a:xfrm>
        </p:grpSpPr>
        <p:pic>
          <p:nvPicPr>
            <p:cNvPr id="1026" name="Picture 2"/>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bwMode="auto">
            <a:xfrm>
              <a:off x="1808885" y="2265127"/>
              <a:ext cx="5526231" cy="36841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2" name="Gruppieren 11"/>
            <p:cNvGrpSpPr/>
            <p:nvPr/>
          </p:nvGrpSpPr>
          <p:grpSpPr>
            <a:xfrm>
              <a:off x="4120832" y="2537764"/>
              <a:ext cx="609462" cy="1553427"/>
              <a:chOff x="4120832" y="2537764"/>
              <a:chExt cx="609462" cy="1553427"/>
            </a:xfrm>
          </p:grpSpPr>
          <p:sp>
            <p:nvSpPr>
              <p:cNvPr id="10" name="Ellipse 9"/>
              <p:cNvSpPr/>
              <p:nvPr/>
            </p:nvSpPr>
            <p:spPr bwMode="auto">
              <a:xfrm>
                <a:off x="4265076" y="2780928"/>
                <a:ext cx="297225" cy="1310263"/>
              </a:xfrm>
              <a:prstGeom prst="ellipse">
                <a:avLst/>
              </a:prstGeom>
              <a:no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sp>
            <p:nvSpPr>
              <p:cNvPr id="11" name="Textfeld 10"/>
              <p:cNvSpPr txBox="1"/>
              <p:nvPr/>
            </p:nvSpPr>
            <p:spPr>
              <a:xfrm>
                <a:off x="4120832" y="2537764"/>
                <a:ext cx="609462" cy="276999"/>
              </a:xfrm>
              <a:prstGeom prst="rect">
                <a:avLst/>
              </a:prstGeom>
              <a:noFill/>
            </p:spPr>
            <p:txBody>
              <a:bodyPr wrap="none" rtlCol="0">
                <a:spAutoFit/>
              </a:bodyPr>
              <a:lstStyle/>
              <a:p>
                <a:r>
                  <a:rPr lang="de-DE" i="1" dirty="0" smtClean="0"/>
                  <a:t>k  </a:t>
                </a:r>
                <a:r>
                  <a:rPr lang="de-DE" dirty="0" smtClean="0"/>
                  <a:t>= 40</a:t>
                </a:r>
                <a:endParaRPr lang="de-DE" dirty="0"/>
              </a:p>
            </p:txBody>
          </p:sp>
        </p:grpSp>
        <p:grpSp>
          <p:nvGrpSpPr>
            <p:cNvPr id="14" name="Gruppieren 13"/>
            <p:cNvGrpSpPr/>
            <p:nvPr/>
          </p:nvGrpSpPr>
          <p:grpSpPr>
            <a:xfrm>
              <a:off x="2822979" y="5003983"/>
              <a:ext cx="1965045" cy="297225"/>
              <a:chOff x="4186130" y="3124943"/>
              <a:chExt cx="1965045" cy="297225"/>
            </a:xfrm>
          </p:grpSpPr>
          <p:sp>
            <p:nvSpPr>
              <p:cNvPr id="15" name="Ellipse 14"/>
              <p:cNvSpPr/>
              <p:nvPr/>
            </p:nvSpPr>
            <p:spPr bwMode="auto">
              <a:xfrm rot="5400000">
                <a:off x="5347431" y="2618424"/>
                <a:ext cx="297225" cy="1310263"/>
              </a:xfrm>
              <a:prstGeom prst="ellipse">
                <a:avLst/>
              </a:prstGeom>
              <a:noFill/>
              <a:ln w="19050" cap="flat" cmpd="sng" algn="ctr">
                <a:solidFill>
                  <a:schemeClr val="accent6"/>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dirty="0" smtClean="0">
                  <a:ln>
                    <a:noFill/>
                  </a:ln>
                  <a:solidFill>
                    <a:schemeClr val="tx1"/>
                  </a:solidFill>
                  <a:effectLst/>
                  <a:latin typeface="Times New Roman" pitchFamily="18" charset="0"/>
                </a:endParaRPr>
              </a:p>
            </p:txBody>
          </p:sp>
          <p:sp>
            <p:nvSpPr>
              <p:cNvPr id="16" name="Textfeld 15"/>
              <p:cNvSpPr txBox="1"/>
              <p:nvPr/>
            </p:nvSpPr>
            <p:spPr>
              <a:xfrm>
                <a:off x="4186130" y="3135055"/>
                <a:ext cx="686406" cy="276999"/>
              </a:xfrm>
              <a:prstGeom prst="rect">
                <a:avLst/>
              </a:prstGeom>
              <a:noFill/>
            </p:spPr>
            <p:txBody>
              <a:bodyPr wrap="none" rtlCol="0">
                <a:spAutoFit/>
              </a:bodyPr>
              <a:lstStyle/>
              <a:p>
                <a:r>
                  <a:rPr lang="de-DE" i="1" dirty="0" smtClean="0">
                    <a:solidFill>
                      <a:schemeClr val="accent6"/>
                    </a:solidFill>
                  </a:rPr>
                  <a:t>k  </a:t>
                </a:r>
                <a:r>
                  <a:rPr lang="de-DE" dirty="0" smtClean="0">
                    <a:solidFill>
                      <a:schemeClr val="accent6"/>
                    </a:solidFill>
                  </a:rPr>
                  <a:t>= 512</a:t>
                </a:r>
                <a:endParaRPr lang="de-DE" dirty="0">
                  <a:solidFill>
                    <a:schemeClr val="accent6"/>
                  </a:solidFill>
                </a:endParaRPr>
              </a:p>
            </p:txBody>
          </p:sp>
        </p:grpSp>
      </p:grpSp>
    </p:spTree>
    <p:extLst>
      <p:ext uri="{BB962C8B-B14F-4D97-AF65-F5344CB8AC3E}">
        <p14:creationId xmlns:p14="http://schemas.microsoft.com/office/powerpoint/2010/main" val="20490653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85800" y="540000"/>
            <a:ext cx="7772400" cy="1066800"/>
          </a:xfrm>
        </p:spPr>
        <p:txBody>
          <a:bodyPr/>
          <a:lstStyle/>
          <a:p>
            <a:r>
              <a:rPr lang="de-DE" dirty="0" smtClean="0"/>
              <a:t>Agenda</a:t>
            </a:r>
            <a:endParaRPr lang="de-DE" dirty="0"/>
          </a:p>
        </p:txBody>
      </p:sp>
      <p:sp>
        <p:nvSpPr>
          <p:cNvPr id="6" name="Inhaltsplatzhalter 5"/>
          <p:cNvSpPr>
            <a:spLocks noGrp="1"/>
          </p:cNvSpPr>
          <p:nvPr>
            <p:ph idx="1"/>
          </p:nvPr>
        </p:nvSpPr>
        <p:spPr>
          <a:xfrm>
            <a:off x="685800" y="1728000"/>
            <a:ext cx="7772400" cy="4114800"/>
          </a:xfrm>
        </p:spPr>
        <p:txBody>
          <a:bodyPr/>
          <a:lstStyle/>
          <a:p>
            <a:pPr>
              <a:lnSpc>
                <a:spcPct val="150000"/>
              </a:lnSpc>
            </a:pPr>
            <a:r>
              <a:rPr lang="en-US" sz="2400" dirty="0" smtClean="0">
                <a:solidFill>
                  <a:schemeClr val="bg1">
                    <a:lumMod val="75000"/>
                  </a:schemeClr>
                </a:solidFill>
              </a:rPr>
              <a:t>Motivation</a:t>
            </a:r>
          </a:p>
          <a:p>
            <a:pPr>
              <a:lnSpc>
                <a:spcPct val="150000"/>
              </a:lnSpc>
            </a:pPr>
            <a:r>
              <a:rPr lang="en-US" sz="2400" dirty="0" smtClean="0">
                <a:solidFill>
                  <a:schemeClr val="bg1">
                    <a:lumMod val="75000"/>
                  </a:schemeClr>
                </a:solidFill>
                <a:sym typeface="Wingdings" panose="05000000000000000000" pitchFamily="2" charset="2"/>
              </a:rPr>
              <a:t>System Model</a:t>
            </a:r>
          </a:p>
          <a:p>
            <a:pPr>
              <a:lnSpc>
                <a:spcPct val="150000"/>
              </a:lnSpc>
            </a:pPr>
            <a:r>
              <a:rPr lang="en-US" sz="2400" dirty="0" smtClean="0">
                <a:solidFill>
                  <a:schemeClr val="bg1">
                    <a:lumMod val="75000"/>
                  </a:schemeClr>
                </a:solidFill>
                <a:sym typeface="Wingdings" panose="05000000000000000000" pitchFamily="2" charset="2"/>
              </a:rPr>
              <a:t>Information Outage Probability</a:t>
            </a:r>
          </a:p>
          <a:p>
            <a:pPr>
              <a:lnSpc>
                <a:spcPct val="150000"/>
              </a:lnSpc>
            </a:pPr>
            <a:r>
              <a:rPr lang="en-US" sz="2400" dirty="0" smtClean="0">
                <a:sym typeface="Wingdings" panose="05000000000000000000" pitchFamily="2" charset="2"/>
              </a:rPr>
              <a:t>Decoding Performance in Fading Environments</a:t>
            </a:r>
          </a:p>
          <a:p>
            <a:pPr lvl="1">
              <a:lnSpc>
                <a:spcPct val="150000"/>
              </a:lnSpc>
            </a:pPr>
            <a:r>
              <a:rPr lang="en-US" sz="2000" dirty="0" smtClean="0">
                <a:sym typeface="Wingdings" panose="05000000000000000000" pitchFamily="2" charset="2"/>
              </a:rPr>
              <a:t>Two-Path Fading Model</a:t>
            </a:r>
          </a:p>
          <a:p>
            <a:pPr lvl="1">
              <a:lnSpc>
                <a:spcPct val="150000"/>
              </a:lnSpc>
            </a:pPr>
            <a:r>
              <a:rPr lang="en-US" sz="2000" dirty="0" smtClean="0">
                <a:sym typeface="Wingdings" panose="05000000000000000000" pitchFamily="2" charset="2"/>
              </a:rPr>
              <a:t>Outdoor Rural Model</a:t>
            </a:r>
          </a:p>
          <a:p>
            <a:pPr>
              <a:lnSpc>
                <a:spcPct val="150000"/>
              </a:lnSpc>
            </a:pPr>
            <a:r>
              <a:rPr lang="en-US" sz="2400" dirty="0" smtClean="0">
                <a:sym typeface="Wingdings" panose="05000000000000000000" pitchFamily="2" charset="2"/>
              </a:rPr>
              <a:t>Conclusions</a:t>
            </a:r>
            <a:endParaRPr lang="en-US" sz="2000" dirty="0" smtClean="0">
              <a:sym typeface="Wingdings" panose="05000000000000000000" pitchFamily="2" charset="2"/>
            </a:endParaRPr>
          </a:p>
        </p:txBody>
      </p:sp>
      <p:sp>
        <p:nvSpPr>
          <p:cNvPr id="2" name="Datumsplatzhalter 1"/>
          <p:cNvSpPr>
            <a:spLocks noGrp="1"/>
          </p:cNvSpPr>
          <p:nvPr>
            <p:ph type="dt" sz="half" idx="10"/>
          </p:nvPr>
        </p:nvSpPr>
        <p:spPr>
          <a:xfrm>
            <a:off x="685800" y="378281"/>
            <a:ext cx="1600200" cy="215444"/>
          </a:xfrm>
        </p:spPr>
        <p:txBody>
          <a:bodyPr/>
          <a:lstStyle/>
          <a:p>
            <a:r>
              <a:rPr lang="en-US" altLang="en-US" dirty="0" smtClean="0"/>
              <a:t>Mar. </a:t>
            </a:r>
            <a:r>
              <a:rPr lang="en-US" altLang="en-US" dirty="0"/>
              <a:t>2017</a:t>
            </a:r>
          </a:p>
        </p:txBody>
      </p:sp>
      <p:sp>
        <p:nvSpPr>
          <p:cNvPr id="3" name="Fußzeilenplatzhalter 2"/>
          <p:cNvSpPr>
            <a:spLocks noGrp="1"/>
          </p:cNvSpPr>
          <p:nvPr>
            <p:ph type="ftr" sz="quarter" idx="11"/>
          </p:nvPr>
        </p:nvSpPr>
        <p:spPr/>
        <p:txBody>
          <a:bodyPr/>
          <a:lstStyle/>
          <a:p>
            <a:r>
              <a:rPr lang="en-US" altLang="en-US" dirty="0"/>
              <a:t>Hendrik Lieske, University of Erlangen-</a:t>
            </a:r>
            <a:r>
              <a:rPr lang="en-US" altLang="en-US" dirty="0" err="1"/>
              <a:t>Nürnberg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BE0149E0-3A38-4B5E-A0A5-D4007F44C2AA}" type="slidenum">
              <a:rPr lang="en-US" altLang="en-US" smtClean="0"/>
              <a:pPr>
                <a:defRPr/>
              </a:pPr>
              <a:t>11</a:t>
            </a:fld>
            <a:endParaRPr lang="en-US" altLang="en-US"/>
          </a:p>
        </p:txBody>
      </p:sp>
    </p:spTree>
    <p:extLst>
      <p:ext uri="{BB962C8B-B14F-4D97-AF65-F5344CB8AC3E}">
        <p14:creationId xmlns:p14="http://schemas.microsoft.com/office/powerpoint/2010/main" val="4503916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85800" y="540000"/>
            <a:ext cx="7772400" cy="1066800"/>
          </a:xfrm>
        </p:spPr>
        <p:txBody>
          <a:bodyPr/>
          <a:lstStyle/>
          <a:p>
            <a:r>
              <a:rPr lang="de-DE" dirty="0" err="1" smtClean="0"/>
              <a:t>Two</a:t>
            </a:r>
            <a:r>
              <a:rPr lang="de-DE" dirty="0" smtClean="0"/>
              <a:t>-Path Fading Environment</a:t>
            </a:r>
            <a:endParaRPr lang="de-DE" dirty="0"/>
          </a:p>
        </p:txBody>
      </p:sp>
      <p:sp>
        <p:nvSpPr>
          <p:cNvPr id="6" name="Inhaltsplatzhalter 5"/>
          <p:cNvSpPr>
            <a:spLocks noGrp="1"/>
          </p:cNvSpPr>
          <p:nvPr>
            <p:ph idx="1"/>
          </p:nvPr>
        </p:nvSpPr>
        <p:spPr>
          <a:xfrm>
            <a:off x="685800" y="1620000"/>
            <a:ext cx="7772400" cy="4114800"/>
          </a:xfrm>
        </p:spPr>
        <p:txBody>
          <a:bodyPr/>
          <a:lstStyle/>
          <a:p>
            <a:pPr>
              <a:spcBef>
                <a:spcPts val="1200"/>
              </a:spcBef>
            </a:pPr>
            <a:r>
              <a:rPr lang="en-US" sz="2000" dirty="0" smtClean="0"/>
              <a:t>The two-path channel model takes a </a:t>
            </a:r>
            <a:r>
              <a:rPr lang="en-US" sz="2000" b="1" dirty="0" smtClean="0"/>
              <a:t>strong signal reflection</a:t>
            </a:r>
            <a:r>
              <a:rPr lang="en-US" sz="2000" dirty="0" smtClean="0"/>
              <a:t> between the TX and an exposed base station into account </a:t>
            </a:r>
            <a:br>
              <a:rPr lang="en-US" sz="2000" dirty="0" smtClean="0"/>
            </a:br>
            <a:r>
              <a:rPr lang="en-US" sz="2000" dirty="0" smtClean="0"/>
              <a:t>(e.g. on tall buildings) </a:t>
            </a:r>
          </a:p>
          <a:p>
            <a:pPr>
              <a:spcBef>
                <a:spcPts val="1200"/>
              </a:spcBef>
              <a:tabLst>
                <a:tab pos="1258888" algn="l"/>
              </a:tabLst>
            </a:pPr>
            <a:r>
              <a:rPr lang="en-US" sz="2000" dirty="0" smtClean="0"/>
              <a:t>Normalized </a:t>
            </a:r>
            <a:r>
              <a:rPr lang="en-US" sz="2000" dirty="0"/>
              <a:t>magnitude </a:t>
            </a:r>
            <a:r>
              <a:rPr lang="en-US" sz="2000" dirty="0" smtClean="0"/>
              <a:t>response</a:t>
            </a:r>
            <a:br>
              <a:rPr lang="en-US" sz="2000" dirty="0" smtClean="0"/>
            </a:br>
            <a:r>
              <a:rPr lang="en-US" sz="2000" dirty="0" smtClean="0"/>
              <a:t>(average gain one) is given by:</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l-GR" sz="2000" i="1" dirty="0" smtClean="0">
                <a:latin typeface="+mj-lt"/>
                <a:cs typeface="Arial"/>
              </a:rPr>
              <a:t>τ</a:t>
            </a:r>
            <a:r>
              <a:rPr lang="de-DE" sz="2000" dirty="0" smtClean="0">
                <a:latin typeface="+mj-lt"/>
                <a:cs typeface="Arial"/>
              </a:rPr>
              <a:t>…</a:t>
            </a:r>
            <a:r>
              <a:rPr lang="de-DE" sz="2000" dirty="0" smtClean="0">
                <a:cs typeface="Arial"/>
              </a:rPr>
              <a:t> 	</a:t>
            </a:r>
            <a:r>
              <a:rPr lang="en-US" sz="2000" dirty="0" smtClean="0">
                <a:cs typeface="Arial"/>
              </a:rPr>
              <a:t>relative time delay </a:t>
            </a:r>
            <a:r>
              <a:rPr lang="en-US" sz="2000" dirty="0" smtClean="0"/>
              <a:t/>
            </a:r>
            <a:br>
              <a:rPr lang="en-US" sz="2000" dirty="0" smtClean="0"/>
            </a:br>
            <a:r>
              <a:rPr lang="en-US" sz="2000" i="1" dirty="0" smtClean="0">
                <a:latin typeface="+mj-lt"/>
              </a:rPr>
              <a:t>b</a:t>
            </a:r>
            <a:r>
              <a:rPr lang="en-US" sz="2000" dirty="0" smtClean="0">
                <a:latin typeface="+mj-lt"/>
              </a:rPr>
              <a:t>…</a:t>
            </a:r>
            <a:r>
              <a:rPr lang="en-US" sz="2000" dirty="0" smtClean="0"/>
              <a:t> 	relative amplitude (</a:t>
            </a:r>
            <a:r>
              <a:rPr lang="en-US" sz="2000" dirty="0" smtClean="0">
                <a:latin typeface="+mj-lt"/>
              </a:rPr>
              <a:t>0 ≤ </a:t>
            </a:r>
            <a:r>
              <a:rPr lang="en-US" sz="2000" i="1" dirty="0" smtClean="0">
                <a:latin typeface="+mj-lt"/>
              </a:rPr>
              <a:t>b</a:t>
            </a:r>
            <a:r>
              <a:rPr lang="en-US" sz="2000" dirty="0" smtClean="0">
                <a:latin typeface="+mj-lt"/>
              </a:rPr>
              <a:t> </a:t>
            </a:r>
            <a:r>
              <a:rPr lang="en-US" sz="2000" dirty="0">
                <a:latin typeface="+mj-lt"/>
              </a:rPr>
              <a:t>≤</a:t>
            </a:r>
            <a:r>
              <a:rPr lang="en-US" sz="2000" dirty="0" smtClean="0">
                <a:latin typeface="+mj-lt"/>
              </a:rPr>
              <a:t> 1</a:t>
            </a:r>
            <a:r>
              <a:rPr lang="en-US" sz="2000" dirty="0" smtClean="0"/>
              <a:t>) </a:t>
            </a:r>
            <a:br>
              <a:rPr lang="en-US" sz="2000" dirty="0" smtClean="0"/>
            </a:br>
            <a:r>
              <a:rPr lang="en-US" sz="2000" dirty="0" smtClean="0">
                <a:latin typeface="+mj-lt"/>
              </a:rPr>
              <a:t>2</a:t>
            </a:r>
            <a:r>
              <a:rPr lang="el-GR" sz="2000" dirty="0" smtClean="0">
                <a:latin typeface="+mj-lt"/>
              </a:rPr>
              <a:t>π</a:t>
            </a:r>
            <a:r>
              <a:rPr lang="de-DE" sz="2000" dirty="0" smtClean="0">
                <a:latin typeface="+mj-lt"/>
              </a:rPr>
              <a:t> </a:t>
            </a:r>
            <a:r>
              <a:rPr lang="de-DE" sz="2000" i="1" dirty="0" smtClean="0">
                <a:latin typeface="+mj-lt"/>
              </a:rPr>
              <a:t>f</a:t>
            </a:r>
            <a:r>
              <a:rPr lang="de-DE" sz="2000" baseline="-25000" dirty="0" smtClean="0">
                <a:latin typeface="+mj-lt"/>
              </a:rPr>
              <a:t>0 </a:t>
            </a:r>
            <a:r>
              <a:rPr lang="el-GR" sz="2000" i="1" dirty="0" smtClean="0">
                <a:latin typeface="+mj-lt"/>
                <a:cs typeface="Arial"/>
              </a:rPr>
              <a:t>τ</a:t>
            </a:r>
            <a:r>
              <a:rPr lang="de-DE" sz="2000" dirty="0" smtClean="0">
                <a:latin typeface="+mj-lt"/>
                <a:cs typeface="Arial"/>
              </a:rPr>
              <a:t>…</a:t>
            </a:r>
            <a:r>
              <a:rPr lang="de-DE" sz="2000" dirty="0" smtClean="0">
                <a:latin typeface="Arial"/>
                <a:cs typeface="Arial"/>
              </a:rPr>
              <a:t>	</a:t>
            </a:r>
            <a:r>
              <a:rPr lang="en-US" sz="2000" dirty="0" smtClean="0">
                <a:latin typeface="Arial"/>
                <a:cs typeface="Arial"/>
              </a:rPr>
              <a:t>relative phase of the 2nd ray</a:t>
            </a:r>
            <a:endParaRPr lang="en-US" sz="1600" dirty="0" smtClean="0"/>
          </a:p>
          <a:p>
            <a:pPr>
              <a:spcBef>
                <a:spcPts val="2400"/>
              </a:spcBef>
            </a:pPr>
            <a:r>
              <a:rPr lang="en-US" sz="2000" dirty="0" smtClean="0"/>
              <a:t>Model is based on field measurements in [1]</a:t>
            </a:r>
          </a:p>
        </p:txBody>
      </p:sp>
      <p:sp>
        <p:nvSpPr>
          <p:cNvPr id="2" name="Datumsplatzhalter 1"/>
          <p:cNvSpPr>
            <a:spLocks noGrp="1"/>
          </p:cNvSpPr>
          <p:nvPr>
            <p:ph type="dt" sz="half" idx="10"/>
          </p:nvPr>
        </p:nvSpPr>
        <p:spPr>
          <a:xfrm>
            <a:off x="685800" y="378281"/>
            <a:ext cx="1600200" cy="215444"/>
          </a:xfrm>
        </p:spPr>
        <p:txBody>
          <a:bodyPr/>
          <a:lstStyle/>
          <a:p>
            <a:r>
              <a:rPr lang="en-US" altLang="en-US" dirty="0" smtClean="0"/>
              <a:t>Mar. </a:t>
            </a:r>
            <a:r>
              <a:rPr lang="en-US" altLang="en-US" dirty="0"/>
              <a:t>2017</a:t>
            </a:r>
          </a:p>
        </p:txBody>
      </p:sp>
      <p:sp>
        <p:nvSpPr>
          <p:cNvPr id="3" name="Fußzeilenplatzhalter 2"/>
          <p:cNvSpPr>
            <a:spLocks noGrp="1"/>
          </p:cNvSpPr>
          <p:nvPr>
            <p:ph type="ftr" sz="quarter" idx="11"/>
          </p:nvPr>
        </p:nvSpPr>
        <p:spPr/>
        <p:txBody>
          <a:bodyPr/>
          <a:lstStyle/>
          <a:p>
            <a:r>
              <a:rPr lang="en-US" altLang="en-US" dirty="0"/>
              <a:t>Hendrik Lieske, University of Erlangen-</a:t>
            </a:r>
            <a:r>
              <a:rPr lang="en-US" altLang="en-US" dirty="0" err="1"/>
              <a:t>Nürnberg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BE0149E0-3A38-4B5E-A0A5-D4007F44C2AA}" type="slidenum">
              <a:rPr lang="en-US" altLang="en-US" smtClean="0"/>
              <a:pPr>
                <a:defRPr/>
              </a:pPr>
              <a:t>12</a:t>
            </a:fld>
            <a:endParaRPr lang="en-US" altLang="en-US"/>
          </a:p>
        </p:txBody>
      </p:sp>
      <p:graphicFrame>
        <p:nvGraphicFramePr>
          <p:cNvPr id="9" name="Objekt 8"/>
          <p:cNvGraphicFramePr>
            <a:graphicFrameLocks noChangeAspect="1"/>
          </p:cNvGraphicFramePr>
          <p:nvPr>
            <p:extLst>
              <p:ext uri="{D42A27DB-BD31-4B8C-83A1-F6EECF244321}">
                <p14:modId xmlns:p14="http://schemas.microsoft.com/office/powerpoint/2010/main" val="3104891031"/>
              </p:ext>
            </p:extLst>
          </p:nvPr>
        </p:nvGraphicFramePr>
        <p:xfrm>
          <a:off x="1115616" y="3586659"/>
          <a:ext cx="4079875" cy="706437"/>
        </p:xfrm>
        <a:graphic>
          <a:graphicData uri="http://schemas.openxmlformats.org/presentationml/2006/ole">
            <mc:AlternateContent xmlns:mc="http://schemas.openxmlformats.org/markup-compatibility/2006">
              <mc:Choice xmlns:v="urn:schemas-microsoft-com:vml" Requires="v">
                <p:oleObj spid="_x0000_s4134" name="Formel" r:id="rId4" imgW="2273040" imgH="393480" progId="Equation.3">
                  <p:embed/>
                </p:oleObj>
              </mc:Choice>
              <mc:Fallback>
                <p:oleObj name="Formel" r:id="rId4" imgW="2273040" imgH="393480" progId="Equation.3">
                  <p:embed/>
                  <p:pic>
                    <p:nvPicPr>
                      <p:cNvPr id="0" name="Objekt 7"/>
                      <p:cNvPicPr>
                        <a:picLocks noChangeAspect="1" noChangeArrowheads="1"/>
                      </p:cNvPicPr>
                      <p:nvPr/>
                    </p:nvPicPr>
                    <p:blipFill>
                      <a:blip r:embed="rId5"/>
                      <a:srcRect/>
                      <a:stretch>
                        <a:fillRect/>
                      </a:stretch>
                    </p:blipFill>
                    <p:spPr bwMode="auto">
                      <a:xfrm>
                        <a:off x="1115616" y="3586659"/>
                        <a:ext cx="4079875"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10" name="Grafik 9"/>
          <p:cNvPicPr>
            <a:picLocks noChangeAspect="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328084" y="2420888"/>
            <a:ext cx="3780420" cy="3240360"/>
          </a:xfrm>
          <a:prstGeom prst="rect">
            <a:avLst/>
          </a:prstGeom>
        </p:spPr>
      </p:pic>
    </p:spTree>
    <p:extLst>
      <p:ext uri="{BB962C8B-B14F-4D97-AF65-F5344CB8AC3E}">
        <p14:creationId xmlns:p14="http://schemas.microsoft.com/office/powerpoint/2010/main" val="22028593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85800" y="540000"/>
            <a:ext cx="7772400" cy="1066800"/>
          </a:xfrm>
        </p:spPr>
        <p:txBody>
          <a:bodyPr/>
          <a:lstStyle/>
          <a:p>
            <a:r>
              <a:rPr lang="de-DE" dirty="0" err="1" smtClean="0"/>
              <a:t>Two</a:t>
            </a:r>
            <a:r>
              <a:rPr lang="de-DE" dirty="0" smtClean="0"/>
              <a:t>-Path Fading Environment</a:t>
            </a:r>
            <a:endParaRPr lang="de-DE" dirty="0"/>
          </a:p>
        </p:txBody>
      </p:sp>
      <p:sp>
        <p:nvSpPr>
          <p:cNvPr id="6" name="Inhaltsplatzhalter 5"/>
          <p:cNvSpPr>
            <a:spLocks noGrp="1"/>
          </p:cNvSpPr>
          <p:nvPr>
            <p:ph idx="1"/>
          </p:nvPr>
        </p:nvSpPr>
        <p:spPr>
          <a:xfrm>
            <a:off x="685800" y="1620000"/>
            <a:ext cx="7772400" cy="4114800"/>
          </a:xfrm>
        </p:spPr>
        <p:txBody>
          <a:bodyPr/>
          <a:lstStyle/>
          <a:p>
            <a:pPr>
              <a:spcBef>
                <a:spcPts val="1200"/>
              </a:spcBef>
            </a:pPr>
            <a:r>
              <a:rPr lang="en-US" sz="2000" dirty="0" smtClean="0"/>
              <a:t>Further assumptions:</a:t>
            </a:r>
          </a:p>
          <a:p>
            <a:pPr lvl="1">
              <a:spcBef>
                <a:spcPts val="1800"/>
              </a:spcBef>
            </a:pPr>
            <a:r>
              <a:rPr lang="en-US" sz="2000" dirty="0" smtClean="0"/>
              <a:t>During a packet transmission, the channel is assumed to be </a:t>
            </a:r>
            <a:r>
              <a:rPr lang="en-US" sz="2000" b="1" dirty="0" smtClean="0"/>
              <a:t>stationary</a:t>
            </a:r>
            <a:r>
              <a:rPr lang="en-US" sz="2000" dirty="0" smtClean="0"/>
              <a:t> (i.e. slow fading)</a:t>
            </a:r>
          </a:p>
          <a:p>
            <a:pPr lvl="1">
              <a:spcBef>
                <a:spcPts val="1800"/>
              </a:spcBef>
            </a:pPr>
            <a:r>
              <a:rPr lang="en-US" sz="2000" dirty="0" smtClean="0"/>
              <a:t>Signal bandwidth </a:t>
            </a:r>
            <a:r>
              <a:rPr lang="en-US" sz="2000" dirty="0" smtClean="0">
                <a:latin typeface="+mj-lt"/>
              </a:rPr>
              <a:t>&lt;&lt; 1/</a:t>
            </a:r>
            <a:r>
              <a:rPr lang="el-GR" sz="2000" i="1" dirty="0" smtClean="0">
                <a:latin typeface="+mj-lt"/>
                <a:cs typeface="Arial"/>
              </a:rPr>
              <a:t>τ</a:t>
            </a:r>
            <a:r>
              <a:rPr lang="de-DE" sz="2000" dirty="0" smtClean="0">
                <a:latin typeface="Arial"/>
                <a:cs typeface="Arial"/>
              </a:rPr>
              <a:t>, </a:t>
            </a:r>
            <a:r>
              <a:rPr lang="en-US" sz="2000" dirty="0" smtClean="0">
                <a:latin typeface="Arial"/>
                <a:cs typeface="Arial"/>
              </a:rPr>
              <a:t>i.e. a </a:t>
            </a:r>
            <a:r>
              <a:rPr lang="en-US" sz="2000" b="1" dirty="0" err="1" smtClean="0">
                <a:latin typeface="Arial"/>
                <a:cs typeface="Arial"/>
              </a:rPr>
              <a:t>subpacket</a:t>
            </a:r>
            <a:r>
              <a:rPr lang="en-US" sz="2000" b="1" dirty="0" smtClean="0">
                <a:latin typeface="Arial"/>
                <a:cs typeface="Arial"/>
              </a:rPr>
              <a:t> signal</a:t>
            </a:r>
            <a:r>
              <a:rPr lang="en-US" sz="2000" dirty="0" smtClean="0">
                <a:latin typeface="Arial"/>
                <a:cs typeface="Arial"/>
              </a:rPr>
              <a:t> itself</a:t>
            </a:r>
            <a:br>
              <a:rPr lang="en-US" sz="2000" dirty="0" smtClean="0">
                <a:latin typeface="Arial"/>
                <a:cs typeface="Arial"/>
              </a:rPr>
            </a:br>
            <a:r>
              <a:rPr lang="en-US" sz="2000" dirty="0" smtClean="0">
                <a:latin typeface="Arial"/>
                <a:cs typeface="Arial"/>
              </a:rPr>
              <a:t>experiences </a:t>
            </a:r>
            <a:r>
              <a:rPr lang="en-US" sz="2000" b="1" dirty="0" smtClean="0">
                <a:latin typeface="Arial"/>
                <a:cs typeface="Arial"/>
              </a:rPr>
              <a:t>flat fading</a:t>
            </a:r>
            <a:endParaRPr lang="en-US" sz="2000" b="1" dirty="0" smtClean="0"/>
          </a:p>
          <a:p>
            <a:pPr lvl="1">
              <a:spcBef>
                <a:spcPts val="1800"/>
              </a:spcBef>
            </a:pPr>
            <a:r>
              <a:rPr lang="en-US" sz="2000" dirty="0" smtClean="0"/>
              <a:t>Available FH bandwidth </a:t>
            </a:r>
            <a:r>
              <a:rPr lang="en-US" sz="2000" dirty="0">
                <a:latin typeface="+mj-lt"/>
              </a:rPr>
              <a:t>&gt;&gt; 1/</a:t>
            </a:r>
            <a:r>
              <a:rPr lang="el-GR" sz="2000" i="1" dirty="0" smtClean="0">
                <a:latin typeface="+mj-lt"/>
                <a:cs typeface="Arial"/>
              </a:rPr>
              <a:t>τ</a:t>
            </a:r>
            <a:r>
              <a:rPr lang="en-US" sz="2000" dirty="0" smtClean="0">
                <a:cs typeface="Arial"/>
              </a:rPr>
              <a:t>, i.e. </a:t>
            </a:r>
            <a:r>
              <a:rPr lang="en-US" sz="2000" i="1" u="sng" dirty="0" smtClean="0">
                <a:latin typeface="+mj-lt"/>
                <a:cs typeface="Arial"/>
              </a:rPr>
              <a:t>H</a:t>
            </a:r>
            <a:r>
              <a:rPr lang="en-US" sz="2000" dirty="0" smtClean="0">
                <a:latin typeface="+mj-lt"/>
                <a:cs typeface="Arial"/>
              </a:rPr>
              <a:t>( </a:t>
            </a:r>
            <a:r>
              <a:rPr lang="en-US" sz="2000" i="1" dirty="0" smtClean="0">
                <a:latin typeface="+mj-lt"/>
                <a:cs typeface="Arial"/>
              </a:rPr>
              <a:t>f</a:t>
            </a:r>
            <a:r>
              <a:rPr lang="en-US" sz="2000" dirty="0" smtClean="0">
                <a:latin typeface="+mj-lt"/>
                <a:cs typeface="Arial"/>
              </a:rPr>
              <a:t> )</a:t>
            </a:r>
            <a:r>
              <a:rPr lang="en-US" sz="2000" dirty="0" smtClean="0">
                <a:cs typeface="Arial"/>
              </a:rPr>
              <a:t> is quasi-periodic and </a:t>
            </a:r>
            <a:r>
              <a:rPr lang="en-US" sz="2000" i="1" dirty="0" smtClean="0">
                <a:latin typeface="+mj-lt"/>
                <a:cs typeface="Arial"/>
              </a:rPr>
              <a:t>f</a:t>
            </a:r>
            <a:r>
              <a:rPr lang="en-US" sz="2000" baseline="-25000" dirty="0" smtClean="0">
                <a:latin typeface="+mj-lt"/>
                <a:cs typeface="Arial"/>
              </a:rPr>
              <a:t>0</a:t>
            </a:r>
            <a:r>
              <a:rPr lang="en-US" sz="2000" dirty="0" smtClean="0">
                <a:cs typeface="Arial"/>
              </a:rPr>
              <a:t> can be neglected</a:t>
            </a:r>
          </a:p>
          <a:p>
            <a:pPr lvl="1">
              <a:spcBef>
                <a:spcPts val="1800"/>
              </a:spcBef>
            </a:pPr>
            <a:r>
              <a:rPr lang="en-US" sz="2000" dirty="0" smtClean="0">
                <a:cs typeface="Arial"/>
              </a:rPr>
              <a:t>Individual </a:t>
            </a:r>
            <a:r>
              <a:rPr lang="en-US" sz="2000" b="1" dirty="0" smtClean="0">
                <a:cs typeface="Arial"/>
              </a:rPr>
              <a:t>center frequencies</a:t>
            </a:r>
            <a:r>
              <a:rPr lang="en-US" sz="2000" dirty="0" smtClean="0">
                <a:cs typeface="Arial"/>
              </a:rPr>
              <a:t> are </a:t>
            </a:r>
            <a:r>
              <a:rPr lang="en-US" sz="2000" b="1" dirty="0" smtClean="0">
                <a:cs typeface="Arial"/>
              </a:rPr>
              <a:t>randomly chosen</a:t>
            </a:r>
            <a:r>
              <a:rPr lang="en-US" sz="2000" dirty="0" smtClean="0">
                <a:cs typeface="Arial"/>
              </a:rPr>
              <a:t> from a uniform distribution</a:t>
            </a:r>
          </a:p>
          <a:p>
            <a:pPr lvl="1">
              <a:spcBef>
                <a:spcPts val="1800"/>
              </a:spcBef>
            </a:pPr>
            <a:r>
              <a:rPr lang="en-US" sz="2000" i="1" dirty="0">
                <a:latin typeface="+mj-lt"/>
              </a:rPr>
              <a:t>k </a:t>
            </a:r>
            <a:r>
              <a:rPr lang="en-US" sz="2000" dirty="0">
                <a:latin typeface="+mj-lt"/>
              </a:rPr>
              <a:t>= 200, </a:t>
            </a:r>
            <a:r>
              <a:rPr lang="en-US" sz="2000" i="1" dirty="0">
                <a:latin typeface="+mj-lt"/>
              </a:rPr>
              <a:t>n </a:t>
            </a:r>
            <a:r>
              <a:rPr lang="en-US" sz="2000" dirty="0">
                <a:latin typeface="+mj-lt"/>
              </a:rPr>
              <a:t>= 612 (</a:t>
            </a:r>
            <a:r>
              <a:rPr lang="en-US" sz="2000" i="1" dirty="0" err="1">
                <a:latin typeface="+mj-lt"/>
              </a:rPr>
              <a:t>R</a:t>
            </a:r>
            <a:r>
              <a:rPr lang="en-US" sz="2000" baseline="-25000" dirty="0" err="1">
                <a:latin typeface="+mj-lt"/>
              </a:rPr>
              <a:t>c</a:t>
            </a:r>
            <a:r>
              <a:rPr lang="en-US" sz="2000" dirty="0">
                <a:latin typeface="+mj-lt"/>
              </a:rPr>
              <a:t> ≈ 1/3</a:t>
            </a:r>
            <a:r>
              <a:rPr lang="en-US" sz="2000" dirty="0" smtClean="0">
                <a:latin typeface="+mj-lt"/>
              </a:rPr>
              <a:t>)</a:t>
            </a:r>
          </a:p>
        </p:txBody>
      </p:sp>
      <p:sp>
        <p:nvSpPr>
          <p:cNvPr id="2" name="Datumsplatzhalter 1"/>
          <p:cNvSpPr>
            <a:spLocks noGrp="1"/>
          </p:cNvSpPr>
          <p:nvPr>
            <p:ph type="dt" sz="half" idx="10"/>
          </p:nvPr>
        </p:nvSpPr>
        <p:spPr>
          <a:xfrm>
            <a:off x="685800" y="378281"/>
            <a:ext cx="1600200" cy="215444"/>
          </a:xfrm>
        </p:spPr>
        <p:txBody>
          <a:bodyPr/>
          <a:lstStyle/>
          <a:p>
            <a:r>
              <a:rPr lang="en-US" altLang="en-US" dirty="0" smtClean="0"/>
              <a:t>Mar. </a:t>
            </a:r>
            <a:r>
              <a:rPr lang="en-US" altLang="en-US" dirty="0"/>
              <a:t>2017</a:t>
            </a:r>
          </a:p>
        </p:txBody>
      </p:sp>
      <p:sp>
        <p:nvSpPr>
          <p:cNvPr id="3" name="Fußzeilenplatzhalter 2"/>
          <p:cNvSpPr>
            <a:spLocks noGrp="1"/>
          </p:cNvSpPr>
          <p:nvPr>
            <p:ph type="ftr" sz="quarter" idx="11"/>
          </p:nvPr>
        </p:nvSpPr>
        <p:spPr/>
        <p:txBody>
          <a:bodyPr/>
          <a:lstStyle/>
          <a:p>
            <a:r>
              <a:rPr lang="en-US" altLang="en-US" dirty="0"/>
              <a:t>Hendrik Lieske, University of Erlangen-</a:t>
            </a:r>
            <a:r>
              <a:rPr lang="en-US" altLang="en-US" dirty="0" err="1"/>
              <a:t>Nürnberg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BE0149E0-3A38-4B5E-A0A5-D4007F44C2AA}" type="slidenum">
              <a:rPr lang="en-US" altLang="en-US" smtClean="0"/>
              <a:pPr>
                <a:defRPr/>
              </a:pPr>
              <a:t>13</a:t>
            </a:fld>
            <a:endParaRPr lang="en-US" altLang="en-US"/>
          </a:p>
        </p:txBody>
      </p:sp>
    </p:spTree>
    <p:extLst>
      <p:ext uri="{BB962C8B-B14F-4D97-AF65-F5344CB8AC3E}">
        <p14:creationId xmlns:p14="http://schemas.microsoft.com/office/powerpoint/2010/main" val="18299793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85800" y="540000"/>
            <a:ext cx="7772400" cy="1066800"/>
          </a:xfrm>
        </p:spPr>
        <p:txBody>
          <a:bodyPr/>
          <a:lstStyle/>
          <a:p>
            <a:r>
              <a:rPr lang="de-DE" dirty="0" err="1"/>
              <a:t>Two</a:t>
            </a:r>
            <a:r>
              <a:rPr lang="de-DE" dirty="0"/>
              <a:t>-Path Fading Environment</a:t>
            </a:r>
          </a:p>
        </p:txBody>
      </p:sp>
      <p:sp>
        <p:nvSpPr>
          <p:cNvPr id="6" name="Inhaltsplatzhalter 5"/>
          <p:cNvSpPr>
            <a:spLocks noGrp="1"/>
          </p:cNvSpPr>
          <p:nvPr>
            <p:ph idx="1"/>
          </p:nvPr>
        </p:nvSpPr>
        <p:spPr>
          <a:xfrm>
            <a:off x="685800" y="1620000"/>
            <a:ext cx="8134672" cy="4689320"/>
          </a:xfrm>
        </p:spPr>
        <p:txBody>
          <a:bodyPr/>
          <a:lstStyle/>
          <a:p>
            <a:r>
              <a:rPr lang="en-US" sz="2000" dirty="0" smtClean="0"/>
              <a:t>Decoding performance for </a:t>
            </a:r>
            <a:r>
              <a:rPr lang="en-US" sz="2000" i="1" dirty="0" smtClean="0">
                <a:latin typeface="+mj-lt"/>
              </a:rPr>
              <a:t>M</a:t>
            </a:r>
            <a:r>
              <a:rPr lang="en-US" sz="2000" baseline="-25000" dirty="0" smtClean="0">
                <a:latin typeface="+mj-lt"/>
              </a:rPr>
              <a:t>S</a:t>
            </a:r>
            <a:r>
              <a:rPr lang="en-US" sz="2000" dirty="0" smtClean="0">
                <a:latin typeface="+mj-lt"/>
              </a:rPr>
              <a:t> = {1, 5, 10}</a:t>
            </a:r>
            <a:r>
              <a:rPr lang="en-US" sz="2000" dirty="0"/>
              <a:t> </a:t>
            </a:r>
            <a:r>
              <a:rPr lang="en-US" sz="2000" dirty="0" err="1" smtClean="0"/>
              <a:t>subpackets</a:t>
            </a:r>
            <a:r>
              <a:rPr lang="en-US" sz="2000" dirty="0" smtClean="0"/>
              <a:t> in </a:t>
            </a:r>
            <a:br>
              <a:rPr lang="en-US" sz="2000" dirty="0" smtClean="0"/>
            </a:br>
            <a:r>
              <a:rPr lang="en-US" sz="2000" dirty="0" smtClean="0"/>
              <a:t>strong (</a:t>
            </a:r>
            <a:r>
              <a:rPr lang="en-US" sz="2000" i="1" dirty="0" smtClean="0">
                <a:latin typeface="+mj-lt"/>
              </a:rPr>
              <a:t>b</a:t>
            </a:r>
            <a:r>
              <a:rPr lang="en-US" sz="2000" dirty="0" smtClean="0">
                <a:latin typeface="+mj-lt"/>
              </a:rPr>
              <a:t> = 0.8</a:t>
            </a:r>
            <a:r>
              <a:rPr lang="en-US" sz="2000" dirty="0" smtClean="0"/>
              <a:t>) and weak (</a:t>
            </a:r>
            <a:r>
              <a:rPr lang="en-US" sz="2000" i="1" dirty="0" smtClean="0">
                <a:latin typeface="+mj-lt"/>
              </a:rPr>
              <a:t>b</a:t>
            </a:r>
            <a:r>
              <a:rPr lang="en-US" sz="2000" dirty="0" smtClean="0">
                <a:latin typeface="+mj-lt"/>
              </a:rPr>
              <a:t> = 0.1</a:t>
            </a:r>
            <a:r>
              <a:rPr lang="en-US" sz="2000" dirty="0" smtClean="0"/>
              <a:t>) fading environment [3]:</a:t>
            </a:r>
          </a:p>
          <a:p>
            <a:endParaRPr lang="en-US" sz="2000" dirty="0" smtClean="0">
              <a:sym typeface="Wingdings" panose="05000000000000000000" pitchFamily="2" charset="2"/>
            </a:endParaRPr>
          </a:p>
          <a:p>
            <a:endParaRPr lang="en-US" sz="2000" dirty="0" smtClean="0">
              <a:sym typeface="Wingdings" panose="05000000000000000000" pitchFamily="2" charset="2"/>
            </a:endParaRPr>
          </a:p>
          <a:p>
            <a:endParaRPr lang="en-US" sz="2000" dirty="0" smtClean="0">
              <a:sym typeface="Wingdings" panose="05000000000000000000" pitchFamily="2" charset="2"/>
            </a:endParaRPr>
          </a:p>
          <a:p>
            <a:endParaRPr lang="en-US" sz="2000" dirty="0" smtClean="0">
              <a:sym typeface="Wingdings" panose="05000000000000000000" pitchFamily="2" charset="2"/>
            </a:endParaRPr>
          </a:p>
          <a:p>
            <a:endParaRPr lang="en-US" sz="2000" dirty="0" smtClean="0">
              <a:sym typeface="Wingdings" panose="05000000000000000000" pitchFamily="2" charset="2"/>
            </a:endParaRPr>
          </a:p>
          <a:p>
            <a:endParaRPr lang="en-US" sz="2000" dirty="0" smtClean="0">
              <a:sym typeface="Wingdings" panose="05000000000000000000" pitchFamily="2" charset="2"/>
            </a:endParaRPr>
          </a:p>
          <a:p>
            <a:endParaRPr lang="en-US" sz="2000" dirty="0" smtClean="0">
              <a:sym typeface="Wingdings" panose="05000000000000000000" pitchFamily="2" charset="2"/>
            </a:endParaRPr>
          </a:p>
          <a:p>
            <a:endParaRPr lang="en-US" sz="2000" dirty="0" smtClean="0">
              <a:sym typeface="Wingdings" panose="05000000000000000000" pitchFamily="2" charset="2"/>
            </a:endParaRPr>
          </a:p>
          <a:p>
            <a:endParaRPr lang="en-US" sz="2000" dirty="0" smtClean="0">
              <a:sym typeface="Wingdings" panose="05000000000000000000" pitchFamily="2" charset="2"/>
            </a:endParaRPr>
          </a:p>
          <a:p>
            <a:pPr>
              <a:buFont typeface="Wingdings" panose="05000000000000000000" pitchFamily="2" charset="2"/>
              <a:buChar char=""/>
            </a:pPr>
            <a:r>
              <a:rPr lang="en-US" sz="2000" dirty="0" smtClean="0">
                <a:sym typeface="Wingdings" panose="05000000000000000000" pitchFamily="2" charset="2"/>
              </a:rPr>
              <a:t>IOP and Turbo decoder results show similar trend</a:t>
            </a:r>
          </a:p>
          <a:p>
            <a:pPr>
              <a:buFont typeface="Wingdings" panose="05000000000000000000" pitchFamily="2" charset="2"/>
              <a:buChar char=""/>
            </a:pPr>
            <a:r>
              <a:rPr lang="en-US" sz="2000" dirty="0" smtClean="0">
                <a:sym typeface="Wingdings" panose="05000000000000000000" pitchFamily="2" charset="2"/>
              </a:rPr>
              <a:t>FHSS significantly improves performance in strong fading scenario</a:t>
            </a:r>
            <a:endParaRPr lang="en-US" sz="1800" dirty="0" smtClean="0">
              <a:sym typeface="Wingdings" panose="05000000000000000000" pitchFamily="2" charset="2"/>
            </a:endParaRPr>
          </a:p>
        </p:txBody>
      </p:sp>
      <p:sp>
        <p:nvSpPr>
          <p:cNvPr id="2" name="Datumsplatzhalter 1"/>
          <p:cNvSpPr>
            <a:spLocks noGrp="1"/>
          </p:cNvSpPr>
          <p:nvPr>
            <p:ph type="dt" sz="half" idx="10"/>
          </p:nvPr>
        </p:nvSpPr>
        <p:spPr>
          <a:xfrm>
            <a:off x="685800" y="378281"/>
            <a:ext cx="1600200" cy="215444"/>
          </a:xfrm>
        </p:spPr>
        <p:txBody>
          <a:bodyPr/>
          <a:lstStyle/>
          <a:p>
            <a:r>
              <a:rPr lang="en-US" altLang="en-US" dirty="0" smtClean="0"/>
              <a:t>Mar. </a:t>
            </a:r>
            <a:r>
              <a:rPr lang="en-US" altLang="en-US" dirty="0"/>
              <a:t>2017</a:t>
            </a:r>
          </a:p>
        </p:txBody>
      </p:sp>
      <p:sp>
        <p:nvSpPr>
          <p:cNvPr id="3" name="Fußzeilenplatzhalter 2"/>
          <p:cNvSpPr>
            <a:spLocks noGrp="1"/>
          </p:cNvSpPr>
          <p:nvPr>
            <p:ph type="ftr" sz="quarter" idx="11"/>
          </p:nvPr>
        </p:nvSpPr>
        <p:spPr/>
        <p:txBody>
          <a:bodyPr/>
          <a:lstStyle/>
          <a:p>
            <a:r>
              <a:rPr lang="en-US" altLang="en-US" dirty="0"/>
              <a:t>Hendrik Lieske, University of Erlangen-</a:t>
            </a:r>
            <a:r>
              <a:rPr lang="en-US" altLang="en-US" dirty="0" err="1"/>
              <a:t>Nürnberg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BE0149E0-3A38-4B5E-A0A5-D4007F44C2AA}" type="slidenum">
              <a:rPr lang="en-US" altLang="en-US" smtClean="0"/>
              <a:pPr>
                <a:defRPr/>
              </a:pPr>
              <a:t>14</a:t>
            </a:fld>
            <a:endParaRPr lang="en-US" altLang="en-US"/>
          </a:p>
        </p:txBody>
      </p:sp>
      <p:pic>
        <p:nvPicPr>
          <p:cNvPr id="2050"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979399" y="2330312"/>
            <a:ext cx="5185202" cy="33309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263886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85800" y="540000"/>
            <a:ext cx="7772400" cy="1066800"/>
          </a:xfrm>
        </p:spPr>
        <p:txBody>
          <a:bodyPr/>
          <a:lstStyle/>
          <a:p>
            <a:r>
              <a:rPr lang="de-DE" dirty="0" err="1"/>
              <a:t>Two</a:t>
            </a:r>
            <a:r>
              <a:rPr lang="de-DE" dirty="0"/>
              <a:t>-Path Fading Environment</a:t>
            </a:r>
          </a:p>
        </p:txBody>
      </p:sp>
      <p:sp>
        <p:nvSpPr>
          <p:cNvPr id="6" name="Inhaltsplatzhalter 5"/>
          <p:cNvSpPr>
            <a:spLocks noGrp="1"/>
          </p:cNvSpPr>
          <p:nvPr>
            <p:ph idx="1"/>
          </p:nvPr>
        </p:nvSpPr>
        <p:spPr>
          <a:xfrm>
            <a:off x="685800" y="1620000"/>
            <a:ext cx="7772400" cy="4114800"/>
          </a:xfrm>
        </p:spPr>
        <p:txBody>
          <a:bodyPr/>
          <a:lstStyle/>
          <a:p>
            <a:pPr>
              <a:spcBef>
                <a:spcPts val="1200"/>
              </a:spcBef>
            </a:pPr>
            <a:r>
              <a:rPr lang="en-US" sz="2000" dirty="0" smtClean="0"/>
              <a:t>The effect of </a:t>
            </a:r>
            <a:r>
              <a:rPr lang="en-US" sz="2000" b="1" dirty="0" smtClean="0"/>
              <a:t>FHSS</a:t>
            </a:r>
            <a:r>
              <a:rPr lang="en-US" sz="2000" dirty="0" smtClean="0"/>
              <a:t> on the </a:t>
            </a:r>
            <a:r>
              <a:rPr lang="en-US" sz="2000" b="1" dirty="0" smtClean="0"/>
              <a:t>coverage range</a:t>
            </a:r>
            <a:r>
              <a:rPr lang="en-US" sz="2000" dirty="0" smtClean="0"/>
              <a:t> of a </a:t>
            </a:r>
            <a:r>
              <a:rPr lang="en-US" sz="2000" b="1" dirty="0" smtClean="0"/>
              <a:t>base station</a:t>
            </a:r>
            <a:r>
              <a:rPr lang="en-US" sz="2000" dirty="0" smtClean="0"/>
              <a:t> is evaluated as follows:</a:t>
            </a:r>
          </a:p>
          <a:p>
            <a:pPr lvl="1">
              <a:spcBef>
                <a:spcPts val="1800"/>
              </a:spcBef>
            </a:pPr>
            <a:r>
              <a:rPr lang="en-US" sz="2000" dirty="0" smtClean="0"/>
              <a:t>A TX node is assumed to be covered if its outage probability is below 10</a:t>
            </a:r>
            <a:r>
              <a:rPr lang="en-US" sz="2000" baseline="30000" dirty="0" smtClean="0"/>
              <a:t>-3 </a:t>
            </a:r>
            <a:r>
              <a:rPr lang="en-US" sz="2000" dirty="0" smtClean="0"/>
              <a:t>(this value is usually application specific)</a:t>
            </a:r>
          </a:p>
          <a:p>
            <a:pPr lvl="1">
              <a:spcBef>
                <a:spcPts val="1800"/>
              </a:spcBef>
            </a:pPr>
            <a:r>
              <a:rPr lang="en-US" sz="2000" dirty="0" smtClean="0"/>
              <a:t>For a given average SNR and </a:t>
            </a:r>
            <a:r>
              <a:rPr lang="en-US" sz="2000" i="1" dirty="0">
                <a:latin typeface="+mj-lt"/>
              </a:rPr>
              <a:t>M</a:t>
            </a:r>
            <a:r>
              <a:rPr lang="en-US" sz="2000" baseline="-25000" dirty="0">
                <a:latin typeface="+mj-lt"/>
              </a:rPr>
              <a:t>S</a:t>
            </a:r>
            <a:r>
              <a:rPr lang="en-US" sz="2000" dirty="0" smtClean="0"/>
              <a:t>, a channel is generated with </a:t>
            </a:r>
            <a:r>
              <a:rPr lang="en-US" sz="2000" i="1" dirty="0" smtClean="0">
                <a:latin typeface="+mj-lt"/>
              </a:rPr>
              <a:t>b</a:t>
            </a:r>
            <a:r>
              <a:rPr lang="en-US" sz="2000" dirty="0" smtClean="0"/>
              <a:t> drawn from a uniform distribution [0, 1]</a:t>
            </a:r>
          </a:p>
          <a:p>
            <a:pPr lvl="1">
              <a:spcBef>
                <a:spcPts val="1800"/>
              </a:spcBef>
            </a:pPr>
            <a:r>
              <a:rPr lang="en-US" sz="2000" dirty="0" smtClean="0"/>
              <a:t>The performance metric is the fraction of covered channel realizations</a:t>
            </a:r>
            <a:endParaRPr lang="en-US" sz="2000"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smtClean="0"/>
              <a:t>Mar. </a:t>
            </a:r>
            <a:r>
              <a:rPr lang="en-US" altLang="en-US" dirty="0"/>
              <a:t>2017</a:t>
            </a:r>
          </a:p>
        </p:txBody>
      </p:sp>
      <p:sp>
        <p:nvSpPr>
          <p:cNvPr id="3" name="Fußzeilenplatzhalter 2"/>
          <p:cNvSpPr>
            <a:spLocks noGrp="1"/>
          </p:cNvSpPr>
          <p:nvPr>
            <p:ph type="ftr" sz="quarter" idx="11"/>
          </p:nvPr>
        </p:nvSpPr>
        <p:spPr/>
        <p:txBody>
          <a:bodyPr/>
          <a:lstStyle/>
          <a:p>
            <a:r>
              <a:rPr lang="en-US" altLang="en-US" dirty="0"/>
              <a:t>Hendrik Lieske, University of Erlangen-</a:t>
            </a:r>
            <a:r>
              <a:rPr lang="en-US" altLang="en-US" dirty="0" err="1"/>
              <a:t>Nürnberg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BE0149E0-3A38-4B5E-A0A5-D4007F44C2AA}" type="slidenum">
              <a:rPr lang="en-US" altLang="en-US" smtClean="0"/>
              <a:pPr>
                <a:defRPr/>
              </a:pPr>
              <a:t>15</a:t>
            </a:fld>
            <a:endParaRPr lang="en-US" altLang="en-US"/>
          </a:p>
        </p:txBody>
      </p:sp>
      <p:grpSp>
        <p:nvGrpSpPr>
          <p:cNvPr id="11" name="Gruppieren 10"/>
          <p:cNvGrpSpPr/>
          <p:nvPr/>
        </p:nvGrpSpPr>
        <p:grpSpPr>
          <a:xfrm>
            <a:off x="1763688" y="5020434"/>
            <a:ext cx="6830640" cy="784830"/>
            <a:chOff x="1835696" y="4881354"/>
            <a:chExt cx="6830640" cy="784830"/>
          </a:xfrm>
        </p:grpSpPr>
        <p:graphicFrame>
          <p:nvGraphicFramePr>
            <p:cNvPr id="9" name="Objekt 8"/>
            <p:cNvGraphicFramePr>
              <a:graphicFrameLocks noChangeAspect="1"/>
            </p:cNvGraphicFramePr>
            <p:nvPr>
              <p:extLst>
                <p:ext uri="{D42A27DB-BD31-4B8C-83A1-F6EECF244321}">
                  <p14:modId xmlns:p14="http://schemas.microsoft.com/office/powerpoint/2010/main" val="1429102884"/>
                </p:ext>
              </p:extLst>
            </p:nvPr>
          </p:nvGraphicFramePr>
          <p:xfrm>
            <a:off x="1835696" y="4922932"/>
            <a:ext cx="822325" cy="701675"/>
          </p:xfrm>
          <a:graphic>
            <a:graphicData uri="http://schemas.openxmlformats.org/presentationml/2006/ole">
              <mc:AlternateContent xmlns:mc="http://schemas.openxmlformats.org/markup-compatibility/2006">
                <mc:Choice xmlns:v="urn:schemas-microsoft-com:vml" Requires="v">
                  <p:oleObj spid="_x0000_s3112" name="Formel" r:id="rId3" imgW="457200" imgH="393480" progId="Equation.3">
                    <p:embed/>
                  </p:oleObj>
                </mc:Choice>
                <mc:Fallback>
                  <p:oleObj name="Formel" r:id="rId3" imgW="457200" imgH="393480" progId="Equation.3">
                    <p:embed/>
                    <p:pic>
                      <p:nvPicPr>
                        <p:cNvPr id="0" name="Objekt 8"/>
                        <p:cNvPicPr>
                          <a:picLocks noChangeAspect="1" noChangeArrowheads="1"/>
                        </p:cNvPicPr>
                        <p:nvPr/>
                      </p:nvPicPr>
                      <p:blipFill>
                        <a:blip r:embed="rId4"/>
                        <a:srcRect/>
                        <a:stretch>
                          <a:fillRect/>
                        </a:stretch>
                      </p:blipFill>
                      <p:spPr bwMode="auto">
                        <a:xfrm>
                          <a:off x="1835696" y="4922932"/>
                          <a:ext cx="82232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 name="Rechteck 9"/>
            <p:cNvSpPr/>
            <p:nvPr/>
          </p:nvSpPr>
          <p:spPr>
            <a:xfrm>
              <a:off x="3409752" y="4881354"/>
              <a:ext cx="5256584" cy="784830"/>
            </a:xfrm>
            <a:prstGeom prst="rect">
              <a:avLst/>
            </a:prstGeom>
          </p:spPr>
          <p:txBody>
            <a:bodyPr wrap="square">
              <a:spAutoFit/>
            </a:bodyPr>
            <a:lstStyle/>
            <a:p>
              <a:pPr>
                <a:spcBef>
                  <a:spcPts val="600"/>
                </a:spcBef>
                <a:tabLst>
                  <a:tab pos="808038" algn="l"/>
                </a:tabLst>
              </a:pPr>
              <a:r>
                <a:rPr lang="de-DE" sz="2000" i="1" dirty="0"/>
                <a:t>N</a:t>
              </a:r>
              <a:r>
                <a:rPr lang="de-DE" sz="2000" dirty="0">
                  <a:cs typeface="Arial"/>
                </a:rPr>
                <a:t>…</a:t>
              </a:r>
              <a:r>
                <a:rPr lang="de-DE" sz="2000" dirty="0">
                  <a:latin typeface="Arial"/>
                  <a:cs typeface="Arial"/>
                </a:rPr>
                <a:t>	</a:t>
              </a:r>
              <a:r>
                <a:rPr lang="en-US" sz="2000" dirty="0">
                  <a:latin typeface="Arial"/>
                  <a:cs typeface="Arial"/>
                </a:rPr>
                <a:t>Number of channel realizations</a:t>
              </a:r>
              <a:endParaRPr lang="en-US" sz="1600" dirty="0"/>
            </a:p>
            <a:p>
              <a:pPr>
                <a:spcBef>
                  <a:spcPts val="600"/>
                </a:spcBef>
                <a:tabLst>
                  <a:tab pos="808038" algn="l"/>
                </a:tabLst>
              </a:pPr>
              <a:r>
                <a:rPr lang="en-US" sz="2000" i="1" dirty="0" smtClean="0"/>
                <a:t>N’</a:t>
              </a:r>
              <a:r>
                <a:rPr lang="en-US" sz="2000" dirty="0" smtClean="0"/>
                <a:t>… </a:t>
              </a:r>
              <a:r>
                <a:rPr lang="en-US" sz="2000" dirty="0"/>
                <a:t>	</a:t>
              </a:r>
              <a:r>
                <a:rPr lang="en-US" sz="2000" dirty="0" smtClean="0">
                  <a:latin typeface="+mn-lt"/>
                </a:rPr>
                <a:t>Number of covered channels</a:t>
              </a:r>
            </a:p>
          </p:txBody>
        </p:sp>
      </p:grpSp>
    </p:spTree>
    <p:extLst>
      <p:ext uri="{BB962C8B-B14F-4D97-AF65-F5344CB8AC3E}">
        <p14:creationId xmlns:p14="http://schemas.microsoft.com/office/powerpoint/2010/main" val="2195013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85800" y="540000"/>
            <a:ext cx="7772400" cy="1066800"/>
          </a:xfrm>
        </p:spPr>
        <p:txBody>
          <a:bodyPr/>
          <a:lstStyle/>
          <a:p>
            <a:r>
              <a:rPr lang="de-DE" dirty="0" err="1"/>
              <a:t>Two</a:t>
            </a:r>
            <a:r>
              <a:rPr lang="de-DE" dirty="0"/>
              <a:t>-Path Fading Environment</a:t>
            </a:r>
          </a:p>
        </p:txBody>
      </p:sp>
      <p:sp>
        <p:nvSpPr>
          <p:cNvPr id="6" name="Inhaltsplatzhalter 5"/>
          <p:cNvSpPr>
            <a:spLocks noGrp="1"/>
          </p:cNvSpPr>
          <p:nvPr>
            <p:ph idx="1"/>
          </p:nvPr>
        </p:nvSpPr>
        <p:spPr>
          <a:xfrm>
            <a:off x="685800" y="1620000"/>
            <a:ext cx="7772400" cy="4114800"/>
          </a:xfrm>
        </p:spPr>
        <p:txBody>
          <a:bodyPr/>
          <a:lstStyle/>
          <a:p>
            <a:pPr>
              <a:spcBef>
                <a:spcPts val="1200"/>
              </a:spcBef>
            </a:pPr>
            <a:endParaRPr lang="en-US" sz="2000" dirty="0" smtClean="0"/>
          </a:p>
          <a:p>
            <a:pPr>
              <a:spcBef>
                <a:spcPts val="1200"/>
              </a:spcBef>
            </a:pPr>
            <a:endParaRPr lang="en-US" sz="2000" dirty="0" smtClean="0">
              <a:sym typeface="Wingdings" panose="05000000000000000000" pitchFamily="2" charset="2"/>
            </a:endParaRPr>
          </a:p>
          <a:p>
            <a:pPr>
              <a:spcBef>
                <a:spcPts val="1200"/>
              </a:spcBef>
            </a:pPr>
            <a:endParaRPr lang="en-US" sz="2000" dirty="0" smtClean="0">
              <a:sym typeface="Wingdings" panose="05000000000000000000" pitchFamily="2" charset="2"/>
            </a:endParaRPr>
          </a:p>
          <a:p>
            <a:pPr>
              <a:spcBef>
                <a:spcPts val="1200"/>
              </a:spcBef>
            </a:pPr>
            <a:endParaRPr lang="en-US" sz="2000" dirty="0" smtClean="0">
              <a:sym typeface="Wingdings" panose="05000000000000000000" pitchFamily="2" charset="2"/>
            </a:endParaRPr>
          </a:p>
          <a:p>
            <a:pPr>
              <a:spcBef>
                <a:spcPts val="1200"/>
              </a:spcBef>
            </a:pPr>
            <a:endParaRPr lang="en-US" sz="2000" dirty="0" smtClean="0">
              <a:sym typeface="Wingdings" panose="05000000000000000000" pitchFamily="2" charset="2"/>
            </a:endParaRPr>
          </a:p>
          <a:p>
            <a:pPr>
              <a:spcBef>
                <a:spcPts val="1200"/>
              </a:spcBef>
            </a:pPr>
            <a:endParaRPr lang="en-US" sz="2000" dirty="0" smtClean="0">
              <a:sym typeface="Wingdings" panose="05000000000000000000" pitchFamily="2" charset="2"/>
            </a:endParaRPr>
          </a:p>
          <a:p>
            <a:pPr>
              <a:spcBef>
                <a:spcPts val="1200"/>
              </a:spcBef>
            </a:pPr>
            <a:endParaRPr lang="en-US" sz="2000" dirty="0" smtClean="0">
              <a:sym typeface="Wingdings" panose="05000000000000000000" pitchFamily="2" charset="2"/>
            </a:endParaRPr>
          </a:p>
          <a:p>
            <a:pPr>
              <a:spcBef>
                <a:spcPts val="1200"/>
              </a:spcBef>
            </a:pPr>
            <a:endParaRPr lang="en-US" sz="2000" dirty="0" smtClean="0">
              <a:sym typeface="Wingdings" panose="05000000000000000000" pitchFamily="2" charset="2"/>
            </a:endParaRPr>
          </a:p>
          <a:p>
            <a:pPr>
              <a:spcBef>
                <a:spcPts val="1200"/>
              </a:spcBef>
              <a:buFont typeface="Wingdings" panose="05000000000000000000" pitchFamily="2" charset="2"/>
              <a:buChar char="à"/>
            </a:pPr>
            <a:r>
              <a:rPr lang="en-US" sz="2000" dirty="0" smtClean="0">
                <a:sym typeface="Wingdings" panose="05000000000000000000" pitchFamily="2" charset="2"/>
              </a:rPr>
              <a:t>Coverage significantly increases with </a:t>
            </a:r>
            <a:r>
              <a:rPr lang="en-US" sz="2000" i="1" dirty="0">
                <a:latin typeface="+mj-lt"/>
              </a:rPr>
              <a:t>M</a:t>
            </a:r>
            <a:r>
              <a:rPr lang="en-US" sz="2000" baseline="-25000" dirty="0">
                <a:latin typeface="+mj-lt"/>
              </a:rPr>
              <a:t>S</a:t>
            </a:r>
            <a:r>
              <a:rPr lang="en-US" sz="2000" dirty="0" smtClean="0">
                <a:sym typeface="Wingdings" panose="05000000000000000000" pitchFamily="2" charset="2"/>
              </a:rPr>
              <a:t> for </a:t>
            </a:r>
            <a:r>
              <a:rPr lang="en-US" sz="2000" dirty="0" smtClean="0">
                <a:latin typeface="+mj-lt"/>
                <a:sym typeface="Wingdings" panose="05000000000000000000" pitchFamily="2" charset="2"/>
              </a:rPr>
              <a:t>SNR &gt; − 0.5 dB</a:t>
            </a:r>
          </a:p>
          <a:p>
            <a:pPr>
              <a:spcBef>
                <a:spcPts val="1200"/>
              </a:spcBef>
              <a:buFont typeface="Wingdings" panose="05000000000000000000" pitchFamily="2" charset="2"/>
              <a:buChar char="à"/>
            </a:pPr>
            <a:r>
              <a:rPr lang="en-US" sz="2000" dirty="0" smtClean="0">
                <a:sym typeface="Wingdings" panose="05000000000000000000" pitchFamily="2" charset="2"/>
              </a:rPr>
              <a:t>Below the critical SNR, FHSS provides no benefit, but such nodes are likely covered by neighbored BS cells</a:t>
            </a:r>
          </a:p>
        </p:txBody>
      </p:sp>
      <p:sp>
        <p:nvSpPr>
          <p:cNvPr id="2" name="Datumsplatzhalter 1"/>
          <p:cNvSpPr>
            <a:spLocks noGrp="1"/>
          </p:cNvSpPr>
          <p:nvPr>
            <p:ph type="dt" sz="half" idx="10"/>
          </p:nvPr>
        </p:nvSpPr>
        <p:spPr>
          <a:xfrm>
            <a:off x="685800" y="378281"/>
            <a:ext cx="1600200" cy="215444"/>
          </a:xfrm>
        </p:spPr>
        <p:txBody>
          <a:bodyPr/>
          <a:lstStyle/>
          <a:p>
            <a:r>
              <a:rPr lang="en-US" altLang="en-US" dirty="0" smtClean="0"/>
              <a:t>Mar. </a:t>
            </a:r>
            <a:r>
              <a:rPr lang="en-US" altLang="en-US" dirty="0"/>
              <a:t>2017</a:t>
            </a:r>
          </a:p>
        </p:txBody>
      </p:sp>
      <p:sp>
        <p:nvSpPr>
          <p:cNvPr id="3" name="Fußzeilenplatzhalter 2"/>
          <p:cNvSpPr>
            <a:spLocks noGrp="1"/>
          </p:cNvSpPr>
          <p:nvPr>
            <p:ph type="ftr" sz="quarter" idx="11"/>
          </p:nvPr>
        </p:nvSpPr>
        <p:spPr/>
        <p:txBody>
          <a:bodyPr/>
          <a:lstStyle/>
          <a:p>
            <a:r>
              <a:rPr lang="en-US" altLang="en-US" dirty="0"/>
              <a:t>Hendrik Lieske, University of Erlangen-</a:t>
            </a:r>
            <a:r>
              <a:rPr lang="en-US" altLang="en-US" dirty="0" err="1"/>
              <a:t>Nürnberg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BE0149E0-3A38-4B5E-A0A5-D4007F44C2AA}" type="slidenum">
              <a:rPr lang="en-US" altLang="en-US" smtClean="0"/>
              <a:pPr>
                <a:defRPr/>
              </a:pPr>
              <a:t>16</a:t>
            </a:fld>
            <a:endParaRPr lang="en-US" altLang="en-US"/>
          </a:p>
        </p:txBody>
      </p:sp>
      <p:pic>
        <p:nvPicPr>
          <p:cNvPr id="3074"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27684" y="1528973"/>
            <a:ext cx="5688632" cy="37002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feld 8"/>
          <p:cNvSpPr txBox="1"/>
          <p:nvPr/>
        </p:nvSpPr>
        <p:spPr>
          <a:xfrm>
            <a:off x="3563888" y="4149080"/>
            <a:ext cx="1678665" cy="369332"/>
          </a:xfrm>
          <a:prstGeom prst="rect">
            <a:avLst/>
          </a:prstGeom>
          <a:noFill/>
        </p:spPr>
        <p:txBody>
          <a:bodyPr wrap="none" rtlCol="0">
            <a:spAutoFit/>
          </a:bodyPr>
          <a:lstStyle/>
          <a:p>
            <a:r>
              <a:rPr lang="de-DE" sz="1800" dirty="0" smtClean="0"/>
              <a:t>SNR </a:t>
            </a:r>
            <a:r>
              <a:rPr lang="el-GR" sz="1800" dirty="0" smtClean="0"/>
              <a:t>≈</a:t>
            </a:r>
            <a:r>
              <a:rPr lang="de-DE" sz="1800" dirty="0" smtClean="0"/>
              <a:t> − 0.5 dB</a:t>
            </a:r>
            <a:endParaRPr lang="de-DE" sz="1800" dirty="0"/>
          </a:p>
        </p:txBody>
      </p:sp>
      <p:cxnSp>
        <p:nvCxnSpPr>
          <p:cNvPr id="11" name="Gerade Verbindung 10"/>
          <p:cNvCxnSpPr/>
          <p:nvPr/>
        </p:nvCxnSpPr>
        <p:spPr bwMode="auto">
          <a:xfrm>
            <a:off x="3720286" y="3088054"/>
            <a:ext cx="0" cy="1133034"/>
          </a:xfrm>
          <a:prstGeom prst="line">
            <a:avLst/>
          </a:prstGeom>
          <a:solidFill>
            <a:schemeClr val="accent1"/>
          </a:solidFill>
          <a:ln w="317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Rechteck 20"/>
          <p:cNvSpPr/>
          <p:nvPr/>
        </p:nvSpPr>
        <p:spPr>
          <a:xfrm>
            <a:off x="7452320" y="4408917"/>
            <a:ext cx="482824" cy="400110"/>
          </a:xfrm>
          <a:prstGeom prst="rect">
            <a:avLst/>
          </a:prstGeom>
        </p:spPr>
        <p:txBody>
          <a:bodyPr wrap="none">
            <a:spAutoFit/>
          </a:bodyPr>
          <a:lstStyle/>
          <a:p>
            <a:pPr>
              <a:spcBef>
                <a:spcPts val="1200"/>
              </a:spcBef>
            </a:pPr>
            <a:r>
              <a:rPr lang="de-DE" sz="2000" dirty="0" smtClean="0"/>
              <a:t>[3]</a:t>
            </a:r>
            <a:endParaRPr lang="de-DE" sz="2000" dirty="0"/>
          </a:p>
        </p:txBody>
      </p:sp>
    </p:spTree>
    <p:extLst>
      <p:ext uri="{BB962C8B-B14F-4D97-AF65-F5344CB8AC3E}">
        <p14:creationId xmlns:p14="http://schemas.microsoft.com/office/powerpoint/2010/main" val="11654578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85800" y="540000"/>
            <a:ext cx="7772400" cy="1066800"/>
          </a:xfrm>
        </p:spPr>
        <p:txBody>
          <a:bodyPr/>
          <a:lstStyle/>
          <a:p>
            <a:r>
              <a:rPr lang="de-DE" dirty="0" smtClean="0"/>
              <a:t>Outdoor Rural Channel Model</a:t>
            </a:r>
            <a:endParaRPr lang="de-DE" dirty="0"/>
          </a:p>
        </p:txBody>
      </p:sp>
      <p:sp>
        <p:nvSpPr>
          <p:cNvPr id="6" name="Inhaltsplatzhalter 5"/>
          <p:cNvSpPr>
            <a:spLocks noGrp="1"/>
          </p:cNvSpPr>
          <p:nvPr>
            <p:ph idx="1"/>
          </p:nvPr>
        </p:nvSpPr>
        <p:spPr>
          <a:xfrm>
            <a:off x="685800" y="1620000"/>
            <a:ext cx="7918648" cy="4114800"/>
          </a:xfrm>
        </p:spPr>
        <p:txBody>
          <a:bodyPr/>
          <a:lstStyle/>
          <a:p>
            <a:pPr>
              <a:spcBef>
                <a:spcPts val="1800"/>
              </a:spcBef>
            </a:pPr>
            <a:r>
              <a:rPr lang="en-US" sz="2000" dirty="0" smtClean="0"/>
              <a:t>The following results consider the </a:t>
            </a:r>
            <a:r>
              <a:rPr lang="en-US" sz="2000" b="1" dirty="0" smtClean="0"/>
              <a:t>Outdoor Rural</a:t>
            </a:r>
            <a:r>
              <a:rPr lang="en-US" sz="2000" dirty="0" smtClean="0"/>
              <a:t> LPWAN channel model as proposed in DCN 802.15-17-0036-01-lpwa ([4])</a:t>
            </a:r>
          </a:p>
          <a:p>
            <a:pPr>
              <a:spcBef>
                <a:spcPts val="1800"/>
              </a:spcBef>
            </a:pPr>
            <a:r>
              <a:rPr lang="en-US" sz="2000" dirty="0" smtClean="0"/>
              <a:t>For convenience, the </a:t>
            </a:r>
            <a:r>
              <a:rPr lang="en-US" sz="2000" b="1" dirty="0" smtClean="0"/>
              <a:t>channel</a:t>
            </a:r>
            <a:r>
              <a:rPr lang="en-US" sz="2000" dirty="0" smtClean="0"/>
              <a:t> is assumed to be </a:t>
            </a:r>
            <a:r>
              <a:rPr lang="en-US" sz="2000" b="1" dirty="0" smtClean="0"/>
              <a:t>stationary</a:t>
            </a:r>
            <a:r>
              <a:rPr lang="en-US" sz="2000" dirty="0" smtClean="0"/>
              <a:t>,</a:t>
            </a:r>
            <a:br>
              <a:rPr lang="en-US" sz="2000" dirty="0" smtClean="0"/>
            </a:br>
            <a:r>
              <a:rPr lang="en-US" sz="2000" dirty="0" smtClean="0"/>
              <a:t>i.e. the results apply for signals whose duration is shorter than</a:t>
            </a:r>
            <a:br>
              <a:rPr lang="en-US" sz="2000" dirty="0" smtClean="0"/>
            </a:br>
            <a:r>
              <a:rPr lang="en-US" sz="2000" dirty="0" smtClean="0"/>
              <a:t>the coherence time of the channel, which is roughly 80 </a:t>
            </a:r>
            <a:r>
              <a:rPr lang="en-US" sz="2000" dirty="0" err="1" smtClean="0"/>
              <a:t>ms</a:t>
            </a:r>
            <a:endParaRPr lang="en-US" sz="2000" dirty="0" smtClean="0"/>
          </a:p>
          <a:p>
            <a:pPr>
              <a:spcBef>
                <a:spcPts val="1800"/>
              </a:spcBef>
            </a:pPr>
            <a:r>
              <a:rPr lang="en-US" sz="2000" dirty="0" smtClean="0"/>
              <a:t>Results considering time-varying</a:t>
            </a:r>
            <a:br>
              <a:rPr lang="en-US" sz="2000" dirty="0" smtClean="0"/>
            </a:br>
            <a:r>
              <a:rPr lang="en-US" sz="2000" dirty="0" smtClean="0"/>
              <a:t>channels can be provided </a:t>
            </a:r>
            <a:br>
              <a:rPr lang="en-US" sz="2000" dirty="0" smtClean="0"/>
            </a:br>
            <a:r>
              <a:rPr lang="en-US" sz="2000" dirty="0" smtClean="0"/>
              <a:t>on request</a:t>
            </a:r>
          </a:p>
          <a:p>
            <a:pPr>
              <a:spcBef>
                <a:spcPts val="1800"/>
              </a:spcBef>
            </a:pPr>
            <a:r>
              <a:rPr lang="en-US" sz="2000" dirty="0" smtClean="0"/>
              <a:t>Exemplary channel realizations</a:t>
            </a:r>
            <a:br>
              <a:rPr lang="en-US" sz="2000" dirty="0" smtClean="0"/>
            </a:br>
            <a:r>
              <a:rPr lang="en-US" sz="2000" dirty="0" smtClean="0"/>
              <a:t>for TX – BS distance of 1.5 km:</a:t>
            </a:r>
          </a:p>
          <a:p>
            <a:pPr>
              <a:spcBef>
                <a:spcPts val="1800"/>
              </a:spcBef>
            </a:pPr>
            <a:endParaRPr lang="en-US" sz="2000" dirty="0" smtClean="0"/>
          </a:p>
        </p:txBody>
      </p:sp>
      <p:sp>
        <p:nvSpPr>
          <p:cNvPr id="2" name="Datumsplatzhalter 1"/>
          <p:cNvSpPr>
            <a:spLocks noGrp="1"/>
          </p:cNvSpPr>
          <p:nvPr>
            <p:ph type="dt" sz="half" idx="10"/>
          </p:nvPr>
        </p:nvSpPr>
        <p:spPr>
          <a:xfrm>
            <a:off x="685800" y="378281"/>
            <a:ext cx="1600200" cy="215444"/>
          </a:xfrm>
        </p:spPr>
        <p:txBody>
          <a:bodyPr/>
          <a:lstStyle/>
          <a:p>
            <a:r>
              <a:rPr lang="en-US" altLang="en-US" dirty="0" smtClean="0"/>
              <a:t>Mar. </a:t>
            </a:r>
            <a:r>
              <a:rPr lang="en-US" altLang="en-US" dirty="0"/>
              <a:t>2017</a:t>
            </a:r>
          </a:p>
        </p:txBody>
      </p:sp>
      <p:sp>
        <p:nvSpPr>
          <p:cNvPr id="3" name="Fußzeilenplatzhalter 2"/>
          <p:cNvSpPr>
            <a:spLocks noGrp="1"/>
          </p:cNvSpPr>
          <p:nvPr>
            <p:ph type="ftr" sz="quarter" idx="11"/>
          </p:nvPr>
        </p:nvSpPr>
        <p:spPr/>
        <p:txBody>
          <a:bodyPr/>
          <a:lstStyle/>
          <a:p>
            <a:r>
              <a:rPr lang="en-US" altLang="en-US" dirty="0"/>
              <a:t>Hendrik Lieske, University of Erlangen-</a:t>
            </a:r>
            <a:r>
              <a:rPr lang="en-US" altLang="en-US" dirty="0" err="1"/>
              <a:t>Nürnberg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BE0149E0-3A38-4B5E-A0A5-D4007F44C2AA}" type="slidenum">
              <a:rPr lang="en-US" altLang="en-US" smtClean="0"/>
              <a:pPr>
                <a:defRPr/>
              </a:pPr>
              <a:t>17</a:t>
            </a:fld>
            <a:endParaRPr lang="en-US" altLang="en-US"/>
          </a:p>
        </p:txBody>
      </p:sp>
      <p:pic>
        <p:nvPicPr>
          <p:cNvPr id="8" name="Grafik 7"/>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040559" y="3573016"/>
            <a:ext cx="3923929" cy="2802807"/>
          </a:xfrm>
          <a:prstGeom prst="rect">
            <a:avLst/>
          </a:prstGeom>
        </p:spPr>
      </p:pic>
    </p:spTree>
    <p:extLst>
      <p:ext uri="{BB962C8B-B14F-4D97-AF65-F5344CB8AC3E}">
        <p14:creationId xmlns:p14="http://schemas.microsoft.com/office/powerpoint/2010/main" val="25906689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85800" y="540000"/>
            <a:ext cx="7772400" cy="1066800"/>
          </a:xfrm>
        </p:spPr>
        <p:txBody>
          <a:bodyPr/>
          <a:lstStyle/>
          <a:p>
            <a:r>
              <a:rPr lang="de-DE" dirty="0" smtClean="0"/>
              <a:t>Outdoor Rural Channel Model</a:t>
            </a:r>
            <a:endParaRPr lang="de-DE" dirty="0"/>
          </a:p>
        </p:txBody>
      </p:sp>
      <p:sp>
        <p:nvSpPr>
          <p:cNvPr id="6" name="Inhaltsplatzhalter 5"/>
          <p:cNvSpPr>
            <a:spLocks noGrp="1"/>
          </p:cNvSpPr>
          <p:nvPr>
            <p:ph idx="1"/>
          </p:nvPr>
        </p:nvSpPr>
        <p:spPr>
          <a:xfrm>
            <a:off x="685800" y="1620000"/>
            <a:ext cx="8134672" cy="4114800"/>
          </a:xfrm>
        </p:spPr>
        <p:txBody>
          <a:bodyPr/>
          <a:lstStyle/>
          <a:p>
            <a:pPr>
              <a:spcBef>
                <a:spcPts val="1200"/>
              </a:spcBef>
            </a:pPr>
            <a:r>
              <a:rPr lang="en-US" sz="2000" dirty="0" smtClean="0"/>
              <a:t>System assumptions:</a:t>
            </a:r>
          </a:p>
          <a:p>
            <a:pPr lvl="1">
              <a:spcBef>
                <a:spcPts val="1200"/>
              </a:spcBef>
            </a:pPr>
            <a:r>
              <a:rPr lang="en-US" sz="2000" i="1" dirty="0" smtClean="0">
                <a:latin typeface="+mj-lt"/>
              </a:rPr>
              <a:t>k </a:t>
            </a:r>
            <a:r>
              <a:rPr lang="en-US" sz="2000" dirty="0">
                <a:latin typeface="+mj-lt"/>
              </a:rPr>
              <a:t>= 200, </a:t>
            </a:r>
            <a:r>
              <a:rPr lang="en-US" sz="2000" i="1" dirty="0">
                <a:latin typeface="+mj-lt"/>
              </a:rPr>
              <a:t>n </a:t>
            </a:r>
            <a:r>
              <a:rPr lang="en-US" sz="2000" dirty="0">
                <a:latin typeface="+mj-lt"/>
              </a:rPr>
              <a:t>= 612 (</a:t>
            </a:r>
            <a:r>
              <a:rPr lang="en-US" sz="2000" i="1" dirty="0" err="1">
                <a:latin typeface="+mj-lt"/>
              </a:rPr>
              <a:t>R</a:t>
            </a:r>
            <a:r>
              <a:rPr lang="en-US" sz="2000" baseline="-25000" dirty="0" err="1">
                <a:latin typeface="+mj-lt"/>
              </a:rPr>
              <a:t>c</a:t>
            </a:r>
            <a:r>
              <a:rPr lang="en-US" sz="2000" dirty="0">
                <a:latin typeface="+mj-lt"/>
              </a:rPr>
              <a:t> ≈ 1/3</a:t>
            </a:r>
            <a:r>
              <a:rPr lang="en-US" sz="2000" dirty="0" smtClean="0">
                <a:latin typeface="+mj-lt"/>
              </a:rPr>
              <a:t>)</a:t>
            </a:r>
          </a:p>
          <a:p>
            <a:pPr lvl="1">
              <a:spcBef>
                <a:spcPts val="1200"/>
              </a:spcBef>
            </a:pPr>
            <a:r>
              <a:rPr lang="en-US" sz="2000" i="1" dirty="0" smtClean="0">
                <a:latin typeface="+mj-lt"/>
              </a:rPr>
              <a:t>P</a:t>
            </a:r>
            <a:r>
              <a:rPr lang="en-US" sz="2000" baseline="-25000" dirty="0" smtClean="0">
                <a:latin typeface="+mj-lt"/>
              </a:rPr>
              <a:t>TX</a:t>
            </a:r>
            <a:r>
              <a:rPr lang="en-US" sz="2000" dirty="0" smtClean="0">
                <a:latin typeface="+mj-lt"/>
              </a:rPr>
              <a:t> = 25 </a:t>
            </a:r>
            <a:r>
              <a:rPr lang="en-US" sz="2000" dirty="0" err="1" smtClean="0">
                <a:latin typeface="+mj-lt"/>
              </a:rPr>
              <a:t>mW</a:t>
            </a:r>
            <a:r>
              <a:rPr lang="en-US" sz="2000" dirty="0" smtClean="0">
                <a:latin typeface="+mj-lt"/>
              </a:rPr>
              <a:t>, </a:t>
            </a:r>
            <a:r>
              <a:rPr lang="en-US" sz="2000" i="1" dirty="0" err="1" smtClean="0">
                <a:latin typeface="+mj-lt"/>
              </a:rPr>
              <a:t>T</a:t>
            </a:r>
            <a:r>
              <a:rPr lang="en-US" sz="2000" baseline="-25000" dirty="0" err="1" smtClean="0">
                <a:latin typeface="+mj-lt"/>
              </a:rPr>
              <a:t>Symbol</a:t>
            </a:r>
            <a:r>
              <a:rPr lang="en-US" sz="2000" dirty="0" smtClean="0">
                <a:latin typeface="+mj-lt"/>
              </a:rPr>
              <a:t> = 100 us (data rate 10 </a:t>
            </a:r>
            <a:r>
              <a:rPr lang="en-US" sz="2000" dirty="0" err="1" smtClean="0">
                <a:latin typeface="+mj-lt"/>
              </a:rPr>
              <a:t>kSymbols</a:t>
            </a:r>
            <a:r>
              <a:rPr lang="en-US" sz="2000" dirty="0" smtClean="0">
                <a:latin typeface="+mj-lt"/>
              </a:rPr>
              <a:t>/s)</a:t>
            </a:r>
            <a:endParaRPr lang="en-US" sz="2000" dirty="0">
              <a:latin typeface="+mj-lt"/>
            </a:endParaRPr>
          </a:p>
          <a:p>
            <a:pPr lvl="1">
              <a:spcBef>
                <a:spcPts val="1200"/>
              </a:spcBef>
            </a:pPr>
            <a:r>
              <a:rPr lang="en-US" sz="2000" i="1" dirty="0">
                <a:latin typeface="+mj-lt"/>
              </a:rPr>
              <a:t>M</a:t>
            </a:r>
            <a:r>
              <a:rPr lang="en-US" sz="2000" baseline="-25000" dirty="0">
                <a:latin typeface="+mj-lt"/>
              </a:rPr>
              <a:t>S</a:t>
            </a:r>
            <a:r>
              <a:rPr lang="en-US" sz="2000" dirty="0">
                <a:latin typeface="+mj-lt"/>
              </a:rPr>
              <a:t> = {1, </a:t>
            </a:r>
            <a:r>
              <a:rPr lang="en-US" sz="2000" dirty="0" smtClean="0">
                <a:latin typeface="+mj-lt"/>
              </a:rPr>
              <a:t>5}</a:t>
            </a:r>
            <a:r>
              <a:rPr lang="en-US" sz="2000" dirty="0" smtClean="0"/>
              <a:t> </a:t>
            </a:r>
          </a:p>
          <a:p>
            <a:pPr lvl="1">
              <a:spcBef>
                <a:spcPts val="1200"/>
              </a:spcBef>
            </a:pPr>
            <a:r>
              <a:rPr lang="en-US" sz="2000" dirty="0" smtClean="0"/>
              <a:t>Frequency hopping bandwidth is 6 MHz</a:t>
            </a:r>
          </a:p>
          <a:p>
            <a:pPr lvl="1">
              <a:spcBef>
                <a:spcPts val="1200"/>
              </a:spcBef>
            </a:pPr>
            <a:r>
              <a:rPr lang="en-US" sz="2000" dirty="0" smtClean="0"/>
              <a:t>Center frequencies are equally spaced across the bandwidth</a:t>
            </a:r>
          </a:p>
          <a:p>
            <a:pPr lvl="1">
              <a:spcBef>
                <a:spcPts val="1200"/>
              </a:spcBef>
            </a:pPr>
            <a:r>
              <a:rPr lang="en-US" sz="2000" dirty="0" smtClean="0"/>
              <a:t>Base station noise figure is 3 dB</a:t>
            </a:r>
          </a:p>
          <a:p>
            <a:pPr lvl="1">
              <a:spcBef>
                <a:spcPts val="1200"/>
              </a:spcBef>
            </a:pPr>
            <a:r>
              <a:rPr lang="en-US" sz="2000" dirty="0" smtClean="0"/>
              <a:t>Isotropic antennas (</a:t>
            </a:r>
            <a:r>
              <a:rPr lang="en-US" sz="2000" i="1" dirty="0" smtClean="0">
                <a:latin typeface="+mj-lt"/>
              </a:rPr>
              <a:t>G</a:t>
            </a:r>
            <a:r>
              <a:rPr lang="en-US" sz="2000" baseline="-25000" dirty="0" smtClean="0">
                <a:latin typeface="+mj-lt"/>
              </a:rPr>
              <a:t>TX</a:t>
            </a:r>
            <a:r>
              <a:rPr lang="en-US" sz="2000" dirty="0" smtClean="0">
                <a:latin typeface="+mj-lt"/>
              </a:rPr>
              <a:t> = </a:t>
            </a:r>
            <a:r>
              <a:rPr lang="en-US" sz="2000" i="1" dirty="0" smtClean="0">
                <a:latin typeface="+mj-lt"/>
              </a:rPr>
              <a:t>G</a:t>
            </a:r>
            <a:r>
              <a:rPr lang="en-US" sz="2000" baseline="-25000" dirty="0" smtClean="0">
                <a:latin typeface="+mj-lt"/>
              </a:rPr>
              <a:t>BS</a:t>
            </a:r>
            <a:r>
              <a:rPr lang="en-US" sz="2000" dirty="0" smtClean="0">
                <a:latin typeface="+mj-lt"/>
              </a:rPr>
              <a:t> = 1</a:t>
            </a:r>
            <a:r>
              <a:rPr lang="en-US" sz="2000" dirty="0" smtClean="0"/>
              <a:t>)</a:t>
            </a:r>
          </a:p>
          <a:p>
            <a:pPr lvl="1">
              <a:spcBef>
                <a:spcPts val="1200"/>
              </a:spcBef>
            </a:pPr>
            <a:r>
              <a:rPr lang="en-US" sz="2000" dirty="0" smtClean="0"/>
              <a:t>A node </a:t>
            </a:r>
            <a:r>
              <a:rPr lang="en-US" sz="2000" dirty="0"/>
              <a:t>is </a:t>
            </a:r>
            <a:r>
              <a:rPr lang="en-US" sz="2000" dirty="0" smtClean="0"/>
              <a:t>covered </a:t>
            </a:r>
            <a:r>
              <a:rPr lang="en-US" sz="2000" dirty="0"/>
              <a:t>if its outage probability is below 10</a:t>
            </a:r>
            <a:r>
              <a:rPr lang="en-US" sz="2000" baseline="30000" dirty="0"/>
              <a:t>-3 </a:t>
            </a:r>
            <a:endParaRPr lang="en-US" sz="2000" dirty="0" smtClean="0"/>
          </a:p>
          <a:p>
            <a:pPr>
              <a:spcBef>
                <a:spcPts val="1200"/>
              </a:spcBef>
            </a:pPr>
            <a:endParaRPr lang="en-US" sz="2000" dirty="0" smtClean="0"/>
          </a:p>
        </p:txBody>
      </p:sp>
      <p:sp>
        <p:nvSpPr>
          <p:cNvPr id="2" name="Datumsplatzhalter 1"/>
          <p:cNvSpPr>
            <a:spLocks noGrp="1"/>
          </p:cNvSpPr>
          <p:nvPr>
            <p:ph type="dt" sz="half" idx="10"/>
          </p:nvPr>
        </p:nvSpPr>
        <p:spPr>
          <a:xfrm>
            <a:off x="685800" y="378281"/>
            <a:ext cx="1600200" cy="215444"/>
          </a:xfrm>
        </p:spPr>
        <p:txBody>
          <a:bodyPr/>
          <a:lstStyle/>
          <a:p>
            <a:r>
              <a:rPr lang="en-US" altLang="en-US" dirty="0" smtClean="0"/>
              <a:t>Mar. </a:t>
            </a:r>
            <a:r>
              <a:rPr lang="en-US" altLang="en-US" dirty="0"/>
              <a:t>2017</a:t>
            </a:r>
          </a:p>
        </p:txBody>
      </p:sp>
      <p:sp>
        <p:nvSpPr>
          <p:cNvPr id="3" name="Fußzeilenplatzhalter 2"/>
          <p:cNvSpPr>
            <a:spLocks noGrp="1"/>
          </p:cNvSpPr>
          <p:nvPr>
            <p:ph type="ftr" sz="quarter" idx="11"/>
          </p:nvPr>
        </p:nvSpPr>
        <p:spPr/>
        <p:txBody>
          <a:bodyPr/>
          <a:lstStyle/>
          <a:p>
            <a:r>
              <a:rPr lang="en-US" altLang="en-US" dirty="0"/>
              <a:t>Hendrik Lieske, University of Erlangen-</a:t>
            </a:r>
            <a:r>
              <a:rPr lang="en-US" altLang="en-US" dirty="0" err="1"/>
              <a:t>Nürnberg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BE0149E0-3A38-4B5E-A0A5-D4007F44C2AA}" type="slidenum">
              <a:rPr lang="en-US" altLang="en-US" smtClean="0"/>
              <a:pPr>
                <a:defRPr/>
              </a:pPr>
              <a:t>18</a:t>
            </a:fld>
            <a:endParaRPr lang="en-US" altLang="en-US"/>
          </a:p>
        </p:txBody>
      </p:sp>
    </p:spTree>
    <p:extLst>
      <p:ext uri="{BB962C8B-B14F-4D97-AF65-F5344CB8AC3E}">
        <p14:creationId xmlns:p14="http://schemas.microsoft.com/office/powerpoint/2010/main" val="20191759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85800" y="540000"/>
            <a:ext cx="7772400" cy="1066800"/>
          </a:xfrm>
        </p:spPr>
        <p:txBody>
          <a:bodyPr/>
          <a:lstStyle/>
          <a:p>
            <a:r>
              <a:rPr lang="de-DE" dirty="0" smtClean="0"/>
              <a:t>Outdoor Rural Channel Model</a:t>
            </a:r>
            <a:endParaRPr lang="de-DE" dirty="0"/>
          </a:p>
        </p:txBody>
      </p:sp>
      <p:sp>
        <p:nvSpPr>
          <p:cNvPr id="6" name="Inhaltsplatzhalter 5"/>
          <p:cNvSpPr>
            <a:spLocks noGrp="1"/>
          </p:cNvSpPr>
          <p:nvPr>
            <p:ph idx="1"/>
          </p:nvPr>
        </p:nvSpPr>
        <p:spPr>
          <a:xfrm>
            <a:off x="685800" y="1620000"/>
            <a:ext cx="7772400" cy="4114800"/>
          </a:xfrm>
        </p:spPr>
        <p:txBody>
          <a:bodyPr/>
          <a:lstStyle/>
          <a:p>
            <a:endParaRPr lang="en-US" sz="2000" dirty="0" smtClean="0">
              <a:sym typeface="Wingdings" panose="05000000000000000000" pitchFamily="2" charset="2"/>
            </a:endParaRPr>
          </a:p>
          <a:p>
            <a:endParaRPr lang="en-US" sz="2000" dirty="0" smtClean="0">
              <a:sym typeface="Wingdings" panose="05000000000000000000" pitchFamily="2" charset="2"/>
            </a:endParaRPr>
          </a:p>
          <a:p>
            <a:endParaRPr lang="en-US" sz="2000" dirty="0" smtClean="0">
              <a:sym typeface="Wingdings" panose="05000000000000000000" pitchFamily="2" charset="2"/>
            </a:endParaRPr>
          </a:p>
          <a:p>
            <a:endParaRPr lang="en-US" sz="2000" dirty="0" smtClean="0">
              <a:sym typeface="Wingdings" panose="05000000000000000000" pitchFamily="2" charset="2"/>
            </a:endParaRPr>
          </a:p>
          <a:p>
            <a:endParaRPr lang="en-US" sz="2000" dirty="0" smtClean="0">
              <a:sym typeface="Wingdings" panose="05000000000000000000" pitchFamily="2" charset="2"/>
            </a:endParaRPr>
          </a:p>
          <a:p>
            <a:endParaRPr lang="en-US" sz="2000" dirty="0" smtClean="0">
              <a:sym typeface="Wingdings" panose="05000000000000000000" pitchFamily="2" charset="2"/>
            </a:endParaRPr>
          </a:p>
          <a:p>
            <a:endParaRPr lang="en-US" sz="2000" dirty="0" smtClean="0">
              <a:sym typeface="Wingdings" panose="05000000000000000000" pitchFamily="2" charset="2"/>
            </a:endParaRPr>
          </a:p>
          <a:p>
            <a:endParaRPr lang="en-US" sz="2000" dirty="0" smtClean="0">
              <a:sym typeface="Wingdings" panose="05000000000000000000" pitchFamily="2" charset="2"/>
            </a:endParaRPr>
          </a:p>
          <a:p>
            <a:endParaRPr lang="en-US" sz="2000" dirty="0" smtClean="0">
              <a:sym typeface="Wingdings" panose="05000000000000000000" pitchFamily="2" charset="2"/>
            </a:endParaRPr>
          </a:p>
          <a:p>
            <a:pPr>
              <a:spcBef>
                <a:spcPts val="1200"/>
              </a:spcBef>
              <a:buFont typeface="Wingdings" panose="05000000000000000000" pitchFamily="2" charset="2"/>
              <a:buChar char="à"/>
            </a:pPr>
            <a:r>
              <a:rPr lang="en-US" sz="2000" dirty="0" smtClean="0">
                <a:sym typeface="Wingdings" panose="05000000000000000000" pitchFamily="2" charset="2"/>
              </a:rPr>
              <a:t>If the network operator requires a coverage of e.g. 90 %, the</a:t>
            </a:r>
            <a:br>
              <a:rPr lang="en-US" sz="2000" dirty="0" smtClean="0">
                <a:sym typeface="Wingdings" panose="05000000000000000000" pitchFamily="2" charset="2"/>
              </a:rPr>
            </a:br>
            <a:r>
              <a:rPr lang="en-US" sz="2000" dirty="0" smtClean="0">
                <a:sym typeface="Wingdings" panose="05000000000000000000" pitchFamily="2" charset="2"/>
              </a:rPr>
              <a:t>covered area of the base station is increased from 9.6 km</a:t>
            </a:r>
            <a:r>
              <a:rPr lang="en-US" sz="2000" baseline="30000" dirty="0" smtClean="0">
                <a:sym typeface="Wingdings" panose="05000000000000000000" pitchFamily="2" charset="2"/>
              </a:rPr>
              <a:t>2</a:t>
            </a:r>
            <a:r>
              <a:rPr lang="en-US" sz="2000" dirty="0" smtClean="0">
                <a:sym typeface="Wingdings" panose="05000000000000000000" pitchFamily="2" charset="2"/>
              </a:rPr>
              <a:t> to 13.2 km</a:t>
            </a:r>
            <a:r>
              <a:rPr lang="en-US" sz="2000" baseline="30000" dirty="0" smtClean="0">
                <a:sym typeface="Wingdings" panose="05000000000000000000" pitchFamily="2" charset="2"/>
              </a:rPr>
              <a:t>2</a:t>
            </a:r>
            <a:r>
              <a:rPr lang="en-US" sz="2000" dirty="0" smtClean="0">
                <a:sym typeface="Wingdings" panose="05000000000000000000" pitchFamily="2" charset="2"/>
              </a:rPr>
              <a:t> for </a:t>
            </a:r>
            <a:r>
              <a:rPr lang="de-DE" sz="1800" i="1" dirty="0" err="1">
                <a:latin typeface="+mj-lt"/>
              </a:rPr>
              <a:t>M</a:t>
            </a:r>
            <a:r>
              <a:rPr lang="de-DE" sz="1800" baseline="-25000" dirty="0" err="1">
                <a:latin typeface="+mj-lt"/>
              </a:rPr>
              <a:t>s</a:t>
            </a:r>
            <a:r>
              <a:rPr lang="de-DE" sz="1800" baseline="-25000" dirty="0">
                <a:latin typeface="+mj-lt"/>
              </a:rPr>
              <a:t> </a:t>
            </a:r>
            <a:r>
              <a:rPr lang="de-DE" sz="1800" dirty="0">
                <a:latin typeface="+mj-lt"/>
              </a:rPr>
              <a:t>= 5</a:t>
            </a:r>
            <a:endParaRPr lang="de-DE" sz="1800" baseline="30000" dirty="0">
              <a:latin typeface="+mj-lt"/>
            </a:endParaRPr>
          </a:p>
          <a:p>
            <a:pPr>
              <a:spcBef>
                <a:spcPts val="1200"/>
              </a:spcBef>
              <a:buFont typeface="Wingdings" panose="05000000000000000000" pitchFamily="2" charset="2"/>
              <a:buChar char="à"/>
            </a:pPr>
            <a:endParaRPr lang="en-US" sz="1800" dirty="0" smtClean="0">
              <a:sym typeface="Wingdings" panose="05000000000000000000" pitchFamily="2" charset="2"/>
            </a:endParaRPr>
          </a:p>
        </p:txBody>
      </p:sp>
      <p:sp>
        <p:nvSpPr>
          <p:cNvPr id="2" name="Datumsplatzhalter 1"/>
          <p:cNvSpPr>
            <a:spLocks noGrp="1"/>
          </p:cNvSpPr>
          <p:nvPr>
            <p:ph type="dt" sz="half" idx="10"/>
          </p:nvPr>
        </p:nvSpPr>
        <p:spPr>
          <a:xfrm>
            <a:off x="685800" y="378281"/>
            <a:ext cx="1600200" cy="215444"/>
          </a:xfrm>
        </p:spPr>
        <p:txBody>
          <a:bodyPr/>
          <a:lstStyle/>
          <a:p>
            <a:r>
              <a:rPr lang="en-US" altLang="en-US" dirty="0" smtClean="0"/>
              <a:t>Mar. </a:t>
            </a:r>
            <a:r>
              <a:rPr lang="en-US" altLang="en-US" dirty="0"/>
              <a:t>2017</a:t>
            </a:r>
          </a:p>
        </p:txBody>
      </p:sp>
      <p:sp>
        <p:nvSpPr>
          <p:cNvPr id="3" name="Fußzeilenplatzhalter 2"/>
          <p:cNvSpPr>
            <a:spLocks noGrp="1"/>
          </p:cNvSpPr>
          <p:nvPr>
            <p:ph type="ftr" sz="quarter" idx="11"/>
          </p:nvPr>
        </p:nvSpPr>
        <p:spPr/>
        <p:txBody>
          <a:bodyPr/>
          <a:lstStyle/>
          <a:p>
            <a:r>
              <a:rPr lang="en-US" altLang="en-US" dirty="0"/>
              <a:t>Hendrik Lieske, University of Erlangen-</a:t>
            </a:r>
            <a:r>
              <a:rPr lang="en-US" altLang="en-US" dirty="0" err="1"/>
              <a:t>Nürnberg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BE0149E0-3A38-4B5E-A0A5-D4007F44C2AA}" type="slidenum">
              <a:rPr lang="en-US" altLang="en-US" smtClean="0"/>
              <a:pPr>
                <a:defRPr/>
              </a:pPr>
              <a:t>19</a:t>
            </a:fld>
            <a:endParaRPr lang="en-US" altLang="en-US"/>
          </a:p>
        </p:txBody>
      </p:sp>
      <p:pic>
        <p:nvPicPr>
          <p:cNvPr id="8" name="Grafik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1772816"/>
            <a:ext cx="4428492" cy="2952327"/>
          </a:xfrm>
          <a:prstGeom prst="rect">
            <a:avLst/>
          </a:prstGeom>
        </p:spPr>
      </p:pic>
      <p:grpSp>
        <p:nvGrpSpPr>
          <p:cNvPr id="24" name="Gruppieren 23"/>
          <p:cNvGrpSpPr/>
          <p:nvPr/>
        </p:nvGrpSpPr>
        <p:grpSpPr>
          <a:xfrm>
            <a:off x="5794022" y="2043090"/>
            <a:ext cx="3129042" cy="2169995"/>
            <a:chOff x="5436096" y="1910686"/>
            <a:chExt cx="3129042" cy="2169995"/>
          </a:xfrm>
        </p:grpSpPr>
        <p:pic>
          <p:nvPicPr>
            <p:cNvPr id="9" name="Grafik 8"/>
            <p:cNvPicPr>
              <a:picLocks noChangeAspect="1"/>
            </p:cNvPicPr>
            <p:nvPr/>
          </p:nvPicPr>
          <p:blipFill rotWithShape="1">
            <a:blip r:embed="rId3">
              <a:extLst>
                <a:ext uri="{28A0092B-C50C-407E-A947-70E740481C1C}">
                  <a14:useLocalDpi xmlns:a14="http://schemas.microsoft.com/office/drawing/2010/main" val="0"/>
                </a:ext>
              </a:extLst>
            </a:blip>
            <a:srcRect l="19313" t="8385" r="5653" b="15625"/>
            <a:stretch/>
          </p:blipFill>
          <p:spPr>
            <a:xfrm>
              <a:off x="5436096" y="1910686"/>
              <a:ext cx="2142698" cy="2169995"/>
            </a:xfrm>
            <a:prstGeom prst="rect">
              <a:avLst/>
            </a:prstGeom>
          </p:spPr>
        </p:pic>
        <p:pic>
          <p:nvPicPr>
            <p:cNvPr id="10" name="Grafik 9"/>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6328907" y="2491651"/>
              <a:ext cx="337724" cy="675448"/>
            </a:xfrm>
            <a:prstGeom prst="rect">
              <a:avLst/>
            </a:prstGeom>
          </p:spPr>
        </p:pic>
        <p:sp>
          <p:nvSpPr>
            <p:cNvPr id="11" name="Textfeld 10"/>
            <p:cNvSpPr txBox="1"/>
            <p:nvPr/>
          </p:nvSpPr>
          <p:spPr>
            <a:xfrm>
              <a:off x="6261529" y="3140968"/>
              <a:ext cx="492443" cy="369332"/>
            </a:xfrm>
            <a:prstGeom prst="rect">
              <a:avLst/>
            </a:prstGeom>
          </p:spPr>
          <p:txBody>
            <a:bodyPr wrap="none" rtlCol="0">
              <a:spAutoFit/>
            </a:bodyPr>
            <a:lstStyle/>
            <a:p>
              <a:r>
                <a:rPr lang="de-DE" sz="1800" b="0" dirty="0" smtClean="0">
                  <a:solidFill>
                    <a:schemeClr val="tx1"/>
                  </a:solidFill>
                  <a:latin typeface="+mn-lt"/>
                </a:rPr>
                <a:t>BS</a:t>
              </a:r>
            </a:p>
          </p:txBody>
        </p:sp>
        <p:cxnSp>
          <p:nvCxnSpPr>
            <p:cNvPr id="13" name="Gerade Verbindung mit Pfeil 12"/>
            <p:cNvCxnSpPr/>
            <p:nvPr/>
          </p:nvCxnSpPr>
          <p:spPr bwMode="auto">
            <a:xfrm flipV="1">
              <a:off x="6666631" y="2348880"/>
              <a:ext cx="594227" cy="519584"/>
            </a:xfrm>
            <a:prstGeom prst="straightConnector1">
              <a:avLst/>
            </a:prstGeom>
            <a:solidFill>
              <a:schemeClr val="accent1"/>
            </a:solidFill>
            <a:ln w="254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Gerade Verbindung mit Pfeil 16"/>
            <p:cNvCxnSpPr/>
            <p:nvPr/>
          </p:nvCxnSpPr>
          <p:spPr bwMode="auto">
            <a:xfrm>
              <a:off x="6666631" y="3021726"/>
              <a:ext cx="522219" cy="407274"/>
            </a:xfrm>
            <a:prstGeom prst="straightConnector1">
              <a:avLst/>
            </a:prstGeom>
            <a:solidFill>
              <a:schemeClr val="accent1"/>
            </a:solidFill>
            <a:ln w="2540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feld 19"/>
            <p:cNvSpPr txBox="1"/>
            <p:nvPr/>
          </p:nvSpPr>
          <p:spPr>
            <a:xfrm>
              <a:off x="7298958" y="2056435"/>
              <a:ext cx="1266180" cy="338554"/>
            </a:xfrm>
            <a:prstGeom prst="rect">
              <a:avLst/>
            </a:prstGeom>
            <a:noFill/>
          </p:spPr>
          <p:txBody>
            <a:bodyPr wrap="none" rtlCol="0">
              <a:spAutoFit/>
            </a:bodyPr>
            <a:lstStyle/>
            <a:p>
              <a:r>
                <a:rPr lang="de-DE" sz="1600" i="1" dirty="0" smtClean="0"/>
                <a:t>A </a:t>
              </a:r>
              <a:r>
                <a:rPr lang="de-DE" sz="1600" dirty="0" smtClean="0"/>
                <a:t>= 13.2 km</a:t>
              </a:r>
              <a:r>
                <a:rPr lang="de-DE" sz="1600" baseline="30000" dirty="0" smtClean="0"/>
                <a:t>2</a:t>
              </a:r>
              <a:endParaRPr lang="de-DE" sz="1600" baseline="30000" dirty="0"/>
            </a:p>
          </p:txBody>
        </p:sp>
        <p:sp>
          <p:nvSpPr>
            <p:cNvPr id="21" name="Textfeld 20"/>
            <p:cNvSpPr txBox="1"/>
            <p:nvPr/>
          </p:nvSpPr>
          <p:spPr>
            <a:xfrm>
              <a:off x="7298958" y="3429000"/>
              <a:ext cx="1163588" cy="338554"/>
            </a:xfrm>
            <a:prstGeom prst="rect">
              <a:avLst/>
            </a:prstGeom>
            <a:noFill/>
          </p:spPr>
          <p:txBody>
            <a:bodyPr wrap="none" rtlCol="0">
              <a:spAutoFit/>
            </a:bodyPr>
            <a:lstStyle/>
            <a:p>
              <a:r>
                <a:rPr lang="de-DE" sz="1600" i="1" dirty="0" smtClean="0"/>
                <a:t>A </a:t>
              </a:r>
              <a:r>
                <a:rPr lang="de-DE" sz="1600" dirty="0" smtClean="0"/>
                <a:t>= 9.6 km</a:t>
              </a:r>
              <a:r>
                <a:rPr lang="de-DE" sz="1600" baseline="30000" dirty="0" smtClean="0"/>
                <a:t>2</a:t>
              </a:r>
              <a:endParaRPr lang="de-DE" sz="1600" baseline="30000" dirty="0"/>
            </a:p>
          </p:txBody>
        </p:sp>
        <p:sp>
          <p:nvSpPr>
            <p:cNvPr id="22" name="Textfeld 21"/>
            <p:cNvSpPr txBox="1"/>
            <p:nvPr/>
          </p:nvSpPr>
          <p:spPr>
            <a:xfrm>
              <a:off x="6758364" y="2886149"/>
              <a:ext cx="646331" cy="307777"/>
            </a:xfrm>
            <a:prstGeom prst="rect">
              <a:avLst/>
            </a:prstGeom>
            <a:noFill/>
          </p:spPr>
          <p:txBody>
            <a:bodyPr wrap="none" rtlCol="0">
              <a:spAutoFit/>
            </a:bodyPr>
            <a:lstStyle/>
            <a:p>
              <a:r>
                <a:rPr lang="de-DE" sz="1400" i="1" dirty="0" err="1" smtClean="0"/>
                <a:t>M</a:t>
              </a:r>
              <a:r>
                <a:rPr lang="de-DE" sz="1400" baseline="-25000" dirty="0" err="1" smtClean="0"/>
                <a:t>s</a:t>
              </a:r>
              <a:r>
                <a:rPr lang="de-DE" sz="1400" baseline="-25000" dirty="0" smtClean="0"/>
                <a:t> </a:t>
              </a:r>
              <a:r>
                <a:rPr lang="de-DE" sz="1400" dirty="0" smtClean="0"/>
                <a:t>= 1</a:t>
              </a:r>
              <a:endParaRPr lang="de-DE" sz="1400" baseline="30000" dirty="0"/>
            </a:p>
          </p:txBody>
        </p:sp>
        <p:sp>
          <p:nvSpPr>
            <p:cNvPr id="23" name="Textfeld 22"/>
            <p:cNvSpPr txBox="1"/>
            <p:nvPr/>
          </p:nvSpPr>
          <p:spPr>
            <a:xfrm>
              <a:off x="6493574" y="2295922"/>
              <a:ext cx="646331" cy="307777"/>
            </a:xfrm>
            <a:prstGeom prst="rect">
              <a:avLst/>
            </a:prstGeom>
            <a:noFill/>
          </p:spPr>
          <p:txBody>
            <a:bodyPr wrap="none" rtlCol="0">
              <a:spAutoFit/>
            </a:bodyPr>
            <a:lstStyle/>
            <a:p>
              <a:r>
                <a:rPr lang="de-DE" sz="1400" i="1" dirty="0" err="1" smtClean="0"/>
                <a:t>M</a:t>
              </a:r>
              <a:r>
                <a:rPr lang="de-DE" sz="1400" baseline="-25000" dirty="0" err="1" smtClean="0"/>
                <a:t>s</a:t>
              </a:r>
              <a:r>
                <a:rPr lang="de-DE" sz="1400" baseline="-25000" dirty="0" smtClean="0"/>
                <a:t> </a:t>
              </a:r>
              <a:r>
                <a:rPr lang="de-DE" sz="1400" dirty="0" smtClean="0"/>
                <a:t>= 5</a:t>
              </a:r>
              <a:endParaRPr lang="de-DE" sz="1400" baseline="30000" dirty="0"/>
            </a:p>
          </p:txBody>
        </p:sp>
      </p:grpSp>
      <p:sp>
        <p:nvSpPr>
          <p:cNvPr id="25" name="Textfeld 24"/>
          <p:cNvSpPr txBox="1"/>
          <p:nvPr/>
        </p:nvSpPr>
        <p:spPr>
          <a:xfrm>
            <a:off x="3470566" y="2109106"/>
            <a:ext cx="777777" cy="369332"/>
          </a:xfrm>
          <a:prstGeom prst="rect">
            <a:avLst/>
          </a:prstGeom>
          <a:noFill/>
        </p:spPr>
        <p:txBody>
          <a:bodyPr wrap="none" rtlCol="0">
            <a:spAutoFit/>
          </a:bodyPr>
          <a:lstStyle/>
          <a:p>
            <a:r>
              <a:rPr lang="de-DE" sz="1800" i="1" dirty="0" err="1" smtClean="0"/>
              <a:t>M</a:t>
            </a:r>
            <a:r>
              <a:rPr lang="de-DE" sz="1800" baseline="-25000" dirty="0" err="1" smtClean="0"/>
              <a:t>s</a:t>
            </a:r>
            <a:r>
              <a:rPr lang="de-DE" sz="1800" baseline="-25000" dirty="0" smtClean="0"/>
              <a:t> </a:t>
            </a:r>
            <a:r>
              <a:rPr lang="de-DE" sz="1800" dirty="0" smtClean="0"/>
              <a:t>= 5</a:t>
            </a:r>
            <a:endParaRPr lang="de-DE" sz="1800" baseline="30000" dirty="0"/>
          </a:p>
        </p:txBody>
      </p:sp>
      <p:sp>
        <p:nvSpPr>
          <p:cNvPr id="26" name="Textfeld 25"/>
          <p:cNvSpPr txBox="1"/>
          <p:nvPr/>
        </p:nvSpPr>
        <p:spPr>
          <a:xfrm>
            <a:off x="2737095" y="2736011"/>
            <a:ext cx="777777" cy="369332"/>
          </a:xfrm>
          <a:prstGeom prst="rect">
            <a:avLst/>
          </a:prstGeom>
          <a:noFill/>
        </p:spPr>
        <p:txBody>
          <a:bodyPr wrap="none" rtlCol="0">
            <a:spAutoFit/>
          </a:bodyPr>
          <a:lstStyle/>
          <a:p>
            <a:r>
              <a:rPr lang="de-DE" sz="1800" i="1" dirty="0" err="1" smtClean="0"/>
              <a:t>M</a:t>
            </a:r>
            <a:r>
              <a:rPr lang="de-DE" sz="1800" baseline="-25000" dirty="0" err="1" smtClean="0"/>
              <a:t>s</a:t>
            </a:r>
            <a:r>
              <a:rPr lang="de-DE" sz="1800" baseline="-25000" dirty="0" smtClean="0"/>
              <a:t> </a:t>
            </a:r>
            <a:r>
              <a:rPr lang="de-DE" sz="1800" dirty="0" smtClean="0"/>
              <a:t>= 1</a:t>
            </a:r>
            <a:endParaRPr lang="de-DE" sz="1800" baseline="30000" dirty="0"/>
          </a:p>
        </p:txBody>
      </p:sp>
    </p:spTree>
    <p:extLst>
      <p:ext uri="{BB962C8B-B14F-4D97-AF65-F5344CB8AC3E}">
        <p14:creationId xmlns:p14="http://schemas.microsoft.com/office/powerpoint/2010/main" val="1742057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solidFill>
                  <a:schemeClr val="tx1"/>
                </a:solidFill>
              </a:rPr>
              <a:t>FHSS Link Performance Evaluation </a:t>
            </a:r>
            <a:r>
              <a:rPr lang="de-DE" dirty="0" err="1" smtClean="0">
                <a:solidFill>
                  <a:schemeClr val="tx1"/>
                </a:solidFill>
              </a:rPr>
              <a:t>for</a:t>
            </a:r>
            <a:r>
              <a:rPr lang="de-DE" dirty="0" smtClean="0">
                <a:solidFill>
                  <a:schemeClr val="tx1"/>
                </a:solidFill>
              </a:rPr>
              <a:t> LPWAN Systems</a:t>
            </a:r>
            <a:endParaRPr lang="de-DE" dirty="0">
              <a:solidFill>
                <a:schemeClr val="tx1"/>
              </a:solidFill>
            </a:endParaRPr>
          </a:p>
        </p:txBody>
      </p:sp>
      <p:sp>
        <p:nvSpPr>
          <p:cNvPr id="3" name="Untertitel 2"/>
          <p:cNvSpPr>
            <a:spLocks noGrp="1"/>
          </p:cNvSpPr>
          <p:nvPr>
            <p:ph type="subTitle" idx="1"/>
          </p:nvPr>
        </p:nvSpPr>
        <p:spPr>
          <a:xfrm>
            <a:off x="611560" y="3886200"/>
            <a:ext cx="7920880" cy="1752600"/>
          </a:xfrm>
        </p:spPr>
        <p:txBody>
          <a:bodyPr/>
          <a:lstStyle/>
          <a:p>
            <a:r>
              <a:rPr lang="de-DE" sz="2800" dirty="0"/>
              <a:t>Hendrik Lieske, Joerg </a:t>
            </a:r>
            <a:r>
              <a:rPr lang="de-DE" sz="2800" dirty="0" smtClean="0"/>
              <a:t>Robert</a:t>
            </a:r>
            <a:br>
              <a:rPr lang="de-DE" sz="2800" dirty="0" smtClean="0"/>
            </a:br>
            <a:r>
              <a:rPr lang="de-DE" sz="2800" dirty="0" smtClean="0"/>
              <a:t>FAU Erlangen-Nürnberg</a:t>
            </a:r>
            <a:endParaRPr lang="de-DE" sz="2800" dirty="0"/>
          </a:p>
        </p:txBody>
      </p:sp>
      <p:sp>
        <p:nvSpPr>
          <p:cNvPr id="4098" name="Datumsplatzhalter 1"/>
          <p:cNvSpPr>
            <a:spLocks noGrp="1"/>
          </p:cNvSpPr>
          <p:nvPr>
            <p:ph type="dt" sz="half"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dirty="0" smtClean="0"/>
              <a:t>Mar. </a:t>
            </a:r>
            <a:r>
              <a:rPr lang="en-US" altLang="en-US" sz="1400" dirty="0"/>
              <a:t>2017</a:t>
            </a:r>
          </a:p>
        </p:txBody>
      </p:sp>
      <p:sp>
        <p:nvSpPr>
          <p:cNvPr id="4099"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Hendrik Lieske, University of Erlangen-</a:t>
            </a:r>
            <a:r>
              <a:rPr lang="en-US" altLang="en-US" dirty="0" err="1"/>
              <a:t>Nürnberg</a:t>
            </a:r>
            <a:endParaRPr lang="en-US" altLang="en-US" dirty="0"/>
          </a:p>
        </p:txBody>
      </p:sp>
      <p:sp>
        <p:nvSpPr>
          <p:cNvPr id="4100"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E0027971-5B45-4E20-8AA6-4612C7B56651}"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85800" y="540000"/>
            <a:ext cx="7772400" cy="1066800"/>
          </a:xfrm>
        </p:spPr>
        <p:txBody>
          <a:bodyPr/>
          <a:lstStyle/>
          <a:p>
            <a:r>
              <a:rPr lang="en-US" dirty="0" smtClean="0"/>
              <a:t>Conclusions</a:t>
            </a:r>
            <a:endParaRPr lang="en-US" dirty="0"/>
          </a:p>
        </p:txBody>
      </p:sp>
      <p:sp>
        <p:nvSpPr>
          <p:cNvPr id="6" name="Inhaltsplatzhalter 5"/>
          <p:cNvSpPr>
            <a:spLocks noGrp="1"/>
          </p:cNvSpPr>
          <p:nvPr>
            <p:ph idx="1"/>
          </p:nvPr>
        </p:nvSpPr>
        <p:spPr>
          <a:xfrm>
            <a:off x="685800" y="1620000"/>
            <a:ext cx="8278688" cy="4114800"/>
          </a:xfrm>
        </p:spPr>
        <p:txBody>
          <a:bodyPr/>
          <a:lstStyle/>
          <a:p>
            <a:pPr>
              <a:spcBef>
                <a:spcPts val="1800"/>
              </a:spcBef>
            </a:pPr>
            <a:r>
              <a:rPr lang="en-US" sz="2000" dirty="0" smtClean="0"/>
              <a:t>The information outage probability is a practical performance indicator for the packet error rate (PER) of BPSK modulated</a:t>
            </a:r>
            <a:br>
              <a:rPr lang="en-US" sz="2000" dirty="0" smtClean="0"/>
            </a:br>
            <a:r>
              <a:rPr lang="en-US" sz="2000" dirty="0" smtClean="0"/>
              <a:t>packet transmissions   </a:t>
            </a:r>
          </a:p>
          <a:p>
            <a:pPr>
              <a:spcBef>
                <a:spcPts val="1800"/>
              </a:spcBef>
            </a:pPr>
            <a:r>
              <a:rPr lang="en-US" sz="2000" dirty="0" smtClean="0"/>
              <a:t>FHSS on a </a:t>
            </a:r>
            <a:r>
              <a:rPr lang="en-US" sz="2000" dirty="0" err="1" smtClean="0"/>
              <a:t>subpacket</a:t>
            </a:r>
            <a:r>
              <a:rPr lang="en-US" sz="2000" dirty="0" smtClean="0"/>
              <a:t> level can significantly improve the PER in severe multipath environments, and should therefore be considered as a candidate technology for LPWA PHY layer implementations</a:t>
            </a:r>
          </a:p>
          <a:p>
            <a:pPr>
              <a:spcBef>
                <a:spcPts val="1800"/>
              </a:spcBef>
            </a:pPr>
            <a:r>
              <a:rPr lang="en-US" sz="2000" dirty="0" smtClean="0"/>
              <a:t>Additionally, increased robustness towards interference</a:t>
            </a:r>
            <a:br>
              <a:rPr lang="en-US" sz="2000" dirty="0" smtClean="0"/>
            </a:br>
            <a:r>
              <a:rPr lang="en-US" sz="2000" dirty="0" smtClean="0"/>
              <a:t>is expected (requires separate study)</a:t>
            </a:r>
          </a:p>
          <a:p>
            <a:pPr>
              <a:spcBef>
                <a:spcPts val="1800"/>
              </a:spcBef>
            </a:pPr>
            <a:r>
              <a:rPr lang="en-US" sz="2000" dirty="0" smtClean="0"/>
              <a:t>For very low SNR, the best strategy is a single packet transmission, however, the achievable PER misses practical application requirements</a:t>
            </a:r>
            <a:endParaRPr lang="en-US" sz="2000" dirty="0"/>
          </a:p>
        </p:txBody>
      </p:sp>
      <p:sp>
        <p:nvSpPr>
          <p:cNvPr id="2" name="Datumsplatzhalter 1"/>
          <p:cNvSpPr>
            <a:spLocks noGrp="1"/>
          </p:cNvSpPr>
          <p:nvPr>
            <p:ph type="dt" sz="half" idx="10"/>
          </p:nvPr>
        </p:nvSpPr>
        <p:spPr>
          <a:xfrm>
            <a:off x="685800" y="378281"/>
            <a:ext cx="1600200" cy="215444"/>
          </a:xfrm>
        </p:spPr>
        <p:txBody>
          <a:bodyPr/>
          <a:lstStyle/>
          <a:p>
            <a:r>
              <a:rPr lang="en-US" altLang="en-US" dirty="0" smtClean="0"/>
              <a:t>Mar. </a:t>
            </a:r>
            <a:r>
              <a:rPr lang="en-US" altLang="en-US" dirty="0"/>
              <a:t>2017</a:t>
            </a:r>
          </a:p>
        </p:txBody>
      </p:sp>
      <p:sp>
        <p:nvSpPr>
          <p:cNvPr id="3" name="Fußzeilenplatzhalter 2"/>
          <p:cNvSpPr>
            <a:spLocks noGrp="1"/>
          </p:cNvSpPr>
          <p:nvPr>
            <p:ph type="ftr" sz="quarter" idx="11"/>
          </p:nvPr>
        </p:nvSpPr>
        <p:spPr/>
        <p:txBody>
          <a:bodyPr/>
          <a:lstStyle/>
          <a:p>
            <a:r>
              <a:rPr lang="en-US" altLang="en-US" dirty="0"/>
              <a:t>Hendrik Lieske, University of Erlangen-</a:t>
            </a:r>
            <a:r>
              <a:rPr lang="en-US" altLang="en-US" dirty="0" err="1"/>
              <a:t>Nürnberg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BE0149E0-3A38-4B5E-A0A5-D4007F44C2AA}" type="slidenum">
              <a:rPr lang="en-US" altLang="en-US" smtClean="0"/>
              <a:pPr>
                <a:defRPr/>
              </a:pPr>
              <a:t>20</a:t>
            </a:fld>
            <a:endParaRPr lang="en-US" altLang="en-US"/>
          </a:p>
        </p:txBody>
      </p:sp>
    </p:spTree>
    <p:extLst>
      <p:ext uri="{BB962C8B-B14F-4D97-AF65-F5344CB8AC3E}">
        <p14:creationId xmlns:p14="http://schemas.microsoft.com/office/powerpoint/2010/main" val="27877508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85800" y="540000"/>
            <a:ext cx="7772400" cy="1066800"/>
          </a:xfrm>
        </p:spPr>
        <p:txBody>
          <a:bodyPr/>
          <a:lstStyle/>
          <a:p>
            <a:r>
              <a:rPr lang="de-DE" dirty="0" smtClean="0"/>
              <a:t>References</a:t>
            </a:r>
            <a:endParaRPr lang="de-DE" dirty="0"/>
          </a:p>
        </p:txBody>
      </p:sp>
      <p:sp>
        <p:nvSpPr>
          <p:cNvPr id="6" name="Inhaltsplatzhalter 5"/>
          <p:cNvSpPr>
            <a:spLocks noGrp="1"/>
          </p:cNvSpPr>
          <p:nvPr>
            <p:ph idx="1"/>
          </p:nvPr>
        </p:nvSpPr>
        <p:spPr>
          <a:xfrm>
            <a:off x="685800" y="1556792"/>
            <a:ext cx="8458200" cy="4114800"/>
          </a:xfrm>
        </p:spPr>
        <p:txBody>
          <a:bodyPr/>
          <a:lstStyle/>
          <a:p>
            <a:pPr marL="361950" indent="-361950">
              <a:buNone/>
            </a:pPr>
            <a:r>
              <a:rPr lang="en-US" sz="1400" dirty="0" smtClean="0"/>
              <a:t>[1]	S</a:t>
            </a:r>
            <a:r>
              <a:rPr lang="en-US" sz="1400" dirty="0"/>
              <a:t>. Rauh, T. Lauterbach, H. Lieske, J. Robert, </a:t>
            </a:r>
            <a:r>
              <a:rPr lang="en-US" sz="1400" dirty="0" smtClean="0"/>
              <a:t>and A</a:t>
            </a:r>
            <a:r>
              <a:rPr lang="en-US" sz="1400" dirty="0"/>
              <a:t>. Heuberger, </a:t>
            </a:r>
            <a:r>
              <a:rPr lang="en-US" sz="1400" dirty="0" smtClean="0"/>
              <a:t/>
            </a:r>
            <a:br>
              <a:rPr lang="en-US" sz="1400" dirty="0" smtClean="0"/>
            </a:br>
            <a:r>
              <a:rPr lang="en-US" sz="1400" dirty="0" smtClean="0"/>
              <a:t>“</a:t>
            </a:r>
            <a:r>
              <a:rPr lang="en-US" sz="1400" dirty="0"/>
              <a:t>Multipath Characteristics of </a:t>
            </a:r>
            <a:r>
              <a:rPr lang="en-US" sz="1400" dirty="0" smtClean="0"/>
              <a:t>Indoor-to-Outdoor Radio </a:t>
            </a:r>
            <a:r>
              <a:rPr lang="en-US" sz="1400" dirty="0"/>
              <a:t>Channels in the 868-MHz Band,” in </a:t>
            </a:r>
            <a:r>
              <a:rPr lang="en-US" sz="1400" dirty="0" smtClean="0"/>
              <a:t>Smart </a:t>
            </a:r>
            <a:r>
              <a:rPr lang="en-US" sz="1400" dirty="0" err="1" smtClean="0"/>
              <a:t>SysTech</a:t>
            </a:r>
            <a:r>
              <a:rPr lang="en-US" sz="1400" dirty="0" smtClean="0"/>
              <a:t> </a:t>
            </a:r>
            <a:r>
              <a:rPr lang="en-US" sz="1400" dirty="0"/>
              <a:t>2016; European Conference on </a:t>
            </a:r>
            <a:r>
              <a:rPr lang="en-US" sz="1400" dirty="0" smtClean="0"/>
              <a:t>Smart Objects</a:t>
            </a:r>
            <a:r>
              <a:rPr lang="en-US" sz="1400" dirty="0"/>
              <a:t>, Systems and Technologies, </a:t>
            </a:r>
            <a:r>
              <a:rPr lang="en-US" sz="1400" dirty="0" smtClean="0"/>
              <a:t>2016</a:t>
            </a:r>
          </a:p>
          <a:p>
            <a:pPr marL="361950" indent="-361950">
              <a:buNone/>
            </a:pPr>
            <a:endParaRPr lang="en-US" sz="1400" dirty="0">
              <a:sym typeface="Wingdings" panose="05000000000000000000" pitchFamily="2" charset="2"/>
            </a:endParaRPr>
          </a:p>
          <a:p>
            <a:pPr marL="361950" indent="-361950">
              <a:buNone/>
            </a:pPr>
            <a:r>
              <a:rPr lang="en-US" sz="1400" dirty="0" smtClean="0">
                <a:sym typeface="Wingdings" panose="05000000000000000000" pitchFamily="2" charset="2"/>
              </a:rPr>
              <a:t>[2]	D</a:t>
            </a:r>
            <a:r>
              <a:rPr lang="en-US" sz="1400" dirty="0">
                <a:sym typeface="Wingdings" panose="05000000000000000000" pitchFamily="2" charset="2"/>
              </a:rPr>
              <a:t>. Buckingham und M. C. </a:t>
            </a:r>
            <a:r>
              <a:rPr lang="en-US" sz="1400" dirty="0" err="1">
                <a:sym typeface="Wingdings" panose="05000000000000000000" pitchFamily="2" charset="2"/>
              </a:rPr>
              <a:t>Valenti</a:t>
            </a:r>
            <a:r>
              <a:rPr lang="en-US" sz="1400" dirty="0">
                <a:sym typeface="Wingdings" panose="05000000000000000000" pitchFamily="2" charset="2"/>
              </a:rPr>
              <a:t>, </a:t>
            </a:r>
            <a:r>
              <a:rPr lang="en-US" sz="1400" dirty="0" smtClean="0">
                <a:sym typeface="Wingdings" panose="05000000000000000000" pitchFamily="2" charset="2"/>
              </a:rPr>
              <a:t/>
            </a:r>
            <a:br>
              <a:rPr lang="en-US" sz="1400" dirty="0" smtClean="0">
                <a:sym typeface="Wingdings" panose="05000000000000000000" pitchFamily="2" charset="2"/>
              </a:rPr>
            </a:br>
            <a:r>
              <a:rPr lang="en-US" sz="1400" dirty="0" smtClean="0">
                <a:sym typeface="Wingdings" panose="05000000000000000000" pitchFamily="2" charset="2"/>
              </a:rPr>
              <a:t>„</a:t>
            </a:r>
            <a:r>
              <a:rPr lang="en-US" sz="1400" dirty="0">
                <a:sym typeface="Wingdings" panose="05000000000000000000" pitchFamily="2" charset="2"/>
              </a:rPr>
              <a:t>The information-outage probability of finite-length codes over AWGN channels“, in Information Sciences and Systems, 2008. CISS 2008. 42nd Annual Conference on, 2008, S. 390–395.H</a:t>
            </a:r>
            <a:r>
              <a:rPr lang="en-US" sz="1400" dirty="0" smtClean="0">
                <a:sym typeface="Wingdings" panose="05000000000000000000" pitchFamily="2" charset="2"/>
              </a:rPr>
              <a:t>.</a:t>
            </a:r>
            <a:br>
              <a:rPr lang="en-US" sz="1400" dirty="0" smtClean="0">
                <a:sym typeface="Wingdings" panose="05000000000000000000" pitchFamily="2" charset="2"/>
              </a:rPr>
            </a:br>
            <a:endParaRPr lang="en-US" sz="1400" dirty="0" smtClean="0">
              <a:sym typeface="Wingdings" panose="05000000000000000000" pitchFamily="2" charset="2"/>
            </a:endParaRPr>
          </a:p>
          <a:p>
            <a:pPr marL="361950" indent="-361950">
              <a:buNone/>
            </a:pPr>
            <a:r>
              <a:rPr lang="en-US" sz="1400" dirty="0" smtClean="0">
                <a:sym typeface="Wingdings" panose="05000000000000000000" pitchFamily="2" charset="2"/>
              </a:rPr>
              <a:t>[3]	H. Lieske, S. Rauh, and A. Heuberger,</a:t>
            </a:r>
            <a:r>
              <a:rPr lang="en-US" sz="1400" dirty="0">
                <a:sym typeface="Wingdings" panose="05000000000000000000" pitchFamily="2" charset="2"/>
              </a:rPr>
              <a:t/>
            </a:r>
            <a:br>
              <a:rPr lang="en-US" sz="1400" dirty="0">
                <a:sym typeface="Wingdings" panose="05000000000000000000" pitchFamily="2" charset="2"/>
              </a:rPr>
            </a:br>
            <a:r>
              <a:rPr lang="en-US" sz="1400" dirty="0">
                <a:sym typeface="Wingdings" panose="05000000000000000000" pitchFamily="2" charset="2"/>
              </a:rPr>
              <a:t>„Numerical Evaluation of Information Outage </a:t>
            </a:r>
            <a:r>
              <a:rPr lang="en-US" sz="1400" dirty="0" smtClean="0">
                <a:sym typeface="Wingdings" panose="05000000000000000000" pitchFamily="2" charset="2"/>
              </a:rPr>
              <a:t>for BPSK </a:t>
            </a:r>
            <a:r>
              <a:rPr lang="en-US" sz="1400" dirty="0">
                <a:sym typeface="Wingdings" panose="05000000000000000000" pitchFamily="2" charset="2"/>
              </a:rPr>
              <a:t>FHSS Link Performance </a:t>
            </a:r>
            <a:r>
              <a:rPr lang="en-US" sz="1400" dirty="0" smtClean="0">
                <a:sym typeface="Wingdings" panose="05000000000000000000" pitchFamily="2" charset="2"/>
              </a:rPr>
              <a:t>Analysis,“</a:t>
            </a:r>
            <a:br>
              <a:rPr lang="en-US" sz="1400" dirty="0" smtClean="0">
                <a:sym typeface="Wingdings" panose="05000000000000000000" pitchFamily="2" charset="2"/>
              </a:rPr>
            </a:br>
            <a:r>
              <a:rPr lang="en-US" sz="1400" dirty="0" smtClean="0">
                <a:sym typeface="Wingdings" panose="05000000000000000000" pitchFamily="2" charset="2"/>
              </a:rPr>
              <a:t>accepted for publication in IEEE Wireless </a:t>
            </a:r>
            <a:r>
              <a:rPr lang="en-US" sz="1400" dirty="0">
                <a:sym typeface="Wingdings" panose="05000000000000000000" pitchFamily="2" charset="2"/>
              </a:rPr>
              <a:t>Communications and Networking Conference (WCNC), </a:t>
            </a:r>
            <a:r>
              <a:rPr lang="en-US" sz="1400" dirty="0" smtClean="0">
                <a:sym typeface="Wingdings" panose="05000000000000000000" pitchFamily="2" charset="2"/>
              </a:rPr>
              <a:t>2017</a:t>
            </a:r>
            <a:endParaRPr lang="en-US" sz="1400" dirty="0">
              <a:sym typeface="Wingdings" panose="05000000000000000000" pitchFamily="2" charset="2"/>
            </a:endParaRPr>
          </a:p>
          <a:p>
            <a:pPr marL="361950" indent="-361950">
              <a:buNone/>
            </a:pPr>
            <a:endParaRPr lang="en-US" sz="1400" dirty="0" smtClean="0">
              <a:sym typeface="Wingdings" panose="05000000000000000000" pitchFamily="2" charset="2"/>
            </a:endParaRPr>
          </a:p>
          <a:p>
            <a:pPr marL="361950" indent="-361950">
              <a:buNone/>
            </a:pPr>
            <a:r>
              <a:rPr lang="en-US" sz="1400" dirty="0" smtClean="0">
                <a:sym typeface="Wingdings" panose="05000000000000000000" pitchFamily="2" charset="2"/>
              </a:rPr>
              <a:t>[4]	</a:t>
            </a:r>
            <a:r>
              <a:rPr lang="en-US" altLang="en-US" sz="1400" dirty="0" smtClean="0">
                <a:solidFill>
                  <a:schemeClr val="tx2"/>
                </a:solidFill>
              </a:rPr>
              <a:t>Proposal of </a:t>
            </a:r>
            <a:r>
              <a:rPr lang="en-GB" altLang="en-US" sz="1400" dirty="0" smtClean="0">
                <a:solidFill>
                  <a:schemeClr val="tx2"/>
                </a:solidFill>
              </a:rPr>
              <a:t>LPWAN Channel Models, Rev. 1, IEEE </a:t>
            </a:r>
            <a:r>
              <a:rPr lang="en-GB" altLang="en-US" sz="1400" dirty="0">
                <a:solidFill>
                  <a:schemeClr val="tx2"/>
                </a:solidFill>
              </a:rPr>
              <a:t>802.15-17-0036-01-lpwa</a:t>
            </a:r>
          </a:p>
          <a:p>
            <a:pPr marL="361950" indent="-361950">
              <a:buNone/>
            </a:pPr>
            <a:endParaRPr lang="en-US" sz="1400" dirty="0">
              <a:sym typeface="Wingdings" panose="05000000000000000000" pitchFamily="2" charset="2"/>
            </a:endParaRPr>
          </a:p>
        </p:txBody>
      </p:sp>
      <p:sp>
        <p:nvSpPr>
          <p:cNvPr id="2" name="Datumsplatzhalter 1"/>
          <p:cNvSpPr>
            <a:spLocks noGrp="1"/>
          </p:cNvSpPr>
          <p:nvPr>
            <p:ph type="dt" sz="half" idx="10"/>
          </p:nvPr>
        </p:nvSpPr>
        <p:spPr>
          <a:xfrm>
            <a:off x="685800" y="378281"/>
            <a:ext cx="1600200" cy="215444"/>
          </a:xfrm>
        </p:spPr>
        <p:txBody>
          <a:bodyPr/>
          <a:lstStyle/>
          <a:p>
            <a:r>
              <a:rPr lang="en-US" altLang="en-US" dirty="0" smtClean="0"/>
              <a:t>Mar. </a:t>
            </a:r>
            <a:r>
              <a:rPr lang="en-US" altLang="en-US" dirty="0"/>
              <a:t>2017</a:t>
            </a:r>
          </a:p>
        </p:txBody>
      </p:sp>
      <p:sp>
        <p:nvSpPr>
          <p:cNvPr id="3" name="Fußzeilenplatzhalter 2"/>
          <p:cNvSpPr>
            <a:spLocks noGrp="1"/>
          </p:cNvSpPr>
          <p:nvPr>
            <p:ph type="ftr" sz="quarter" idx="11"/>
          </p:nvPr>
        </p:nvSpPr>
        <p:spPr/>
        <p:txBody>
          <a:bodyPr/>
          <a:lstStyle/>
          <a:p>
            <a:r>
              <a:rPr lang="en-US" altLang="en-US" dirty="0"/>
              <a:t>Hendrik Lieske, University of Erlangen-</a:t>
            </a:r>
            <a:r>
              <a:rPr lang="en-US" altLang="en-US" dirty="0" err="1"/>
              <a:t>Nürnberg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BE0149E0-3A38-4B5E-A0A5-D4007F44C2AA}" type="slidenum">
              <a:rPr lang="en-US" altLang="en-US" smtClean="0"/>
              <a:pPr>
                <a:defRPr/>
              </a:pPr>
              <a:t>21</a:t>
            </a:fld>
            <a:endParaRPr lang="en-US" altLang="en-US"/>
          </a:p>
        </p:txBody>
      </p:sp>
    </p:spTree>
    <p:extLst>
      <p:ext uri="{BB962C8B-B14F-4D97-AF65-F5344CB8AC3E}">
        <p14:creationId xmlns:p14="http://schemas.microsoft.com/office/powerpoint/2010/main" val="40512664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en-US" dirty="0" smtClean="0"/>
              <a:t>Thank You!</a:t>
            </a:r>
            <a:br>
              <a:rPr lang="en-US" dirty="0" smtClean="0"/>
            </a:br>
            <a:r>
              <a:rPr lang="en-US" dirty="0"/>
              <a:t/>
            </a:r>
            <a:br>
              <a:rPr lang="en-US" dirty="0"/>
            </a:br>
            <a:r>
              <a:rPr lang="en-US" dirty="0" smtClean="0"/>
              <a:t>Discussion?</a:t>
            </a:r>
            <a:endParaRPr lang="en-US" dirty="0"/>
          </a:p>
        </p:txBody>
      </p:sp>
      <p:sp>
        <p:nvSpPr>
          <p:cNvPr id="4" name="Datumsplatzhalter 3"/>
          <p:cNvSpPr>
            <a:spLocks noGrp="1"/>
          </p:cNvSpPr>
          <p:nvPr>
            <p:ph type="dt" sz="half" idx="10"/>
          </p:nvPr>
        </p:nvSpPr>
        <p:spPr>
          <a:xfrm>
            <a:off x="685800" y="378281"/>
            <a:ext cx="1600200" cy="215444"/>
          </a:xfrm>
        </p:spPr>
        <p:txBody>
          <a:bodyPr/>
          <a:lstStyle/>
          <a:p>
            <a:r>
              <a:rPr lang="en-US" altLang="en-US" dirty="0" smtClean="0"/>
              <a:t>Mar. </a:t>
            </a:r>
            <a:r>
              <a:rPr lang="en-US" altLang="en-US" dirty="0"/>
              <a:t>2017</a:t>
            </a:r>
          </a:p>
        </p:txBody>
      </p:sp>
      <p:sp>
        <p:nvSpPr>
          <p:cNvPr id="5" name="Fußzeilenplatzhalter 4"/>
          <p:cNvSpPr>
            <a:spLocks noGrp="1"/>
          </p:cNvSpPr>
          <p:nvPr>
            <p:ph type="ftr" sz="quarter" idx="11"/>
          </p:nvPr>
        </p:nvSpPr>
        <p:spPr/>
        <p:txBody>
          <a:bodyPr/>
          <a:lstStyle/>
          <a:p>
            <a:r>
              <a:rPr lang="en-US" altLang="en-US" dirty="0"/>
              <a:t>Hendrik Lieske, University of Erlangen-</a:t>
            </a:r>
            <a:r>
              <a:rPr lang="en-US" altLang="en-US" dirty="0" err="1"/>
              <a:t>Nürnberg</a:t>
            </a:r>
            <a:endParaRPr lang="en-US" altLang="en-US" dirty="0"/>
          </a:p>
        </p:txBody>
      </p:sp>
      <p:sp>
        <p:nvSpPr>
          <p:cNvPr id="6" name="Foliennummernplatzhalter 5"/>
          <p:cNvSpPr>
            <a:spLocks noGrp="1"/>
          </p:cNvSpPr>
          <p:nvPr>
            <p:ph type="sldNum" sz="quarter" idx="12"/>
          </p:nvPr>
        </p:nvSpPr>
        <p:spPr>
          <a:xfrm>
            <a:off x="4355223" y="6475413"/>
            <a:ext cx="509755" cy="184666"/>
          </a:xfrm>
        </p:spPr>
        <p:txBody>
          <a:bodyPr/>
          <a:lstStyle/>
          <a:p>
            <a:pPr>
              <a:defRPr/>
            </a:pPr>
            <a:r>
              <a:rPr lang="en-US" altLang="en-US" dirty="0" smtClean="0"/>
              <a:t>Slide </a:t>
            </a:r>
            <a:fld id="{6439A4BB-F3BF-4C0A-9356-AE4143770D18}" type="slidenum">
              <a:rPr lang="en-US" altLang="en-US" smtClean="0"/>
              <a:pPr>
                <a:defRPr/>
              </a:pPr>
              <a:t>22</a:t>
            </a:fld>
            <a:endParaRPr lang="en-US" altLang="en-US" dirty="0"/>
          </a:p>
        </p:txBody>
      </p:sp>
    </p:spTree>
    <p:extLst>
      <p:ext uri="{BB962C8B-B14F-4D97-AF65-F5344CB8AC3E}">
        <p14:creationId xmlns:p14="http://schemas.microsoft.com/office/powerpoint/2010/main" val="40539208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85800" y="540000"/>
            <a:ext cx="7772400" cy="1066800"/>
          </a:xfrm>
        </p:spPr>
        <p:txBody>
          <a:bodyPr/>
          <a:lstStyle/>
          <a:p>
            <a:r>
              <a:rPr lang="de-DE" dirty="0" smtClean="0"/>
              <a:t>Motivation</a:t>
            </a:r>
            <a:endParaRPr lang="de-DE" dirty="0"/>
          </a:p>
        </p:txBody>
      </p:sp>
      <p:sp>
        <p:nvSpPr>
          <p:cNvPr id="6" name="Inhaltsplatzhalter 5"/>
          <p:cNvSpPr>
            <a:spLocks noGrp="1"/>
          </p:cNvSpPr>
          <p:nvPr>
            <p:ph idx="1"/>
          </p:nvPr>
        </p:nvSpPr>
        <p:spPr>
          <a:xfrm>
            <a:off x="685800" y="1620000"/>
            <a:ext cx="8062664" cy="4114800"/>
          </a:xfrm>
        </p:spPr>
        <p:txBody>
          <a:bodyPr/>
          <a:lstStyle/>
          <a:p>
            <a:pPr>
              <a:spcBef>
                <a:spcPts val="1200"/>
              </a:spcBef>
            </a:pPr>
            <a:r>
              <a:rPr lang="en-US" sz="2000" b="1" dirty="0" smtClean="0"/>
              <a:t>Reliable uplink communication</a:t>
            </a:r>
            <a:r>
              <a:rPr lang="en-US" sz="2000" dirty="0" smtClean="0"/>
              <a:t> is a key requirement for</a:t>
            </a:r>
            <a:br>
              <a:rPr lang="en-US" sz="2000" dirty="0" smtClean="0"/>
            </a:br>
            <a:r>
              <a:rPr lang="en-US" sz="2000" dirty="0" smtClean="0"/>
              <a:t>high coverage and low power consumption</a:t>
            </a:r>
          </a:p>
          <a:p>
            <a:pPr>
              <a:spcBef>
                <a:spcPts val="1200"/>
              </a:spcBef>
            </a:pPr>
            <a:r>
              <a:rPr lang="en-US" sz="2000" b="1" dirty="0" smtClean="0"/>
              <a:t>Multipath propagation</a:t>
            </a:r>
            <a:r>
              <a:rPr lang="en-US" sz="2000" dirty="0" smtClean="0"/>
              <a:t> between TX and base station (BS) potentially decreases the system performance</a:t>
            </a:r>
          </a:p>
          <a:p>
            <a:pPr>
              <a:spcBef>
                <a:spcPts val="1200"/>
              </a:spcBef>
            </a:pPr>
            <a:endParaRPr lang="en-US" sz="2000" dirty="0"/>
          </a:p>
          <a:p>
            <a:pPr>
              <a:spcBef>
                <a:spcPts val="1200"/>
              </a:spcBef>
            </a:pPr>
            <a:endParaRPr lang="en-US" sz="2000" dirty="0" smtClean="0"/>
          </a:p>
          <a:p>
            <a:pPr>
              <a:spcBef>
                <a:spcPts val="1200"/>
              </a:spcBef>
            </a:pPr>
            <a:endParaRPr lang="en-US" sz="2000" dirty="0"/>
          </a:p>
          <a:p>
            <a:pPr>
              <a:spcBef>
                <a:spcPts val="1200"/>
              </a:spcBef>
            </a:pPr>
            <a:endParaRPr lang="en-US" sz="2000" dirty="0" smtClean="0"/>
          </a:p>
          <a:p>
            <a:pPr>
              <a:spcBef>
                <a:spcPts val="1200"/>
              </a:spcBef>
            </a:pPr>
            <a:endParaRPr lang="en-US" sz="2000" dirty="0"/>
          </a:p>
          <a:p>
            <a:pPr>
              <a:spcBef>
                <a:spcPts val="3000"/>
              </a:spcBef>
              <a:buFont typeface="Wingdings"/>
              <a:buChar char="à"/>
            </a:pPr>
            <a:r>
              <a:rPr lang="en-US" sz="2000" dirty="0" smtClean="0">
                <a:sym typeface="Wingdings" panose="05000000000000000000" pitchFamily="2" charset="2"/>
              </a:rPr>
              <a:t>Diversity by means of </a:t>
            </a:r>
            <a:r>
              <a:rPr lang="en-US" sz="2000" b="1" dirty="0" smtClean="0">
                <a:sym typeface="Wingdings" panose="05000000000000000000" pitchFamily="2" charset="2"/>
              </a:rPr>
              <a:t>Frequency Hopping Spread Spectrum</a:t>
            </a:r>
            <a:r>
              <a:rPr lang="en-US" sz="2000" dirty="0" smtClean="0">
                <a:sym typeface="Wingdings" panose="05000000000000000000" pitchFamily="2" charset="2"/>
              </a:rPr>
              <a:t> (</a:t>
            </a:r>
            <a:r>
              <a:rPr lang="en-US" sz="2000" b="1" dirty="0" smtClean="0">
                <a:sym typeface="Wingdings" panose="05000000000000000000" pitchFamily="2" charset="2"/>
              </a:rPr>
              <a:t>FHSS</a:t>
            </a:r>
            <a:r>
              <a:rPr lang="en-US" sz="2000" dirty="0" smtClean="0">
                <a:sym typeface="Wingdings" panose="05000000000000000000" pitchFamily="2" charset="2"/>
              </a:rPr>
              <a:t>) mitigates the effect of frequency selective fading</a:t>
            </a:r>
            <a:endParaRPr lang="en-US" sz="1800" dirty="0" smtClean="0">
              <a:sym typeface="Wingdings" panose="05000000000000000000" pitchFamily="2" charset="2"/>
            </a:endParaRPr>
          </a:p>
        </p:txBody>
      </p:sp>
      <p:sp>
        <p:nvSpPr>
          <p:cNvPr id="2" name="Datumsplatzhalter 1"/>
          <p:cNvSpPr>
            <a:spLocks noGrp="1"/>
          </p:cNvSpPr>
          <p:nvPr>
            <p:ph type="dt" sz="half" idx="10"/>
          </p:nvPr>
        </p:nvSpPr>
        <p:spPr>
          <a:xfrm>
            <a:off x="685800" y="378281"/>
            <a:ext cx="1600200" cy="215444"/>
          </a:xfrm>
        </p:spPr>
        <p:txBody>
          <a:bodyPr/>
          <a:lstStyle/>
          <a:p>
            <a:r>
              <a:rPr lang="en-US" altLang="en-US" dirty="0" smtClean="0"/>
              <a:t>Mar. </a:t>
            </a:r>
            <a:r>
              <a:rPr lang="en-US" altLang="en-US" dirty="0"/>
              <a:t>2017</a:t>
            </a:r>
          </a:p>
        </p:txBody>
      </p:sp>
      <p:sp>
        <p:nvSpPr>
          <p:cNvPr id="3" name="Fußzeilenplatzhalter 2"/>
          <p:cNvSpPr>
            <a:spLocks noGrp="1"/>
          </p:cNvSpPr>
          <p:nvPr>
            <p:ph type="ftr" sz="quarter" idx="11"/>
          </p:nvPr>
        </p:nvSpPr>
        <p:spPr/>
        <p:txBody>
          <a:bodyPr/>
          <a:lstStyle/>
          <a:p>
            <a:r>
              <a:rPr lang="en-US" altLang="en-US" dirty="0"/>
              <a:t>Hendrik Lieske, University of Erlangen-</a:t>
            </a:r>
            <a:r>
              <a:rPr lang="en-US" altLang="en-US" dirty="0" err="1"/>
              <a:t>Nürnberg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BE0149E0-3A38-4B5E-A0A5-D4007F44C2AA}" type="slidenum">
              <a:rPr lang="en-US" altLang="en-US" smtClean="0"/>
              <a:pPr>
                <a:defRPr/>
              </a:pPr>
              <a:t>3</a:t>
            </a:fld>
            <a:endParaRPr lang="en-US" altLang="en-US"/>
          </a:p>
        </p:txBody>
      </p:sp>
      <p:grpSp>
        <p:nvGrpSpPr>
          <p:cNvPr id="29" name="Gruppieren 28"/>
          <p:cNvGrpSpPr/>
          <p:nvPr/>
        </p:nvGrpSpPr>
        <p:grpSpPr>
          <a:xfrm>
            <a:off x="467544" y="3140968"/>
            <a:ext cx="8354317" cy="2520280"/>
            <a:chOff x="584471" y="2924944"/>
            <a:chExt cx="8354317" cy="2520280"/>
          </a:xfrm>
        </p:grpSpPr>
        <p:grpSp>
          <p:nvGrpSpPr>
            <p:cNvPr id="26" name="Gruppieren 25"/>
            <p:cNvGrpSpPr/>
            <p:nvPr/>
          </p:nvGrpSpPr>
          <p:grpSpPr>
            <a:xfrm>
              <a:off x="584471" y="2924944"/>
              <a:ext cx="3771505" cy="2520280"/>
              <a:chOff x="234994" y="2636912"/>
              <a:chExt cx="3771505" cy="2520280"/>
            </a:xfrm>
          </p:grpSpPr>
          <p:pic>
            <p:nvPicPr>
              <p:cNvPr id="8" name="Grafik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4994" y="2636912"/>
                <a:ext cx="3771505" cy="2520280"/>
              </a:xfrm>
              <a:prstGeom prst="rect">
                <a:avLst/>
              </a:prstGeom>
            </p:spPr>
          </p:pic>
          <p:pic>
            <p:nvPicPr>
              <p:cNvPr id="9" name="Grafik 8"/>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893871" y="3937011"/>
                <a:ext cx="169082" cy="240125"/>
              </a:xfrm>
              <a:prstGeom prst="rect">
                <a:avLst/>
              </a:prstGeom>
            </p:spPr>
          </p:pic>
          <p:cxnSp>
            <p:nvCxnSpPr>
              <p:cNvPr id="11" name="Gerade Verbindung mit Pfeil 10"/>
              <p:cNvCxnSpPr/>
              <p:nvPr/>
            </p:nvCxnSpPr>
            <p:spPr bwMode="auto">
              <a:xfrm>
                <a:off x="1475656" y="3789040"/>
                <a:ext cx="1368152" cy="147971"/>
              </a:xfrm>
              <a:prstGeom prst="straightConnector1">
                <a:avLst/>
              </a:prstGeom>
              <a:solidFill>
                <a:schemeClr val="accent1"/>
              </a:solidFill>
              <a:ln w="1905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mit Pfeil 12"/>
              <p:cNvCxnSpPr/>
              <p:nvPr/>
            </p:nvCxnSpPr>
            <p:spPr bwMode="auto">
              <a:xfrm>
                <a:off x="2627784" y="3356992"/>
                <a:ext cx="261159" cy="538110"/>
              </a:xfrm>
              <a:prstGeom prst="straightConnector1">
                <a:avLst/>
              </a:prstGeom>
              <a:solidFill>
                <a:schemeClr val="accent1"/>
              </a:solidFill>
              <a:ln w="19050" cap="flat" cmpd="sng" algn="ctr">
                <a:solidFill>
                  <a:schemeClr val="tx1"/>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mit Pfeil 15"/>
              <p:cNvCxnSpPr/>
              <p:nvPr/>
            </p:nvCxnSpPr>
            <p:spPr bwMode="auto">
              <a:xfrm flipV="1">
                <a:off x="1475656" y="3356992"/>
                <a:ext cx="1152128" cy="432048"/>
              </a:xfrm>
              <a:prstGeom prst="straightConnector1">
                <a:avLst/>
              </a:prstGeom>
              <a:solidFill>
                <a:schemeClr val="accent1"/>
              </a:solidFill>
              <a:ln w="19050" cap="flat" cmpd="sng" algn="ctr">
                <a:solidFill>
                  <a:schemeClr val="tx1"/>
                </a:solidFill>
                <a:prstDash val="solid"/>
                <a:round/>
                <a:headEnd type="none" w="sm" len="sm"/>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Textfeld 23"/>
              <p:cNvSpPr txBox="1"/>
              <p:nvPr/>
            </p:nvSpPr>
            <p:spPr>
              <a:xfrm>
                <a:off x="3024107" y="3729093"/>
                <a:ext cx="457176" cy="338554"/>
              </a:xfrm>
              <a:prstGeom prst="rect">
                <a:avLst/>
              </a:prstGeom>
              <a:noFill/>
            </p:spPr>
            <p:txBody>
              <a:bodyPr wrap="none" rtlCol="0">
                <a:spAutoFit/>
              </a:bodyPr>
              <a:lstStyle/>
              <a:p>
                <a:r>
                  <a:rPr lang="de-DE" sz="1600" dirty="0" smtClean="0">
                    <a:latin typeface="+mn-lt"/>
                  </a:rPr>
                  <a:t>BS</a:t>
                </a:r>
                <a:endParaRPr lang="de-DE" sz="1600" dirty="0">
                  <a:latin typeface="+mn-lt"/>
                </a:endParaRPr>
              </a:p>
            </p:txBody>
          </p:sp>
          <p:sp>
            <p:nvSpPr>
              <p:cNvPr id="25" name="Textfeld 24"/>
              <p:cNvSpPr txBox="1"/>
              <p:nvPr/>
            </p:nvSpPr>
            <p:spPr>
              <a:xfrm>
                <a:off x="573865" y="3633149"/>
                <a:ext cx="445956" cy="338554"/>
              </a:xfrm>
              <a:prstGeom prst="rect">
                <a:avLst/>
              </a:prstGeom>
              <a:noFill/>
            </p:spPr>
            <p:txBody>
              <a:bodyPr wrap="none" rtlCol="0">
                <a:spAutoFit/>
              </a:bodyPr>
              <a:lstStyle/>
              <a:p>
                <a:r>
                  <a:rPr lang="de-DE" sz="1600" dirty="0" smtClean="0">
                    <a:latin typeface="+mn-lt"/>
                  </a:rPr>
                  <a:t>TX</a:t>
                </a:r>
                <a:endParaRPr lang="de-DE" sz="1600" dirty="0">
                  <a:latin typeface="+mn-lt"/>
                </a:endParaRPr>
              </a:p>
            </p:txBody>
          </p:sp>
        </p:grpSp>
        <p:pic>
          <p:nvPicPr>
            <p:cNvPr id="27" name="Grafik 26"/>
            <p:cNvPicPr>
              <a:picLocks noChangeAspect="1"/>
            </p:cNvPicPr>
            <p:nvPr/>
          </p:nvPicPr>
          <p:blipFill rotWithShape="1">
            <a:blip r:embed="rId5">
              <a:extLst>
                <a:ext uri="{28A0092B-C50C-407E-A947-70E740481C1C}">
                  <a14:useLocalDpi xmlns:a14="http://schemas.microsoft.com/office/drawing/2010/main" val="0"/>
                </a:ext>
              </a:extLst>
            </a:blip>
            <a:srcRect t="3670" b="4212"/>
            <a:stretch/>
          </p:blipFill>
          <p:spPr>
            <a:xfrm>
              <a:off x="5077873" y="3074196"/>
              <a:ext cx="3860915" cy="2371027"/>
            </a:xfrm>
            <a:prstGeom prst="rect">
              <a:avLst/>
            </a:prstGeom>
          </p:spPr>
        </p:pic>
        <p:sp>
          <p:nvSpPr>
            <p:cNvPr id="28" name="Pfeil nach rechts 27"/>
            <p:cNvSpPr/>
            <p:nvPr/>
          </p:nvSpPr>
          <p:spPr>
            <a:xfrm>
              <a:off x="4321488" y="4011378"/>
              <a:ext cx="432048" cy="347413"/>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r"/>
              <a:endParaRPr lang="de-DE" dirty="0"/>
            </a:p>
          </p:txBody>
        </p:sp>
      </p:grpSp>
    </p:spTree>
    <p:extLst>
      <p:ext uri="{BB962C8B-B14F-4D97-AF65-F5344CB8AC3E}">
        <p14:creationId xmlns:p14="http://schemas.microsoft.com/office/powerpoint/2010/main" val="3991075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85800" y="540000"/>
            <a:ext cx="7772400" cy="1066800"/>
          </a:xfrm>
        </p:spPr>
        <p:txBody>
          <a:bodyPr/>
          <a:lstStyle/>
          <a:p>
            <a:r>
              <a:rPr lang="de-DE" dirty="0" smtClean="0"/>
              <a:t>Motivation</a:t>
            </a:r>
            <a:endParaRPr lang="de-DE" dirty="0"/>
          </a:p>
        </p:txBody>
      </p:sp>
      <p:sp>
        <p:nvSpPr>
          <p:cNvPr id="6" name="Inhaltsplatzhalter 5"/>
          <p:cNvSpPr>
            <a:spLocks noGrp="1"/>
          </p:cNvSpPr>
          <p:nvPr>
            <p:ph idx="1"/>
          </p:nvPr>
        </p:nvSpPr>
        <p:spPr>
          <a:xfrm>
            <a:off x="685800" y="1620000"/>
            <a:ext cx="7772400" cy="4114800"/>
          </a:xfrm>
        </p:spPr>
        <p:txBody>
          <a:bodyPr/>
          <a:lstStyle/>
          <a:p>
            <a:r>
              <a:rPr lang="en-US" sz="2000" b="1" dirty="0" smtClean="0"/>
              <a:t>Measured</a:t>
            </a:r>
            <a:r>
              <a:rPr lang="en-US" sz="2000" dirty="0" smtClean="0"/>
              <a:t> signal level spectra of four characteristic TX nodes in</a:t>
            </a:r>
            <a:br>
              <a:rPr lang="en-US" sz="2000" dirty="0" smtClean="0"/>
            </a:br>
            <a:r>
              <a:rPr lang="en-US" sz="2000" dirty="0" smtClean="0"/>
              <a:t>urban </a:t>
            </a:r>
            <a:r>
              <a:rPr lang="en-US" sz="2000" b="1" dirty="0" smtClean="0"/>
              <a:t>field trial</a:t>
            </a:r>
            <a:r>
              <a:rPr lang="en-US" sz="2000" dirty="0" smtClean="0"/>
              <a:t> setup [1]</a:t>
            </a:r>
          </a:p>
          <a:p>
            <a:r>
              <a:rPr lang="en-US" sz="2000" dirty="0" smtClean="0"/>
              <a:t>Observation time is 6 days</a:t>
            </a:r>
          </a:p>
          <a:p>
            <a:pPr lvl="1">
              <a:buFont typeface="Arial" panose="020B0604020202020204" pitchFamily="34" charset="0"/>
              <a:buChar char="•"/>
            </a:pPr>
            <a:endParaRPr lang="en-US" sz="2000" dirty="0" smtClean="0">
              <a:sym typeface="Wingdings" panose="05000000000000000000" pitchFamily="2" charset="2"/>
            </a:endParaRPr>
          </a:p>
          <a:p>
            <a:pPr lvl="1">
              <a:buFont typeface="Arial" panose="020B0604020202020204" pitchFamily="34" charset="0"/>
              <a:buChar char="•"/>
            </a:pPr>
            <a:endParaRPr lang="en-US" sz="2000" dirty="0">
              <a:sym typeface="Wingdings" panose="05000000000000000000" pitchFamily="2" charset="2"/>
            </a:endParaRPr>
          </a:p>
          <a:p>
            <a:pPr lvl="1">
              <a:buFont typeface="Arial" panose="020B0604020202020204" pitchFamily="34" charset="0"/>
              <a:buChar char="•"/>
            </a:pPr>
            <a:endParaRPr lang="en-US" sz="2000" dirty="0" smtClean="0">
              <a:sym typeface="Wingdings" panose="05000000000000000000" pitchFamily="2" charset="2"/>
            </a:endParaRPr>
          </a:p>
          <a:p>
            <a:pPr lvl="1">
              <a:buFont typeface="Arial" panose="020B0604020202020204" pitchFamily="34" charset="0"/>
              <a:buChar char="•"/>
            </a:pPr>
            <a:endParaRPr lang="en-US" sz="2000" dirty="0">
              <a:sym typeface="Wingdings" panose="05000000000000000000" pitchFamily="2" charset="2"/>
            </a:endParaRPr>
          </a:p>
          <a:p>
            <a:pPr lvl="1">
              <a:buFont typeface="Arial" panose="020B0604020202020204" pitchFamily="34" charset="0"/>
              <a:buChar char="•"/>
            </a:pPr>
            <a:endParaRPr lang="en-US" sz="2000" dirty="0" smtClean="0">
              <a:sym typeface="Wingdings" panose="05000000000000000000" pitchFamily="2" charset="2"/>
            </a:endParaRPr>
          </a:p>
          <a:p>
            <a:pPr lvl="1">
              <a:buFont typeface="Arial" panose="020B0604020202020204" pitchFamily="34" charset="0"/>
              <a:buChar char="•"/>
            </a:pPr>
            <a:endParaRPr lang="en-US" sz="2000" dirty="0">
              <a:sym typeface="Wingdings" panose="05000000000000000000" pitchFamily="2" charset="2"/>
            </a:endParaRPr>
          </a:p>
          <a:p>
            <a:pPr lvl="1">
              <a:buFont typeface="Arial" panose="020B0604020202020204" pitchFamily="34" charset="0"/>
              <a:buChar char="•"/>
            </a:pPr>
            <a:endParaRPr lang="en-US" sz="2000" dirty="0" smtClean="0">
              <a:sym typeface="Wingdings" panose="05000000000000000000" pitchFamily="2" charset="2"/>
            </a:endParaRPr>
          </a:p>
          <a:p>
            <a:pPr>
              <a:buFont typeface="Wingdings"/>
              <a:buChar char="à"/>
            </a:pPr>
            <a:endParaRPr lang="en-US" sz="2000" dirty="0" smtClean="0">
              <a:sym typeface="Wingdings" panose="05000000000000000000" pitchFamily="2" charset="2"/>
            </a:endParaRPr>
          </a:p>
          <a:p>
            <a:pPr>
              <a:buFont typeface="Wingdings"/>
              <a:buChar char="à"/>
            </a:pPr>
            <a:endParaRPr lang="en-US" sz="2000" dirty="0" smtClean="0">
              <a:sym typeface="Wingdings" panose="05000000000000000000" pitchFamily="2" charset="2"/>
            </a:endParaRPr>
          </a:p>
          <a:p>
            <a:pPr>
              <a:spcBef>
                <a:spcPts val="600"/>
              </a:spcBef>
              <a:buFont typeface="Wingdings"/>
              <a:buChar char="à"/>
            </a:pPr>
            <a:r>
              <a:rPr lang="en-US" sz="2000" b="1" dirty="0" smtClean="0">
                <a:sym typeface="Wingdings" panose="05000000000000000000" pitchFamily="2" charset="2"/>
              </a:rPr>
              <a:t>How</a:t>
            </a:r>
            <a:r>
              <a:rPr lang="en-US" sz="2000" dirty="0" smtClean="0">
                <a:sym typeface="Wingdings" panose="05000000000000000000" pitchFamily="2" charset="2"/>
              </a:rPr>
              <a:t> does </a:t>
            </a:r>
            <a:r>
              <a:rPr lang="en-US" sz="2000" b="1" dirty="0" smtClean="0">
                <a:sym typeface="Wingdings" panose="05000000000000000000" pitchFamily="2" charset="2"/>
              </a:rPr>
              <a:t>FHSS</a:t>
            </a:r>
            <a:r>
              <a:rPr lang="en-US" sz="2000" dirty="0" smtClean="0">
                <a:sym typeface="Wingdings" panose="05000000000000000000" pitchFamily="2" charset="2"/>
              </a:rPr>
              <a:t> affects the </a:t>
            </a:r>
            <a:r>
              <a:rPr lang="en-US" sz="2000" b="1" dirty="0" smtClean="0">
                <a:sym typeface="Wingdings" panose="05000000000000000000" pitchFamily="2" charset="2"/>
              </a:rPr>
              <a:t>transmission reliability</a:t>
            </a:r>
            <a:r>
              <a:rPr lang="en-US" sz="2000" dirty="0" smtClean="0">
                <a:sym typeface="Wingdings" panose="05000000000000000000" pitchFamily="2" charset="2"/>
              </a:rPr>
              <a:t>? </a:t>
            </a:r>
            <a:endParaRPr lang="en-US" sz="1800" dirty="0" smtClean="0">
              <a:sym typeface="Wingdings" panose="05000000000000000000" pitchFamily="2" charset="2"/>
            </a:endParaRPr>
          </a:p>
        </p:txBody>
      </p:sp>
      <p:sp>
        <p:nvSpPr>
          <p:cNvPr id="2" name="Datumsplatzhalter 1"/>
          <p:cNvSpPr>
            <a:spLocks noGrp="1"/>
          </p:cNvSpPr>
          <p:nvPr>
            <p:ph type="dt" sz="half" idx="10"/>
          </p:nvPr>
        </p:nvSpPr>
        <p:spPr>
          <a:xfrm>
            <a:off x="685800" y="378281"/>
            <a:ext cx="1600200" cy="215444"/>
          </a:xfrm>
        </p:spPr>
        <p:txBody>
          <a:bodyPr/>
          <a:lstStyle/>
          <a:p>
            <a:r>
              <a:rPr lang="en-US" altLang="en-US" dirty="0" smtClean="0"/>
              <a:t>Mar. </a:t>
            </a:r>
            <a:r>
              <a:rPr lang="en-US" altLang="en-US" dirty="0"/>
              <a:t>2017</a:t>
            </a:r>
          </a:p>
        </p:txBody>
      </p:sp>
      <p:sp>
        <p:nvSpPr>
          <p:cNvPr id="3" name="Fußzeilenplatzhalter 2"/>
          <p:cNvSpPr>
            <a:spLocks noGrp="1"/>
          </p:cNvSpPr>
          <p:nvPr>
            <p:ph type="ftr" sz="quarter" idx="11"/>
          </p:nvPr>
        </p:nvSpPr>
        <p:spPr/>
        <p:txBody>
          <a:bodyPr/>
          <a:lstStyle/>
          <a:p>
            <a:r>
              <a:rPr lang="en-US" altLang="en-US" dirty="0"/>
              <a:t>Hendrik Lieske, </a:t>
            </a:r>
            <a:r>
              <a:rPr lang="en-US" altLang="en-US" dirty="0" smtClean="0"/>
              <a:t>University of </a:t>
            </a:r>
            <a:r>
              <a:rPr lang="en-US" altLang="en-US" dirty="0"/>
              <a:t>Erlangen-</a:t>
            </a:r>
            <a:r>
              <a:rPr lang="en-US" altLang="en-US" dirty="0" err="1"/>
              <a:t>Nürnberg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BE0149E0-3A38-4B5E-A0A5-D4007F44C2AA}" type="slidenum">
              <a:rPr lang="en-US" altLang="en-US" smtClean="0"/>
              <a:pPr>
                <a:defRPr/>
              </a:pPr>
              <a:t>4</a:t>
            </a:fld>
            <a:endParaRPr lang="en-US" altLang="en-US"/>
          </a:p>
        </p:txBody>
      </p:sp>
      <p:pic>
        <p:nvPicPr>
          <p:cNvPr id="8" name="Grafik 7"/>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079241" y="2636912"/>
            <a:ext cx="4985519" cy="3324617"/>
          </a:xfrm>
          <a:prstGeom prst="rect">
            <a:avLst/>
          </a:prstGeom>
        </p:spPr>
      </p:pic>
    </p:spTree>
    <p:extLst>
      <p:ext uri="{BB962C8B-B14F-4D97-AF65-F5344CB8AC3E}">
        <p14:creationId xmlns:p14="http://schemas.microsoft.com/office/powerpoint/2010/main" val="4193723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85800" y="540000"/>
            <a:ext cx="7772400" cy="1066800"/>
          </a:xfrm>
        </p:spPr>
        <p:txBody>
          <a:bodyPr/>
          <a:lstStyle/>
          <a:p>
            <a:r>
              <a:rPr lang="de-DE" dirty="0" smtClean="0"/>
              <a:t>Agenda</a:t>
            </a:r>
            <a:endParaRPr lang="de-DE" dirty="0"/>
          </a:p>
        </p:txBody>
      </p:sp>
      <p:sp>
        <p:nvSpPr>
          <p:cNvPr id="6" name="Inhaltsplatzhalter 5"/>
          <p:cNvSpPr>
            <a:spLocks noGrp="1"/>
          </p:cNvSpPr>
          <p:nvPr>
            <p:ph idx="1"/>
          </p:nvPr>
        </p:nvSpPr>
        <p:spPr>
          <a:xfrm>
            <a:off x="685800" y="1728000"/>
            <a:ext cx="7772400" cy="4114800"/>
          </a:xfrm>
        </p:spPr>
        <p:txBody>
          <a:bodyPr/>
          <a:lstStyle/>
          <a:p>
            <a:pPr>
              <a:lnSpc>
                <a:spcPct val="150000"/>
              </a:lnSpc>
            </a:pPr>
            <a:r>
              <a:rPr lang="en-US" sz="2400" dirty="0" smtClean="0">
                <a:solidFill>
                  <a:schemeClr val="bg1">
                    <a:lumMod val="75000"/>
                  </a:schemeClr>
                </a:solidFill>
              </a:rPr>
              <a:t>Motivation</a:t>
            </a:r>
          </a:p>
          <a:p>
            <a:pPr>
              <a:lnSpc>
                <a:spcPct val="150000"/>
              </a:lnSpc>
            </a:pPr>
            <a:r>
              <a:rPr lang="en-US" sz="2400" dirty="0" smtClean="0">
                <a:sym typeface="Wingdings" panose="05000000000000000000" pitchFamily="2" charset="2"/>
              </a:rPr>
              <a:t>System Model</a:t>
            </a:r>
          </a:p>
          <a:p>
            <a:pPr>
              <a:lnSpc>
                <a:spcPct val="150000"/>
              </a:lnSpc>
            </a:pPr>
            <a:r>
              <a:rPr lang="en-US" sz="2400" dirty="0" smtClean="0">
                <a:sym typeface="Wingdings" panose="05000000000000000000" pitchFamily="2" charset="2"/>
              </a:rPr>
              <a:t>Information Outage Probability</a:t>
            </a:r>
          </a:p>
          <a:p>
            <a:pPr>
              <a:lnSpc>
                <a:spcPct val="150000"/>
              </a:lnSpc>
            </a:pPr>
            <a:r>
              <a:rPr lang="en-US" sz="2400" dirty="0" smtClean="0">
                <a:sym typeface="Wingdings" panose="05000000000000000000" pitchFamily="2" charset="2"/>
              </a:rPr>
              <a:t>Decoding Performance in Fading Environments</a:t>
            </a:r>
          </a:p>
          <a:p>
            <a:pPr lvl="1">
              <a:lnSpc>
                <a:spcPct val="150000"/>
              </a:lnSpc>
            </a:pPr>
            <a:r>
              <a:rPr lang="en-US" sz="2000" dirty="0" smtClean="0">
                <a:sym typeface="Wingdings" panose="05000000000000000000" pitchFamily="2" charset="2"/>
              </a:rPr>
              <a:t>Two-Path Fading Model</a:t>
            </a:r>
          </a:p>
          <a:p>
            <a:pPr lvl="1">
              <a:lnSpc>
                <a:spcPct val="150000"/>
              </a:lnSpc>
            </a:pPr>
            <a:r>
              <a:rPr lang="en-US" sz="2000" dirty="0" smtClean="0">
                <a:sym typeface="Wingdings" panose="05000000000000000000" pitchFamily="2" charset="2"/>
              </a:rPr>
              <a:t>Outdoor Rural Model</a:t>
            </a:r>
          </a:p>
          <a:p>
            <a:pPr>
              <a:lnSpc>
                <a:spcPct val="150000"/>
              </a:lnSpc>
            </a:pPr>
            <a:r>
              <a:rPr lang="en-US" sz="2400" dirty="0" smtClean="0">
                <a:sym typeface="Wingdings" panose="05000000000000000000" pitchFamily="2" charset="2"/>
              </a:rPr>
              <a:t>Conclusions</a:t>
            </a:r>
            <a:endParaRPr lang="en-US" sz="2000" dirty="0" smtClean="0">
              <a:sym typeface="Wingdings" panose="05000000000000000000" pitchFamily="2" charset="2"/>
            </a:endParaRPr>
          </a:p>
        </p:txBody>
      </p:sp>
      <p:sp>
        <p:nvSpPr>
          <p:cNvPr id="2" name="Datumsplatzhalter 1"/>
          <p:cNvSpPr>
            <a:spLocks noGrp="1"/>
          </p:cNvSpPr>
          <p:nvPr>
            <p:ph type="dt" sz="half" idx="10"/>
          </p:nvPr>
        </p:nvSpPr>
        <p:spPr>
          <a:xfrm>
            <a:off x="685800" y="378281"/>
            <a:ext cx="1600200" cy="215444"/>
          </a:xfrm>
        </p:spPr>
        <p:txBody>
          <a:bodyPr/>
          <a:lstStyle/>
          <a:p>
            <a:r>
              <a:rPr lang="en-US" altLang="en-US" dirty="0" smtClean="0"/>
              <a:t>Mar. </a:t>
            </a:r>
            <a:r>
              <a:rPr lang="en-US" altLang="en-US" dirty="0"/>
              <a:t>2017</a:t>
            </a:r>
          </a:p>
        </p:txBody>
      </p:sp>
      <p:sp>
        <p:nvSpPr>
          <p:cNvPr id="3" name="Fußzeilenplatzhalter 2"/>
          <p:cNvSpPr>
            <a:spLocks noGrp="1"/>
          </p:cNvSpPr>
          <p:nvPr>
            <p:ph type="ftr" sz="quarter" idx="11"/>
          </p:nvPr>
        </p:nvSpPr>
        <p:spPr/>
        <p:txBody>
          <a:bodyPr/>
          <a:lstStyle/>
          <a:p>
            <a:r>
              <a:rPr lang="en-US" altLang="en-US" dirty="0"/>
              <a:t>Hendrik Lieske, University of Erlangen-</a:t>
            </a:r>
            <a:r>
              <a:rPr lang="en-US" altLang="en-US" dirty="0" err="1"/>
              <a:t>Nürnberg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BE0149E0-3A38-4B5E-A0A5-D4007F44C2AA}" type="slidenum">
              <a:rPr lang="en-US" altLang="en-US" smtClean="0"/>
              <a:pPr>
                <a:defRPr/>
              </a:pPr>
              <a:t>5</a:t>
            </a:fld>
            <a:endParaRPr lang="en-US" altLang="en-US"/>
          </a:p>
        </p:txBody>
      </p:sp>
    </p:spTree>
    <p:extLst>
      <p:ext uri="{BB962C8B-B14F-4D97-AF65-F5344CB8AC3E}">
        <p14:creationId xmlns:p14="http://schemas.microsoft.com/office/powerpoint/2010/main" val="1673431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85800" y="540000"/>
            <a:ext cx="7772400" cy="1066800"/>
          </a:xfrm>
        </p:spPr>
        <p:txBody>
          <a:bodyPr/>
          <a:lstStyle/>
          <a:p>
            <a:r>
              <a:rPr lang="de-DE" dirty="0" smtClean="0"/>
              <a:t>System Model</a:t>
            </a:r>
            <a:endParaRPr lang="de-DE" dirty="0"/>
          </a:p>
        </p:txBody>
      </p:sp>
      <p:sp>
        <p:nvSpPr>
          <p:cNvPr id="6" name="Inhaltsplatzhalter 5"/>
          <p:cNvSpPr>
            <a:spLocks noGrp="1"/>
          </p:cNvSpPr>
          <p:nvPr>
            <p:ph idx="1"/>
          </p:nvPr>
        </p:nvSpPr>
        <p:spPr>
          <a:xfrm>
            <a:off x="685800" y="1620000"/>
            <a:ext cx="7990656" cy="4114800"/>
          </a:xfrm>
        </p:spPr>
        <p:txBody>
          <a:bodyPr/>
          <a:lstStyle/>
          <a:p>
            <a:r>
              <a:rPr lang="en-US" sz="2000" dirty="0" smtClean="0"/>
              <a:t>We consider a </a:t>
            </a:r>
            <a:r>
              <a:rPr lang="en-US" sz="2000" b="1" dirty="0" smtClean="0"/>
              <a:t>narrowband</a:t>
            </a:r>
            <a:r>
              <a:rPr lang="en-US" sz="2000" dirty="0" smtClean="0"/>
              <a:t> communication system with </a:t>
            </a:r>
            <a:br>
              <a:rPr lang="en-US" sz="2000" dirty="0" smtClean="0"/>
            </a:br>
            <a:r>
              <a:rPr lang="en-US" sz="2000" b="1" dirty="0" smtClean="0"/>
              <a:t>BPSK</a:t>
            </a:r>
            <a:r>
              <a:rPr lang="en-US" sz="2000" dirty="0" smtClean="0"/>
              <a:t> modulation and forward error correction (</a:t>
            </a:r>
            <a:r>
              <a:rPr lang="en-US" sz="2000" b="1" dirty="0" smtClean="0"/>
              <a:t>FEC</a:t>
            </a:r>
            <a:r>
              <a:rPr lang="en-US" sz="2000" dirty="0" smtClean="0"/>
              <a:t>)</a:t>
            </a:r>
          </a:p>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i="1" dirty="0" smtClean="0">
                <a:latin typeface="+mj-lt"/>
              </a:rPr>
              <a:t>k</a:t>
            </a:r>
            <a:r>
              <a:rPr lang="en-US" sz="2000" dirty="0" smtClean="0"/>
              <a:t> information bits are encoded to </a:t>
            </a:r>
            <a:r>
              <a:rPr lang="en-US" sz="2000" i="1" dirty="0" smtClean="0">
                <a:latin typeface="+mj-lt"/>
              </a:rPr>
              <a:t>n</a:t>
            </a:r>
            <a:r>
              <a:rPr lang="en-US" sz="2000" dirty="0" smtClean="0"/>
              <a:t> code symbols (rate </a:t>
            </a:r>
            <a:r>
              <a:rPr lang="en-US" sz="2000" i="1" dirty="0" err="1" smtClean="0">
                <a:latin typeface="+mj-lt"/>
              </a:rPr>
              <a:t>R</a:t>
            </a:r>
            <a:r>
              <a:rPr lang="en-US" sz="2000" baseline="-25000" dirty="0" err="1" smtClean="0">
                <a:latin typeface="+mj-lt"/>
              </a:rPr>
              <a:t>c</a:t>
            </a:r>
            <a:r>
              <a:rPr lang="en-US" sz="2000" dirty="0" smtClean="0">
                <a:latin typeface="+mj-lt"/>
              </a:rPr>
              <a:t> = </a:t>
            </a:r>
            <a:r>
              <a:rPr lang="en-US" sz="2000" i="1" dirty="0" smtClean="0">
                <a:latin typeface="+mj-lt"/>
              </a:rPr>
              <a:t>k</a:t>
            </a:r>
            <a:r>
              <a:rPr lang="en-US" sz="2000" dirty="0" smtClean="0">
                <a:latin typeface="+mj-lt"/>
              </a:rPr>
              <a:t>/</a:t>
            </a:r>
            <a:r>
              <a:rPr lang="en-US" sz="2000" i="1" dirty="0" smtClean="0">
                <a:latin typeface="+mj-lt"/>
              </a:rPr>
              <a:t>n</a:t>
            </a:r>
            <a:r>
              <a:rPr lang="en-US" sz="2000" dirty="0" smtClean="0"/>
              <a:t>)</a:t>
            </a:r>
          </a:p>
          <a:p>
            <a:endParaRPr lang="en-US" sz="2000" dirty="0" smtClean="0"/>
          </a:p>
          <a:p>
            <a:r>
              <a:rPr lang="en-US" sz="2000" dirty="0" smtClean="0"/>
              <a:t>A </a:t>
            </a:r>
            <a:r>
              <a:rPr lang="en-US" sz="2000" b="1" dirty="0" smtClean="0"/>
              <a:t>random</a:t>
            </a:r>
            <a:r>
              <a:rPr lang="en-US" sz="2000" dirty="0" smtClean="0"/>
              <a:t> channel </a:t>
            </a:r>
            <a:r>
              <a:rPr lang="en-US" sz="2000" b="1" dirty="0" err="1" smtClean="0"/>
              <a:t>interleaver</a:t>
            </a:r>
            <a:r>
              <a:rPr lang="en-US" sz="2000" dirty="0" smtClean="0"/>
              <a:t> is applied to reduce burst errors</a:t>
            </a:r>
          </a:p>
          <a:p>
            <a:endParaRPr lang="en-US" sz="2000" dirty="0" smtClean="0"/>
          </a:p>
          <a:p>
            <a:r>
              <a:rPr lang="en-US" sz="2000" dirty="0" smtClean="0">
                <a:sym typeface="Wingdings" panose="05000000000000000000" pitchFamily="2" charset="2"/>
              </a:rPr>
              <a:t>The </a:t>
            </a:r>
            <a:r>
              <a:rPr lang="en-US" sz="2000" b="1" dirty="0" smtClean="0">
                <a:sym typeface="Wingdings" panose="05000000000000000000" pitchFamily="2" charset="2"/>
              </a:rPr>
              <a:t>discrete time channel</a:t>
            </a:r>
            <a:r>
              <a:rPr lang="en-US" sz="2000" dirty="0" smtClean="0">
                <a:sym typeface="Wingdings" panose="05000000000000000000" pitchFamily="2" charset="2"/>
              </a:rPr>
              <a:t> model accounts for a flat fading coefficient </a:t>
            </a:r>
            <a:r>
              <a:rPr lang="en-US" sz="2000" i="1" u="sng" dirty="0" smtClean="0">
                <a:latin typeface="+mj-lt"/>
                <a:sym typeface="Wingdings" panose="05000000000000000000" pitchFamily="2" charset="2"/>
              </a:rPr>
              <a:t>H</a:t>
            </a:r>
            <a:r>
              <a:rPr lang="en-US" sz="2000" dirty="0" smtClean="0">
                <a:latin typeface="+mj-lt"/>
                <a:sym typeface="Wingdings" panose="05000000000000000000" pitchFamily="2" charset="2"/>
              </a:rPr>
              <a:t>( </a:t>
            </a:r>
            <a:r>
              <a:rPr lang="en-US" sz="2000" i="1" dirty="0" smtClean="0">
                <a:latin typeface="+mj-lt"/>
                <a:sym typeface="Wingdings" panose="05000000000000000000" pitchFamily="2" charset="2"/>
              </a:rPr>
              <a:t>f </a:t>
            </a:r>
            <a:r>
              <a:rPr lang="en-US" sz="2000" dirty="0" smtClean="0">
                <a:latin typeface="+mj-lt"/>
                <a:sym typeface="Wingdings" panose="05000000000000000000" pitchFamily="2" charset="2"/>
              </a:rPr>
              <a:t>)</a:t>
            </a:r>
            <a:r>
              <a:rPr lang="en-US" sz="2000" dirty="0" smtClean="0">
                <a:sym typeface="Wingdings" panose="05000000000000000000" pitchFamily="2" charset="2"/>
              </a:rPr>
              <a:t> and AWGN </a:t>
            </a:r>
            <a:r>
              <a:rPr lang="en-US" sz="2000" i="1" dirty="0" smtClean="0">
                <a:latin typeface="+mj-lt"/>
                <a:sym typeface="Wingdings" panose="05000000000000000000" pitchFamily="2" charset="2"/>
              </a:rPr>
              <a:t>n</a:t>
            </a:r>
            <a:r>
              <a:rPr lang="en-US" sz="2000" dirty="0" smtClean="0">
                <a:latin typeface="+mj-lt"/>
                <a:sym typeface="Wingdings" panose="05000000000000000000" pitchFamily="2" charset="2"/>
              </a:rPr>
              <a:t>(</a:t>
            </a:r>
            <a:r>
              <a:rPr lang="en-US" sz="2000" i="1" dirty="0" smtClean="0">
                <a:latin typeface="+mj-lt"/>
                <a:sym typeface="Wingdings" panose="05000000000000000000" pitchFamily="2" charset="2"/>
              </a:rPr>
              <a:t>t</a:t>
            </a:r>
            <a:r>
              <a:rPr lang="en-US" sz="2000" dirty="0" smtClean="0">
                <a:latin typeface="+mj-lt"/>
                <a:sym typeface="Wingdings" panose="05000000000000000000" pitchFamily="2" charset="2"/>
              </a:rPr>
              <a:t>)</a:t>
            </a:r>
            <a:endParaRPr lang="en-US" sz="1800" dirty="0" smtClean="0">
              <a:latin typeface="+mj-lt"/>
              <a:sym typeface="Wingdings" panose="05000000000000000000" pitchFamily="2" charset="2"/>
            </a:endParaRPr>
          </a:p>
        </p:txBody>
      </p:sp>
      <p:sp>
        <p:nvSpPr>
          <p:cNvPr id="2" name="Datumsplatzhalter 1"/>
          <p:cNvSpPr>
            <a:spLocks noGrp="1"/>
          </p:cNvSpPr>
          <p:nvPr>
            <p:ph type="dt" sz="half" idx="10"/>
          </p:nvPr>
        </p:nvSpPr>
        <p:spPr>
          <a:xfrm>
            <a:off x="685800" y="378281"/>
            <a:ext cx="1600200" cy="215444"/>
          </a:xfrm>
        </p:spPr>
        <p:txBody>
          <a:bodyPr/>
          <a:lstStyle/>
          <a:p>
            <a:r>
              <a:rPr lang="en-US" altLang="en-US" dirty="0" smtClean="0"/>
              <a:t>Mar. </a:t>
            </a:r>
            <a:r>
              <a:rPr lang="en-US" altLang="en-US" dirty="0"/>
              <a:t>2017</a:t>
            </a:r>
          </a:p>
        </p:txBody>
      </p:sp>
      <p:sp>
        <p:nvSpPr>
          <p:cNvPr id="3" name="Fußzeilenplatzhalter 2"/>
          <p:cNvSpPr>
            <a:spLocks noGrp="1"/>
          </p:cNvSpPr>
          <p:nvPr>
            <p:ph type="ftr" sz="quarter" idx="11"/>
          </p:nvPr>
        </p:nvSpPr>
        <p:spPr/>
        <p:txBody>
          <a:bodyPr/>
          <a:lstStyle/>
          <a:p>
            <a:r>
              <a:rPr lang="en-US" altLang="en-US" dirty="0"/>
              <a:t>Hendrik Lieske, University of Erlangen-</a:t>
            </a:r>
            <a:r>
              <a:rPr lang="en-US" altLang="en-US" dirty="0" err="1"/>
              <a:t>Nürnberg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BE0149E0-3A38-4B5E-A0A5-D4007F44C2AA}" type="slidenum">
              <a:rPr lang="en-US" altLang="en-US" smtClean="0"/>
              <a:pPr>
                <a:defRPr/>
              </a:pPr>
              <a:t>6</a:t>
            </a:fld>
            <a:endParaRPr lang="en-US" altLang="en-US"/>
          </a:p>
        </p:txBody>
      </p:sp>
      <p:grpSp>
        <p:nvGrpSpPr>
          <p:cNvPr id="25" name="Gruppieren 24"/>
          <p:cNvGrpSpPr/>
          <p:nvPr/>
        </p:nvGrpSpPr>
        <p:grpSpPr>
          <a:xfrm>
            <a:off x="107504" y="2335213"/>
            <a:ext cx="8903378" cy="1669851"/>
            <a:chOff x="107504" y="2335213"/>
            <a:chExt cx="8903378" cy="1669851"/>
          </a:xfrm>
        </p:grpSpPr>
        <p:pic>
          <p:nvPicPr>
            <p:cNvPr id="14" name="Grafik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2664878"/>
              <a:ext cx="8903378" cy="1340186"/>
            </a:xfrm>
            <a:prstGeom prst="rect">
              <a:avLst/>
            </a:prstGeom>
          </p:spPr>
        </p:pic>
        <p:grpSp>
          <p:nvGrpSpPr>
            <p:cNvPr id="21" name="Gruppieren 20"/>
            <p:cNvGrpSpPr/>
            <p:nvPr/>
          </p:nvGrpSpPr>
          <p:grpSpPr>
            <a:xfrm>
              <a:off x="2867558" y="2335213"/>
              <a:ext cx="354013" cy="768610"/>
              <a:chOff x="2882900" y="2324100"/>
              <a:chExt cx="354013" cy="768610"/>
            </a:xfrm>
          </p:grpSpPr>
          <p:cxnSp>
            <p:nvCxnSpPr>
              <p:cNvPr id="16" name="Gerade Verbindung mit Pfeil 15"/>
              <p:cNvCxnSpPr/>
              <p:nvPr/>
            </p:nvCxnSpPr>
            <p:spPr bwMode="auto">
              <a:xfrm>
                <a:off x="3059831" y="2725055"/>
                <a:ext cx="0" cy="367655"/>
              </a:xfrm>
              <a:prstGeom prst="straightConnector1">
                <a:avLst/>
              </a:prstGeom>
              <a:solidFill>
                <a:schemeClr val="accent1"/>
              </a:solidFill>
              <a:ln w="12700" cap="flat" cmpd="sng" algn="ctr">
                <a:solidFill>
                  <a:schemeClr val="tx1"/>
                </a:solidFill>
                <a:prstDash val="solid"/>
                <a:round/>
                <a:headEnd type="non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9" name="Objekt 18"/>
              <p:cNvGraphicFramePr>
                <a:graphicFrameLocks noChangeAspect="1"/>
              </p:cNvGraphicFramePr>
              <p:nvPr>
                <p:extLst>
                  <p:ext uri="{D42A27DB-BD31-4B8C-83A1-F6EECF244321}">
                    <p14:modId xmlns:p14="http://schemas.microsoft.com/office/powerpoint/2010/main" val="115071802"/>
                  </p:ext>
                </p:extLst>
              </p:nvPr>
            </p:nvGraphicFramePr>
            <p:xfrm>
              <a:off x="2882900" y="2324100"/>
              <a:ext cx="354013" cy="403225"/>
            </p:xfrm>
            <a:graphic>
              <a:graphicData uri="http://schemas.openxmlformats.org/presentationml/2006/ole">
                <mc:AlternateContent xmlns:mc="http://schemas.openxmlformats.org/markup-compatibility/2006">
                  <mc:Choice xmlns:v="urn:schemas-microsoft-com:vml" Requires="v">
                    <p:oleObj spid="_x0000_s1101" name="Formel" r:id="rId5" imgW="177480" imgH="203040" progId="Equation.3">
                      <p:embed/>
                    </p:oleObj>
                  </mc:Choice>
                  <mc:Fallback>
                    <p:oleObj name="Formel" r:id="rId5" imgW="177480" imgH="203040" progId="Equation.3">
                      <p:embed/>
                      <p:pic>
                        <p:nvPicPr>
                          <p:cNvPr id="0" name="Objekt 12"/>
                          <p:cNvPicPr>
                            <a:picLocks noChangeAspect="1" noChangeArrowheads="1"/>
                          </p:cNvPicPr>
                          <p:nvPr/>
                        </p:nvPicPr>
                        <p:blipFill>
                          <a:blip r:embed="rId6"/>
                          <a:srcRect/>
                          <a:stretch>
                            <a:fillRect/>
                          </a:stretch>
                        </p:blipFill>
                        <p:spPr bwMode="auto">
                          <a:xfrm>
                            <a:off x="2882900" y="2324100"/>
                            <a:ext cx="354013"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22" name="Gruppieren 21"/>
            <p:cNvGrpSpPr/>
            <p:nvPr/>
          </p:nvGrpSpPr>
          <p:grpSpPr>
            <a:xfrm>
              <a:off x="5905500" y="2335213"/>
              <a:ext cx="277813" cy="769372"/>
              <a:chOff x="2920256" y="2323338"/>
              <a:chExt cx="277813" cy="769372"/>
            </a:xfrm>
          </p:grpSpPr>
          <p:cxnSp>
            <p:nvCxnSpPr>
              <p:cNvPr id="23" name="Gerade Verbindung mit Pfeil 22"/>
              <p:cNvCxnSpPr/>
              <p:nvPr/>
            </p:nvCxnSpPr>
            <p:spPr bwMode="auto">
              <a:xfrm>
                <a:off x="3059831" y="2725055"/>
                <a:ext cx="0" cy="367655"/>
              </a:xfrm>
              <a:prstGeom prst="straightConnector1">
                <a:avLst/>
              </a:prstGeom>
              <a:solidFill>
                <a:schemeClr val="accent1"/>
              </a:solidFill>
              <a:ln w="12700" cap="flat" cmpd="sng" algn="ctr">
                <a:solidFill>
                  <a:schemeClr val="tx1"/>
                </a:solidFill>
                <a:prstDash val="solid"/>
                <a:round/>
                <a:headEnd type="none" w="sm" len="sm"/>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4" name="Objekt 23"/>
              <p:cNvGraphicFramePr>
                <a:graphicFrameLocks noChangeAspect="1"/>
              </p:cNvGraphicFramePr>
              <p:nvPr>
                <p:extLst>
                  <p:ext uri="{D42A27DB-BD31-4B8C-83A1-F6EECF244321}">
                    <p14:modId xmlns:p14="http://schemas.microsoft.com/office/powerpoint/2010/main" val="1042179530"/>
                  </p:ext>
                </p:extLst>
              </p:nvPr>
            </p:nvGraphicFramePr>
            <p:xfrm>
              <a:off x="2920256" y="2323338"/>
              <a:ext cx="277813" cy="403225"/>
            </p:xfrm>
            <a:graphic>
              <a:graphicData uri="http://schemas.openxmlformats.org/presentationml/2006/ole">
                <mc:AlternateContent xmlns:mc="http://schemas.openxmlformats.org/markup-compatibility/2006">
                  <mc:Choice xmlns:v="urn:schemas-microsoft-com:vml" Requires="v">
                    <p:oleObj spid="_x0000_s1102" name="Formel" r:id="rId7" imgW="139680" imgH="203040" progId="Equation.3">
                      <p:embed/>
                    </p:oleObj>
                  </mc:Choice>
                  <mc:Fallback>
                    <p:oleObj name="Formel" r:id="rId7" imgW="139680" imgH="203040" progId="Equation.3">
                      <p:embed/>
                      <p:pic>
                        <p:nvPicPr>
                          <p:cNvPr id="0" name=""/>
                          <p:cNvPicPr>
                            <a:picLocks noChangeAspect="1" noChangeArrowheads="1"/>
                          </p:cNvPicPr>
                          <p:nvPr/>
                        </p:nvPicPr>
                        <p:blipFill>
                          <a:blip r:embed="rId8"/>
                          <a:srcRect/>
                          <a:stretch>
                            <a:fillRect/>
                          </a:stretch>
                        </p:blipFill>
                        <p:spPr bwMode="auto">
                          <a:xfrm>
                            <a:off x="2920256" y="2323338"/>
                            <a:ext cx="277813"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spTree>
    <p:extLst>
      <p:ext uri="{BB962C8B-B14F-4D97-AF65-F5344CB8AC3E}">
        <p14:creationId xmlns:p14="http://schemas.microsoft.com/office/powerpoint/2010/main" val="1998689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85800" y="540000"/>
            <a:ext cx="7772400" cy="1066800"/>
          </a:xfrm>
        </p:spPr>
        <p:txBody>
          <a:bodyPr/>
          <a:lstStyle/>
          <a:p>
            <a:r>
              <a:rPr lang="de-DE" dirty="0" smtClean="0"/>
              <a:t>System Model</a:t>
            </a:r>
            <a:endParaRPr lang="de-DE" dirty="0"/>
          </a:p>
        </p:txBody>
      </p:sp>
      <p:sp>
        <p:nvSpPr>
          <p:cNvPr id="6" name="Inhaltsplatzhalter 5"/>
          <p:cNvSpPr>
            <a:spLocks noGrp="1"/>
          </p:cNvSpPr>
          <p:nvPr>
            <p:ph idx="1"/>
          </p:nvPr>
        </p:nvSpPr>
        <p:spPr>
          <a:xfrm>
            <a:off x="685800" y="1620000"/>
            <a:ext cx="7990656" cy="4114800"/>
          </a:xfrm>
        </p:spPr>
        <p:txBody>
          <a:bodyPr/>
          <a:lstStyle/>
          <a:p>
            <a:pPr>
              <a:spcBef>
                <a:spcPts val="1200"/>
              </a:spcBef>
            </a:pPr>
            <a:r>
              <a:rPr lang="en-US" sz="2000" dirty="0" smtClean="0"/>
              <a:t>The frequency hopping (FH) spreader divides a code word of length </a:t>
            </a:r>
            <a:r>
              <a:rPr lang="en-US" sz="2000" i="1" dirty="0" smtClean="0">
                <a:latin typeface="+mj-lt"/>
              </a:rPr>
              <a:t>n</a:t>
            </a:r>
            <a:r>
              <a:rPr lang="en-US" sz="2000" dirty="0" smtClean="0"/>
              <a:t> symbols into </a:t>
            </a:r>
            <a:r>
              <a:rPr lang="en-US" sz="2000" i="1" dirty="0" smtClean="0">
                <a:latin typeface="+mj-lt"/>
              </a:rPr>
              <a:t>M</a:t>
            </a:r>
            <a:r>
              <a:rPr lang="en-US" sz="2000" baseline="-25000" dirty="0" smtClean="0">
                <a:latin typeface="+mj-lt"/>
              </a:rPr>
              <a:t>S</a:t>
            </a:r>
            <a:r>
              <a:rPr lang="en-US" sz="2000" dirty="0" smtClean="0"/>
              <a:t> </a:t>
            </a:r>
            <a:r>
              <a:rPr lang="en-US" sz="2000" dirty="0" err="1" smtClean="0"/>
              <a:t>subpackets</a:t>
            </a:r>
            <a:r>
              <a:rPr lang="en-US" sz="2000" dirty="0" smtClean="0"/>
              <a:t> </a:t>
            </a:r>
          </a:p>
          <a:p>
            <a:pPr>
              <a:spcBef>
                <a:spcPts val="1200"/>
              </a:spcBef>
            </a:pPr>
            <a:r>
              <a:rPr lang="en-US" sz="2000" dirty="0" smtClean="0"/>
              <a:t>Each </a:t>
            </a:r>
            <a:r>
              <a:rPr lang="en-US" sz="2000" dirty="0" err="1" smtClean="0"/>
              <a:t>subpacket</a:t>
            </a:r>
            <a:r>
              <a:rPr lang="en-US" sz="2000" dirty="0" smtClean="0"/>
              <a:t> is consecutively transmitted on an </a:t>
            </a:r>
            <a:br>
              <a:rPr lang="en-US" sz="2000" dirty="0" smtClean="0"/>
            </a:br>
            <a:r>
              <a:rPr lang="en-US" sz="2000" dirty="0" smtClean="0"/>
              <a:t>individual center frequency </a:t>
            </a:r>
            <a:r>
              <a:rPr lang="en-US" sz="2000" i="1" dirty="0" err="1" smtClean="0">
                <a:latin typeface="+mj-lt"/>
              </a:rPr>
              <a:t>f</a:t>
            </a:r>
            <a:r>
              <a:rPr lang="en-US" sz="2000" baseline="-25000" dirty="0" err="1" smtClean="0">
                <a:latin typeface="+mj-lt"/>
              </a:rPr>
              <a:t>c,</a:t>
            </a:r>
            <a:r>
              <a:rPr lang="en-US" sz="2000" i="1" baseline="-25000" dirty="0" err="1" smtClean="0">
                <a:latin typeface="+mj-lt"/>
              </a:rPr>
              <a:t>i</a:t>
            </a:r>
            <a:r>
              <a:rPr lang="en-US" sz="2000" dirty="0" smtClean="0"/>
              <a:t> (</a:t>
            </a:r>
            <a:r>
              <a:rPr lang="en-US" sz="2000" dirty="0" smtClean="0">
                <a:latin typeface="+mj-lt"/>
              </a:rPr>
              <a:t>1 &lt; </a:t>
            </a:r>
            <a:r>
              <a:rPr lang="en-US" sz="2000" i="1" dirty="0" err="1" smtClean="0">
                <a:latin typeface="+mj-lt"/>
              </a:rPr>
              <a:t>i</a:t>
            </a:r>
            <a:r>
              <a:rPr lang="en-US" sz="2000" dirty="0" smtClean="0">
                <a:latin typeface="+mj-lt"/>
              </a:rPr>
              <a:t> &lt; </a:t>
            </a:r>
            <a:r>
              <a:rPr lang="en-US" sz="2000" i="1" dirty="0" smtClean="0">
                <a:latin typeface="+mj-lt"/>
              </a:rPr>
              <a:t>M</a:t>
            </a:r>
            <a:r>
              <a:rPr lang="en-US" sz="2000" baseline="-25000" dirty="0" smtClean="0">
                <a:latin typeface="+mj-lt"/>
              </a:rPr>
              <a:t>S</a:t>
            </a:r>
            <a:r>
              <a:rPr lang="en-US" sz="2000" dirty="0" smtClean="0"/>
              <a:t>)</a:t>
            </a:r>
          </a:p>
          <a:p>
            <a:pPr>
              <a:spcBef>
                <a:spcPts val="1200"/>
              </a:spcBef>
            </a:pPr>
            <a:r>
              <a:rPr lang="en-US" sz="2000" dirty="0" smtClean="0"/>
              <a:t>Example for </a:t>
            </a:r>
            <a:r>
              <a:rPr lang="en-US" sz="2000" i="1" dirty="0" smtClean="0">
                <a:latin typeface="+mj-lt"/>
              </a:rPr>
              <a:t>M</a:t>
            </a:r>
            <a:r>
              <a:rPr lang="en-US" sz="2000" baseline="-25000" dirty="0" smtClean="0">
                <a:latin typeface="+mj-lt"/>
              </a:rPr>
              <a:t>S </a:t>
            </a:r>
            <a:r>
              <a:rPr lang="en-US" sz="2000" dirty="0" smtClean="0">
                <a:latin typeface="+mj-lt"/>
              </a:rPr>
              <a:t>= 5</a:t>
            </a:r>
            <a:r>
              <a:rPr lang="en-US" sz="2000" dirty="0" smtClean="0"/>
              <a:t>:</a:t>
            </a:r>
          </a:p>
          <a:p>
            <a:pPr>
              <a:spcBef>
                <a:spcPts val="1200"/>
              </a:spcBef>
            </a:pPr>
            <a:endParaRPr lang="en-US" sz="2000" dirty="0" smtClean="0"/>
          </a:p>
          <a:p>
            <a:pPr>
              <a:spcBef>
                <a:spcPts val="1200"/>
              </a:spcBef>
            </a:pPr>
            <a:endParaRPr lang="en-US" sz="2000" dirty="0" smtClean="0"/>
          </a:p>
          <a:p>
            <a:pPr>
              <a:spcBef>
                <a:spcPts val="1200"/>
              </a:spcBef>
            </a:pPr>
            <a:endParaRPr lang="en-US" sz="2000" dirty="0" smtClean="0"/>
          </a:p>
          <a:p>
            <a:pPr>
              <a:spcBef>
                <a:spcPts val="2400"/>
              </a:spcBef>
            </a:pPr>
            <a:r>
              <a:rPr lang="en-US" sz="2000" dirty="0" smtClean="0"/>
              <a:t>The </a:t>
            </a:r>
            <a:r>
              <a:rPr lang="en-US" sz="2000" dirty="0" err="1" smtClean="0"/>
              <a:t>despreader</a:t>
            </a:r>
            <a:r>
              <a:rPr lang="en-US" sz="2000" dirty="0" smtClean="0"/>
              <a:t> joins the </a:t>
            </a:r>
            <a:r>
              <a:rPr lang="en-US" sz="2000" dirty="0" err="1" smtClean="0"/>
              <a:t>subpackets</a:t>
            </a:r>
            <a:r>
              <a:rPr lang="en-US" sz="2000" dirty="0" smtClean="0"/>
              <a:t> at the receiver</a:t>
            </a:r>
          </a:p>
          <a:p>
            <a:pPr>
              <a:spcBef>
                <a:spcPts val="1200"/>
              </a:spcBef>
            </a:pPr>
            <a:r>
              <a:rPr lang="en-US" sz="2000" dirty="0" smtClean="0"/>
              <a:t>Perfect time and frequency synchronization is assumed at the RX</a:t>
            </a:r>
            <a:br>
              <a:rPr lang="en-US" sz="2000" dirty="0" smtClean="0"/>
            </a:br>
            <a:r>
              <a:rPr lang="en-US" sz="2000" dirty="0" smtClean="0"/>
              <a:t>(e.g. due to the insertion of pilots)</a:t>
            </a:r>
          </a:p>
        </p:txBody>
      </p:sp>
      <p:sp>
        <p:nvSpPr>
          <p:cNvPr id="2" name="Datumsplatzhalter 1"/>
          <p:cNvSpPr>
            <a:spLocks noGrp="1"/>
          </p:cNvSpPr>
          <p:nvPr>
            <p:ph type="dt" sz="half" idx="10"/>
          </p:nvPr>
        </p:nvSpPr>
        <p:spPr>
          <a:xfrm>
            <a:off x="685800" y="378281"/>
            <a:ext cx="1600200" cy="215444"/>
          </a:xfrm>
        </p:spPr>
        <p:txBody>
          <a:bodyPr/>
          <a:lstStyle/>
          <a:p>
            <a:r>
              <a:rPr lang="en-US" altLang="en-US" dirty="0" smtClean="0"/>
              <a:t>Mar. </a:t>
            </a:r>
            <a:r>
              <a:rPr lang="en-US" altLang="en-US" dirty="0"/>
              <a:t>2017</a:t>
            </a:r>
          </a:p>
        </p:txBody>
      </p:sp>
      <p:sp>
        <p:nvSpPr>
          <p:cNvPr id="3" name="Fußzeilenplatzhalter 2"/>
          <p:cNvSpPr>
            <a:spLocks noGrp="1"/>
          </p:cNvSpPr>
          <p:nvPr>
            <p:ph type="ftr" sz="quarter" idx="11"/>
          </p:nvPr>
        </p:nvSpPr>
        <p:spPr/>
        <p:txBody>
          <a:bodyPr/>
          <a:lstStyle/>
          <a:p>
            <a:r>
              <a:rPr lang="en-US" altLang="en-US" dirty="0"/>
              <a:t>Hendrik Lieske, University of Erlangen-</a:t>
            </a:r>
            <a:r>
              <a:rPr lang="en-US" altLang="en-US" dirty="0" err="1"/>
              <a:t>Nürnberg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BE0149E0-3A38-4B5E-A0A5-D4007F44C2AA}" type="slidenum">
              <a:rPr lang="en-US" altLang="en-US" smtClean="0"/>
              <a:pPr>
                <a:defRPr/>
              </a:pPr>
              <a:t>7</a:t>
            </a:fld>
            <a:endParaRPr lang="en-US" altLang="en-US"/>
          </a:p>
        </p:txBody>
      </p:sp>
      <p:pic>
        <p:nvPicPr>
          <p:cNvPr id="9" name="Grafik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7232" y="3717032"/>
            <a:ext cx="1522800" cy="852240"/>
          </a:xfrm>
          <a:prstGeom prst="rect">
            <a:avLst/>
          </a:prstGeom>
        </p:spPr>
      </p:pic>
      <p:pic>
        <p:nvPicPr>
          <p:cNvPr id="10" name="Grafik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78441" y="3212976"/>
            <a:ext cx="3642031" cy="2022480"/>
          </a:xfrm>
          <a:prstGeom prst="rect">
            <a:avLst/>
          </a:prstGeom>
        </p:spPr>
      </p:pic>
      <p:pic>
        <p:nvPicPr>
          <p:cNvPr id="11" name="Grafik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8050" y="4010024"/>
            <a:ext cx="2423790" cy="572400"/>
          </a:xfrm>
          <a:prstGeom prst="rect">
            <a:avLst/>
          </a:prstGeom>
        </p:spPr>
      </p:pic>
    </p:spTree>
    <p:extLst>
      <p:ext uri="{BB962C8B-B14F-4D97-AF65-F5344CB8AC3E}">
        <p14:creationId xmlns:p14="http://schemas.microsoft.com/office/powerpoint/2010/main" val="35086200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85800" y="540000"/>
            <a:ext cx="7772400" cy="1066800"/>
          </a:xfrm>
        </p:spPr>
        <p:txBody>
          <a:bodyPr/>
          <a:lstStyle/>
          <a:p>
            <a:r>
              <a:rPr lang="de-DE" dirty="0" smtClean="0"/>
              <a:t>Information </a:t>
            </a:r>
            <a:r>
              <a:rPr lang="de-DE" dirty="0" err="1" smtClean="0"/>
              <a:t>Outage</a:t>
            </a:r>
            <a:r>
              <a:rPr lang="de-DE" dirty="0" smtClean="0"/>
              <a:t> </a:t>
            </a:r>
            <a:r>
              <a:rPr lang="de-DE" dirty="0" err="1" smtClean="0"/>
              <a:t>Probability</a:t>
            </a:r>
            <a:endParaRPr lang="de-DE" dirty="0"/>
          </a:p>
        </p:txBody>
      </p:sp>
      <p:sp>
        <p:nvSpPr>
          <p:cNvPr id="6" name="Inhaltsplatzhalter 5"/>
          <p:cNvSpPr>
            <a:spLocks noGrp="1"/>
          </p:cNvSpPr>
          <p:nvPr>
            <p:ph idx="1"/>
          </p:nvPr>
        </p:nvSpPr>
        <p:spPr>
          <a:xfrm>
            <a:off x="685800" y="1620000"/>
            <a:ext cx="8278688" cy="4114800"/>
          </a:xfrm>
        </p:spPr>
        <p:txBody>
          <a:bodyPr/>
          <a:lstStyle/>
          <a:p>
            <a:pPr>
              <a:tabLst>
                <a:tab pos="1614488" algn="l"/>
              </a:tabLst>
            </a:pPr>
            <a:r>
              <a:rPr lang="en-US" sz="2000" dirty="0" smtClean="0"/>
              <a:t>A </a:t>
            </a:r>
            <a:r>
              <a:rPr lang="en-US" sz="2000" b="1" dirty="0" smtClean="0"/>
              <a:t>practical</a:t>
            </a:r>
            <a:r>
              <a:rPr lang="en-US" sz="2000" dirty="0" smtClean="0"/>
              <a:t> performance </a:t>
            </a:r>
            <a:r>
              <a:rPr lang="en-US" sz="2000" b="1" dirty="0" smtClean="0"/>
              <a:t>metric</a:t>
            </a:r>
            <a:r>
              <a:rPr lang="en-US" sz="2000" dirty="0" smtClean="0"/>
              <a:t> for the decoding error probability of a (</a:t>
            </a:r>
            <a:r>
              <a:rPr lang="en-US" sz="2000" i="1" dirty="0" err="1" smtClean="0">
                <a:latin typeface="+mj-lt"/>
              </a:rPr>
              <a:t>n</a:t>
            </a:r>
            <a:r>
              <a:rPr lang="en-US" sz="2000" dirty="0" err="1" smtClean="0">
                <a:latin typeface="+mj-lt"/>
              </a:rPr>
              <a:t>,</a:t>
            </a:r>
            <a:r>
              <a:rPr lang="en-US" sz="2000" i="1" dirty="0" err="1" smtClean="0">
                <a:latin typeface="+mj-lt"/>
              </a:rPr>
              <a:t>k</a:t>
            </a:r>
            <a:r>
              <a:rPr lang="en-US" sz="2000" dirty="0" smtClean="0"/>
              <a:t>) block code is the </a:t>
            </a:r>
            <a:r>
              <a:rPr lang="en-US" sz="2000" b="1" dirty="0" smtClean="0"/>
              <a:t>information outage probability</a:t>
            </a:r>
            <a:r>
              <a:rPr lang="en-US" sz="2000" dirty="0" smtClean="0"/>
              <a:t> (IOP) [2]:</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where 	are the channel‘s input and output vectors, the </a:t>
            </a:r>
            <a:r>
              <a:rPr lang="en-US" sz="2000" dirty="0" err="1" smtClean="0"/>
              <a:t>r.v</a:t>
            </a:r>
            <a:r>
              <a:rPr lang="en-US" sz="2000" dirty="0" smtClean="0"/>
              <a:t>.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denotes the (normalized) </a:t>
            </a:r>
            <a:r>
              <a:rPr lang="en-US" sz="2000" b="1" dirty="0" smtClean="0"/>
              <a:t>information spectrum</a:t>
            </a:r>
            <a:r>
              <a:rPr lang="en-US" sz="2000" dirty="0" smtClean="0"/>
              <a:t> (rate), and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is the </a:t>
            </a:r>
            <a:r>
              <a:rPr lang="en-US" sz="2000" b="1" dirty="0" smtClean="0"/>
              <a:t>mutual information</a:t>
            </a:r>
            <a:r>
              <a:rPr lang="en-US" sz="2000" dirty="0" smtClean="0"/>
              <a:t> between the random input symbol </a:t>
            </a:r>
            <a:r>
              <a:rPr lang="en-US" sz="2000" i="1" dirty="0" err="1" smtClean="0">
                <a:latin typeface="+mj-lt"/>
              </a:rPr>
              <a:t>X</a:t>
            </a:r>
            <a:r>
              <a:rPr lang="en-US" sz="2000" i="1" baseline="-25000" dirty="0" err="1" smtClean="0">
                <a:latin typeface="+mj-lt"/>
              </a:rPr>
              <a:t>j</a:t>
            </a:r>
            <a:r>
              <a:rPr lang="en-US" sz="2000" dirty="0" smtClean="0"/>
              <a:t> </a:t>
            </a:r>
            <a:br>
              <a:rPr lang="en-US" sz="2000" dirty="0" smtClean="0"/>
            </a:br>
            <a:r>
              <a:rPr lang="en-US" sz="2000" dirty="0" smtClean="0"/>
              <a:t>and its channel output observation </a:t>
            </a:r>
            <a:r>
              <a:rPr lang="en-US" sz="2000" i="1" dirty="0" err="1" smtClean="0">
                <a:latin typeface="+mj-lt"/>
              </a:rPr>
              <a:t>Y</a:t>
            </a:r>
            <a:r>
              <a:rPr lang="en-US" sz="2000" i="1" baseline="-25000" dirty="0" err="1" smtClean="0">
                <a:latin typeface="+mj-lt"/>
              </a:rPr>
              <a:t>j</a:t>
            </a:r>
            <a:r>
              <a:rPr lang="en-US" sz="2000" dirty="0" smtClean="0"/>
              <a:t>. </a:t>
            </a:r>
            <a:endParaRPr lang="en-US" sz="1800" dirty="0" smtClean="0">
              <a:sym typeface="Wingdings" panose="05000000000000000000" pitchFamily="2" charset="2"/>
            </a:endParaRPr>
          </a:p>
        </p:txBody>
      </p:sp>
      <p:sp>
        <p:nvSpPr>
          <p:cNvPr id="2" name="Datumsplatzhalter 1"/>
          <p:cNvSpPr>
            <a:spLocks noGrp="1"/>
          </p:cNvSpPr>
          <p:nvPr>
            <p:ph type="dt" sz="half" idx="10"/>
          </p:nvPr>
        </p:nvSpPr>
        <p:spPr>
          <a:xfrm>
            <a:off x="685800" y="378281"/>
            <a:ext cx="1600200" cy="215444"/>
          </a:xfrm>
        </p:spPr>
        <p:txBody>
          <a:bodyPr/>
          <a:lstStyle/>
          <a:p>
            <a:r>
              <a:rPr lang="en-US" altLang="en-US" dirty="0" smtClean="0"/>
              <a:t>Mar. </a:t>
            </a:r>
            <a:r>
              <a:rPr lang="en-US" altLang="en-US" dirty="0"/>
              <a:t>2017</a:t>
            </a:r>
          </a:p>
        </p:txBody>
      </p:sp>
      <p:sp>
        <p:nvSpPr>
          <p:cNvPr id="3" name="Fußzeilenplatzhalter 2"/>
          <p:cNvSpPr>
            <a:spLocks noGrp="1"/>
          </p:cNvSpPr>
          <p:nvPr>
            <p:ph type="ftr" sz="quarter" idx="11"/>
          </p:nvPr>
        </p:nvSpPr>
        <p:spPr/>
        <p:txBody>
          <a:bodyPr/>
          <a:lstStyle/>
          <a:p>
            <a:r>
              <a:rPr lang="en-US" altLang="en-US" dirty="0"/>
              <a:t>Hendrik Lieske, University of Erlangen-</a:t>
            </a:r>
            <a:r>
              <a:rPr lang="en-US" altLang="en-US" dirty="0" err="1"/>
              <a:t>Nürnberg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BE0149E0-3A38-4B5E-A0A5-D4007F44C2AA}" type="slidenum">
              <a:rPr lang="en-US" altLang="en-US" smtClean="0"/>
              <a:pPr>
                <a:defRPr/>
              </a:pPr>
              <a:t>8</a:t>
            </a:fld>
            <a:endParaRPr lang="en-US" altLang="en-US"/>
          </a:p>
        </p:txBody>
      </p:sp>
      <p:graphicFrame>
        <p:nvGraphicFramePr>
          <p:cNvPr id="8" name="Objekt 7"/>
          <p:cNvGraphicFramePr>
            <a:graphicFrameLocks noChangeAspect="1"/>
          </p:cNvGraphicFramePr>
          <p:nvPr>
            <p:extLst>
              <p:ext uri="{D42A27DB-BD31-4B8C-83A1-F6EECF244321}">
                <p14:modId xmlns:p14="http://schemas.microsoft.com/office/powerpoint/2010/main" val="4285964059"/>
              </p:ext>
            </p:extLst>
          </p:nvPr>
        </p:nvGraphicFramePr>
        <p:xfrm>
          <a:off x="1412751" y="2469331"/>
          <a:ext cx="2825750" cy="455613"/>
        </p:xfrm>
        <a:graphic>
          <a:graphicData uri="http://schemas.openxmlformats.org/presentationml/2006/ole">
            <mc:AlternateContent xmlns:mc="http://schemas.openxmlformats.org/markup-compatibility/2006">
              <mc:Choice xmlns:v="urn:schemas-microsoft-com:vml" Requires="v">
                <p:oleObj spid="_x0000_s2187" name="Formel" r:id="rId3" imgW="1574640" imgH="253800" progId="Equation.3">
                  <p:embed/>
                </p:oleObj>
              </mc:Choice>
              <mc:Fallback>
                <p:oleObj name="Formel" r:id="rId3" imgW="1574640" imgH="253800" progId="Equation.3">
                  <p:embed/>
                  <p:pic>
                    <p:nvPicPr>
                      <p:cNvPr id="0" name=""/>
                      <p:cNvPicPr/>
                      <p:nvPr/>
                    </p:nvPicPr>
                    <p:blipFill>
                      <a:blip r:embed="rId4"/>
                      <a:stretch>
                        <a:fillRect/>
                      </a:stretch>
                    </p:blipFill>
                    <p:spPr>
                      <a:xfrm>
                        <a:off x="1412751" y="2469331"/>
                        <a:ext cx="2825750" cy="455613"/>
                      </a:xfrm>
                      <a:prstGeom prst="rect">
                        <a:avLst/>
                      </a:prstGeom>
                    </p:spPr>
                  </p:pic>
                </p:oleObj>
              </mc:Fallback>
            </mc:AlternateContent>
          </a:graphicData>
        </a:graphic>
      </p:graphicFrame>
      <p:graphicFrame>
        <p:nvGraphicFramePr>
          <p:cNvPr id="10" name="Objekt 9"/>
          <p:cNvGraphicFramePr>
            <a:graphicFrameLocks noChangeAspect="1"/>
          </p:cNvGraphicFramePr>
          <p:nvPr>
            <p:extLst>
              <p:ext uri="{D42A27DB-BD31-4B8C-83A1-F6EECF244321}">
                <p14:modId xmlns:p14="http://schemas.microsoft.com/office/powerpoint/2010/main" val="2317384256"/>
              </p:ext>
            </p:extLst>
          </p:nvPr>
        </p:nvGraphicFramePr>
        <p:xfrm>
          <a:off x="1412751" y="3573016"/>
          <a:ext cx="2376264" cy="722759"/>
        </p:xfrm>
        <a:graphic>
          <a:graphicData uri="http://schemas.openxmlformats.org/presentationml/2006/ole">
            <mc:AlternateContent xmlns:mc="http://schemas.openxmlformats.org/markup-compatibility/2006">
              <mc:Choice xmlns:v="urn:schemas-microsoft-com:vml" Requires="v">
                <p:oleObj spid="_x0000_s2188" name="Formel" r:id="rId5" imgW="1460160" imgH="444240" progId="Equation.3">
                  <p:embed/>
                </p:oleObj>
              </mc:Choice>
              <mc:Fallback>
                <p:oleObj name="Formel" r:id="rId5" imgW="1460160" imgH="444240" progId="Equation.3">
                  <p:embed/>
                  <p:pic>
                    <p:nvPicPr>
                      <p:cNvPr id="0" name="Objekt 7"/>
                      <p:cNvPicPr>
                        <a:picLocks noChangeAspect="1" noChangeArrowheads="1"/>
                      </p:cNvPicPr>
                      <p:nvPr/>
                    </p:nvPicPr>
                    <p:blipFill>
                      <a:blip r:embed="rId6"/>
                      <a:srcRect/>
                      <a:stretch>
                        <a:fillRect/>
                      </a:stretch>
                    </p:blipFill>
                    <p:spPr bwMode="auto">
                      <a:xfrm>
                        <a:off x="1412751" y="3573016"/>
                        <a:ext cx="2376264" cy="722759"/>
                      </a:xfrm>
                      <a:prstGeom prst="rect">
                        <a:avLst/>
                      </a:prstGeom>
                      <a:noFill/>
                      <a:ln>
                        <a:noFill/>
                      </a:ln>
                    </p:spPr>
                  </p:pic>
                </p:oleObj>
              </mc:Fallback>
            </mc:AlternateContent>
          </a:graphicData>
        </a:graphic>
      </p:graphicFrame>
      <p:graphicFrame>
        <p:nvGraphicFramePr>
          <p:cNvPr id="11" name="Objekt 10"/>
          <p:cNvGraphicFramePr>
            <a:graphicFrameLocks noChangeAspect="1"/>
          </p:cNvGraphicFramePr>
          <p:nvPr>
            <p:extLst>
              <p:ext uri="{D42A27DB-BD31-4B8C-83A1-F6EECF244321}">
                <p14:modId xmlns:p14="http://schemas.microsoft.com/office/powerpoint/2010/main" val="595428913"/>
              </p:ext>
            </p:extLst>
          </p:nvPr>
        </p:nvGraphicFramePr>
        <p:xfrm>
          <a:off x="1412751" y="4797152"/>
          <a:ext cx="2943225" cy="822325"/>
        </p:xfrm>
        <a:graphic>
          <a:graphicData uri="http://schemas.openxmlformats.org/presentationml/2006/ole">
            <mc:AlternateContent xmlns:mc="http://schemas.openxmlformats.org/markup-compatibility/2006">
              <mc:Choice xmlns:v="urn:schemas-microsoft-com:vml" Requires="v">
                <p:oleObj spid="_x0000_s2189" name="Formel" r:id="rId7" imgW="1815840" imgH="507960" progId="Equation.3">
                  <p:embed/>
                </p:oleObj>
              </mc:Choice>
              <mc:Fallback>
                <p:oleObj name="Formel" r:id="rId7" imgW="1815840" imgH="507960" progId="Equation.3">
                  <p:embed/>
                  <p:pic>
                    <p:nvPicPr>
                      <p:cNvPr id="0" name="Objekt 9"/>
                      <p:cNvPicPr>
                        <a:picLocks noChangeAspect="1" noChangeArrowheads="1"/>
                      </p:cNvPicPr>
                      <p:nvPr/>
                    </p:nvPicPr>
                    <p:blipFill>
                      <a:blip r:embed="rId8"/>
                      <a:srcRect/>
                      <a:stretch>
                        <a:fillRect/>
                      </a:stretch>
                    </p:blipFill>
                    <p:spPr bwMode="auto">
                      <a:xfrm>
                        <a:off x="1412751" y="4797152"/>
                        <a:ext cx="2943225" cy="822325"/>
                      </a:xfrm>
                      <a:prstGeom prst="rect">
                        <a:avLst/>
                      </a:prstGeom>
                      <a:noFill/>
                      <a:ln>
                        <a:noFill/>
                      </a:ln>
                    </p:spPr>
                  </p:pic>
                </p:oleObj>
              </mc:Fallback>
            </mc:AlternateContent>
          </a:graphicData>
        </a:graphic>
      </p:graphicFrame>
      <p:graphicFrame>
        <p:nvGraphicFramePr>
          <p:cNvPr id="12" name="Objekt 11"/>
          <p:cNvGraphicFramePr>
            <a:graphicFrameLocks noChangeAspect="1"/>
          </p:cNvGraphicFramePr>
          <p:nvPr>
            <p:extLst>
              <p:ext uri="{D42A27DB-BD31-4B8C-83A1-F6EECF244321}">
                <p14:modId xmlns:p14="http://schemas.microsoft.com/office/powerpoint/2010/main" val="1558351618"/>
              </p:ext>
            </p:extLst>
          </p:nvPr>
        </p:nvGraphicFramePr>
        <p:xfrm>
          <a:off x="1831497" y="3115879"/>
          <a:ext cx="592138" cy="433387"/>
        </p:xfrm>
        <a:graphic>
          <a:graphicData uri="http://schemas.openxmlformats.org/presentationml/2006/ole">
            <mc:AlternateContent xmlns:mc="http://schemas.openxmlformats.org/markup-compatibility/2006">
              <mc:Choice xmlns:v="urn:schemas-microsoft-com:vml" Requires="v">
                <p:oleObj spid="_x0000_s2190" name="Formel" r:id="rId9" imgW="330120" imgH="241200" progId="Equation.3">
                  <p:embed/>
                </p:oleObj>
              </mc:Choice>
              <mc:Fallback>
                <p:oleObj name="Formel" r:id="rId9" imgW="330120" imgH="241200" progId="Equation.3">
                  <p:embed/>
                  <p:pic>
                    <p:nvPicPr>
                      <p:cNvPr id="0" name="Objekt 7"/>
                      <p:cNvPicPr>
                        <a:picLocks noChangeAspect="1" noChangeArrowheads="1"/>
                      </p:cNvPicPr>
                      <p:nvPr/>
                    </p:nvPicPr>
                    <p:blipFill>
                      <a:blip r:embed="rId10"/>
                      <a:srcRect/>
                      <a:stretch>
                        <a:fillRect/>
                      </a:stretch>
                    </p:blipFill>
                    <p:spPr bwMode="auto">
                      <a:xfrm>
                        <a:off x="1831497" y="3115879"/>
                        <a:ext cx="592138" cy="433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490359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685800" y="540000"/>
            <a:ext cx="7772400" cy="10668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r>
              <a:rPr lang="de-DE" dirty="0"/>
              <a:t>Information </a:t>
            </a:r>
            <a:r>
              <a:rPr lang="de-DE" dirty="0" err="1"/>
              <a:t>Outage</a:t>
            </a:r>
            <a:r>
              <a:rPr lang="de-DE" dirty="0"/>
              <a:t> </a:t>
            </a:r>
            <a:r>
              <a:rPr lang="de-DE" dirty="0" err="1"/>
              <a:t>Probability</a:t>
            </a:r>
            <a:endParaRPr lang="de-DE" dirty="0"/>
          </a:p>
        </p:txBody>
      </p:sp>
      <p:sp>
        <p:nvSpPr>
          <p:cNvPr id="6" name="Inhaltsplatzhalter 5"/>
          <p:cNvSpPr>
            <a:spLocks noGrp="1"/>
          </p:cNvSpPr>
          <p:nvPr>
            <p:ph idx="1"/>
          </p:nvPr>
        </p:nvSpPr>
        <p:spPr>
          <a:xfrm>
            <a:off x="685800" y="1620000"/>
            <a:ext cx="7772400" cy="4114800"/>
          </a:xfrm>
        </p:spPr>
        <p:txBody>
          <a:bodyPr/>
          <a:lstStyle/>
          <a:p>
            <a:r>
              <a:rPr lang="en-US" sz="2000" dirty="0" smtClean="0"/>
              <a:t>In a </a:t>
            </a:r>
            <a:r>
              <a:rPr lang="en-US" sz="2000" b="1" dirty="0" smtClean="0"/>
              <a:t>FHSS scenario</a:t>
            </a:r>
            <a:r>
              <a:rPr lang="en-US" sz="2000" dirty="0" smtClean="0"/>
              <a:t>, the </a:t>
            </a:r>
            <a:r>
              <a:rPr lang="en-US" sz="2000" b="1" dirty="0" smtClean="0"/>
              <a:t>instantaneous SNR</a:t>
            </a:r>
            <a:r>
              <a:rPr lang="en-US" sz="2000" dirty="0" smtClean="0"/>
              <a:t> (</a:t>
            </a:r>
            <a:r>
              <a:rPr lang="en-US" sz="2000" i="1" dirty="0" err="1" smtClean="0">
                <a:latin typeface="+mj-lt"/>
              </a:rPr>
              <a:t>E</a:t>
            </a:r>
            <a:r>
              <a:rPr lang="en-US" sz="2000" baseline="-25000" dirty="0" err="1" smtClean="0">
                <a:latin typeface="+mj-lt"/>
              </a:rPr>
              <a:t>s</a:t>
            </a:r>
            <a:r>
              <a:rPr lang="en-US" sz="2000" dirty="0" smtClean="0">
                <a:latin typeface="+mj-lt"/>
              </a:rPr>
              <a:t>/</a:t>
            </a:r>
            <a:r>
              <a:rPr lang="en-US" sz="2000" i="1" dirty="0" smtClean="0">
                <a:latin typeface="+mj-lt"/>
              </a:rPr>
              <a:t>N</a:t>
            </a:r>
            <a:r>
              <a:rPr lang="en-US" sz="2000" baseline="-25000" dirty="0" smtClean="0">
                <a:latin typeface="+mj-lt"/>
              </a:rPr>
              <a:t>0</a:t>
            </a:r>
            <a:r>
              <a:rPr lang="en-US" sz="2000" dirty="0" smtClean="0"/>
              <a:t>) for </a:t>
            </a:r>
            <a:br>
              <a:rPr lang="en-US" sz="2000" dirty="0" smtClean="0"/>
            </a:br>
            <a:r>
              <a:rPr lang="en-US" sz="2000" dirty="0" smtClean="0"/>
              <a:t>symbol </a:t>
            </a:r>
            <a:r>
              <a:rPr lang="en-US" sz="2000" i="1" dirty="0" err="1" smtClean="0">
                <a:latin typeface="+mj-lt"/>
              </a:rPr>
              <a:t>i</a:t>
            </a:r>
            <a:r>
              <a:rPr lang="en-US" sz="2000" dirty="0" smtClean="0"/>
              <a:t> (</a:t>
            </a:r>
            <a:r>
              <a:rPr lang="en-US" sz="2000" dirty="0" smtClean="0">
                <a:latin typeface="+mj-lt"/>
              </a:rPr>
              <a:t>1 ≤ </a:t>
            </a:r>
            <a:r>
              <a:rPr lang="en-US" sz="2000" i="1" dirty="0" err="1" smtClean="0">
                <a:latin typeface="+mj-lt"/>
              </a:rPr>
              <a:t>i</a:t>
            </a:r>
            <a:r>
              <a:rPr lang="en-US" sz="2000" dirty="0" smtClean="0">
                <a:latin typeface="+mj-lt"/>
              </a:rPr>
              <a:t> ≤ </a:t>
            </a:r>
            <a:r>
              <a:rPr lang="en-US" sz="2000" i="1" dirty="0" smtClean="0">
                <a:latin typeface="+mj-lt"/>
              </a:rPr>
              <a:t>n</a:t>
            </a:r>
            <a:r>
              <a:rPr lang="en-US" sz="2000" dirty="0" smtClean="0"/>
              <a:t>) depends on the fading state of the corresponding </a:t>
            </a:r>
            <a:r>
              <a:rPr lang="en-US" sz="2000" dirty="0" err="1" smtClean="0"/>
              <a:t>subpacket</a:t>
            </a:r>
            <a:r>
              <a:rPr lang="en-US" sz="2000" dirty="0" smtClean="0"/>
              <a:t>, i.e. on the realization of the </a:t>
            </a:r>
            <a:br>
              <a:rPr lang="en-US" sz="2000" dirty="0" smtClean="0"/>
            </a:br>
            <a:r>
              <a:rPr lang="en-US" sz="2000" b="1" dirty="0" smtClean="0"/>
              <a:t>channel transfer function</a:t>
            </a:r>
            <a:r>
              <a:rPr lang="en-US" sz="2000" dirty="0" smtClean="0"/>
              <a:t> </a:t>
            </a:r>
            <a:r>
              <a:rPr lang="en-US" sz="2000" i="1" u="sng" dirty="0" smtClean="0">
                <a:latin typeface="+mj-lt"/>
              </a:rPr>
              <a:t>H</a:t>
            </a:r>
            <a:r>
              <a:rPr lang="en-US" sz="2000" dirty="0" smtClean="0">
                <a:latin typeface="+mj-lt"/>
              </a:rPr>
              <a:t>( </a:t>
            </a:r>
            <a:r>
              <a:rPr lang="en-US" sz="2000" i="1" dirty="0" smtClean="0">
                <a:latin typeface="+mj-lt"/>
              </a:rPr>
              <a:t>f</a:t>
            </a:r>
            <a:r>
              <a:rPr lang="en-US" sz="2000" dirty="0" smtClean="0">
                <a:latin typeface="+mj-lt"/>
              </a:rPr>
              <a:t> )</a:t>
            </a:r>
            <a:r>
              <a:rPr lang="en-US" sz="2000" dirty="0" smtClean="0"/>
              <a:t>.</a:t>
            </a:r>
          </a:p>
          <a:p>
            <a:endParaRPr lang="en-US" sz="2000" dirty="0" smtClean="0"/>
          </a:p>
          <a:p>
            <a:endParaRPr lang="en-US" sz="2000" dirty="0" smtClean="0"/>
          </a:p>
          <a:p>
            <a:endParaRPr lang="en-US" sz="2000" dirty="0" smtClean="0"/>
          </a:p>
          <a:p>
            <a:r>
              <a:rPr lang="en-US" sz="2000" dirty="0" smtClean="0"/>
              <a:t>The following results are based on the </a:t>
            </a:r>
            <a:r>
              <a:rPr lang="en-US" sz="2000" b="1" dirty="0" smtClean="0"/>
              <a:t>numerical framework</a:t>
            </a:r>
            <a:r>
              <a:rPr lang="en-US" sz="2000" dirty="0" smtClean="0"/>
              <a:t> recently proposed in [3] for </a:t>
            </a:r>
            <a:r>
              <a:rPr lang="en-US" sz="2000" b="1" dirty="0" smtClean="0"/>
              <a:t>BPSK channel inputs</a:t>
            </a:r>
            <a:r>
              <a:rPr lang="en-US" sz="2000" dirty="0" smtClean="0"/>
              <a:t>, because well-known results for complex Gaussian channel inputs would overestimate the achievable performance in typical modulation-constraint LPWA setups. </a:t>
            </a:r>
            <a:endParaRPr lang="en-US" sz="1800" dirty="0" smtClean="0">
              <a:sym typeface="Wingdings" panose="05000000000000000000" pitchFamily="2" charset="2"/>
            </a:endParaRPr>
          </a:p>
        </p:txBody>
      </p:sp>
      <p:sp>
        <p:nvSpPr>
          <p:cNvPr id="2" name="Datumsplatzhalter 1"/>
          <p:cNvSpPr>
            <a:spLocks noGrp="1"/>
          </p:cNvSpPr>
          <p:nvPr>
            <p:ph type="dt" sz="half" idx="10"/>
          </p:nvPr>
        </p:nvSpPr>
        <p:spPr>
          <a:xfrm>
            <a:off x="685800" y="378281"/>
            <a:ext cx="1600200" cy="215444"/>
          </a:xfrm>
        </p:spPr>
        <p:txBody>
          <a:bodyPr/>
          <a:lstStyle/>
          <a:p>
            <a:r>
              <a:rPr lang="en-US" altLang="en-US" dirty="0" smtClean="0"/>
              <a:t>Mar. </a:t>
            </a:r>
            <a:r>
              <a:rPr lang="en-US" altLang="en-US" dirty="0"/>
              <a:t>2017</a:t>
            </a:r>
          </a:p>
        </p:txBody>
      </p:sp>
      <p:sp>
        <p:nvSpPr>
          <p:cNvPr id="3" name="Fußzeilenplatzhalter 2"/>
          <p:cNvSpPr>
            <a:spLocks noGrp="1"/>
          </p:cNvSpPr>
          <p:nvPr>
            <p:ph type="ftr" sz="quarter" idx="11"/>
          </p:nvPr>
        </p:nvSpPr>
        <p:spPr/>
        <p:txBody>
          <a:bodyPr/>
          <a:lstStyle/>
          <a:p>
            <a:r>
              <a:rPr lang="en-US" altLang="en-US" dirty="0"/>
              <a:t>Hendrik Lieske, University of Erlangen-</a:t>
            </a:r>
            <a:r>
              <a:rPr lang="en-US" altLang="en-US" dirty="0" err="1"/>
              <a:t>Nürnberg</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smtClean="0"/>
              <a:t>Slide </a:t>
            </a:r>
            <a:fld id="{BE0149E0-3A38-4B5E-A0A5-D4007F44C2AA}" type="slidenum">
              <a:rPr lang="en-US" altLang="en-US" smtClean="0"/>
              <a:pPr>
                <a:defRPr/>
              </a:pPr>
              <a:t>9</a:t>
            </a:fld>
            <a:endParaRPr lang="en-US" altLang="en-US"/>
          </a:p>
        </p:txBody>
      </p:sp>
    </p:spTree>
    <p:extLst>
      <p:ext uri="{BB962C8B-B14F-4D97-AF65-F5344CB8AC3E}">
        <p14:creationId xmlns:p14="http://schemas.microsoft.com/office/powerpoint/2010/main" val="335095417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959</Words>
  <Application>Microsoft Office PowerPoint</Application>
  <PresentationFormat>Bildschirmpräsentation (4:3)</PresentationFormat>
  <Paragraphs>279</Paragraphs>
  <Slides>22</Slides>
  <Notes>7</Notes>
  <HiddenSlides>0</HiddenSlides>
  <MMClips>0</MMClips>
  <ScaleCrop>false</ScaleCrop>
  <HeadingPairs>
    <vt:vector size="6" baseType="variant">
      <vt:variant>
        <vt:lpstr>Design</vt:lpstr>
      </vt:variant>
      <vt:variant>
        <vt:i4>1</vt:i4>
      </vt:variant>
      <vt:variant>
        <vt:lpstr>Eingebettete OLE-Server</vt:lpstr>
      </vt:variant>
      <vt:variant>
        <vt:i4>1</vt:i4>
      </vt:variant>
      <vt:variant>
        <vt:lpstr>Folientitel</vt:lpstr>
      </vt:variant>
      <vt:variant>
        <vt:i4>22</vt:i4>
      </vt:variant>
    </vt:vector>
  </HeadingPairs>
  <TitlesOfParts>
    <vt:vector size="24" baseType="lpstr">
      <vt:lpstr>IEEE-P802_15_Rbt</vt:lpstr>
      <vt:lpstr>Formel</vt:lpstr>
      <vt:lpstr>PowerPoint-Präsentation</vt:lpstr>
      <vt:lpstr>FHSS Link Performance Evaluation for LPWAN Systems</vt:lpstr>
      <vt:lpstr>Motivation</vt:lpstr>
      <vt:lpstr>Motivation</vt:lpstr>
      <vt:lpstr>Agenda</vt:lpstr>
      <vt:lpstr>System Model</vt:lpstr>
      <vt:lpstr>System Model</vt:lpstr>
      <vt:lpstr>Information Outage Probability</vt:lpstr>
      <vt:lpstr>Information Outage Probability</vt:lpstr>
      <vt:lpstr>Information Outage Probability</vt:lpstr>
      <vt:lpstr>Agenda</vt:lpstr>
      <vt:lpstr>Two-Path Fading Environment</vt:lpstr>
      <vt:lpstr>Two-Path Fading Environment</vt:lpstr>
      <vt:lpstr>Two-Path Fading Environment</vt:lpstr>
      <vt:lpstr>Two-Path Fading Environment</vt:lpstr>
      <vt:lpstr>Two-Path Fading Environment</vt:lpstr>
      <vt:lpstr>Outdoor Rural Channel Model</vt:lpstr>
      <vt:lpstr>Outdoor Rural Channel Model</vt:lpstr>
      <vt:lpstr>Outdoor Rural Channel Model</vt:lpstr>
      <vt:lpstr>Conclusions</vt:lpstr>
      <vt:lpstr>References</vt:lpstr>
      <vt:lpstr>Thank You!  Discussion?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327</cp:revision>
  <cp:lastPrinted>1998-02-10T13:28:06Z</cp:lastPrinted>
  <dcterms:created xsi:type="dcterms:W3CDTF">2017-01-12T10:02:28Z</dcterms:created>
  <dcterms:modified xsi:type="dcterms:W3CDTF">2017-03-15T18:31:34Z</dcterms:modified>
</cp:coreProperties>
</file>