
<file path=[Content_Types].xml><?xml version="1.0" encoding="utf-8"?>
<Types xmlns="http://schemas.openxmlformats.org/package/2006/content-types">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419" r:id="rId2"/>
    <p:sldId id="420" r:id="rId3"/>
    <p:sldId id="421" r:id="rId4"/>
    <p:sldId id="442" r:id="rId5"/>
    <p:sldId id="423" r:id="rId6"/>
    <p:sldId id="424" r:id="rId7"/>
    <p:sldId id="425" r:id="rId8"/>
    <p:sldId id="426" r:id="rId9"/>
    <p:sldId id="427" r:id="rId10"/>
    <p:sldId id="428" r:id="rId11"/>
    <p:sldId id="429" r:id="rId12"/>
    <p:sldId id="430" r:id="rId13"/>
    <p:sldId id="431" r:id="rId14"/>
    <p:sldId id="450" r:id="rId15"/>
    <p:sldId id="449" r:id="rId16"/>
    <p:sldId id="457" r:id="rId17"/>
    <p:sldId id="458" r:id="rId18"/>
    <p:sldId id="460" r:id="rId19"/>
    <p:sldId id="451" r:id="rId20"/>
    <p:sldId id="452" r:id="rId21"/>
    <p:sldId id="453" r:id="rId22"/>
    <p:sldId id="459" r:id="rId23"/>
    <p:sldId id="454" r:id="rId24"/>
    <p:sldId id="434" r:id="rId25"/>
    <p:sldId id="436" r:id="rId26"/>
    <p:sldId id="440" r:id="rId27"/>
  </p:sldIdLst>
  <p:sldSz cx="9144000" cy="6858000" type="screen4x3"/>
  <p:notesSz cx="7104063"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erotiana" initials="V" lastIdx="7"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04" autoAdjust="0"/>
    <p:restoredTop sz="95219" autoAdjust="0"/>
  </p:normalViewPr>
  <p:slideViewPr>
    <p:cSldViewPr>
      <p:cViewPr varScale="1">
        <p:scale>
          <a:sx n="77" d="100"/>
          <a:sy n="77" d="100"/>
        </p:scale>
        <p:origin x="-150"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1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31726" y="196079"/>
            <a:ext cx="275998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2359" y="196079"/>
            <a:ext cx="2366395"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62764" y="9905481"/>
            <a:ext cx="2210261"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sz="11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3234" y="9905481"/>
            <a:ext cx="1419836"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8138">
              <a:defRPr sz="1100">
                <a:ea typeface="굴림" charset="-127"/>
              </a:defRPr>
            </a:lvl1pPr>
          </a:lstStyle>
          <a:p>
            <a:pPr>
              <a:defRPr/>
            </a:pPr>
            <a:r>
              <a:rPr lang="en-US" altLang="ko-KR"/>
              <a:t>Page </a:t>
            </a:r>
            <a:fld id="{BD05A700-BA78-421C-A37A-5AAE1C708A2D}" type="slidenum">
              <a:rPr lang="en-US" altLang="ko-KR"/>
              <a:pPr>
                <a:defRPr/>
              </a:pPr>
              <a:t>‹#›</a:t>
            </a:fld>
            <a:endParaRPr lang="en-US" altLang="ko-KR"/>
          </a:p>
        </p:txBody>
      </p:sp>
      <p:sp>
        <p:nvSpPr>
          <p:cNvPr id="9222" name="Line 6"/>
          <p:cNvSpPr>
            <a:spLocks noChangeShapeType="1"/>
          </p:cNvSpPr>
          <p:nvPr/>
        </p:nvSpPr>
        <p:spPr bwMode="auto">
          <a:xfrm>
            <a:off x="710733" y="427172"/>
            <a:ext cx="5682600"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
        <p:nvSpPr>
          <p:cNvPr id="9223" name="Rectangle 7"/>
          <p:cNvSpPr>
            <a:spLocks noChangeArrowheads="1"/>
          </p:cNvSpPr>
          <p:nvPr/>
        </p:nvSpPr>
        <p:spPr bwMode="auto">
          <a:xfrm>
            <a:off x="710732" y="9905482"/>
            <a:ext cx="728622" cy="184666"/>
          </a:xfrm>
          <a:prstGeom prst="rect">
            <a:avLst/>
          </a:prstGeom>
          <a:noFill/>
          <a:ln w="9525">
            <a:noFill/>
            <a:miter lim="800000"/>
            <a:headEnd/>
            <a:tailEnd/>
          </a:ln>
        </p:spPr>
        <p:txBody>
          <a:bodyPr lIns="0" tIns="0" rIns="0" bIns="0">
            <a:spAutoFit/>
          </a:bodyPr>
          <a:lstStyle/>
          <a:p>
            <a:pPr defTabSz="998138">
              <a:defRPr/>
            </a:pPr>
            <a:r>
              <a:rPr lang="en-US" altLang="ko-KR">
                <a:ea typeface="굴림" pitchFamily="50" charset="-127"/>
              </a:rPr>
              <a:t>Submission</a:t>
            </a:r>
          </a:p>
        </p:txBody>
      </p:sp>
      <p:sp>
        <p:nvSpPr>
          <p:cNvPr id="9224" name="Line 8"/>
          <p:cNvSpPr>
            <a:spLocks noChangeShapeType="1"/>
          </p:cNvSpPr>
          <p:nvPr/>
        </p:nvSpPr>
        <p:spPr bwMode="auto">
          <a:xfrm>
            <a:off x="710732" y="9893226"/>
            <a:ext cx="5840359"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Tree>
    <p:extLst>
      <p:ext uri="{BB962C8B-B14F-4D97-AF65-F5344CB8AC3E}">
        <p14:creationId xmlns:p14="http://schemas.microsoft.com/office/powerpoint/2010/main" val="2874184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52031" y="108544"/>
            <a:ext cx="2883587"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70072" y="108544"/>
            <a:ext cx="280389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ea typeface="굴림" charset="-127"/>
              </a:defRPr>
            </a:lvl1pPr>
          </a:lstStyle>
          <a:p>
            <a:pPr>
              <a:defRPr/>
            </a:pPr>
            <a:r>
              <a:rPr lang="en-US" altLang="ko-KR"/>
              <a:t>&lt;month year&gt;</a:t>
            </a:r>
          </a:p>
        </p:txBody>
      </p:sp>
      <p:sp>
        <p:nvSpPr>
          <p:cNvPr id="7172" name="Rectangle 4"/>
          <p:cNvSpPr>
            <a:spLocks noGrp="1" noRot="1" noChangeAspect="1" noChangeArrowheads="1" noTextEdit="1"/>
          </p:cNvSpPr>
          <p:nvPr>
            <p:ph type="sldImg" idx="2"/>
          </p:nvPr>
        </p:nvSpPr>
        <p:spPr bwMode="auto">
          <a:xfrm>
            <a:off x="1001713" y="773113"/>
            <a:ext cx="5100637"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6558" y="4861704"/>
            <a:ext cx="5210947" cy="4606101"/>
          </a:xfrm>
          <a:prstGeom prst="rect">
            <a:avLst/>
          </a:prstGeom>
          <a:noFill/>
          <a:ln w="9525">
            <a:noFill/>
            <a:miter lim="800000"/>
            <a:headEnd/>
            <a:tailEnd/>
          </a:ln>
          <a:effectLst/>
        </p:spPr>
        <p:txBody>
          <a:bodyPr vert="horz" wrap="square" lIns="100153" tIns="49228" rIns="100153" bIns="4922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4298" y="9908983"/>
            <a:ext cx="257132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884" lvl="4" algn="r" defTabSz="998138">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5565" y="9908983"/>
            <a:ext cx="82132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a:ea typeface="굴림" charset="-127"/>
              </a:defRPr>
            </a:lvl1pPr>
          </a:lstStyle>
          <a:p>
            <a:pPr>
              <a:defRPr/>
            </a:pPr>
            <a:r>
              <a:rPr lang="en-US" altLang="ko-KR"/>
              <a:t>Page </a:t>
            </a:r>
            <a:fld id="{5D484542-D160-4DC6-98CE-B3F80D4A0826}" type="slidenum">
              <a:rPr lang="en-US" altLang="ko-KR"/>
              <a:pPr>
                <a:defRPr/>
              </a:pPr>
              <a:t>‹#›</a:t>
            </a:fld>
            <a:endParaRPr lang="en-US" altLang="ko-KR"/>
          </a:p>
        </p:txBody>
      </p:sp>
      <p:sp>
        <p:nvSpPr>
          <p:cNvPr id="7176" name="Rectangle 8"/>
          <p:cNvSpPr>
            <a:spLocks noChangeArrowheads="1"/>
          </p:cNvSpPr>
          <p:nvPr/>
        </p:nvSpPr>
        <p:spPr bwMode="auto">
          <a:xfrm>
            <a:off x="741633" y="9908983"/>
            <a:ext cx="728622" cy="184666"/>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7177" name="Line 9"/>
          <p:cNvSpPr>
            <a:spLocks noChangeShapeType="1"/>
          </p:cNvSpPr>
          <p:nvPr/>
        </p:nvSpPr>
        <p:spPr bwMode="auto">
          <a:xfrm>
            <a:off x="741633" y="9907232"/>
            <a:ext cx="5620797"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
        <p:nvSpPr>
          <p:cNvPr id="7178" name="Line 10"/>
          <p:cNvSpPr>
            <a:spLocks noChangeShapeType="1"/>
          </p:cNvSpPr>
          <p:nvPr/>
        </p:nvSpPr>
        <p:spPr bwMode="auto">
          <a:xfrm>
            <a:off x="663567" y="327382"/>
            <a:ext cx="5776930"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Tree>
    <p:extLst>
      <p:ext uri="{BB962C8B-B14F-4D97-AF65-F5344CB8AC3E}">
        <p14:creationId xmlns:p14="http://schemas.microsoft.com/office/powerpoint/2010/main" val="353911476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xfrm>
            <a:off x="3552031" y="105545"/>
            <a:ext cx="2883587" cy="237593"/>
          </a:xfrm>
          <a:noFill/>
        </p:spPr>
        <p:txBody>
          <a:bodyPr/>
          <a:lstStyle/>
          <a:p>
            <a:r>
              <a:rPr lang="ko-KR" altLang="en-US" smtClean="0"/>
              <a:t>doc.: IEEE 802.15-&lt;doc#&gt;</a:t>
            </a:r>
            <a:endParaRPr lang="en-US" altLang="ko-KR" smtClean="0"/>
          </a:p>
        </p:txBody>
      </p:sp>
      <p:sp>
        <p:nvSpPr>
          <p:cNvPr id="7171" name="Rectangle 3"/>
          <p:cNvSpPr>
            <a:spLocks noGrp="1" noChangeArrowheads="1"/>
          </p:cNvSpPr>
          <p:nvPr>
            <p:ph type="dt" sz="quarter" idx="1"/>
          </p:nvPr>
        </p:nvSpPr>
        <p:spPr>
          <a:xfrm>
            <a:off x="670072" y="105545"/>
            <a:ext cx="2803893" cy="237593"/>
          </a:xfrm>
          <a:noFill/>
        </p:spPr>
        <p:txBody>
          <a:bodyPr/>
          <a:lstStyle/>
          <a:p>
            <a:r>
              <a:rPr lang="ko-KR" altLang="en-US" smtClean="0"/>
              <a:t>&lt;month year&gt;</a:t>
            </a:r>
            <a:endParaRPr lang="en-US" altLang="ko-KR" smtClean="0"/>
          </a:p>
        </p:txBody>
      </p:sp>
      <p:sp>
        <p:nvSpPr>
          <p:cNvPr id="7172" name="Rectangle 6"/>
          <p:cNvSpPr>
            <a:spLocks noGrp="1" noChangeArrowheads="1"/>
          </p:cNvSpPr>
          <p:nvPr>
            <p:ph type="ftr" sz="quarter" idx="4"/>
          </p:nvPr>
        </p:nvSpPr>
        <p:spPr>
          <a:xfrm>
            <a:off x="3864298" y="9908982"/>
            <a:ext cx="2571320" cy="184666"/>
          </a:xfrm>
          <a:noFill/>
        </p:spPr>
        <p:txBody>
          <a:bodyPr/>
          <a:lstStyle/>
          <a:p>
            <a:pPr lvl="4"/>
            <a:r>
              <a:rPr lang="ko-KR" altLang="en-US" smtClean="0"/>
              <a:t>&lt;author&gt;, &lt;company&gt;</a:t>
            </a:r>
            <a:endParaRPr lang="en-US" altLang="ko-KR" smtClean="0"/>
          </a:p>
        </p:txBody>
      </p:sp>
      <p:sp>
        <p:nvSpPr>
          <p:cNvPr id="7173" name="Rectangle 7"/>
          <p:cNvSpPr>
            <a:spLocks noGrp="1" noChangeArrowheads="1"/>
          </p:cNvSpPr>
          <p:nvPr>
            <p:ph type="sldNum" sz="quarter" idx="5"/>
          </p:nvPr>
        </p:nvSpPr>
        <p:spPr>
          <a:xfrm>
            <a:off x="3005565" y="9908982"/>
            <a:ext cx="821326" cy="184666"/>
          </a:xfrm>
          <a:noFill/>
        </p:spPr>
        <p:txBody>
          <a:bodyPr/>
          <a:lstStyle/>
          <a:p>
            <a:r>
              <a:rPr lang="en-US" altLang="ko-KR" smtClean="0">
                <a:ea typeface="Gulim" pitchFamily="34" charset="-127"/>
              </a:rPr>
              <a:t>Page </a:t>
            </a:r>
            <a:fld id="{9921F1DE-A05C-4985-8EA4-5F6A5154CF91}" type="slidenum">
              <a:rPr lang="en-US" altLang="ko-KR" smtClean="0">
                <a:ea typeface="Gulim" pitchFamily="34" charset="-127"/>
              </a:rPr>
              <a:pPr/>
              <a:t>1</a:t>
            </a:fld>
            <a:endParaRPr lang="en-US" altLang="ko-KR" smtClean="0">
              <a:ea typeface="Gulim" pitchFamily="34" charset="-127"/>
            </a:endParaRPr>
          </a:p>
        </p:txBody>
      </p:sp>
      <p:sp>
        <p:nvSpPr>
          <p:cNvPr id="7174" name="Rectangle 2"/>
          <p:cNvSpPr>
            <a:spLocks noGrp="1" noRot="1" noChangeAspect="1" noChangeArrowheads="1" noTextEdit="1"/>
          </p:cNvSpPr>
          <p:nvPr>
            <p:ph type="sldImg"/>
          </p:nvPr>
        </p:nvSpPr>
        <p:spPr>
          <a:xfrm>
            <a:off x="1001713" y="773113"/>
            <a:ext cx="5100637" cy="3825875"/>
          </a:xfrm>
          <a:ln/>
        </p:spPr>
      </p:sp>
      <p:sp>
        <p:nvSpPr>
          <p:cNvPr id="7175" name="Rectangle 3"/>
          <p:cNvSpPr>
            <a:spLocks noGrp="1" noChangeArrowheads="1"/>
          </p:cNvSpPr>
          <p:nvPr>
            <p:ph type="body" idx="1"/>
          </p:nvPr>
        </p:nvSpPr>
        <p:spPr>
          <a:noFill/>
          <a:ln/>
        </p:spPr>
        <p:txBody>
          <a:bodyPr/>
          <a:lstStyle/>
          <a:p>
            <a:endParaRPr lang="ko-KR" altLang="en-US" dirty="0" smtClean="0">
              <a:ea typeface="Gulim" pitchFamily="34" charset="-127"/>
            </a:endParaRPr>
          </a:p>
        </p:txBody>
      </p:sp>
    </p:spTree>
    <p:extLst>
      <p:ext uri="{BB962C8B-B14F-4D97-AF65-F5344CB8AC3E}">
        <p14:creationId xmlns:p14="http://schemas.microsoft.com/office/powerpoint/2010/main" val="1853925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smtClean="0"/>
              <a:t>March 2017</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DC9D6A01-0AA4-4316-8C3A-65AE6D75AA21}"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a:xfrm>
            <a:off x="685800" y="548680"/>
            <a:ext cx="7772400" cy="792162"/>
          </a:xfrm>
        </p:spPr>
        <p:txBody>
          <a:bodyPr/>
          <a:lstStyle/>
          <a:p>
            <a:r>
              <a:rPr lang="ko-KR" altLang="en-US" dirty="0" smtClean="0"/>
              <a:t>마스터 제목 스타일 편집</a:t>
            </a:r>
            <a:endParaRPr lang="ko-KR" altLang="en-US" dirty="0"/>
          </a:p>
        </p:txBody>
      </p:sp>
      <p:sp>
        <p:nvSpPr>
          <p:cNvPr id="3" name="세로 텍스트 개체 틀 2"/>
          <p:cNvSpPr>
            <a:spLocks noGrp="1"/>
          </p:cNvSpPr>
          <p:nvPr>
            <p:ph type="body" orient="vert" idx="1"/>
          </p:nvPr>
        </p:nvSpPr>
        <p:spPr>
          <a:xfrm>
            <a:off x="685800" y="1412776"/>
            <a:ext cx="7772400" cy="4896543"/>
          </a:xfrm>
        </p:spPr>
        <p:txBody>
          <a:bodyPr vert="horz"/>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March 2017</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84AAA5-CE2F-4939-AEC2-ED01B1707667}"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smtClean="0"/>
              <a:t>March 2017</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dirty="0"/>
              <a:t>Slide </a:t>
            </a:r>
            <a:fld id="{56BEC2EA-1D7B-457D-BD29-5C3FD9FCA07C}" type="slidenum">
              <a:rPr lang="en-US" altLang="ko-KR"/>
              <a:pPr>
                <a:defRPr/>
              </a:pPr>
              <a:t>‹#›</a:t>
            </a:fld>
            <a:endParaRPr lang="en-US" altLang="ko-KR" dirty="0"/>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p:spPr>
        <p:txBody>
          <a:bodyPr lIns="0" tIns="0" rIns="0" bIns="0" anchor="b">
            <a:spAutoFit/>
          </a:bodyPr>
          <a:lstStyle/>
          <a:p>
            <a:pPr lvl="4" algn="r">
              <a:defRPr/>
            </a:pPr>
            <a:r>
              <a:rPr lang="en-US" altLang="ko-KR" sz="1400" b="1" dirty="0">
                <a:ea typeface="굴림" pitchFamily="50" charset="-127"/>
              </a:rPr>
              <a:t>doc.: IEEE </a:t>
            </a:r>
            <a:r>
              <a:rPr lang="en-US" altLang="ko-KR" sz="1400" b="1" dirty="0" smtClean="0">
                <a:ea typeface="굴림" pitchFamily="50" charset="-127"/>
              </a:rPr>
              <a:t>802.15-17-0205-00-0010</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55" r:id="rId1"/>
    <p:sldLayoutId id="2147483658" r:id="rId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1.png"/><Relationship Id="rId4" Type="http://schemas.openxmlformats.org/officeDocument/2006/relationships/image" Target="../media/image14.png"/></Relationships>
</file>

<file path=ppt/slides/_rels/slide13.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18.png"/><Relationship Id="rId7" Type="http://schemas.openxmlformats.org/officeDocument/2006/relationships/image" Target="../media/image17.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file:///C:\Users\Verotiana\Documents\NICT\Paper\2017-03-01SRW%20Tutorial\Feature%20figures.vsd\Drawing\~Routing%20capabilities\Sheet.122" TargetMode="External"/><Relationship Id="rId5" Type="http://schemas.openxmlformats.org/officeDocument/2006/relationships/image" Target="../media/image16.wmf"/><Relationship Id="rId4" Type="http://schemas.openxmlformats.org/officeDocument/2006/relationships/oleObject" Target="file:///C:\Users\Verotiana\Documents\NICT\Paper\2017-03-01SRW%20Tutorial\Feature%20figures.vsd\Drawing\~Routing%20capabilities\Sheet.121" TargetMode="External"/><Relationship Id="rId9" Type="http://schemas.openxmlformats.org/officeDocument/2006/relationships/image" Target="../media/image19.png"/></Relationships>
</file>

<file path=ppt/slides/_rels/slide1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3.png"/><Relationship Id="rId1" Type="http://schemas.openxmlformats.org/officeDocument/2006/relationships/slideLayout" Target="../slideLayouts/slideLayout2.xml"/><Relationship Id="rId5" Type="http://schemas.openxmlformats.org/officeDocument/2006/relationships/image" Target="../media/image25.png"/><Relationship Id="rId4" Type="http://schemas.openxmlformats.org/officeDocument/2006/relationships/image" Target="../media/image24.png"/></Relationships>
</file>

<file path=ppt/slides/_rels/slide18.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5" Type="http://schemas.openxmlformats.org/officeDocument/2006/relationships/image" Target="../media/image28.png"/><Relationship Id="rId4" Type="http://schemas.openxmlformats.org/officeDocument/2006/relationships/image" Target="../media/image27.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0"/>
          </p:nvPr>
        </p:nvSpPr>
        <p:spPr>
          <a:noFill/>
        </p:spPr>
        <p:txBody>
          <a:bodyPr/>
          <a:lstStyle/>
          <a:p>
            <a:pPr>
              <a:defRPr/>
            </a:pPr>
            <a:r>
              <a:rPr lang="en-US" altLang="ko-KR" dirty="0" smtClean="0"/>
              <a:t>March 2017</a:t>
            </a:r>
            <a:endParaRPr lang="en-US" altLang="ko-KR" dirty="0"/>
          </a:p>
        </p:txBody>
      </p:sp>
      <p:sp>
        <p:nvSpPr>
          <p:cNvPr id="27651" name="Rectangle 3"/>
          <p:cNvSpPr>
            <a:spLocks noChangeArrowheads="1"/>
          </p:cNvSpPr>
          <p:nvPr/>
        </p:nvSpPr>
        <p:spPr bwMode="auto">
          <a:xfrm>
            <a:off x="179512" y="609600"/>
            <a:ext cx="8785101" cy="4616648"/>
          </a:xfrm>
          <a:prstGeom prst="rect">
            <a:avLst/>
          </a:prstGeom>
          <a:noFill/>
          <a:ln w="12700">
            <a:noFill/>
            <a:miter lim="800000"/>
            <a:headEnd type="none" w="sm" len="sm"/>
            <a:tailEnd type="none" w="sm" len="sm"/>
          </a:ln>
          <a:effectLst/>
        </p:spPr>
        <p:txBody>
          <a:bodyPr wrap="square">
            <a:spAutoFit/>
          </a:bodyPr>
          <a:lstStyle/>
          <a:p>
            <a:pPr algn="ctr">
              <a:defRPr/>
            </a:pPr>
            <a:r>
              <a:rPr kumimoji="0" lang="en-US" altLang="ko-KR" sz="1800" b="1" u="sng" dirty="0">
                <a:effectLst>
                  <a:outerShdw blurRad="38100" dist="38100" dir="2700000" algn="tl">
                    <a:srgbClr val="C0C0C0"/>
                  </a:outerShdw>
                </a:effectLst>
              </a:rPr>
              <a:t>Project: IEEE P802.15 Working Group for Wireless Personal Area Networks (WPANs)</a:t>
            </a:r>
            <a:endParaRPr kumimoji="0" lang="en-US" altLang="ko-KR" sz="1600" b="1" dirty="0"/>
          </a:p>
          <a:p>
            <a:pPr>
              <a:defRPr/>
            </a:pPr>
            <a:endParaRPr kumimoji="0" lang="en-US" altLang="ko-KR" sz="1600" dirty="0"/>
          </a:p>
          <a:p>
            <a:pPr>
              <a:defRPr/>
            </a:pPr>
            <a:r>
              <a:rPr kumimoji="0" lang="en-US" altLang="ko-KR" sz="1600" b="1" dirty="0"/>
              <a:t>Submission Title:</a:t>
            </a:r>
            <a:r>
              <a:rPr kumimoji="0" lang="en-US" altLang="ko-KR" sz="1600" dirty="0"/>
              <a:t> </a:t>
            </a:r>
            <a:r>
              <a:rPr lang="en-US" altLang="ko-KR" sz="1600" b="1" dirty="0" smtClean="0"/>
              <a:t>Overview Tutorial </a:t>
            </a:r>
            <a:r>
              <a:rPr lang="en-US" altLang="ko-KR" sz="1600" b="1" dirty="0" smtClean="0"/>
              <a:t>on IEEE 802.15.10</a:t>
            </a:r>
            <a:endParaRPr kumimoji="0" lang="en-US" altLang="ko-KR" sz="1700" b="1" dirty="0"/>
          </a:p>
          <a:p>
            <a:pPr>
              <a:defRPr/>
            </a:pPr>
            <a:r>
              <a:rPr kumimoji="0" lang="en-US" altLang="ko-KR" sz="1600" dirty="0"/>
              <a:t>	</a:t>
            </a:r>
          </a:p>
          <a:p>
            <a:pPr>
              <a:defRPr/>
            </a:pPr>
            <a:r>
              <a:rPr lang="en-US" altLang="ko-KR" sz="1600" b="1" dirty="0"/>
              <a:t>Date Submitted: </a:t>
            </a:r>
            <a:r>
              <a:rPr lang="en-US" altLang="ko-KR" sz="1600" dirty="0"/>
              <a:t>  </a:t>
            </a:r>
            <a:r>
              <a:rPr lang="en-US" altLang="ko-KR" sz="1600" dirty="0" smtClean="0"/>
              <a:t>March, 2017 </a:t>
            </a:r>
            <a:endParaRPr lang="en-US" altLang="ko-KR" sz="1600" dirty="0"/>
          </a:p>
          <a:p>
            <a:pPr>
              <a:defRPr/>
            </a:pPr>
            <a:r>
              <a:rPr lang="en-US" altLang="ko-KR" sz="1600" b="1" dirty="0"/>
              <a:t>Source:</a:t>
            </a:r>
            <a:r>
              <a:rPr lang="en-US" altLang="ko-KR" sz="1600" dirty="0"/>
              <a:t> </a:t>
            </a:r>
            <a:r>
              <a:rPr lang="en-US" altLang="ko-KR" sz="1600" dirty="0" smtClean="0"/>
              <a:t>Clint Powell (Powell Wireless </a:t>
            </a:r>
            <a:r>
              <a:rPr lang="en-US" altLang="ko-KR" sz="1600" dirty="0" err="1" smtClean="0"/>
              <a:t>Commsulting</a:t>
            </a:r>
            <a:r>
              <a:rPr lang="en-US" altLang="ko-KR" sz="1600" dirty="0" smtClean="0"/>
              <a:t>, LLC), Verotiana Rabarijaona (NICT), Charles Perkins (</a:t>
            </a:r>
            <a:r>
              <a:rPr lang="en-US" altLang="ko-KR" sz="1600" dirty="0" err="1" smtClean="0"/>
              <a:t>Futurewei</a:t>
            </a:r>
            <a:r>
              <a:rPr lang="en-US" altLang="ko-KR" sz="1600" dirty="0" smtClean="0"/>
              <a:t>), Noriyuki Sato (OKI)</a:t>
            </a:r>
            <a:endParaRPr lang="en-US" altLang="ko-KR" sz="1600" dirty="0"/>
          </a:p>
          <a:p>
            <a:pPr>
              <a:defRPr/>
            </a:pPr>
            <a:r>
              <a:rPr lang="en-US" altLang="ko-KR" sz="1600" b="1" dirty="0" smtClean="0"/>
              <a:t>Voice</a:t>
            </a:r>
            <a:r>
              <a:rPr lang="en-US" altLang="ko-KR" sz="1600" dirty="0"/>
              <a:t>: </a:t>
            </a:r>
            <a:r>
              <a:rPr lang="en-US" sz="1600" dirty="0"/>
              <a:t>+1-480-586-8457</a:t>
            </a:r>
            <a:r>
              <a:rPr lang="en-US" altLang="ko-KR" sz="1600" dirty="0" smtClean="0"/>
              <a:t>, </a:t>
            </a:r>
            <a:r>
              <a:rPr lang="en-US" altLang="ko-KR" sz="1600" dirty="0"/>
              <a:t>E-Mail: </a:t>
            </a:r>
            <a:r>
              <a:rPr lang="en-US" sz="1600" dirty="0"/>
              <a:t>cpowell@ieee.org</a:t>
            </a:r>
            <a:r>
              <a:rPr lang="en-US" altLang="ko-KR" sz="1600" dirty="0" smtClean="0"/>
              <a:t> </a:t>
            </a:r>
            <a:endParaRPr lang="en-US" altLang="ko-KR" sz="1600" dirty="0"/>
          </a:p>
          <a:p>
            <a:pPr>
              <a:defRPr/>
            </a:pPr>
            <a:r>
              <a:rPr lang="en-US" altLang="ko-KR" sz="1600" b="1" dirty="0"/>
              <a:t>Re:</a:t>
            </a:r>
            <a:r>
              <a:rPr lang="en-US" altLang="ko-KR" sz="1600" dirty="0"/>
              <a:t> </a:t>
            </a:r>
          </a:p>
          <a:p>
            <a:pPr>
              <a:spcBef>
                <a:spcPts val="600"/>
              </a:spcBef>
              <a:spcAft>
                <a:spcPts val="600"/>
              </a:spcAft>
              <a:defRPr/>
            </a:pPr>
            <a:r>
              <a:rPr lang="en-US" altLang="ko-KR" sz="1600" b="1" dirty="0"/>
              <a:t>Abstract:</a:t>
            </a:r>
            <a:r>
              <a:rPr lang="en-US" altLang="ko-KR" sz="1600" dirty="0"/>
              <a:t>	 </a:t>
            </a:r>
            <a:r>
              <a:rPr lang="en-US" altLang="ko-KR" sz="1600" dirty="0" smtClean="0"/>
              <a:t>Overview of IEEE 802.15.10 Recommended Practice</a:t>
            </a:r>
            <a:endParaRPr lang="en-US" altLang="ko-KR" sz="1600" dirty="0"/>
          </a:p>
          <a:p>
            <a:pPr>
              <a:spcBef>
                <a:spcPts val="600"/>
              </a:spcBef>
              <a:spcAft>
                <a:spcPts val="600"/>
              </a:spcAft>
              <a:defRPr/>
            </a:pPr>
            <a:r>
              <a:rPr lang="en-US" altLang="ko-KR" sz="1600" b="1" dirty="0"/>
              <a:t>Purpose:</a:t>
            </a:r>
            <a:r>
              <a:rPr lang="en-US" altLang="ko-KR" sz="1600" dirty="0"/>
              <a:t>	</a:t>
            </a:r>
            <a:r>
              <a:rPr lang="en-US" altLang="ko-KR" sz="1600" dirty="0" smtClean="0"/>
              <a:t>Introduction to L2R</a:t>
            </a:r>
            <a:endParaRPr lang="en-US" altLang="ko-KR" sz="1600" dirty="0"/>
          </a:p>
          <a:p>
            <a:pPr>
              <a:defRPr/>
            </a:pPr>
            <a:r>
              <a:rPr lang="en-US" altLang="ko-KR" sz="1600" b="1" dirty="0"/>
              <a:t>Notice:</a:t>
            </a:r>
            <a:r>
              <a:rPr lang="en-US" altLang="ko-KR"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t>Release:</a:t>
            </a:r>
            <a:r>
              <a:rPr lang="en-US" altLang="ko-KR" sz="1600" dirty="0"/>
              <a:t>	The contributor acknowledges and accepts that this contribution becomes the property of IEEE and may be made publicly available by P802.15.	</a:t>
            </a:r>
          </a:p>
        </p:txBody>
      </p:sp>
      <p:sp>
        <p:nvSpPr>
          <p:cNvPr id="2" name="Date Placeholder 1"/>
          <p:cNvSpPr>
            <a:spLocks noGrp="1"/>
          </p:cNvSpPr>
          <p:nvPr>
            <p:ph type="dt" sz="half" idx="10"/>
          </p:nvPr>
        </p:nvSpPr>
        <p:spPr/>
        <p:txBody>
          <a:bodyPr/>
          <a:lstStyle/>
          <a:p>
            <a:pPr>
              <a:defRPr/>
            </a:pPr>
            <a:r>
              <a:rPr lang="en-US" altLang="ko-KR" smtClean="0"/>
              <a:t>March 2017</a:t>
            </a:r>
            <a:endParaRPr lang="en-US" altLang="ko-KR" dirty="0"/>
          </a:p>
        </p:txBody>
      </p:sp>
      <p:sp>
        <p:nvSpPr>
          <p:cNvPr id="11" name="Slide Number Placeholder 5"/>
          <p:cNvSpPr>
            <a:spLocks noGrp="1"/>
          </p:cNvSpPr>
          <p:nvPr>
            <p:ph type="sldNum" sz="quarter" idx="12"/>
          </p:nvPr>
        </p:nvSpPr>
        <p:spPr>
          <a:xfrm>
            <a:off x="4306888" y="6475413"/>
            <a:ext cx="530225" cy="182562"/>
          </a:xfrm>
        </p:spPr>
        <p:txBody>
          <a:bodyPr/>
          <a:lstStyle/>
          <a:p>
            <a:pPr>
              <a:defRPr/>
            </a:pPr>
            <a:r>
              <a:rPr lang="en-US" altLang="ko-KR" dirty="0" smtClean="0"/>
              <a:t>Slide </a:t>
            </a:r>
            <a:fld id="{DC9D6A01-0AA4-4316-8C3A-65AE6D75AA21}" type="slidenum">
              <a:rPr lang="en-US" altLang="ko-KR" smtClean="0"/>
              <a:pPr>
                <a:defRPr/>
              </a:pPr>
              <a:t>1</a:t>
            </a:fld>
            <a:endParaRPr lang="en-US" altLang="ko-KR" dirty="0"/>
          </a:p>
        </p:txBody>
      </p:sp>
      <p:sp>
        <p:nvSpPr>
          <p:cNvPr id="13" name="TextBox 12"/>
          <p:cNvSpPr txBox="1"/>
          <p:nvPr/>
        </p:nvSpPr>
        <p:spPr>
          <a:xfrm>
            <a:off x="6228184" y="6438527"/>
            <a:ext cx="2448272" cy="461665"/>
          </a:xfrm>
          <a:prstGeom prst="rect">
            <a:avLst/>
          </a:prstGeom>
          <a:noFill/>
        </p:spPr>
        <p:txBody>
          <a:bodyPr wrap="square" rtlCol="0">
            <a:spAutoFit/>
          </a:bodyPr>
          <a:lstStyle/>
          <a:p>
            <a:r>
              <a:rPr lang="en-US" dirty="0" smtClean="0"/>
              <a:t>Clint Powell, Verotiana Rabarijaona,</a:t>
            </a:r>
          </a:p>
          <a:p>
            <a:r>
              <a:rPr lang="en-US" dirty="0" smtClean="0"/>
              <a:t>Charles Perkins, Noriyuki Sato</a:t>
            </a:r>
            <a:endParaRPr lang="en-US" dirty="0"/>
          </a:p>
        </p:txBody>
      </p:sp>
    </p:spTree>
  </p:cSld>
  <p:clrMapOvr>
    <a:masterClrMapping/>
  </p:clrMapOvr>
  <p:transition spd="slow" advTm="903"/>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48680"/>
            <a:ext cx="7772400" cy="792162"/>
          </a:xfrm>
        </p:spPr>
        <p:txBody>
          <a:bodyPr/>
          <a:lstStyle/>
          <a:p>
            <a:r>
              <a:rPr lang="en-US" dirty="0" smtClean="0"/>
              <a:t>IE’s &amp; Uses</a:t>
            </a:r>
            <a:endParaRPr lang="en-US" dirty="0"/>
          </a:p>
        </p:txBody>
      </p:sp>
      <p:sp>
        <p:nvSpPr>
          <p:cNvPr id="4" name="Date Placeholder 3"/>
          <p:cNvSpPr>
            <a:spLocks noGrp="1"/>
          </p:cNvSpPr>
          <p:nvPr>
            <p:ph type="dt" sz="half" idx="10"/>
          </p:nvPr>
        </p:nvSpPr>
        <p:spPr/>
        <p:txBody>
          <a:bodyPr/>
          <a:lstStyle/>
          <a:p>
            <a:pPr>
              <a:defRPr/>
            </a:pPr>
            <a:r>
              <a:rPr lang="en-US" altLang="ko-KR" smtClean="0"/>
              <a:t>March 2017</a:t>
            </a:r>
            <a:endParaRPr lang="en-US" altLang="ko-KR" dirty="0"/>
          </a:p>
        </p:txBody>
      </p:sp>
      <p:sp>
        <p:nvSpPr>
          <p:cNvPr id="6" name="Slide Number Placeholder 5"/>
          <p:cNvSpPr>
            <a:spLocks noGrp="1"/>
          </p:cNvSpPr>
          <p:nvPr>
            <p:ph type="sldNum" sz="quarter" idx="12"/>
          </p:nvPr>
        </p:nvSpPr>
        <p:spPr>
          <a:xfrm>
            <a:off x="4306888" y="6475413"/>
            <a:ext cx="530225" cy="182562"/>
          </a:xfrm>
        </p:spPr>
        <p:txBody>
          <a:bodyPr/>
          <a:lstStyle/>
          <a:p>
            <a:pPr>
              <a:defRPr/>
            </a:pPr>
            <a:r>
              <a:rPr lang="en-US" altLang="ko-KR" dirty="0" smtClean="0"/>
              <a:t>Slide </a:t>
            </a:r>
            <a:fld id="{3B84AAA5-CE2F-4939-AEC2-ED01B1707667}" type="slidenum">
              <a:rPr lang="en-US" altLang="ko-KR" smtClean="0"/>
              <a:pPr>
                <a:defRPr/>
              </a:pPr>
              <a:t>10</a:t>
            </a:fld>
            <a:endParaRPr lang="en-US" altLang="ko-KR" dirty="0"/>
          </a:p>
        </p:txBody>
      </p:sp>
      <p:graphicFrame>
        <p:nvGraphicFramePr>
          <p:cNvPr id="8" name="Table 7"/>
          <p:cNvGraphicFramePr>
            <a:graphicFrameLocks noGrp="1"/>
          </p:cNvGraphicFramePr>
          <p:nvPr>
            <p:extLst>
              <p:ext uri="{D42A27DB-BD31-4B8C-83A1-F6EECF244321}">
                <p14:modId xmlns:p14="http://schemas.microsoft.com/office/powerpoint/2010/main" val="1901704790"/>
              </p:ext>
            </p:extLst>
          </p:nvPr>
        </p:nvGraphicFramePr>
        <p:xfrm>
          <a:off x="228599" y="1254125"/>
          <a:ext cx="8686802" cy="5073558"/>
        </p:xfrm>
        <a:graphic>
          <a:graphicData uri="http://schemas.openxmlformats.org/drawingml/2006/table">
            <a:tbl>
              <a:tblPr firstRow="1" bandRow="1"/>
              <a:tblGrid>
                <a:gridCol w="4051154"/>
                <a:gridCol w="4635648"/>
              </a:tblGrid>
              <a:tr h="345726">
                <a:tc>
                  <a:txBody>
                    <a:bodyPr/>
                    <a:lstStyle>
                      <a:lvl1pPr marL="0" algn="l" defTabSz="914400" rtl="0" eaLnBrk="1" latinLnBrk="1" hangingPunct="1">
                        <a:defRPr sz="1800" b="1" kern="1200">
                          <a:solidFill>
                            <a:schemeClr val="bg1"/>
                          </a:solidFill>
                          <a:latin typeface="Calibri"/>
                        </a:defRPr>
                      </a:lvl1pPr>
                      <a:lvl2pPr marL="457200" algn="l" defTabSz="914400" rtl="0" eaLnBrk="1" latinLnBrk="1" hangingPunct="1">
                        <a:defRPr sz="1800" b="1" kern="1200">
                          <a:solidFill>
                            <a:schemeClr val="bg1"/>
                          </a:solidFill>
                          <a:latin typeface="Calibri"/>
                        </a:defRPr>
                      </a:lvl2pPr>
                      <a:lvl3pPr marL="914400" algn="l" defTabSz="914400" rtl="0" eaLnBrk="1" latinLnBrk="1" hangingPunct="1">
                        <a:defRPr sz="1800" b="1" kern="1200">
                          <a:solidFill>
                            <a:schemeClr val="bg1"/>
                          </a:solidFill>
                          <a:latin typeface="Calibri"/>
                        </a:defRPr>
                      </a:lvl3pPr>
                      <a:lvl4pPr marL="1371600" algn="l" defTabSz="914400" rtl="0" eaLnBrk="1" latinLnBrk="1" hangingPunct="1">
                        <a:defRPr sz="1800" b="1" kern="1200">
                          <a:solidFill>
                            <a:schemeClr val="bg1"/>
                          </a:solidFill>
                          <a:latin typeface="Calibri"/>
                        </a:defRPr>
                      </a:lvl4pPr>
                      <a:lvl5pPr marL="1828800" algn="l" defTabSz="914400" rtl="0" eaLnBrk="1" latinLnBrk="1" hangingPunct="1">
                        <a:defRPr sz="1800" b="1" kern="1200">
                          <a:solidFill>
                            <a:schemeClr val="bg1"/>
                          </a:solidFill>
                          <a:latin typeface="Calibri"/>
                        </a:defRPr>
                      </a:lvl5pPr>
                      <a:lvl6pPr marL="2286000" algn="l" defTabSz="914400" rtl="0" eaLnBrk="1" latinLnBrk="1" hangingPunct="1">
                        <a:defRPr sz="1800" b="1" kern="1200">
                          <a:solidFill>
                            <a:schemeClr val="bg1"/>
                          </a:solidFill>
                          <a:latin typeface="Calibri"/>
                        </a:defRPr>
                      </a:lvl6pPr>
                      <a:lvl7pPr marL="2743200" algn="l" defTabSz="914400" rtl="0" eaLnBrk="1" latinLnBrk="1" hangingPunct="1">
                        <a:defRPr sz="1800" b="1" kern="1200">
                          <a:solidFill>
                            <a:schemeClr val="bg1"/>
                          </a:solidFill>
                          <a:latin typeface="Calibri"/>
                        </a:defRPr>
                      </a:lvl7pPr>
                      <a:lvl8pPr marL="3200400" algn="l" defTabSz="914400" rtl="0" eaLnBrk="1" latinLnBrk="1" hangingPunct="1">
                        <a:defRPr sz="1800" b="1" kern="1200">
                          <a:solidFill>
                            <a:schemeClr val="bg1"/>
                          </a:solidFill>
                          <a:latin typeface="Calibri"/>
                        </a:defRPr>
                      </a:lvl8pPr>
                      <a:lvl9pPr marL="3657600" algn="l" defTabSz="914400" rtl="0" eaLnBrk="1" latinLnBrk="1" hangingPunct="1">
                        <a:defRPr sz="1800" b="1" kern="1200">
                          <a:solidFill>
                            <a:schemeClr val="bg1"/>
                          </a:solidFill>
                          <a:latin typeface="Calibri"/>
                        </a:defRPr>
                      </a:lvl9pPr>
                    </a:lstStyle>
                    <a:p>
                      <a:pPr algn="ctr"/>
                      <a:r>
                        <a:rPr lang="en-US" sz="1600" dirty="0" smtClean="0"/>
                        <a:t>IE name</a:t>
                      </a:r>
                      <a:endParaRPr lang="en-US" sz="1600" dirty="0"/>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lvl1pPr marL="0" algn="l" defTabSz="914400" rtl="0" eaLnBrk="1" latinLnBrk="1" hangingPunct="1">
                        <a:defRPr sz="1800" b="1" kern="1200">
                          <a:solidFill>
                            <a:schemeClr val="bg1"/>
                          </a:solidFill>
                          <a:latin typeface="Calibri"/>
                        </a:defRPr>
                      </a:lvl1pPr>
                      <a:lvl2pPr marL="457200" algn="l" defTabSz="914400" rtl="0" eaLnBrk="1" latinLnBrk="1" hangingPunct="1">
                        <a:defRPr sz="1800" b="1" kern="1200">
                          <a:solidFill>
                            <a:schemeClr val="bg1"/>
                          </a:solidFill>
                          <a:latin typeface="Calibri"/>
                        </a:defRPr>
                      </a:lvl2pPr>
                      <a:lvl3pPr marL="914400" algn="l" defTabSz="914400" rtl="0" eaLnBrk="1" latinLnBrk="1" hangingPunct="1">
                        <a:defRPr sz="1800" b="1" kern="1200">
                          <a:solidFill>
                            <a:schemeClr val="bg1"/>
                          </a:solidFill>
                          <a:latin typeface="Calibri"/>
                        </a:defRPr>
                      </a:lvl3pPr>
                      <a:lvl4pPr marL="1371600" algn="l" defTabSz="914400" rtl="0" eaLnBrk="1" latinLnBrk="1" hangingPunct="1">
                        <a:defRPr sz="1800" b="1" kern="1200">
                          <a:solidFill>
                            <a:schemeClr val="bg1"/>
                          </a:solidFill>
                          <a:latin typeface="Calibri"/>
                        </a:defRPr>
                      </a:lvl4pPr>
                      <a:lvl5pPr marL="1828800" algn="l" defTabSz="914400" rtl="0" eaLnBrk="1" latinLnBrk="1" hangingPunct="1">
                        <a:defRPr sz="1800" b="1" kern="1200">
                          <a:solidFill>
                            <a:schemeClr val="bg1"/>
                          </a:solidFill>
                          <a:latin typeface="Calibri"/>
                        </a:defRPr>
                      </a:lvl5pPr>
                      <a:lvl6pPr marL="2286000" algn="l" defTabSz="914400" rtl="0" eaLnBrk="1" latinLnBrk="1" hangingPunct="1">
                        <a:defRPr sz="1800" b="1" kern="1200">
                          <a:solidFill>
                            <a:schemeClr val="bg1"/>
                          </a:solidFill>
                          <a:latin typeface="Calibri"/>
                        </a:defRPr>
                      </a:lvl6pPr>
                      <a:lvl7pPr marL="2743200" algn="l" defTabSz="914400" rtl="0" eaLnBrk="1" latinLnBrk="1" hangingPunct="1">
                        <a:defRPr sz="1800" b="1" kern="1200">
                          <a:solidFill>
                            <a:schemeClr val="bg1"/>
                          </a:solidFill>
                          <a:latin typeface="Calibri"/>
                        </a:defRPr>
                      </a:lvl7pPr>
                      <a:lvl8pPr marL="3200400" algn="l" defTabSz="914400" rtl="0" eaLnBrk="1" latinLnBrk="1" hangingPunct="1">
                        <a:defRPr sz="1800" b="1" kern="1200">
                          <a:solidFill>
                            <a:schemeClr val="bg1"/>
                          </a:solidFill>
                          <a:latin typeface="Calibri"/>
                        </a:defRPr>
                      </a:lvl8pPr>
                      <a:lvl9pPr marL="3657600" algn="l" defTabSz="914400" rtl="0" eaLnBrk="1" latinLnBrk="1" hangingPunct="1">
                        <a:defRPr sz="1800" b="1" kern="1200">
                          <a:solidFill>
                            <a:schemeClr val="bg1"/>
                          </a:solidFill>
                          <a:latin typeface="Calibri"/>
                        </a:defRPr>
                      </a:lvl9pPr>
                    </a:lstStyle>
                    <a:p>
                      <a:pPr algn="ctr"/>
                      <a:r>
                        <a:rPr lang="en-US" sz="1600" dirty="0" smtClean="0"/>
                        <a:t>Description</a:t>
                      </a:r>
                      <a:endParaRPr lang="en-US" sz="1600" dirty="0"/>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r>
              <a:tr h="345726">
                <a:tc>
                  <a:txBody>
                    <a:bodyPr/>
                    <a:lstStyle>
                      <a:lvl1pPr marL="0" algn="l" defTabSz="914400" rtl="0" eaLnBrk="1" latinLnBrk="1" hangingPunct="1">
                        <a:defRPr sz="1800" kern="1200">
                          <a:solidFill>
                            <a:schemeClr val="tx1"/>
                          </a:solidFill>
                          <a:latin typeface="Calibri"/>
                        </a:defRPr>
                      </a:lvl1pPr>
                      <a:lvl2pPr marL="457200" algn="l" defTabSz="914400" rtl="0" eaLnBrk="1" latinLnBrk="1" hangingPunct="1">
                        <a:defRPr sz="1800" kern="1200">
                          <a:solidFill>
                            <a:schemeClr val="tx1"/>
                          </a:solidFill>
                          <a:latin typeface="Calibri"/>
                        </a:defRPr>
                      </a:lvl2pPr>
                      <a:lvl3pPr marL="914400" algn="l" defTabSz="914400" rtl="0" eaLnBrk="1" latinLnBrk="1" hangingPunct="1">
                        <a:defRPr sz="1800" kern="1200">
                          <a:solidFill>
                            <a:schemeClr val="tx1"/>
                          </a:solidFill>
                          <a:latin typeface="Calibri"/>
                        </a:defRPr>
                      </a:lvl3pPr>
                      <a:lvl4pPr marL="1371600" algn="l" defTabSz="914400" rtl="0" eaLnBrk="1" latinLnBrk="1" hangingPunct="1">
                        <a:defRPr sz="1800" kern="1200">
                          <a:solidFill>
                            <a:schemeClr val="tx1"/>
                          </a:solidFill>
                          <a:latin typeface="Calibri"/>
                        </a:defRPr>
                      </a:lvl4pPr>
                      <a:lvl5pPr marL="1828800" algn="l" defTabSz="914400" rtl="0" eaLnBrk="1" latinLnBrk="1" hangingPunct="1">
                        <a:defRPr sz="1800" kern="1200">
                          <a:solidFill>
                            <a:schemeClr val="tx1"/>
                          </a:solidFill>
                          <a:latin typeface="Calibri"/>
                        </a:defRPr>
                      </a:lvl5pPr>
                      <a:lvl6pPr marL="2286000" algn="l" defTabSz="914400" rtl="0" eaLnBrk="1" latinLnBrk="1" hangingPunct="1">
                        <a:defRPr sz="1800" kern="1200">
                          <a:solidFill>
                            <a:schemeClr val="tx1"/>
                          </a:solidFill>
                          <a:latin typeface="Calibri"/>
                        </a:defRPr>
                      </a:lvl6pPr>
                      <a:lvl7pPr marL="2743200" algn="l" defTabSz="914400" rtl="0" eaLnBrk="1" latinLnBrk="1" hangingPunct="1">
                        <a:defRPr sz="1800" kern="1200">
                          <a:solidFill>
                            <a:schemeClr val="tx1"/>
                          </a:solidFill>
                          <a:latin typeface="Calibri"/>
                        </a:defRPr>
                      </a:lvl7pPr>
                      <a:lvl8pPr marL="3200400" algn="l" defTabSz="914400" rtl="0" eaLnBrk="1" latinLnBrk="1" hangingPunct="1">
                        <a:defRPr sz="1800" kern="1200">
                          <a:solidFill>
                            <a:schemeClr val="tx1"/>
                          </a:solidFill>
                          <a:latin typeface="Calibri"/>
                        </a:defRPr>
                      </a:lvl8pPr>
                      <a:lvl9pPr marL="3657600" algn="l" defTabSz="914400" rtl="0" eaLnBrk="1" latinLnBrk="1" hangingPunct="1">
                        <a:defRPr sz="1800" kern="1200">
                          <a:solidFill>
                            <a:schemeClr val="tx1"/>
                          </a:solidFill>
                          <a:latin typeface="Calibri"/>
                        </a:defRPr>
                      </a:lvl9pPr>
                    </a:lstStyle>
                    <a:p>
                      <a:r>
                        <a:rPr lang="en-US" sz="1600" dirty="0" smtClean="0"/>
                        <a:t>L2R</a:t>
                      </a:r>
                      <a:r>
                        <a:rPr lang="en-US" sz="1600" baseline="0" dirty="0" smtClean="0"/>
                        <a:t> discovery (L2R-D) IE</a:t>
                      </a:r>
                      <a:endParaRPr lang="en-US" sz="1600" dirty="0"/>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rowSpan="3">
                  <a:txBody>
                    <a:bodyPr/>
                    <a:lstStyle>
                      <a:lvl1pPr marL="0" algn="l" defTabSz="914400" rtl="0" eaLnBrk="1" latinLnBrk="1" hangingPunct="1">
                        <a:defRPr sz="1800" kern="1200">
                          <a:solidFill>
                            <a:schemeClr val="tx1"/>
                          </a:solidFill>
                          <a:latin typeface="Calibri"/>
                        </a:defRPr>
                      </a:lvl1pPr>
                      <a:lvl2pPr marL="457200" algn="l" defTabSz="914400" rtl="0" eaLnBrk="1" latinLnBrk="1" hangingPunct="1">
                        <a:defRPr sz="1800" kern="1200">
                          <a:solidFill>
                            <a:schemeClr val="tx1"/>
                          </a:solidFill>
                          <a:latin typeface="Calibri"/>
                        </a:defRPr>
                      </a:lvl2pPr>
                      <a:lvl3pPr marL="914400" algn="l" defTabSz="914400" rtl="0" eaLnBrk="1" latinLnBrk="1" hangingPunct="1">
                        <a:defRPr sz="1800" kern="1200">
                          <a:solidFill>
                            <a:schemeClr val="tx1"/>
                          </a:solidFill>
                          <a:latin typeface="Calibri"/>
                        </a:defRPr>
                      </a:lvl3pPr>
                      <a:lvl4pPr marL="1371600" algn="l" defTabSz="914400" rtl="0" eaLnBrk="1" latinLnBrk="1" hangingPunct="1">
                        <a:defRPr sz="1800" kern="1200">
                          <a:solidFill>
                            <a:schemeClr val="tx1"/>
                          </a:solidFill>
                          <a:latin typeface="Calibri"/>
                        </a:defRPr>
                      </a:lvl4pPr>
                      <a:lvl5pPr marL="1828800" algn="l" defTabSz="914400" rtl="0" eaLnBrk="1" latinLnBrk="1" hangingPunct="1">
                        <a:defRPr sz="1800" kern="1200">
                          <a:solidFill>
                            <a:schemeClr val="tx1"/>
                          </a:solidFill>
                          <a:latin typeface="Calibri"/>
                        </a:defRPr>
                      </a:lvl5pPr>
                      <a:lvl6pPr marL="2286000" algn="l" defTabSz="914400" rtl="0" eaLnBrk="1" latinLnBrk="1" hangingPunct="1">
                        <a:defRPr sz="1800" kern="1200">
                          <a:solidFill>
                            <a:schemeClr val="tx1"/>
                          </a:solidFill>
                          <a:latin typeface="Calibri"/>
                        </a:defRPr>
                      </a:lvl6pPr>
                      <a:lvl7pPr marL="2743200" algn="l" defTabSz="914400" rtl="0" eaLnBrk="1" latinLnBrk="1" hangingPunct="1">
                        <a:defRPr sz="1800" kern="1200">
                          <a:solidFill>
                            <a:schemeClr val="tx1"/>
                          </a:solidFill>
                          <a:latin typeface="Calibri"/>
                        </a:defRPr>
                      </a:lvl7pPr>
                      <a:lvl8pPr marL="3200400" algn="l" defTabSz="914400" rtl="0" eaLnBrk="1" latinLnBrk="1" hangingPunct="1">
                        <a:defRPr sz="1800" kern="1200">
                          <a:solidFill>
                            <a:schemeClr val="tx1"/>
                          </a:solidFill>
                          <a:latin typeface="Calibri"/>
                        </a:defRPr>
                      </a:lvl8pPr>
                      <a:lvl9pPr marL="3657600" algn="l" defTabSz="914400" rtl="0" eaLnBrk="1" latinLnBrk="1" hangingPunct="1">
                        <a:defRPr sz="1800" kern="1200">
                          <a:solidFill>
                            <a:schemeClr val="tx1"/>
                          </a:solidFill>
                          <a:latin typeface="Calibri"/>
                        </a:defRPr>
                      </a:lvl9pPr>
                    </a:lstStyle>
                    <a:p>
                      <a:r>
                        <a:rPr lang="en-US" sz="1600" dirty="0" smtClean="0"/>
                        <a:t>Used for L2R mesh management (discovery, </a:t>
                      </a:r>
                    </a:p>
                    <a:p>
                      <a:r>
                        <a:rPr lang="en-US" sz="1600" dirty="0" smtClean="0"/>
                        <a:t>join, start...)</a:t>
                      </a:r>
                      <a:endParaRPr lang="en-US" sz="1600" dirty="0"/>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r>
              <a:tr h="345726">
                <a:tc>
                  <a:txBody>
                    <a:bodyPr/>
                    <a:lstStyle>
                      <a:lvl1pPr marL="0" algn="l" defTabSz="914400" rtl="0" eaLnBrk="1" latinLnBrk="1" hangingPunct="1">
                        <a:defRPr sz="1800" kern="1200">
                          <a:solidFill>
                            <a:schemeClr val="tx1"/>
                          </a:solidFill>
                          <a:latin typeface="Calibri"/>
                        </a:defRPr>
                      </a:lvl1pPr>
                      <a:lvl2pPr marL="457200" algn="l" defTabSz="914400" rtl="0" eaLnBrk="1" latinLnBrk="1" hangingPunct="1">
                        <a:defRPr sz="1800" kern="1200">
                          <a:solidFill>
                            <a:schemeClr val="tx1"/>
                          </a:solidFill>
                          <a:latin typeface="Calibri"/>
                        </a:defRPr>
                      </a:lvl2pPr>
                      <a:lvl3pPr marL="914400" algn="l" defTabSz="914400" rtl="0" eaLnBrk="1" latinLnBrk="1" hangingPunct="1">
                        <a:defRPr sz="1800" kern="1200">
                          <a:solidFill>
                            <a:schemeClr val="tx1"/>
                          </a:solidFill>
                          <a:latin typeface="Calibri"/>
                        </a:defRPr>
                      </a:lvl3pPr>
                      <a:lvl4pPr marL="1371600" algn="l" defTabSz="914400" rtl="0" eaLnBrk="1" latinLnBrk="1" hangingPunct="1">
                        <a:defRPr sz="1800" kern="1200">
                          <a:solidFill>
                            <a:schemeClr val="tx1"/>
                          </a:solidFill>
                          <a:latin typeface="Calibri"/>
                        </a:defRPr>
                      </a:lvl4pPr>
                      <a:lvl5pPr marL="1828800" algn="l" defTabSz="914400" rtl="0" eaLnBrk="1" latinLnBrk="1" hangingPunct="1">
                        <a:defRPr sz="1800" kern="1200">
                          <a:solidFill>
                            <a:schemeClr val="tx1"/>
                          </a:solidFill>
                          <a:latin typeface="Calibri"/>
                        </a:defRPr>
                      </a:lvl5pPr>
                      <a:lvl6pPr marL="2286000" algn="l" defTabSz="914400" rtl="0" eaLnBrk="1" latinLnBrk="1" hangingPunct="1">
                        <a:defRPr sz="1800" kern="1200">
                          <a:solidFill>
                            <a:schemeClr val="tx1"/>
                          </a:solidFill>
                          <a:latin typeface="Calibri"/>
                        </a:defRPr>
                      </a:lvl6pPr>
                      <a:lvl7pPr marL="2743200" algn="l" defTabSz="914400" rtl="0" eaLnBrk="1" latinLnBrk="1" hangingPunct="1">
                        <a:defRPr sz="1800" kern="1200">
                          <a:solidFill>
                            <a:schemeClr val="tx1"/>
                          </a:solidFill>
                          <a:latin typeface="Calibri"/>
                        </a:defRPr>
                      </a:lvl7pPr>
                      <a:lvl8pPr marL="3200400" algn="l" defTabSz="914400" rtl="0" eaLnBrk="1" latinLnBrk="1" hangingPunct="1">
                        <a:defRPr sz="1800" kern="1200">
                          <a:solidFill>
                            <a:schemeClr val="tx1"/>
                          </a:solidFill>
                          <a:latin typeface="Calibri"/>
                        </a:defRPr>
                      </a:lvl8pPr>
                      <a:lvl9pPr marL="3657600" algn="l" defTabSz="914400" rtl="0" eaLnBrk="1" latinLnBrk="1" hangingPunct="1">
                        <a:defRPr sz="1800" kern="1200">
                          <a:solidFill>
                            <a:schemeClr val="tx1"/>
                          </a:solidFill>
                          <a:latin typeface="Calibri"/>
                        </a:defRPr>
                      </a:lvl9pPr>
                    </a:lstStyle>
                    <a:p>
                      <a:r>
                        <a:rPr lang="en-US" sz="1600" dirty="0" smtClean="0"/>
                        <a:t>Topology construction</a:t>
                      </a:r>
                      <a:r>
                        <a:rPr lang="en-US" sz="1600" baseline="0" dirty="0" smtClean="0"/>
                        <a:t> (TC) IE</a:t>
                      </a:r>
                      <a:endParaRPr lang="en-US" sz="1600" dirty="0"/>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5726">
                <a:tc>
                  <a:txBody>
                    <a:bodyPr/>
                    <a:lstStyle>
                      <a:lvl1pPr marL="0" algn="l" defTabSz="914400" rtl="0" eaLnBrk="1" latinLnBrk="1" hangingPunct="1">
                        <a:defRPr sz="1800" kern="1200">
                          <a:solidFill>
                            <a:schemeClr val="tx1"/>
                          </a:solidFill>
                          <a:latin typeface="Calibri"/>
                        </a:defRPr>
                      </a:lvl1pPr>
                      <a:lvl2pPr marL="457200" algn="l" defTabSz="914400" rtl="0" eaLnBrk="1" latinLnBrk="1" hangingPunct="1">
                        <a:defRPr sz="1800" kern="1200">
                          <a:solidFill>
                            <a:schemeClr val="tx1"/>
                          </a:solidFill>
                          <a:latin typeface="Calibri"/>
                        </a:defRPr>
                      </a:lvl2pPr>
                      <a:lvl3pPr marL="914400" algn="l" defTabSz="914400" rtl="0" eaLnBrk="1" latinLnBrk="1" hangingPunct="1">
                        <a:defRPr sz="1800" kern="1200">
                          <a:solidFill>
                            <a:schemeClr val="tx1"/>
                          </a:solidFill>
                          <a:latin typeface="Calibri"/>
                        </a:defRPr>
                      </a:lvl3pPr>
                      <a:lvl4pPr marL="1371600" algn="l" defTabSz="914400" rtl="0" eaLnBrk="1" latinLnBrk="1" hangingPunct="1">
                        <a:defRPr sz="1800" kern="1200">
                          <a:solidFill>
                            <a:schemeClr val="tx1"/>
                          </a:solidFill>
                          <a:latin typeface="Calibri"/>
                        </a:defRPr>
                      </a:lvl4pPr>
                      <a:lvl5pPr marL="1828800" algn="l" defTabSz="914400" rtl="0" eaLnBrk="1" latinLnBrk="1" hangingPunct="1">
                        <a:defRPr sz="1800" kern="1200">
                          <a:solidFill>
                            <a:schemeClr val="tx1"/>
                          </a:solidFill>
                          <a:latin typeface="Calibri"/>
                        </a:defRPr>
                      </a:lvl5pPr>
                      <a:lvl6pPr marL="2286000" algn="l" defTabSz="914400" rtl="0" eaLnBrk="1" latinLnBrk="1" hangingPunct="1">
                        <a:defRPr sz="1800" kern="1200">
                          <a:solidFill>
                            <a:schemeClr val="tx1"/>
                          </a:solidFill>
                          <a:latin typeface="Calibri"/>
                        </a:defRPr>
                      </a:lvl6pPr>
                      <a:lvl7pPr marL="2743200" algn="l" defTabSz="914400" rtl="0" eaLnBrk="1" latinLnBrk="1" hangingPunct="1">
                        <a:defRPr sz="1800" kern="1200">
                          <a:solidFill>
                            <a:schemeClr val="tx1"/>
                          </a:solidFill>
                          <a:latin typeface="Calibri"/>
                        </a:defRPr>
                      </a:lvl7pPr>
                      <a:lvl8pPr marL="3200400" algn="l" defTabSz="914400" rtl="0" eaLnBrk="1" latinLnBrk="1" hangingPunct="1">
                        <a:defRPr sz="1800" kern="1200">
                          <a:solidFill>
                            <a:schemeClr val="tx1"/>
                          </a:solidFill>
                          <a:latin typeface="Calibri"/>
                        </a:defRPr>
                      </a:lvl8pPr>
                      <a:lvl9pPr marL="3657600" algn="l" defTabSz="914400" rtl="0" eaLnBrk="1" latinLnBrk="1" hangingPunct="1">
                        <a:defRPr sz="1800" kern="1200">
                          <a:solidFill>
                            <a:schemeClr val="tx1"/>
                          </a:solidFill>
                          <a:latin typeface="Calibri"/>
                        </a:defRPr>
                      </a:lvl9pPr>
                    </a:lstStyle>
                    <a:p>
                      <a:r>
                        <a:rPr lang="en-US" sz="1600" dirty="0" smtClean="0"/>
                        <a:t>Neighbor link metric (NLM) IE</a:t>
                      </a:r>
                      <a:endParaRPr lang="en-US" sz="1600" dirty="0"/>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5726">
                <a:tc>
                  <a:txBody>
                    <a:bodyPr/>
                    <a:lstStyle>
                      <a:lvl1pPr marL="0" algn="l" defTabSz="914400" rtl="0" eaLnBrk="1" latinLnBrk="1" hangingPunct="1">
                        <a:defRPr sz="1800" kern="1200">
                          <a:solidFill>
                            <a:schemeClr val="tx1"/>
                          </a:solidFill>
                          <a:latin typeface="Calibri"/>
                        </a:defRPr>
                      </a:lvl1pPr>
                      <a:lvl2pPr marL="457200" algn="l" defTabSz="914400" rtl="0" eaLnBrk="1" latinLnBrk="1" hangingPunct="1">
                        <a:defRPr sz="1800" kern="1200">
                          <a:solidFill>
                            <a:schemeClr val="tx1"/>
                          </a:solidFill>
                          <a:latin typeface="Calibri"/>
                        </a:defRPr>
                      </a:lvl2pPr>
                      <a:lvl3pPr marL="914400" algn="l" defTabSz="914400" rtl="0" eaLnBrk="1" latinLnBrk="1" hangingPunct="1">
                        <a:defRPr sz="1800" kern="1200">
                          <a:solidFill>
                            <a:schemeClr val="tx1"/>
                          </a:solidFill>
                          <a:latin typeface="Calibri"/>
                        </a:defRPr>
                      </a:lvl3pPr>
                      <a:lvl4pPr marL="1371600" algn="l" defTabSz="914400" rtl="0" eaLnBrk="1" latinLnBrk="1" hangingPunct="1">
                        <a:defRPr sz="1800" kern="1200">
                          <a:solidFill>
                            <a:schemeClr val="tx1"/>
                          </a:solidFill>
                          <a:latin typeface="Calibri"/>
                        </a:defRPr>
                      </a:lvl4pPr>
                      <a:lvl5pPr marL="1828800" algn="l" defTabSz="914400" rtl="0" eaLnBrk="1" latinLnBrk="1" hangingPunct="1">
                        <a:defRPr sz="1800" kern="1200">
                          <a:solidFill>
                            <a:schemeClr val="tx1"/>
                          </a:solidFill>
                          <a:latin typeface="Calibri"/>
                        </a:defRPr>
                      </a:lvl5pPr>
                      <a:lvl6pPr marL="2286000" algn="l" defTabSz="914400" rtl="0" eaLnBrk="1" latinLnBrk="1" hangingPunct="1">
                        <a:defRPr sz="1800" kern="1200">
                          <a:solidFill>
                            <a:schemeClr val="tx1"/>
                          </a:solidFill>
                          <a:latin typeface="Calibri"/>
                        </a:defRPr>
                      </a:lvl6pPr>
                      <a:lvl7pPr marL="2743200" algn="l" defTabSz="914400" rtl="0" eaLnBrk="1" latinLnBrk="1" hangingPunct="1">
                        <a:defRPr sz="1800" kern="1200">
                          <a:solidFill>
                            <a:schemeClr val="tx1"/>
                          </a:solidFill>
                          <a:latin typeface="Calibri"/>
                        </a:defRPr>
                      </a:lvl7pPr>
                      <a:lvl8pPr marL="3200400" algn="l" defTabSz="914400" rtl="0" eaLnBrk="1" latinLnBrk="1" hangingPunct="1">
                        <a:defRPr sz="1800" kern="1200">
                          <a:solidFill>
                            <a:schemeClr val="tx1"/>
                          </a:solidFill>
                          <a:latin typeface="Calibri"/>
                        </a:defRPr>
                      </a:lvl8pPr>
                      <a:lvl9pPr marL="3657600" algn="l" defTabSz="914400" rtl="0" eaLnBrk="1" latinLnBrk="1" hangingPunct="1">
                        <a:defRPr sz="1800" kern="1200">
                          <a:solidFill>
                            <a:schemeClr val="tx1"/>
                          </a:solidFill>
                          <a:latin typeface="Calibri"/>
                        </a:defRPr>
                      </a:lvl9pPr>
                    </a:lstStyle>
                    <a:p>
                      <a:r>
                        <a:rPr lang="en-US" sz="1600" dirty="0" smtClean="0"/>
                        <a:t>Short route announcement</a:t>
                      </a:r>
                      <a:r>
                        <a:rPr lang="en-US" sz="1600" baseline="0" dirty="0" smtClean="0"/>
                        <a:t> (SRA) IE</a:t>
                      </a:r>
                      <a:endParaRPr lang="en-US" sz="1600" dirty="0"/>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rowSpan="2">
                  <a:txBody>
                    <a:bodyPr/>
                    <a:lstStyle>
                      <a:lvl1pPr marL="0" algn="l" defTabSz="914400" rtl="0" eaLnBrk="1" latinLnBrk="1" hangingPunct="1">
                        <a:defRPr sz="1800" kern="1200">
                          <a:solidFill>
                            <a:schemeClr val="tx1"/>
                          </a:solidFill>
                          <a:latin typeface="Calibri"/>
                        </a:defRPr>
                      </a:lvl1pPr>
                      <a:lvl2pPr marL="457200" algn="l" defTabSz="914400" rtl="0" eaLnBrk="1" latinLnBrk="1" hangingPunct="1">
                        <a:defRPr sz="1800" kern="1200">
                          <a:solidFill>
                            <a:schemeClr val="tx1"/>
                          </a:solidFill>
                          <a:latin typeface="Calibri"/>
                        </a:defRPr>
                      </a:lvl2pPr>
                      <a:lvl3pPr marL="914400" algn="l" defTabSz="914400" rtl="0" eaLnBrk="1" latinLnBrk="1" hangingPunct="1">
                        <a:defRPr sz="1800" kern="1200">
                          <a:solidFill>
                            <a:schemeClr val="tx1"/>
                          </a:solidFill>
                          <a:latin typeface="Calibri"/>
                        </a:defRPr>
                      </a:lvl3pPr>
                      <a:lvl4pPr marL="1371600" algn="l" defTabSz="914400" rtl="0" eaLnBrk="1" latinLnBrk="1" hangingPunct="1">
                        <a:defRPr sz="1800" kern="1200">
                          <a:solidFill>
                            <a:schemeClr val="tx1"/>
                          </a:solidFill>
                          <a:latin typeface="Calibri"/>
                        </a:defRPr>
                      </a:lvl4pPr>
                      <a:lvl5pPr marL="1828800" algn="l" defTabSz="914400" rtl="0" eaLnBrk="1" latinLnBrk="1" hangingPunct="1">
                        <a:defRPr sz="1800" kern="1200">
                          <a:solidFill>
                            <a:schemeClr val="tx1"/>
                          </a:solidFill>
                          <a:latin typeface="Calibri"/>
                        </a:defRPr>
                      </a:lvl5pPr>
                      <a:lvl6pPr marL="2286000" algn="l" defTabSz="914400" rtl="0" eaLnBrk="1" latinLnBrk="1" hangingPunct="1">
                        <a:defRPr sz="1800" kern="1200">
                          <a:solidFill>
                            <a:schemeClr val="tx1"/>
                          </a:solidFill>
                          <a:latin typeface="Calibri"/>
                        </a:defRPr>
                      </a:lvl6pPr>
                      <a:lvl7pPr marL="2743200" algn="l" defTabSz="914400" rtl="0" eaLnBrk="1" latinLnBrk="1" hangingPunct="1">
                        <a:defRPr sz="1800" kern="1200">
                          <a:solidFill>
                            <a:schemeClr val="tx1"/>
                          </a:solidFill>
                          <a:latin typeface="Calibri"/>
                        </a:defRPr>
                      </a:lvl7pPr>
                      <a:lvl8pPr marL="3200400" algn="l" defTabSz="914400" rtl="0" eaLnBrk="1" latinLnBrk="1" hangingPunct="1">
                        <a:defRPr sz="1800" kern="1200">
                          <a:solidFill>
                            <a:schemeClr val="tx1"/>
                          </a:solidFill>
                          <a:latin typeface="Calibri"/>
                        </a:defRPr>
                      </a:lvl8pPr>
                      <a:lvl9pPr marL="3657600" algn="l" defTabSz="914400" rtl="0" eaLnBrk="1" latinLnBrk="1" hangingPunct="1">
                        <a:defRPr sz="1800" kern="1200">
                          <a:solidFill>
                            <a:schemeClr val="tx1"/>
                          </a:solidFill>
                          <a:latin typeface="Calibri"/>
                        </a:defRPr>
                      </a:lvl9pPr>
                    </a:lstStyle>
                    <a:p>
                      <a:r>
                        <a:rPr lang="en-US" sz="1600" dirty="0" smtClean="0"/>
                        <a:t>Used for</a:t>
                      </a:r>
                      <a:r>
                        <a:rPr lang="en-US" sz="1600" baseline="0" dirty="0" smtClean="0"/>
                        <a:t> establishing downstream routes (unicast and multicast)</a:t>
                      </a:r>
                      <a:endParaRPr lang="en-US" sz="1600" dirty="0"/>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r>
              <a:tr h="345726">
                <a:tc>
                  <a:txBody>
                    <a:bodyPr/>
                    <a:lstStyle>
                      <a:lvl1pPr marL="0" algn="l" defTabSz="914400" rtl="0" eaLnBrk="1" latinLnBrk="1" hangingPunct="1">
                        <a:defRPr sz="1800" kern="1200">
                          <a:solidFill>
                            <a:schemeClr val="tx1"/>
                          </a:solidFill>
                          <a:latin typeface="Calibri"/>
                        </a:defRPr>
                      </a:lvl1pPr>
                      <a:lvl2pPr marL="457200" algn="l" defTabSz="914400" rtl="0" eaLnBrk="1" latinLnBrk="1" hangingPunct="1">
                        <a:defRPr sz="1800" kern="1200">
                          <a:solidFill>
                            <a:schemeClr val="tx1"/>
                          </a:solidFill>
                          <a:latin typeface="Calibri"/>
                        </a:defRPr>
                      </a:lvl2pPr>
                      <a:lvl3pPr marL="914400" algn="l" defTabSz="914400" rtl="0" eaLnBrk="1" latinLnBrk="1" hangingPunct="1">
                        <a:defRPr sz="1800" kern="1200">
                          <a:solidFill>
                            <a:schemeClr val="tx1"/>
                          </a:solidFill>
                          <a:latin typeface="Calibri"/>
                        </a:defRPr>
                      </a:lvl3pPr>
                      <a:lvl4pPr marL="1371600" algn="l" defTabSz="914400" rtl="0" eaLnBrk="1" latinLnBrk="1" hangingPunct="1">
                        <a:defRPr sz="1800" kern="1200">
                          <a:solidFill>
                            <a:schemeClr val="tx1"/>
                          </a:solidFill>
                          <a:latin typeface="Calibri"/>
                        </a:defRPr>
                      </a:lvl4pPr>
                      <a:lvl5pPr marL="1828800" algn="l" defTabSz="914400" rtl="0" eaLnBrk="1" latinLnBrk="1" hangingPunct="1">
                        <a:defRPr sz="1800" kern="1200">
                          <a:solidFill>
                            <a:schemeClr val="tx1"/>
                          </a:solidFill>
                          <a:latin typeface="Calibri"/>
                        </a:defRPr>
                      </a:lvl5pPr>
                      <a:lvl6pPr marL="2286000" algn="l" defTabSz="914400" rtl="0" eaLnBrk="1" latinLnBrk="1" hangingPunct="1">
                        <a:defRPr sz="1800" kern="1200">
                          <a:solidFill>
                            <a:schemeClr val="tx1"/>
                          </a:solidFill>
                          <a:latin typeface="Calibri"/>
                        </a:defRPr>
                      </a:lvl6pPr>
                      <a:lvl7pPr marL="2743200" algn="l" defTabSz="914400" rtl="0" eaLnBrk="1" latinLnBrk="1" hangingPunct="1">
                        <a:defRPr sz="1800" kern="1200">
                          <a:solidFill>
                            <a:schemeClr val="tx1"/>
                          </a:solidFill>
                          <a:latin typeface="Calibri"/>
                        </a:defRPr>
                      </a:lvl7pPr>
                      <a:lvl8pPr marL="3200400" algn="l" defTabSz="914400" rtl="0" eaLnBrk="1" latinLnBrk="1" hangingPunct="1">
                        <a:defRPr sz="1800" kern="1200">
                          <a:solidFill>
                            <a:schemeClr val="tx1"/>
                          </a:solidFill>
                          <a:latin typeface="Calibri"/>
                        </a:defRPr>
                      </a:lvl8pPr>
                      <a:lvl9pPr marL="3657600" algn="l" defTabSz="914400" rtl="0" eaLnBrk="1" latinLnBrk="1" hangingPunct="1">
                        <a:defRPr sz="1800" kern="1200">
                          <a:solidFill>
                            <a:schemeClr val="tx1"/>
                          </a:solidFill>
                          <a:latin typeface="Calibri"/>
                        </a:defRPr>
                      </a:lvl9pPr>
                    </a:lstStyle>
                    <a:p>
                      <a:r>
                        <a:rPr lang="en-US" sz="1600" dirty="0" smtClean="0"/>
                        <a:t>Route announcement</a:t>
                      </a:r>
                      <a:r>
                        <a:rPr lang="en-US" sz="1600" baseline="0" dirty="0" smtClean="0"/>
                        <a:t> (RA) IE</a:t>
                      </a:r>
                      <a:endParaRPr lang="en-US" sz="1600" dirty="0"/>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vMerge="1">
                  <a:txBody>
                    <a:bodyPr/>
                    <a:lstStyle/>
                    <a:p>
                      <a:endParaRPr lang="en-US" dirty="0"/>
                    </a:p>
                  </a:txBody>
                  <a:tcPr/>
                </a:tc>
              </a:tr>
              <a:tr h="345726">
                <a:tc>
                  <a:txBody>
                    <a:bodyPr/>
                    <a:lstStyle>
                      <a:lvl1pPr marL="0" algn="l" defTabSz="914400" rtl="0" eaLnBrk="1" latinLnBrk="1" hangingPunct="1">
                        <a:defRPr sz="1800" kern="1200">
                          <a:solidFill>
                            <a:schemeClr val="tx1"/>
                          </a:solidFill>
                          <a:latin typeface="Calibri"/>
                        </a:defRPr>
                      </a:lvl1pPr>
                      <a:lvl2pPr marL="457200" algn="l" defTabSz="914400" rtl="0" eaLnBrk="1" latinLnBrk="1" hangingPunct="1">
                        <a:defRPr sz="1800" kern="1200">
                          <a:solidFill>
                            <a:schemeClr val="tx1"/>
                          </a:solidFill>
                          <a:latin typeface="Calibri"/>
                        </a:defRPr>
                      </a:lvl2pPr>
                      <a:lvl3pPr marL="914400" algn="l" defTabSz="914400" rtl="0" eaLnBrk="1" latinLnBrk="1" hangingPunct="1">
                        <a:defRPr sz="1800" kern="1200">
                          <a:solidFill>
                            <a:schemeClr val="tx1"/>
                          </a:solidFill>
                          <a:latin typeface="Calibri"/>
                        </a:defRPr>
                      </a:lvl3pPr>
                      <a:lvl4pPr marL="1371600" algn="l" defTabSz="914400" rtl="0" eaLnBrk="1" latinLnBrk="1" hangingPunct="1">
                        <a:defRPr sz="1800" kern="1200">
                          <a:solidFill>
                            <a:schemeClr val="tx1"/>
                          </a:solidFill>
                          <a:latin typeface="Calibri"/>
                        </a:defRPr>
                      </a:lvl4pPr>
                      <a:lvl5pPr marL="1828800" algn="l" defTabSz="914400" rtl="0" eaLnBrk="1" latinLnBrk="1" hangingPunct="1">
                        <a:defRPr sz="1800" kern="1200">
                          <a:solidFill>
                            <a:schemeClr val="tx1"/>
                          </a:solidFill>
                          <a:latin typeface="Calibri"/>
                        </a:defRPr>
                      </a:lvl5pPr>
                      <a:lvl6pPr marL="2286000" algn="l" defTabSz="914400" rtl="0" eaLnBrk="1" latinLnBrk="1" hangingPunct="1">
                        <a:defRPr sz="1800" kern="1200">
                          <a:solidFill>
                            <a:schemeClr val="tx1"/>
                          </a:solidFill>
                          <a:latin typeface="Calibri"/>
                        </a:defRPr>
                      </a:lvl6pPr>
                      <a:lvl7pPr marL="2743200" algn="l" defTabSz="914400" rtl="0" eaLnBrk="1" latinLnBrk="1" hangingPunct="1">
                        <a:defRPr sz="1800" kern="1200">
                          <a:solidFill>
                            <a:schemeClr val="tx1"/>
                          </a:solidFill>
                          <a:latin typeface="Calibri"/>
                        </a:defRPr>
                      </a:lvl7pPr>
                      <a:lvl8pPr marL="3200400" algn="l" defTabSz="914400" rtl="0" eaLnBrk="1" latinLnBrk="1" hangingPunct="1">
                        <a:defRPr sz="1800" kern="1200">
                          <a:solidFill>
                            <a:schemeClr val="tx1"/>
                          </a:solidFill>
                          <a:latin typeface="Calibri"/>
                        </a:defRPr>
                      </a:lvl8pPr>
                      <a:lvl9pPr marL="3657600" algn="l" defTabSz="914400" rtl="0" eaLnBrk="1" latinLnBrk="1" hangingPunct="1">
                        <a:defRPr sz="1800" kern="1200">
                          <a:solidFill>
                            <a:schemeClr val="tx1"/>
                          </a:solidFill>
                          <a:latin typeface="Calibri"/>
                        </a:defRPr>
                      </a:lvl9pPr>
                    </a:lstStyle>
                    <a:p>
                      <a:r>
                        <a:rPr lang="en-US" sz="1600" dirty="0" smtClean="0"/>
                        <a:t>Peer-to-peer request</a:t>
                      </a:r>
                      <a:r>
                        <a:rPr lang="en-US" sz="1600" baseline="0" dirty="0" smtClean="0"/>
                        <a:t> (P2P-RQ) IE</a:t>
                      </a:r>
                      <a:endParaRPr lang="en-US" sz="1600" dirty="0"/>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rowSpan="2">
                  <a:txBody>
                    <a:bodyPr/>
                    <a:lstStyle>
                      <a:lvl1pPr marL="0" algn="l" defTabSz="914400" rtl="0" eaLnBrk="1" latinLnBrk="1" hangingPunct="1">
                        <a:defRPr sz="1800" kern="1200">
                          <a:solidFill>
                            <a:schemeClr val="tx1"/>
                          </a:solidFill>
                          <a:latin typeface="Calibri"/>
                        </a:defRPr>
                      </a:lvl1pPr>
                      <a:lvl2pPr marL="457200" algn="l" defTabSz="914400" rtl="0" eaLnBrk="1" latinLnBrk="1" hangingPunct="1">
                        <a:defRPr sz="1800" kern="1200">
                          <a:solidFill>
                            <a:schemeClr val="tx1"/>
                          </a:solidFill>
                          <a:latin typeface="Calibri"/>
                        </a:defRPr>
                      </a:lvl2pPr>
                      <a:lvl3pPr marL="914400" algn="l" defTabSz="914400" rtl="0" eaLnBrk="1" latinLnBrk="1" hangingPunct="1">
                        <a:defRPr sz="1800" kern="1200">
                          <a:solidFill>
                            <a:schemeClr val="tx1"/>
                          </a:solidFill>
                          <a:latin typeface="Calibri"/>
                        </a:defRPr>
                      </a:lvl3pPr>
                      <a:lvl4pPr marL="1371600" algn="l" defTabSz="914400" rtl="0" eaLnBrk="1" latinLnBrk="1" hangingPunct="1">
                        <a:defRPr sz="1800" kern="1200">
                          <a:solidFill>
                            <a:schemeClr val="tx1"/>
                          </a:solidFill>
                          <a:latin typeface="Calibri"/>
                        </a:defRPr>
                      </a:lvl4pPr>
                      <a:lvl5pPr marL="1828800" algn="l" defTabSz="914400" rtl="0" eaLnBrk="1" latinLnBrk="1" hangingPunct="1">
                        <a:defRPr sz="1800" kern="1200">
                          <a:solidFill>
                            <a:schemeClr val="tx1"/>
                          </a:solidFill>
                          <a:latin typeface="Calibri"/>
                        </a:defRPr>
                      </a:lvl5pPr>
                      <a:lvl6pPr marL="2286000" algn="l" defTabSz="914400" rtl="0" eaLnBrk="1" latinLnBrk="1" hangingPunct="1">
                        <a:defRPr sz="1800" kern="1200">
                          <a:solidFill>
                            <a:schemeClr val="tx1"/>
                          </a:solidFill>
                          <a:latin typeface="Calibri"/>
                        </a:defRPr>
                      </a:lvl6pPr>
                      <a:lvl7pPr marL="2743200" algn="l" defTabSz="914400" rtl="0" eaLnBrk="1" latinLnBrk="1" hangingPunct="1">
                        <a:defRPr sz="1800" kern="1200">
                          <a:solidFill>
                            <a:schemeClr val="tx1"/>
                          </a:solidFill>
                          <a:latin typeface="Calibri"/>
                        </a:defRPr>
                      </a:lvl7pPr>
                      <a:lvl8pPr marL="3200400" algn="l" defTabSz="914400" rtl="0" eaLnBrk="1" latinLnBrk="1" hangingPunct="1">
                        <a:defRPr sz="1800" kern="1200">
                          <a:solidFill>
                            <a:schemeClr val="tx1"/>
                          </a:solidFill>
                          <a:latin typeface="Calibri"/>
                        </a:defRPr>
                      </a:lvl8pPr>
                      <a:lvl9pPr marL="3657600" algn="l" defTabSz="914400" rtl="0" eaLnBrk="1" latinLnBrk="1" hangingPunct="1">
                        <a:defRPr sz="1800" kern="1200">
                          <a:solidFill>
                            <a:schemeClr val="tx1"/>
                          </a:solidFill>
                          <a:latin typeface="Calibri"/>
                        </a:defRPr>
                      </a:lvl9pPr>
                    </a:lstStyle>
                    <a:p>
                      <a:r>
                        <a:rPr lang="en-US" sz="1600" dirty="0" smtClean="0"/>
                        <a:t>Used for establishing </a:t>
                      </a:r>
                      <a:r>
                        <a:rPr lang="en-US" sz="1600" dirty="0" smtClean="0"/>
                        <a:t>P2P routes between</a:t>
                      </a:r>
                      <a:br>
                        <a:rPr lang="en-US" sz="1600" dirty="0" smtClean="0"/>
                      </a:br>
                      <a:r>
                        <a:rPr lang="en-US" sz="1600" dirty="0" smtClean="0"/>
                        <a:t>two</a:t>
                      </a:r>
                      <a:r>
                        <a:rPr lang="en-US" sz="1600" baseline="0" dirty="0" smtClean="0"/>
                        <a:t> devices</a:t>
                      </a:r>
                      <a:endParaRPr lang="en-US" sz="1600" dirty="0"/>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r>
              <a:tr h="345726">
                <a:tc>
                  <a:txBody>
                    <a:bodyPr/>
                    <a:lstStyle>
                      <a:lvl1pPr marL="0" algn="l" defTabSz="914400" rtl="0" eaLnBrk="1" latinLnBrk="1" hangingPunct="1">
                        <a:defRPr sz="1800" kern="1200">
                          <a:solidFill>
                            <a:schemeClr val="tx1"/>
                          </a:solidFill>
                          <a:latin typeface="Calibri"/>
                        </a:defRPr>
                      </a:lvl1pPr>
                      <a:lvl2pPr marL="457200" algn="l" defTabSz="914400" rtl="0" eaLnBrk="1" latinLnBrk="1" hangingPunct="1">
                        <a:defRPr sz="1800" kern="1200">
                          <a:solidFill>
                            <a:schemeClr val="tx1"/>
                          </a:solidFill>
                          <a:latin typeface="Calibri"/>
                        </a:defRPr>
                      </a:lvl2pPr>
                      <a:lvl3pPr marL="914400" algn="l" defTabSz="914400" rtl="0" eaLnBrk="1" latinLnBrk="1" hangingPunct="1">
                        <a:defRPr sz="1800" kern="1200">
                          <a:solidFill>
                            <a:schemeClr val="tx1"/>
                          </a:solidFill>
                          <a:latin typeface="Calibri"/>
                        </a:defRPr>
                      </a:lvl3pPr>
                      <a:lvl4pPr marL="1371600" algn="l" defTabSz="914400" rtl="0" eaLnBrk="1" latinLnBrk="1" hangingPunct="1">
                        <a:defRPr sz="1800" kern="1200">
                          <a:solidFill>
                            <a:schemeClr val="tx1"/>
                          </a:solidFill>
                          <a:latin typeface="Calibri"/>
                        </a:defRPr>
                      </a:lvl4pPr>
                      <a:lvl5pPr marL="1828800" algn="l" defTabSz="914400" rtl="0" eaLnBrk="1" latinLnBrk="1" hangingPunct="1">
                        <a:defRPr sz="1800" kern="1200">
                          <a:solidFill>
                            <a:schemeClr val="tx1"/>
                          </a:solidFill>
                          <a:latin typeface="Calibri"/>
                        </a:defRPr>
                      </a:lvl5pPr>
                      <a:lvl6pPr marL="2286000" algn="l" defTabSz="914400" rtl="0" eaLnBrk="1" latinLnBrk="1" hangingPunct="1">
                        <a:defRPr sz="1800" kern="1200">
                          <a:solidFill>
                            <a:schemeClr val="tx1"/>
                          </a:solidFill>
                          <a:latin typeface="Calibri"/>
                        </a:defRPr>
                      </a:lvl6pPr>
                      <a:lvl7pPr marL="2743200" algn="l" defTabSz="914400" rtl="0" eaLnBrk="1" latinLnBrk="1" hangingPunct="1">
                        <a:defRPr sz="1800" kern="1200">
                          <a:solidFill>
                            <a:schemeClr val="tx1"/>
                          </a:solidFill>
                          <a:latin typeface="Calibri"/>
                        </a:defRPr>
                      </a:lvl7pPr>
                      <a:lvl8pPr marL="3200400" algn="l" defTabSz="914400" rtl="0" eaLnBrk="1" latinLnBrk="1" hangingPunct="1">
                        <a:defRPr sz="1800" kern="1200">
                          <a:solidFill>
                            <a:schemeClr val="tx1"/>
                          </a:solidFill>
                          <a:latin typeface="Calibri"/>
                        </a:defRPr>
                      </a:lvl8pPr>
                      <a:lvl9pPr marL="3657600" algn="l" defTabSz="914400" rtl="0" eaLnBrk="1" latinLnBrk="1" hangingPunct="1">
                        <a:defRPr sz="1800" kern="1200">
                          <a:solidFill>
                            <a:schemeClr val="tx1"/>
                          </a:solidFill>
                          <a:latin typeface="Calibri"/>
                        </a:defRPr>
                      </a:lvl9pPr>
                    </a:lstStyle>
                    <a:p>
                      <a:r>
                        <a:rPr lang="en-US" sz="1600" dirty="0" smtClean="0"/>
                        <a:t>Peer-to-peer  reply (P2P-RQ) IE</a:t>
                      </a:r>
                      <a:endParaRPr lang="en-US" sz="1600" dirty="0"/>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vMerge="1">
                  <a:txBody>
                    <a:bodyPr/>
                    <a:lstStyle/>
                    <a:p>
                      <a:endParaRPr lang="en-US" dirty="0"/>
                    </a:p>
                  </a:txBody>
                  <a:tcPr anchor="ctr"/>
                </a:tc>
              </a:tr>
              <a:tr h="345726">
                <a:tc>
                  <a:txBody>
                    <a:bodyPr/>
                    <a:lstStyle>
                      <a:lvl1pPr marL="0" algn="l" defTabSz="914400" rtl="0" eaLnBrk="1" latinLnBrk="1" hangingPunct="1">
                        <a:defRPr sz="1800" kern="1200">
                          <a:solidFill>
                            <a:schemeClr val="tx1"/>
                          </a:solidFill>
                          <a:latin typeface="Calibri"/>
                        </a:defRPr>
                      </a:lvl1pPr>
                      <a:lvl2pPr marL="457200" algn="l" defTabSz="914400" rtl="0" eaLnBrk="1" latinLnBrk="1" hangingPunct="1">
                        <a:defRPr sz="1800" kern="1200">
                          <a:solidFill>
                            <a:schemeClr val="tx1"/>
                          </a:solidFill>
                          <a:latin typeface="Calibri"/>
                        </a:defRPr>
                      </a:lvl2pPr>
                      <a:lvl3pPr marL="914400" algn="l" defTabSz="914400" rtl="0" eaLnBrk="1" latinLnBrk="1" hangingPunct="1">
                        <a:defRPr sz="1800" kern="1200">
                          <a:solidFill>
                            <a:schemeClr val="tx1"/>
                          </a:solidFill>
                          <a:latin typeface="Calibri"/>
                        </a:defRPr>
                      </a:lvl3pPr>
                      <a:lvl4pPr marL="1371600" algn="l" defTabSz="914400" rtl="0" eaLnBrk="1" latinLnBrk="1" hangingPunct="1">
                        <a:defRPr sz="1800" kern="1200">
                          <a:solidFill>
                            <a:schemeClr val="tx1"/>
                          </a:solidFill>
                          <a:latin typeface="Calibri"/>
                        </a:defRPr>
                      </a:lvl4pPr>
                      <a:lvl5pPr marL="1828800" algn="l" defTabSz="914400" rtl="0" eaLnBrk="1" latinLnBrk="1" hangingPunct="1">
                        <a:defRPr sz="1800" kern="1200">
                          <a:solidFill>
                            <a:schemeClr val="tx1"/>
                          </a:solidFill>
                          <a:latin typeface="Calibri"/>
                        </a:defRPr>
                      </a:lvl5pPr>
                      <a:lvl6pPr marL="2286000" algn="l" defTabSz="914400" rtl="0" eaLnBrk="1" latinLnBrk="1" hangingPunct="1">
                        <a:defRPr sz="1800" kern="1200">
                          <a:solidFill>
                            <a:schemeClr val="tx1"/>
                          </a:solidFill>
                          <a:latin typeface="Calibri"/>
                        </a:defRPr>
                      </a:lvl6pPr>
                      <a:lvl7pPr marL="2743200" algn="l" defTabSz="914400" rtl="0" eaLnBrk="1" latinLnBrk="1" hangingPunct="1">
                        <a:defRPr sz="1800" kern="1200">
                          <a:solidFill>
                            <a:schemeClr val="tx1"/>
                          </a:solidFill>
                          <a:latin typeface="Calibri"/>
                        </a:defRPr>
                      </a:lvl7pPr>
                      <a:lvl8pPr marL="3200400" algn="l" defTabSz="914400" rtl="0" eaLnBrk="1" latinLnBrk="1" hangingPunct="1">
                        <a:defRPr sz="1800" kern="1200">
                          <a:solidFill>
                            <a:schemeClr val="tx1"/>
                          </a:solidFill>
                          <a:latin typeface="Calibri"/>
                        </a:defRPr>
                      </a:lvl8pPr>
                      <a:lvl9pPr marL="3657600" algn="l" defTabSz="914400" rtl="0" eaLnBrk="1" latinLnBrk="1" hangingPunct="1">
                        <a:defRPr sz="1800" kern="1200">
                          <a:solidFill>
                            <a:schemeClr val="tx1"/>
                          </a:solidFill>
                          <a:latin typeface="Calibri"/>
                        </a:defRPr>
                      </a:lvl9pPr>
                    </a:lstStyle>
                    <a:p>
                      <a:r>
                        <a:rPr lang="en-US" sz="1600" dirty="0" smtClean="0"/>
                        <a:t>Short L2R</a:t>
                      </a:r>
                      <a:r>
                        <a:rPr lang="en-US" sz="1600" baseline="0" dirty="0" smtClean="0"/>
                        <a:t> routing (SLR) IE</a:t>
                      </a:r>
                      <a:endParaRPr lang="en-US" sz="1600" dirty="0"/>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rowSpan="2">
                  <a:txBody>
                    <a:bodyPr/>
                    <a:lstStyle>
                      <a:lvl1pPr marL="0" algn="l" defTabSz="914400" rtl="0" eaLnBrk="1" latinLnBrk="1" hangingPunct="1">
                        <a:defRPr sz="1800" kern="1200">
                          <a:solidFill>
                            <a:schemeClr val="tx1"/>
                          </a:solidFill>
                          <a:latin typeface="Calibri"/>
                        </a:defRPr>
                      </a:lvl1pPr>
                      <a:lvl2pPr marL="457200" algn="l" defTabSz="914400" rtl="0" eaLnBrk="1" latinLnBrk="1" hangingPunct="1">
                        <a:defRPr sz="1800" kern="1200">
                          <a:solidFill>
                            <a:schemeClr val="tx1"/>
                          </a:solidFill>
                          <a:latin typeface="Calibri"/>
                        </a:defRPr>
                      </a:lvl2pPr>
                      <a:lvl3pPr marL="914400" algn="l" defTabSz="914400" rtl="0" eaLnBrk="1" latinLnBrk="1" hangingPunct="1">
                        <a:defRPr sz="1800" kern="1200">
                          <a:solidFill>
                            <a:schemeClr val="tx1"/>
                          </a:solidFill>
                          <a:latin typeface="Calibri"/>
                        </a:defRPr>
                      </a:lvl3pPr>
                      <a:lvl4pPr marL="1371600" algn="l" defTabSz="914400" rtl="0" eaLnBrk="1" latinLnBrk="1" hangingPunct="1">
                        <a:defRPr sz="1800" kern="1200">
                          <a:solidFill>
                            <a:schemeClr val="tx1"/>
                          </a:solidFill>
                          <a:latin typeface="Calibri"/>
                        </a:defRPr>
                      </a:lvl4pPr>
                      <a:lvl5pPr marL="1828800" algn="l" defTabSz="914400" rtl="0" eaLnBrk="1" latinLnBrk="1" hangingPunct="1">
                        <a:defRPr sz="1800" kern="1200">
                          <a:solidFill>
                            <a:schemeClr val="tx1"/>
                          </a:solidFill>
                          <a:latin typeface="Calibri"/>
                        </a:defRPr>
                      </a:lvl5pPr>
                      <a:lvl6pPr marL="2286000" algn="l" defTabSz="914400" rtl="0" eaLnBrk="1" latinLnBrk="1" hangingPunct="1">
                        <a:defRPr sz="1800" kern="1200">
                          <a:solidFill>
                            <a:schemeClr val="tx1"/>
                          </a:solidFill>
                          <a:latin typeface="Calibri"/>
                        </a:defRPr>
                      </a:lvl6pPr>
                      <a:lvl7pPr marL="2743200" algn="l" defTabSz="914400" rtl="0" eaLnBrk="1" latinLnBrk="1" hangingPunct="1">
                        <a:defRPr sz="1800" kern="1200">
                          <a:solidFill>
                            <a:schemeClr val="tx1"/>
                          </a:solidFill>
                          <a:latin typeface="Calibri"/>
                        </a:defRPr>
                      </a:lvl7pPr>
                      <a:lvl8pPr marL="3200400" algn="l" defTabSz="914400" rtl="0" eaLnBrk="1" latinLnBrk="1" hangingPunct="1">
                        <a:defRPr sz="1800" kern="1200">
                          <a:solidFill>
                            <a:schemeClr val="tx1"/>
                          </a:solidFill>
                          <a:latin typeface="Calibri"/>
                        </a:defRPr>
                      </a:lvl8pPr>
                      <a:lvl9pPr marL="3657600" algn="l" defTabSz="914400" rtl="0" eaLnBrk="1" latinLnBrk="1" hangingPunct="1">
                        <a:defRPr sz="1800"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Used</a:t>
                      </a:r>
                      <a:r>
                        <a:rPr lang="en-US" sz="1600" baseline="0" dirty="0" smtClean="0"/>
                        <a:t> for data routing</a:t>
                      </a:r>
                      <a:endParaRPr lang="en-US" sz="1600" dirty="0" smtClean="0"/>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r>
              <a:tr h="345726">
                <a:tc>
                  <a:txBody>
                    <a:bodyPr/>
                    <a:lstStyle>
                      <a:lvl1pPr marL="0" algn="l" defTabSz="914400" rtl="0" eaLnBrk="1" latinLnBrk="1" hangingPunct="1">
                        <a:defRPr sz="1800" kern="1200">
                          <a:solidFill>
                            <a:schemeClr val="tx1"/>
                          </a:solidFill>
                          <a:latin typeface="Calibri"/>
                        </a:defRPr>
                      </a:lvl1pPr>
                      <a:lvl2pPr marL="457200" algn="l" defTabSz="914400" rtl="0" eaLnBrk="1" latinLnBrk="1" hangingPunct="1">
                        <a:defRPr sz="1800" kern="1200">
                          <a:solidFill>
                            <a:schemeClr val="tx1"/>
                          </a:solidFill>
                          <a:latin typeface="Calibri"/>
                        </a:defRPr>
                      </a:lvl2pPr>
                      <a:lvl3pPr marL="914400" algn="l" defTabSz="914400" rtl="0" eaLnBrk="1" latinLnBrk="1" hangingPunct="1">
                        <a:defRPr sz="1800" kern="1200">
                          <a:solidFill>
                            <a:schemeClr val="tx1"/>
                          </a:solidFill>
                          <a:latin typeface="Calibri"/>
                        </a:defRPr>
                      </a:lvl3pPr>
                      <a:lvl4pPr marL="1371600" algn="l" defTabSz="914400" rtl="0" eaLnBrk="1" latinLnBrk="1" hangingPunct="1">
                        <a:defRPr sz="1800" kern="1200">
                          <a:solidFill>
                            <a:schemeClr val="tx1"/>
                          </a:solidFill>
                          <a:latin typeface="Calibri"/>
                        </a:defRPr>
                      </a:lvl4pPr>
                      <a:lvl5pPr marL="1828800" algn="l" defTabSz="914400" rtl="0" eaLnBrk="1" latinLnBrk="1" hangingPunct="1">
                        <a:defRPr sz="1800" kern="1200">
                          <a:solidFill>
                            <a:schemeClr val="tx1"/>
                          </a:solidFill>
                          <a:latin typeface="Calibri"/>
                        </a:defRPr>
                      </a:lvl5pPr>
                      <a:lvl6pPr marL="2286000" algn="l" defTabSz="914400" rtl="0" eaLnBrk="1" latinLnBrk="1" hangingPunct="1">
                        <a:defRPr sz="1800" kern="1200">
                          <a:solidFill>
                            <a:schemeClr val="tx1"/>
                          </a:solidFill>
                          <a:latin typeface="Calibri"/>
                        </a:defRPr>
                      </a:lvl6pPr>
                      <a:lvl7pPr marL="2743200" algn="l" defTabSz="914400" rtl="0" eaLnBrk="1" latinLnBrk="1" hangingPunct="1">
                        <a:defRPr sz="1800" kern="1200">
                          <a:solidFill>
                            <a:schemeClr val="tx1"/>
                          </a:solidFill>
                          <a:latin typeface="Calibri"/>
                        </a:defRPr>
                      </a:lvl7pPr>
                      <a:lvl8pPr marL="3200400" algn="l" defTabSz="914400" rtl="0" eaLnBrk="1" latinLnBrk="1" hangingPunct="1">
                        <a:defRPr sz="1800" kern="1200">
                          <a:solidFill>
                            <a:schemeClr val="tx1"/>
                          </a:solidFill>
                          <a:latin typeface="Calibri"/>
                        </a:defRPr>
                      </a:lvl8pPr>
                      <a:lvl9pPr marL="3657600" algn="l" defTabSz="914400" rtl="0" eaLnBrk="1" latinLnBrk="1" hangingPunct="1">
                        <a:defRPr sz="1800" kern="1200">
                          <a:solidFill>
                            <a:schemeClr val="tx1"/>
                          </a:solidFill>
                          <a:latin typeface="Calibri"/>
                        </a:defRPr>
                      </a:lvl9pPr>
                    </a:lstStyle>
                    <a:p>
                      <a:r>
                        <a:rPr lang="en-US" sz="1600" dirty="0" smtClean="0"/>
                        <a:t>L2R Routing IE</a:t>
                      </a:r>
                      <a:endParaRPr lang="en-US" sz="1600" dirty="0"/>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vMerge="1">
                  <a:txBody>
                    <a:bodyPr/>
                    <a:lstStyle/>
                    <a:p>
                      <a:endParaRPr lang="en-US" dirty="0"/>
                    </a:p>
                  </a:txBody>
                  <a:tcPr/>
                </a:tc>
              </a:tr>
              <a:tr h="345726">
                <a:tc>
                  <a:txBody>
                    <a:bodyPr/>
                    <a:lstStyle>
                      <a:lvl1pPr marL="0" algn="l" defTabSz="914400" rtl="0" eaLnBrk="1" latinLnBrk="1" hangingPunct="1">
                        <a:defRPr sz="1800" kern="1200">
                          <a:solidFill>
                            <a:schemeClr val="tx1"/>
                          </a:solidFill>
                          <a:latin typeface="Calibri"/>
                        </a:defRPr>
                      </a:lvl1pPr>
                      <a:lvl2pPr marL="457200" algn="l" defTabSz="914400" rtl="0" eaLnBrk="1" latinLnBrk="1" hangingPunct="1">
                        <a:defRPr sz="1800" kern="1200">
                          <a:solidFill>
                            <a:schemeClr val="tx1"/>
                          </a:solidFill>
                          <a:latin typeface="Calibri"/>
                        </a:defRPr>
                      </a:lvl2pPr>
                      <a:lvl3pPr marL="914400" algn="l" defTabSz="914400" rtl="0" eaLnBrk="1" latinLnBrk="1" hangingPunct="1">
                        <a:defRPr sz="1800" kern="1200">
                          <a:solidFill>
                            <a:schemeClr val="tx1"/>
                          </a:solidFill>
                          <a:latin typeface="Calibri"/>
                        </a:defRPr>
                      </a:lvl3pPr>
                      <a:lvl4pPr marL="1371600" algn="l" defTabSz="914400" rtl="0" eaLnBrk="1" latinLnBrk="1" hangingPunct="1">
                        <a:defRPr sz="1800" kern="1200">
                          <a:solidFill>
                            <a:schemeClr val="tx1"/>
                          </a:solidFill>
                          <a:latin typeface="Calibri"/>
                        </a:defRPr>
                      </a:lvl4pPr>
                      <a:lvl5pPr marL="1828800" algn="l" defTabSz="914400" rtl="0" eaLnBrk="1" latinLnBrk="1" hangingPunct="1">
                        <a:defRPr sz="1800" kern="1200">
                          <a:solidFill>
                            <a:schemeClr val="tx1"/>
                          </a:solidFill>
                          <a:latin typeface="Calibri"/>
                        </a:defRPr>
                      </a:lvl5pPr>
                      <a:lvl6pPr marL="2286000" algn="l" defTabSz="914400" rtl="0" eaLnBrk="1" latinLnBrk="1" hangingPunct="1">
                        <a:defRPr sz="1800" kern="1200">
                          <a:solidFill>
                            <a:schemeClr val="tx1"/>
                          </a:solidFill>
                          <a:latin typeface="Calibri"/>
                        </a:defRPr>
                      </a:lvl6pPr>
                      <a:lvl7pPr marL="2743200" algn="l" defTabSz="914400" rtl="0" eaLnBrk="1" latinLnBrk="1" hangingPunct="1">
                        <a:defRPr sz="1800" kern="1200">
                          <a:solidFill>
                            <a:schemeClr val="tx1"/>
                          </a:solidFill>
                          <a:latin typeface="Calibri"/>
                        </a:defRPr>
                      </a:lvl7pPr>
                      <a:lvl8pPr marL="3200400" algn="l" defTabSz="914400" rtl="0" eaLnBrk="1" latinLnBrk="1" hangingPunct="1">
                        <a:defRPr sz="1800" kern="1200">
                          <a:solidFill>
                            <a:schemeClr val="tx1"/>
                          </a:solidFill>
                          <a:latin typeface="Calibri"/>
                        </a:defRPr>
                      </a:lvl8pPr>
                      <a:lvl9pPr marL="3657600" algn="l" defTabSz="914400" rtl="0" eaLnBrk="1" latinLnBrk="1" hangingPunct="1">
                        <a:defRPr sz="1800" kern="1200">
                          <a:solidFill>
                            <a:schemeClr val="tx1"/>
                          </a:solidFill>
                          <a:latin typeface="Calibri"/>
                        </a:defRPr>
                      </a:lvl9pPr>
                    </a:lstStyle>
                    <a:p>
                      <a:r>
                        <a:rPr lang="en-US" sz="1600" dirty="0" smtClean="0"/>
                        <a:t>Address assignment request (AA-RQ) IE</a:t>
                      </a:r>
                      <a:endParaRPr lang="en-US" sz="1600" dirty="0"/>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rowSpan="3">
                  <a:txBody>
                    <a:bodyPr/>
                    <a:lstStyle>
                      <a:lvl1pPr marL="0" algn="l" defTabSz="914400" rtl="0" eaLnBrk="1" latinLnBrk="1" hangingPunct="1">
                        <a:defRPr sz="1800" kern="1200">
                          <a:solidFill>
                            <a:schemeClr val="tx1"/>
                          </a:solidFill>
                          <a:latin typeface="Calibri"/>
                        </a:defRPr>
                      </a:lvl1pPr>
                      <a:lvl2pPr marL="457200" algn="l" defTabSz="914400" rtl="0" eaLnBrk="1" latinLnBrk="1" hangingPunct="1">
                        <a:defRPr sz="1800" kern="1200">
                          <a:solidFill>
                            <a:schemeClr val="tx1"/>
                          </a:solidFill>
                          <a:latin typeface="Calibri"/>
                        </a:defRPr>
                      </a:lvl2pPr>
                      <a:lvl3pPr marL="914400" algn="l" defTabSz="914400" rtl="0" eaLnBrk="1" latinLnBrk="1" hangingPunct="1">
                        <a:defRPr sz="1800" kern="1200">
                          <a:solidFill>
                            <a:schemeClr val="tx1"/>
                          </a:solidFill>
                          <a:latin typeface="Calibri"/>
                        </a:defRPr>
                      </a:lvl3pPr>
                      <a:lvl4pPr marL="1371600" algn="l" defTabSz="914400" rtl="0" eaLnBrk="1" latinLnBrk="1" hangingPunct="1">
                        <a:defRPr sz="1800" kern="1200">
                          <a:solidFill>
                            <a:schemeClr val="tx1"/>
                          </a:solidFill>
                          <a:latin typeface="Calibri"/>
                        </a:defRPr>
                      </a:lvl4pPr>
                      <a:lvl5pPr marL="1828800" algn="l" defTabSz="914400" rtl="0" eaLnBrk="1" latinLnBrk="1" hangingPunct="1">
                        <a:defRPr sz="1800" kern="1200">
                          <a:solidFill>
                            <a:schemeClr val="tx1"/>
                          </a:solidFill>
                          <a:latin typeface="Calibri"/>
                        </a:defRPr>
                      </a:lvl5pPr>
                      <a:lvl6pPr marL="2286000" algn="l" defTabSz="914400" rtl="0" eaLnBrk="1" latinLnBrk="1" hangingPunct="1">
                        <a:defRPr sz="1800" kern="1200">
                          <a:solidFill>
                            <a:schemeClr val="tx1"/>
                          </a:solidFill>
                          <a:latin typeface="Calibri"/>
                        </a:defRPr>
                      </a:lvl6pPr>
                      <a:lvl7pPr marL="2743200" algn="l" defTabSz="914400" rtl="0" eaLnBrk="1" latinLnBrk="1" hangingPunct="1">
                        <a:defRPr sz="1800" kern="1200">
                          <a:solidFill>
                            <a:schemeClr val="tx1"/>
                          </a:solidFill>
                          <a:latin typeface="Calibri"/>
                        </a:defRPr>
                      </a:lvl7pPr>
                      <a:lvl8pPr marL="3200400" algn="l" defTabSz="914400" rtl="0" eaLnBrk="1" latinLnBrk="1" hangingPunct="1">
                        <a:defRPr sz="1800" kern="1200">
                          <a:solidFill>
                            <a:schemeClr val="tx1"/>
                          </a:solidFill>
                          <a:latin typeface="Calibri"/>
                        </a:defRPr>
                      </a:lvl8pPr>
                      <a:lvl9pPr marL="3657600" algn="l" defTabSz="914400" rtl="0" eaLnBrk="1" latinLnBrk="1" hangingPunct="1">
                        <a:defRPr sz="1800" kern="1200">
                          <a:solidFill>
                            <a:schemeClr val="tx1"/>
                          </a:solidFill>
                          <a:latin typeface="Calibri"/>
                        </a:defRPr>
                      </a:lvl9pPr>
                    </a:lstStyle>
                    <a:p>
                      <a:r>
                        <a:rPr lang="en-US" sz="1600" dirty="0" smtClean="0"/>
                        <a:t>Used for</a:t>
                      </a:r>
                      <a:r>
                        <a:rPr lang="en-US" sz="1600" baseline="0" dirty="0" smtClean="0"/>
                        <a:t> managing short address assignment</a:t>
                      </a:r>
                      <a:endParaRPr lang="en-US" sz="1600" dirty="0"/>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r>
              <a:tr h="345726">
                <a:tc>
                  <a:txBody>
                    <a:bodyPr/>
                    <a:lstStyle>
                      <a:lvl1pPr marL="0" algn="l" defTabSz="914400" rtl="0" eaLnBrk="1" latinLnBrk="1" hangingPunct="1">
                        <a:defRPr sz="1800" kern="1200">
                          <a:solidFill>
                            <a:schemeClr val="tx1"/>
                          </a:solidFill>
                          <a:latin typeface="Calibri"/>
                        </a:defRPr>
                      </a:lvl1pPr>
                      <a:lvl2pPr marL="457200" algn="l" defTabSz="914400" rtl="0" eaLnBrk="1" latinLnBrk="1" hangingPunct="1">
                        <a:defRPr sz="1800" kern="1200">
                          <a:solidFill>
                            <a:schemeClr val="tx1"/>
                          </a:solidFill>
                          <a:latin typeface="Calibri"/>
                        </a:defRPr>
                      </a:lvl2pPr>
                      <a:lvl3pPr marL="914400" algn="l" defTabSz="914400" rtl="0" eaLnBrk="1" latinLnBrk="1" hangingPunct="1">
                        <a:defRPr sz="1800" kern="1200">
                          <a:solidFill>
                            <a:schemeClr val="tx1"/>
                          </a:solidFill>
                          <a:latin typeface="Calibri"/>
                        </a:defRPr>
                      </a:lvl3pPr>
                      <a:lvl4pPr marL="1371600" algn="l" defTabSz="914400" rtl="0" eaLnBrk="1" latinLnBrk="1" hangingPunct="1">
                        <a:defRPr sz="1800" kern="1200">
                          <a:solidFill>
                            <a:schemeClr val="tx1"/>
                          </a:solidFill>
                          <a:latin typeface="Calibri"/>
                        </a:defRPr>
                      </a:lvl4pPr>
                      <a:lvl5pPr marL="1828800" algn="l" defTabSz="914400" rtl="0" eaLnBrk="1" latinLnBrk="1" hangingPunct="1">
                        <a:defRPr sz="1800" kern="1200">
                          <a:solidFill>
                            <a:schemeClr val="tx1"/>
                          </a:solidFill>
                          <a:latin typeface="Calibri"/>
                        </a:defRPr>
                      </a:lvl5pPr>
                      <a:lvl6pPr marL="2286000" algn="l" defTabSz="914400" rtl="0" eaLnBrk="1" latinLnBrk="1" hangingPunct="1">
                        <a:defRPr sz="1800" kern="1200">
                          <a:solidFill>
                            <a:schemeClr val="tx1"/>
                          </a:solidFill>
                          <a:latin typeface="Calibri"/>
                        </a:defRPr>
                      </a:lvl6pPr>
                      <a:lvl7pPr marL="2743200" algn="l" defTabSz="914400" rtl="0" eaLnBrk="1" latinLnBrk="1" hangingPunct="1">
                        <a:defRPr sz="1800" kern="1200">
                          <a:solidFill>
                            <a:schemeClr val="tx1"/>
                          </a:solidFill>
                          <a:latin typeface="Calibri"/>
                        </a:defRPr>
                      </a:lvl7pPr>
                      <a:lvl8pPr marL="3200400" algn="l" defTabSz="914400" rtl="0" eaLnBrk="1" latinLnBrk="1" hangingPunct="1">
                        <a:defRPr sz="1800" kern="1200">
                          <a:solidFill>
                            <a:schemeClr val="tx1"/>
                          </a:solidFill>
                          <a:latin typeface="Calibri"/>
                        </a:defRPr>
                      </a:lvl8pPr>
                      <a:lvl9pPr marL="3657600" algn="l" defTabSz="914400" rtl="0" eaLnBrk="1" latinLnBrk="1" hangingPunct="1">
                        <a:defRPr sz="1800" kern="1200">
                          <a:solidFill>
                            <a:schemeClr val="tx1"/>
                          </a:solidFill>
                          <a:latin typeface="Calibri"/>
                        </a:defRPr>
                      </a:lvl9pPr>
                    </a:lstStyle>
                    <a:p>
                      <a:r>
                        <a:rPr lang="en-US" sz="1600" dirty="0" smtClean="0"/>
                        <a:t>Address assignment reply (AA-RP) IE</a:t>
                      </a:r>
                      <a:endParaRPr lang="en-US" sz="1600" dirty="0"/>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vMerge="1">
                  <a:txBody>
                    <a:bodyPr/>
                    <a:lstStyle/>
                    <a:p>
                      <a:endParaRPr lang="en-US" dirty="0"/>
                    </a:p>
                  </a:txBody>
                  <a:tcPr/>
                </a:tc>
              </a:tr>
              <a:tr h="345726">
                <a:tc>
                  <a:txBody>
                    <a:bodyPr/>
                    <a:lstStyle>
                      <a:lvl1pPr marL="0" algn="l" defTabSz="914400" rtl="0" eaLnBrk="1" latinLnBrk="1" hangingPunct="1">
                        <a:defRPr sz="1800" kern="1200">
                          <a:solidFill>
                            <a:schemeClr val="tx1"/>
                          </a:solidFill>
                          <a:latin typeface="Calibri"/>
                        </a:defRPr>
                      </a:lvl1pPr>
                      <a:lvl2pPr marL="457200" algn="l" defTabSz="914400" rtl="0" eaLnBrk="1" latinLnBrk="1" hangingPunct="1">
                        <a:defRPr sz="1800" kern="1200">
                          <a:solidFill>
                            <a:schemeClr val="tx1"/>
                          </a:solidFill>
                          <a:latin typeface="Calibri"/>
                        </a:defRPr>
                      </a:lvl2pPr>
                      <a:lvl3pPr marL="914400" algn="l" defTabSz="914400" rtl="0" eaLnBrk="1" latinLnBrk="1" hangingPunct="1">
                        <a:defRPr sz="1800" kern="1200">
                          <a:solidFill>
                            <a:schemeClr val="tx1"/>
                          </a:solidFill>
                          <a:latin typeface="Calibri"/>
                        </a:defRPr>
                      </a:lvl3pPr>
                      <a:lvl4pPr marL="1371600" algn="l" defTabSz="914400" rtl="0" eaLnBrk="1" latinLnBrk="1" hangingPunct="1">
                        <a:defRPr sz="1800" kern="1200">
                          <a:solidFill>
                            <a:schemeClr val="tx1"/>
                          </a:solidFill>
                          <a:latin typeface="Calibri"/>
                        </a:defRPr>
                      </a:lvl4pPr>
                      <a:lvl5pPr marL="1828800" algn="l" defTabSz="914400" rtl="0" eaLnBrk="1" latinLnBrk="1" hangingPunct="1">
                        <a:defRPr sz="1800" kern="1200">
                          <a:solidFill>
                            <a:schemeClr val="tx1"/>
                          </a:solidFill>
                          <a:latin typeface="Calibri"/>
                        </a:defRPr>
                      </a:lvl5pPr>
                      <a:lvl6pPr marL="2286000" algn="l" defTabSz="914400" rtl="0" eaLnBrk="1" latinLnBrk="1" hangingPunct="1">
                        <a:defRPr sz="1800" kern="1200">
                          <a:solidFill>
                            <a:schemeClr val="tx1"/>
                          </a:solidFill>
                          <a:latin typeface="Calibri"/>
                        </a:defRPr>
                      </a:lvl6pPr>
                      <a:lvl7pPr marL="2743200" algn="l" defTabSz="914400" rtl="0" eaLnBrk="1" latinLnBrk="1" hangingPunct="1">
                        <a:defRPr sz="1800" kern="1200">
                          <a:solidFill>
                            <a:schemeClr val="tx1"/>
                          </a:solidFill>
                          <a:latin typeface="Calibri"/>
                        </a:defRPr>
                      </a:lvl7pPr>
                      <a:lvl8pPr marL="3200400" algn="l" defTabSz="914400" rtl="0" eaLnBrk="1" latinLnBrk="1" hangingPunct="1">
                        <a:defRPr sz="1800" kern="1200">
                          <a:solidFill>
                            <a:schemeClr val="tx1"/>
                          </a:solidFill>
                          <a:latin typeface="Calibri"/>
                        </a:defRPr>
                      </a:lvl8pPr>
                      <a:lvl9pPr marL="3657600" algn="l" defTabSz="914400" rtl="0" eaLnBrk="1" latinLnBrk="1" hangingPunct="1">
                        <a:defRPr sz="1800" kern="1200">
                          <a:solidFill>
                            <a:schemeClr val="tx1"/>
                          </a:solidFill>
                          <a:latin typeface="Calibri"/>
                        </a:defRPr>
                      </a:lvl9pPr>
                    </a:lstStyle>
                    <a:p>
                      <a:r>
                        <a:rPr lang="en-US" sz="1600" dirty="0" smtClean="0"/>
                        <a:t>Address release (A-RLS)</a:t>
                      </a:r>
                      <a:r>
                        <a:rPr lang="en-US" sz="1600" baseline="0" dirty="0" smtClean="0"/>
                        <a:t> IE</a:t>
                      </a:r>
                      <a:endParaRPr lang="en-US" sz="1600" dirty="0"/>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vMerge="1">
                  <a:txBody>
                    <a:bodyPr/>
                    <a:lstStyle/>
                    <a:p>
                      <a:endParaRPr lang="en-US" dirty="0"/>
                    </a:p>
                  </a:txBody>
                  <a:tcPr/>
                </a:tc>
              </a:tr>
              <a:tr h="560756">
                <a:tc>
                  <a:txBody>
                    <a:bodyPr/>
                    <a:lstStyle>
                      <a:lvl1pPr marL="0" algn="l" defTabSz="914400" rtl="0" eaLnBrk="1" latinLnBrk="1" hangingPunct="1">
                        <a:defRPr sz="1800" kern="1200">
                          <a:solidFill>
                            <a:schemeClr val="tx1"/>
                          </a:solidFill>
                          <a:latin typeface="Calibri"/>
                        </a:defRPr>
                      </a:lvl1pPr>
                      <a:lvl2pPr marL="457200" algn="l" defTabSz="914400" rtl="0" eaLnBrk="1" latinLnBrk="1" hangingPunct="1">
                        <a:defRPr sz="1800" kern="1200">
                          <a:solidFill>
                            <a:schemeClr val="tx1"/>
                          </a:solidFill>
                          <a:latin typeface="Calibri"/>
                        </a:defRPr>
                      </a:lvl2pPr>
                      <a:lvl3pPr marL="914400" algn="l" defTabSz="914400" rtl="0" eaLnBrk="1" latinLnBrk="1" hangingPunct="1">
                        <a:defRPr sz="1800" kern="1200">
                          <a:solidFill>
                            <a:schemeClr val="tx1"/>
                          </a:solidFill>
                          <a:latin typeface="Calibri"/>
                        </a:defRPr>
                      </a:lvl3pPr>
                      <a:lvl4pPr marL="1371600" algn="l" defTabSz="914400" rtl="0" eaLnBrk="1" latinLnBrk="1" hangingPunct="1">
                        <a:defRPr sz="1800" kern="1200">
                          <a:solidFill>
                            <a:schemeClr val="tx1"/>
                          </a:solidFill>
                          <a:latin typeface="Calibri"/>
                        </a:defRPr>
                      </a:lvl4pPr>
                      <a:lvl5pPr marL="1828800" algn="l" defTabSz="914400" rtl="0" eaLnBrk="1" latinLnBrk="1" hangingPunct="1">
                        <a:defRPr sz="1800" kern="1200">
                          <a:solidFill>
                            <a:schemeClr val="tx1"/>
                          </a:solidFill>
                          <a:latin typeface="Calibri"/>
                        </a:defRPr>
                      </a:lvl5pPr>
                      <a:lvl6pPr marL="2286000" algn="l" defTabSz="914400" rtl="0" eaLnBrk="1" latinLnBrk="1" hangingPunct="1">
                        <a:defRPr sz="1800" kern="1200">
                          <a:solidFill>
                            <a:schemeClr val="tx1"/>
                          </a:solidFill>
                          <a:latin typeface="Calibri"/>
                        </a:defRPr>
                      </a:lvl6pPr>
                      <a:lvl7pPr marL="2743200" algn="l" defTabSz="914400" rtl="0" eaLnBrk="1" latinLnBrk="1" hangingPunct="1">
                        <a:defRPr sz="1800" kern="1200">
                          <a:solidFill>
                            <a:schemeClr val="tx1"/>
                          </a:solidFill>
                          <a:latin typeface="Calibri"/>
                        </a:defRPr>
                      </a:lvl7pPr>
                      <a:lvl8pPr marL="3200400" algn="l" defTabSz="914400" rtl="0" eaLnBrk="1" latinLnBrk="1" hangingPunct="1">
                        <a:defRPr sz="1800" kern="1200">
                          <a:solidFill>
                            <a:schemeClr val="tx1"/>
                          </a:solidFill>
                          <a:latin typeface="Calibri"/>
                        </a:defRPr>
                      </a:lvl8pPr>
                      <a:lvl9pPr marL="3657600" algn="l" defTabSz="914400" rtl="0" eaLnBrk="1" latinLnBrk="1" hangingPunct="1">
                        <a:defRPr sz="1800" kern="1200">
                          <a:solidFill>
                            <a:schemeClr val="tx1"/>
                          </a:solidFill>
                          <a:latin typeface="Calibri"/>
                        </a:defRPr>
                      </a:lvl9pPr>
                    </a:lstStyle>
                    <a:p>
                      <a:r>
                        <a:rPr lang="en-US" sz="1600" dirty="0" smtClean="0"/>
                        <a:t>Data</a:t>
                      </a:r>
                      <a:r>
                        <a:rPr lang="en-US" sz="1600" baseline="0" dirty="0" smtClean="0"/>
                        <a:t> concatenation (DCat) IE</a:t>
                      </a:r>
                      <a:endParaRPr lang="en-US" sz="1600" dirty="0"/>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1" hangingPunct="1">
                        <a:defRPr sz="1800" kern="1200">
                          <a:solidFill>
                            <a:schemeClr val="tx1"/>
                          </a:solidFill>
                          <a:latin typeface="Calibri"/>
                        </a:defRPr>
                      </a:lvl1pPr>
                      <a:lvl2pPr marL="457200" algn="l" defTabSz="914400" rtl="0" eaLnBrk="1" latinLnBrk="1" hangingPunct="1">
                        <a:defRPr sz="1800" kern="1200">
                          <a:solidFill>
                            <a:schemeClr val="tx1"/>
                          </a:solidFill>
                          <a:latin typeface="Calibri"/>
                        </a:defRPr>
                      </a:lvl2pPr>
                      <a:lvl3pPr marL="914400" algn="l" defTabSz="914400" rtl="0" eaLnBrk="1" latinLnBrk="1" hangingPunct="1">
                        <a:defRPr sz="1800" kern="1200">
                          <a:solidFill>
                            <a:schemeClr val="tx1"/>
                          </a:solidFill>
                          <a:latin typeface="Calibri"/>
                        </a:defRPr>
                      </a:lvl3pPr>
                      <a:lvl4pPr marL="1371600" algn="l" defTabSz="914400" rtl="0" eaLnBrk="1" latinLnBrk="1" hangingPunct="1">
                        <a:defRPr sz="1800" kern="1200">
                          <a:solidFill>
                            <a:schemeClr val="tx1"/>
                          </a:solidFill>
                          <a:latin typeface="Calibri"/>
                        </a:defRPr>
                      </a:lvl4pPr>
                      <a:lvl5pPr marL="1828800" algn="l" defTabSz="914400" rtl="0" eaLnBrk="1" latinLnBrk="1" hangingPunct="1">
                        <a:defRPr sz="1800" kern="1200">
                          <a:solidFill>
                            <a:schemeClr val="tx1"/>
                          </a:solidFill>
                          <a:latin typeface="Calibri"/>
                        </a:defRPr>
                      </a:lvl5pPr>
                      <a:lvl6pPr marL="2286000" algn="l" defTabSz="914400" rtl="0" eaLnBrk="1" latinLnBrk="1" hangingPunct="1">
                        <a:defRPr sz="1800" kern="1200">
                          <a:solidFill>
                            <a:schemeClr val="tx1"/>
                          </a:solidFill>
                          <a:latin typeface="Calibri"/>
                        </a:defRPr>
                      </a:lvl6pPr>
                      <a:lvl7pPr marL="2743200" algn="l" defTabSz="914400" rtl="0" eaLnBrk="1" latinLnBrk="1" hangingPunct="1">
                        <a:defRPr sz="1800" kern="1200">
                          <a:solidFill>
                            <a:schemeClr val="tx1"/>
                          </a:solidFill>
                          <a:latin typeface="Calibri"/>
                        </a:defRPr>
                      </a:lvl7pPr>
                      <a:lvl8pPr marL="3200400" algn="l" defTabSz="914400" rtl="0" eaLnBrk="1" latinLnBrk="1" hangingPunct="1">
                        <a:defRPr sz="1800" kern="1200">
                          <a:solidFill>
                            <a:schemeClr val="tx1"/>
                          </a:solidFill>
                          <a:latin typeface="Calibri"/>
                        </a:defRPr>
                      </a:lvl8pPr>
                      <a:lvl9pPr marL="3657600" algn="l" defTabSz="914400" rtl="0" eaLnBrk="1" latinLnBrk="1" hangingPunct="1">
                        <a:defRPr sz="1800" kern="1200">
                          <a:solidFill>
                            <a:schemeClr val="tx1"/>
                          </a:solidFill>
                          <a:latin typeface="Calibri"/>
                        </a:defRPr>
                      </a:lvl9pPr>
                    </a:lstStyle>
                    <a:p>
                      <a:r>
                        <a:rPr lang="en-US" sz="1600" dirty="0" smtClean="0"/>
                        <a:t>Used to when</a:t>
                      </a:r>
                      <a:r>
                        <a:rPr lang="en-US" sz="1600" baseline="0" dirty="0" smtClean="0"/>
                        <a:t> </a:t>
                      </a:r>
                      <a:r>
                        <a:rPr lang="en-US" sz="1600" dirty="0" smtClean="0"/>
                        <a:t>a data frame is the concatenation of </a:t>
                      </a:r>
                    </a:p>
                    <a:p>
                      <a:r>
                        <a:rPr lang="en-US" sz="1600" dirty="0" smtClean="0"/>
                        <a:t>several data frames</a:t>
                      </a:r>
                      <a:endParaRPr lang="en-US" sz="1600" dirty="0"/>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r>
            </a:tbl>
          </a:graphicData>
        </a:graphic>
      </p:graphicFrame>
      <p:sp>
        <p:nvSpPr>
          <p:cNvPr id="9" name="TextBox 8"/>
          <p:cNvSpPr txBox="1"/>
          <p:nvPr/>
        </p:nvSpPr>
        <p:spPr>
          <a:xfrm>
            <a:off x="6228184" y="6438527"/>
            <a:ext cx="2448272" cy="461665"/>
          </a:xfrm>
          <a:prstGeom prst="rect">
            <a:avLst/>
          </a:prstGeom>
          <a:noFill/>
        </p:spPr>
        <p:txBody>
          <a:bodyPr wrap="square" rtlCol="0">
            <a:spAutoFit/>
          </a:bodyPr>
          <a:lstStyle/>
          <a:p>
            <a:r>
              <a:rPr lang="en-US" dirty="0" smtClean="0"/>
              <a:t>Clint Powell, Verotiana Rabarijaona,</a:t>
            </a:r>
          </a:p>
          <a:p>
            <a:r>
              <a:rPr lang="en-US" dirty="0" smtClean="0"/>
              <a:t>Charles Perkins, Noriyuki Sato</a:t>
            </a:r>
            <a:endParaRPr lang="en-US" dirty="0"/>
          </a:p>
        </p:txBody>
      </p:sp>
    </p:spTree>
    <p:extLst>
      <p:ext uri="{BB962C8B-B14F-4D97-AF65-F5344CB8AC3E}">
        <p14:creationId xmlns:p14="http://schemas.microsoft.com/office/powerpoint/2010/main" val="22987407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48680"/>
            <a:ext cx="7772400" cy="792162"/>
          </a:xfrm>
        </p:spPr>
        <p:txBody>
          <a:bodyPr/>
          <a:lstStyle/>
          <a:p>
            <a:r>
              <a:rPr lang="en-US" dirty="0" smtClean="0"/>
              <a:t>Routing Types Supported - Unicast</a:t>
            </a:r>
            <a:endParaRPr lang="en-US" dirty="0"/>
          </a:p>
        </p:txBody>
      </p:sp>
      <p:sp>
        <p:nvSpPr>
          <p:cNvPr id="3" name="Vertical Text Placeholder 2"/>
          <p:cNvSpPr>
            <a:spLocks noGrp="1"/>
          </p:cNvSpPr>
          <p:nvPr>
            <p:ph type="body" orient="vert" idx="1"/>
          </p:nvPr>
        </p:nvSpPr>
        <p:spPr>
          <a:xfrm>
            <a:off x="685800" y="1412777"/>
            <a:ext cx="7772400" cy="4683224"/>
          </a:xfrm>
        </p:spPr>
        <p:txBody>
          <a:bodyPr/>
          <a:lstStyle/>
          <a:p>
            <a:r>
              <a:rPr lang="en-US" b="1" dirty="0" smtClean="0"/>
              <a:t>Upstream</a:t>
            </a:r>
            <a:r>
              <a:rPr lang="en-US" dirty="0" smtClean="0"/>
              <a:t>: L2R device to the mesh root</a:t>
            </a:r>
          </a:p>
          <a:p>
            <a:r>
              <a:rPr lang="en-US" dirty="0" smtClean="0"/>
              <a:t>Enabled as soon as a device has joined the mesh</a:t>
            </a:r>
          </a:p>
          <a:p>
            <a:r>
              <a:rPr lang="en-US" dirty="0" smtClean="0"/>
              <a:t>Example use </a:t>
            </a:r>
            <a:r>
              <a:rPr lang="en-US" dirty="0" smtClean="0"/>
              <a:t>cases:</a:t>
            </a:r>
            <a:endParaRPr lang="en-US" dirty="0" smtClean="0"/>
          </a:p>
          <a:p>
            <a:pPr lvl="1"/>
            <a:r>
              <a:rPr lang="en-US" dirty="0" smtClean="0"/>
              <a:t>Infrastructure monitoring</a:t>
            </a:r>
          </a:p>
          <a:p>
            <a:pPr lvl="1"/>
            <a:r>
              <a:rPr lang="en-US" dirty="0" smtClean="0"/>
              <a:t>Traffic monitoring</a:t>
            </a:r>
          </a:p>
          <a:p>
            <a:pPr lvl="1"/>
            <a:r>
              <a:rPr lang="en-US" dirty="0" smtClean="0"/>
              <a:t>Smart meter reading</a:t>
            </a:r>
          </a:p>
          <a:p>
            <a:pPr lvl="1"/>
            <a:r>
              <a:rPr lang="en-US" dirty="0" smtClean="0"/>
              <a:t>HVAC monitoring</a:t>
            </a:r>
          </a:p>
          <a:p>
            <a:pPr lvl="1"/>
            <a:r>
              <a:rPr lang="en-US" dirty="0" smtClean="0"/>
              <a:t>Environment monitoring</a:t>
            </a:r>
          </a:p>
          <a:p>
            <a:pPr lvl="1"/>
            <a:r>
              <a:rPr lang="en-US" dirty="0" smtClean="0"/>
              <a:t>Agriculture monitoring</a:t>
            </a:r>
          </a:p>
          <a:p>
            <a:pPr lvl="1"/>
            <a:r>
              <a:rPr lang="en-US" dirty="0" smtClean="0"/>
              <a:t>Asset tracking</a:t>
            </a:r>
          </a:p>
          <a:p>
            <a:pPr lvl="1"/>
            <a:r>
              <a:rPr lang="en-US" dirty="0" smtClean="0"/>
              <a:t>Parking monitoring</a:t>
            </a:r>
          </a:p>
          <a:p>
            <a:pPr lvl="1"/>
            <a:endParaRPr lang="en-US" dirty="0"/>
          </a:p>
        </p:txBody>
      </p:sp>
      <p:sp>
        <p:nvSpPr>
          <p:cNvPr id="4" name="Date Placeholder 3"/>
          <p:cNvSpPr>
            <a:spLocks noGrp="1"/>
          </p:cNvSpPr>
          <p:nvPr>
            <p:ph type="dt" sz="half" idx="10"/>
          </p:nvPr>
        </p:nvSpPr>
        <p:spPr/>
        <p:txBody>
          <a:bodyPr/>
          <a:lstStyle/>
          <a:p>
            <a:pPr>
              <a:defRPr/>
            </a:pPr>
            <a:r>
              <a:rPr lang="en-US" altLang="ko-KR" smtClean="0"/>
              <a:t>March 2017</a:t>
            </a:r>
            <a:endParaRPr lang="en-US" altLang="ko-KR" dirty="0"/>
          </a:p>
        </p:txBody>
      </p:sp>
      <p:sp>
        <p:nvSpPr>
          <p:cNvPr id="6" name="Slide Number Placeholder 5"/>
          <p:cNvSpPr>
            <a:spLocks noGrp="1"/>
          </p:cNvSpPr>
          <p:nvPr>
            <p:ph type="sldNum" sz="quarter" idx="12"/>
          </p:nvPr>
        </p:nvSpPr>
        <p:spPr>
          <a:xfrm>
            <a:off x="4306888" y="6475413"/>
            <a:ext cx="530225" cy="182562"/>
          </a:xfrm>
        </p:spPr>
        <p:txBody>
          <a:bodyPr/>
          <a:lstStyle/>
          <a:p>
            <a:pPr>
              <a:defRPr/>
            </a:pPr>
            <a:r>
              <a:rPr lang="en-US" altLang="ko-KR" dirty="0" smtClean="0"/>
              <a:t>Slide </a:t>
            </a:r>
            <a:fld id="{3B84AAA5-CE2F-4939-AEC2-ED01B1707667}" type="slidenum">
              <a:rPr lang="en-US" altLang="ko-KR" smtClean="0"/>
              <a:pPr>
                <a:defRPr/>
              </a:pPr>
              <a:t>11</a:t>
            </a:fld>
            <a:endParaRPr lang="en-US" altLang="ko-KR" dirty="0"/>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37576" y="2835252"/>
            <a:ext cx="2407767" cy="28803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8911" y="2835252"/>
            <a:ext cx="1027057" cy="6820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TextBox 10"/>
          <p:cNvSpPr txBox="1"/>
          <p:nvPr/>
        </p:nvSpPr>
        <p:spPr>
          <a:xfrm>
            <a:off x="6228184" y="6438527"/>
            <a:ext cx="2448272" cy="461665"/>
          </a:xfrm>
          <a:prstGeom prst="rect">
            <a:avLst/>
          </a:prstGeom>
          <a:noFill/>
        </p:spPr>
        <p:txBody>
          <a:bodyPr wrap="square" rtlCol="0">
            <a:spAutoFit/>
          </a:bodyPr>
          <a:lstStyle/>
          <a:p>
            <a:r>
              <a:rPr lang="en-US" dirty="0" smtClean="0"/>
              <a:t>Clint Powell, Verotiana Rabarijaona,</a:t>
            </a:r>
          </a:p>
          <a:p>
            <a:r>
              <a:rPr lang="en-US" dirty="0" smtClean="0"/>
              <a:t>Charles Perkins, Noriyuki Sato</a:t>
            </a:r>
            <a:endParaRPr lang="en-US" dirty="0"/>
          </a:p>
        </p:txBody>
      </p:sp>
    </p:spTree>
    <p:extLst>
      <p:ext uri="{BB962C8B-B14F-4D97-AF65-F5344CB8AC3E}">
        <p14:creationId xmlns:p14="http://schemas.microsoft.com/office/powerpoint/2010/main" val="18158493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685800" y="1412777"/>
            <a:ext cx="7772400" cy="4683224"/>
          </a:xfrm>
        </p:spPr>
        <p:txBody>
          <a:bodyPr/>
          <a:lstStyle/>
          <a:p>
            <a:r>
              <a:rPr lang="en-US" b="1" dirty="0" smtClean="0"/>
              <a:t>Downstream</a:t>
            </a:r>
            <a:r>
              <a:rPr lang="en-US" dirty="0" smtClean="0"/>
              <a:t>: mesh root to L2R device</a:t>
            </a:r>
          </a:p>
          <a:p>
            <a:r>
              <a:rPr lang="en-US" dirty="0" smtClean="0"/>
              <a:t>Requires route establishment with a (short) route announcement IE ((S)RA IE)</a:t>
            </a:r>
          </a:p>
          <a:p>
            <a:r>
              <a:rPr lang="en-US" dirty="0" smtClean="0"/>
              <a:t>Example use </a:t>
            </a:r>
            <a:r>
              <a:rPr lang="en-US" dirty="0" smtClean="0"/>
              <a:t>cases:</a:t>
            </a:r>
            <a:endParaRPr lang="en-US" dirty="0" smtClean="0"/>
          </a:p>
          <a:p>
            <a:pPr lvl="1"/>
            <a:r>
              <a:rPr lang="en-US" dirty="0" smtClean="0"/>
              <a:t>HVAC control</a:t>
            </a:r>
          </a:p>
          <a:p>
            <a:pPr lvl="1"/>
            <a:r>
              <a:rPr lang="en-US" dirty="0" smtClean="0"/>
              <a:t>Traffic messaging</a:t>
            </a:r>
          </a:p>
          <a:p>
            <a:pPr lvl="1"/>
            <a:r>
              <a:rPr lang="en-US" dirty="0" smtClean="0"/>
              <a:t>Traffic signal control</a:t>
            </a:r>
          </a:p>
          <a:p>
            <a:pPr lvl="1"/>
            <a:r>
              <a:rPr lang="en-US" dirty="0" smtClean="0"/>
              <a:t>Irrigation</a:t>
            </a:r>
          </a:p>
        </p:txBody>
      </p:sp>
      <p:sp>
        <p:nvSpPr>
          <p:cNvPr id="4" name="Date Placeholder 3"/>
          <p:cNvSpPr>
            <a:spLocks noGrp="1"/>
          </p:cNvSpPr>
          <p:nvPr>
            <p:ph type="dt" sz="half" idx="10"/>
          </p:nvPr>
        </p:nvSpPr>
        <p:spPr/>
        <p:txBody>
          <a:bodyPr/>
          <a:lstStyle/>
          <a:p>
            <a:pPr>
              <a:defRPr/>
            </a:pPr>
            <a:r>
              <a:rPr lang="en-US" altLang="ko-KR" smtClean="0"/>
              <a:t>March 2017</a:t>
            </a:r>
            <a:endParaRPr lang="en-US" altLang="ko-KR" dirty="0"/>
          </a:p>
        </p:txBody>
      </p:sp>
      <p:sp>
        <p:nvSpPr>
          <p:cNvPr id="6" name="Slide Number Placeholder 5"/>
          <p:cNvSpPr>
            <a:spLocks noGrp="1"/>
          </p:cNvSpPr>
          <p:nvPr>
            <p:ph type="sldNum" sz="quarter" idx="12"/>
          </p:nvPr>
        </p:nvSpPr>
        <p:spPr>
          <a:xfrm>
            <a:off x="4306888" y="6475413"/>
            <a:ext cx="530225" cy="182562"/>
          </a:xfrm>
        </p:spPr>
        <p:txBody>
          <a:bodyPr/>
          <a:lstStyle/>
          <a:p>
            <a:pPr>
              <a:defRPr/>
            </a:pPr>
            <a:r>
              <a:rPr lang="en-US" altLang="ko-KR" dirty="0" smtClean="0"/>
              <a:t>Slide </a:t>
            </a:r>
            <a:fld id="{3B84AAA5-CE2F-4939-AEC2-ED01B1707667}" type="slidenum">
              <a:rPr lang="en-US" altLang="ko-KR" smtClean="0"/>
              <a:pPr>
                <a:defRPr/>
              </a:pPr>
              <a:t>12</a:t>
            </a:fld>
            <a:endParaRPr lang="en-US" altLang="ko-KR" dirty="0"/>
          </a:p>
        </p:txBody>
      </p:sp>
      <p:sp>
        <p:nvSpPr>
          <p:cNvPr id="7" name="Title 1"/>
          <p:cNvSpPr>
            <a:spLocks noGrp="1"/>
          </p:cNvSpPr>
          <p:nvPr>
            <p:ph type="title"/>
          </p:nvPr>
        </p:nvSpPr>
        <p:spPr/>
        <p:txBody>
          <a:bodyPr/>
          <a:lstStyle/>
          <a:p>
            <a:r>
              <a:rPr lang="en-US" dirty="0" smtClean="0"/>
              <a:t>Routing Types Supported - Unicast</a:t>
            </a:r>
            <a:endParaRPr lang="en-US" dirty="0"/>
          </a:p>
        </p:txBody>
      </p:sp>
      <p:pic>
        <p:nvPicPr>
          <p:cNvPr id="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05727" y="3385875"/>
            <a:ext cx="2022457" cy="24193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81991" y="3415372"/>
            <a:ext cx="1964070" cy="23495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43881" y="6005743"/>
            <a:ext cx="777032" cy="1897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87907" y="3064017"/>
            <a:ext cx="955184" cy="6343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4" name="TextBox 13"/>
          <p:cNvSpPr txBox="1"/>
          <p:nvPr/>
        </p:nvSpPr>
        <p:spPr>
          <a:xfrm>
            <a:off x="6228184" y="6438527"/>
            <a:ext cx="2448272" cy="461665"/>
          </a:xfrm>
          <a:prstGeom prst="rect">
            <a:avLst/>
          </a:prstGeom>
          <a:noFill/>
        </p:spPr>
        <p:txBody>
          <a:bodyPr wrap="square" rtlCol="0">
            <a:spAutoFit/>
          </a:bodyPr>
          <a:lstStyle/>
          <a:p>
            <a:r>
              <a:rPr lang="en-US" dirty="0" smtClean="0"/>
              <a:t>Clint Powell, Verotiana Rabarijaona,</a:t>
            </a:r>
          </a:p>
          <a:p>
            <a:r>
              <a:rPr lang="en-US" dirty="0" smtClean="0"/>
              <a:t>Charles Perkins, Noriyuki Sato</a:t>
            </a:r>
            <a:endParaRPr lang="en-US" dirty="0"/>
          </a:p>
        </p:txBody>
      </p:sp>
      <p:pic>
        <p:nvPicPr>
          <p:cNvPr id="205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21752" y="6005744"/>
            <a:ext cx="966770" cy="1897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92892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Routing Types Supported - Unicast</a:t>
            </a:r>
          </a:p>
        </p:txBody>
      </p:sp>
      <p:sp>
        <p:nvSpPr>
          <p:cNvPr id="3" name="Vertical Text Placeholder 2"/>
          <p:cNvSpPr>
            <a:spLocks noGrp="1"/>
          </p:cNvSpPr>
          <p:nvPr>
            <p:ph type="body" orient="vert" idx="1"/>
          </p:nvPr>
        </p:nvSpPr>
        <p:spPr/>
        <p:txBody>
          <a:bodyPr/>
          <a:lstStyle/>
          <a:p>
            <a:r>
              <a:rPr lang="en-US" b="1" dirty="0" smtClean="0"/>
              <a:t>Peer-to-peer</a:t>
            </a:r>
            <a:r>
              <a:rPr lang="en-US" dirty="0" smtClean="0"/>
              <a:t>: L2R device to L2R device</a:t>
            </a:r>
          </a:p>
          <a:p>
            <a:pPr lvl="1"/>
            <a:r>
              <a:rPr lang="en-US" dirty="0" smtClean="0"/>
              <a:t>Combination of US and DS routing or</a:t>
            </a:r>
          </a:p>
          <a:p>
            <a:pPr lvl="1"/>
            <a:r>
              <a:rPr lang="en-US" dirty="0" smtClean="0"/>
              <a:t>Routing on the path established with </a:t>
            </a:r>
            <a:r>
              <a:rPr lang="en-US" dirty="0"/>
              <a:t>an exchange of P2P request (P2P-RQ) and P2P reply (P2P-RP) </a:t>
            </a:r>
            <a:r>
              <a:rPr lang="en-US" dirty="0" smtClean="0"/>
              <a:t>IEs</a:t>
            </a:r>
          </a:p>
          <a:p>
            <a:pPr lvl="2">
              <a:spcBef>
                <a:spcPts val="600"/>
              </a:spcBef>
            </a:pPr>
            <a:r>
              <a:rPr lang="en-US" dirty="0"/>
              <a:t>Avoid root node congestion</a:t>
            </a:r>
          </a:p>
          <a:p>
            <a:pPr lvl="2">
              <a:spcBef>
                <a:spcPts val="600"/>
              </a:spcBef>
            </a:pPr>
            <a:r>
              <a:rPr lang="en-US" dirty="0"/>
              <a:t>Minimize #hops, energy consumption</a:t>
            </a:r>
          </a:p>
          <a:p>
            <a:pPr lvl="2">
              <a:spcBef>
                <a:spcPts val="600"/>
              </a:spcBef>
            </a:pPr>
            <a:r>
              <a:rPr lang="en-US" dirty="0"/>
              <a:t>Minimize end-to-end delay</a:t>
            </a:r>
          </a:p>
          <a:p>
            <a:pPr lvl="2">
              <a:spcBef>
                <a:spcPts val="600"/>
              </a:spcBef>
            </a:pPr>
            <a:r>
              <a:rPr lang="en-US" dirty="0"/>
              <a:t>Most traffic does not traverse the </a:t>
            </a:r>
            <a:r>
              <a:rPr lang="en-US" dirty="0" smtClean="0"/>
              <a:t>root</a:t>
            </a:r>
          </a:p>
          <a:p>
            <a:endParaRPr lang="en-US" dirty="0" smtClean="0"/>
          </a:p>
          <a:p>
            <a:r>
              <a:rPr lang="en-US" dirty="0" smtClean="0"/>
              <a:t>Example use cases:</a:t>
            </a:r>
          </a:p>
          <a:p>
            <a:pPr lvl="1"/>
            <a:r>
              <a:rPr lang="en-US" dirty="0" smtClean="0"/>
              <a:t>Factory automation</a:t>
            </a:r>
          </a:p>
          <a:p>
            <a:pPr lvl="1"/>
            <a:r>
              <a:rPr lang="en-US" dirty="0" smtClean="0"/>
              <a:t>Building automation</a:t>
            </a:r>
            <a:endParaRPr lang="en-US" dirty="0"/>
          </a:p>
          <a:p>
            <a:pPr lvl="1"/>
            <a:endParaRPr lang="en-US" dirty="0"/>
          </a:p>
        </p:txBody>
      </p:sp>
      <p:sp>
        <p:nvSpPr>
          <p:cNvPr id="4" name="Date Placeholder 3"/>
          <p:cNvSpPr>
            <a:spLocks noGrp="1"/>
          </p:cNvSpPr>
          <p:nvPr>
            <p:ph type="dt" sz="half" idx="10"/>
          </p:nvPr>
        </p:nvSpPr>
        <p:spPr/>
        <p:txBody>
          <a:bodyPr/>
          <a:lstStyle/>
          <a:p>
            <a:pPr>
              <a:defRPr/>
            </a:pPr>
            <a:r>
              <a:rPr lang="en-US" altLang="ko-KR" smtClean="0"/>
              <a:t>March 2017</a:t>
            </a:r>
            <a:endParaRPr lang="en-US" altLang="ko-KR" dirty="0"/>
          </a:p>
        </p:txBody>
      </p:sp>
      <p:sp>
        <p:nvSpPr>
          <p:cNvPr id="6" name="Slide Number Placeholder 5"/>
          <p:cNvSpPr>
            <a:spLocks noGrp="1"/>
          </p:cNvSpPr>
          <p:nvPr>
            <p:ph type="sldNum" sz="quarter" idx="12"/>
          </p:nvPr>
        </p:nvSpPr>
        <p:spPr>
          <a:xfrm>
            <a:off x="4306888" y="6475413"/>
            <a:ext cx="530225" cy="182562"/>
          </a:xfrm>
        </p:spPr>
        <p:txBody>
          <a:bodyPr/>
          <a:lstStyle/>
          <a:p>
            <a:pPr>
              <a:defRPr/>
            </a:pPr>
            <a:r>
              <a:rPr lang="en-US" altLang="ko-KR" dirty="0" smtClean="0"/>
              <a:t>Slide </a:t>
            </a:r>
            <a:fld id="{3B84AAA5-CE2F-4939-AEC2-ED01B1707667}" type="slidenum">
              <a:rPr lang="en-US" altLang="ko-KR" smtClean="0"/>
              <a:pPr>
                <a:defRPr/>
              </a:pPr>
              <a:t>13</a:t>
            </a:fld>
            <a:endParaRPr lang="en-US" altLang="ko-KR" dirty="0"/>
          </a:p>
        </p:txBody>
      </p:sp>
      <p:sp>
        <p:nvSpPr>
          <p:cNvPr id="8" name="TextBox 7"/>
          <p:cNvSpPr txBox="1"/>
          <p:nvPr/>
        </p:nvSpPr>
        <p:spPr>
          <a:xfrm>
            <a:off x="6228184" y="6438527"/>
            <a:ext cx="2448272" cy="461665"/>
          </a:xfrm>
          <a:prstGeom prst="rect">
            <a:avLst/>
          </a:prstGeom>
          <a:noFill/>
        </p:spPr>
        <p:txBody>
          <a:bodyPr wrap="square" rtlCol="0">
            <a:spAutoFit/>
          </a:bodyPr>
          <a:lstStyle/>
          <a:p>
            <a:r>
              <a:rPr lang="en-US" dirty="0" smtClean="0"/>
              <a:t>Clint Powell, Verotiana Rabarijaona,</a:t>
            </a:r>
          </a:p>
          <a:p>
            <a:r>
              <a:rPr lang="en-US" dirty="0" smtClean="0"/>
              <a:t>Charles Perkins, Noriyuki Sato</a:t>
            </a:r>
            <a:endParaRPr lang="en-US" dirty="0"/>
          </a:p>
        </p:txBody>
      </p:sp>
      <p:pic>
        <p:nvPicPr>
          <p:cNvPr id="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89303" y="4355997"/>
            <a:ext cx="1436021" cy="17133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10" name="Object 9"/>
          <p:cNvGraphicFramePr>
            <a:graphicFrameLocks noChangeAspect="1"/>
          </p:cNvGraphicFramePr>
          <p:nvPr>
            <p:extLst>
              <p:ext uri="{D42A27DB-BD31-4B8C-83A1-F6EECF244321}">
                <p14:modId xmlns:p14="http://schemas.microsoft.com/office/powerpoint/2010/main" val="1399247113"/>
              </p:ext>
            </p:extLst>
          </p:nvPr>
        </p:nvGraphicFramePr>
        <p:xfrm>
          <a:off x="4703861" y="6122341"/>
          <a:ext cx="1884363" cy="225425"/>
        </p:xfrm>
        <a:graphic>
          <a:graphicData uri="http://schemas.openxmlformats.org/presentationml/2006/ole">
            <mc:AlternateContent xmlns:mc="http://schemas.openxmlformats.org/markup-compatibility/2006">
              <mc:Choice xmlns:v="urn:schemas-microsoft-com:vml" Requires="v">
                <p:oleObj spid="_x0000_s1144" name="Visio" r:id="rId4" imgW="1884960" imgH="223560" progId="Visio.Drawing.11">
                  <p:link updateAutomatic="1"/>
                </p:oleObj>
              </mc:Choice>
              <mc:Fallback>
                <p:oleObj name="Visio" r:id="rId4" imgW="1884960" imgH="223560" progId="Visio.Drawing.11">
                  <p:link updateAutomatic="1"/>
                  <p:pic>
                    <p:nvPicPr>
                      <p:cNvPr id="0" name=""/>
                      <p:cNvPicPr/>
                      <p:nvPr/>
                    </p:nvPicPr>
                    <p:blipFill>
                      <a:blip r:embed="rId5"/>
                      <a:stretch>
                        <a:fillRect/>
                      </a:stretch>
                    </p:blipFill>
                    <p:spPr>
                      <a:xfrm>
                        <a:off x="4703861" y="6122341"/>
                        <a:ext cx="1884363" cy="225425"/>
                      </a:xfrm>
                      <a:prstGeom prst="rect">
                        <a:avLst/>
                      </a:prstGeom>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4047232171"/>
              </p:ext>
            </p:extLst>
          </p:nvPr>
        </p:nvGraphicFramePr>
        <p:xfrm>
          <a:off x="6804536" y="6134340"/>
          <a:ext cx="1978025" cy="223838"/>
        </p:xfrm>
        <a:graphic>
          <a:graphicData uri="http://schemas.openxmlformats.org/presentationml/2006/ole">
            <mc:AlternateContent xmlns:mc="http://schemas.openxmlformats.org/markup-compatibility/2006">
              <mc:Choice xmlns:v="urn:schemas-microsoft-com:vml" Requires="v">
                <p:oleObj spid="_x0000_s1145" name="Visio" r:id="rId6" imgW="1977840" imgH="223560" progId="Visio.Drawing.11">
                  <p:link updateAutomatic="1"/>
                </p:oleObj>
              </mc:Choice>
              <mc:Fallback>
                <p:oleObj name="Visio" r:id="rId6" imgW="1977840" imgH="223560" progId="Visio.Drawing.11">
                  <p:link updateAutomatic="1"/>
                  <p:pic>
                    <p:nvPicPr>
                      <p:cNvPr id="0" name=""/>
                      <p:cNvPicPr/>
                      <p:nvPr/>
                    </p:nvPicPr>
                    <p:blipFill>
                      <a:blip r:embed="rId7"/>
                      <a:stretch>
                        <a:fillRect/>
                      </a:stretch>
                    </p:blipFill>
                    <p:spPr>
                      <a:xfrm>
                        <a:off x="6804536" y="6134340"/>
                        <a:ext cx="1978025" cy="223838"/>
                      </a:xfrm>
                      <a:prstGeom prst="rect">
                        <a:avLst/>
                      </a:prstGeom>
                    </p:spPr>
                  </p:pic>
                </p:oleObj>
              </mc:Fallback>
            </mc:AlternateContent>
          </a:graphicData>
        </a:graphic>
      </p:graphicFrame>
      <p:pic>
        <p:nvPicPr>
          <p:cNvPr id="12"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764955" y="3356992"/>
            <a:ext cx="948158" cy="6296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932040" y="4355998"/>
            <a:ext cx="1436021" cy="17133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91625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Routing Types Supported </a:t>
            </a:r>
            <a:r>
              <a:rPr lang="en-US" dirty="0" smtClean="0"/>
              <a:t>– Multicast</a:t>
            </a:r>
            <a:endParaRPr lang="en-US" dirty="0"/>
          </a:p>
        </p:txBody>
      </p:sp>
      <p:sp>
        <p:nvSpPr>
          <p:cNvPr id="3" name="Vertical Text Placeholder 2"/>
          <p:cNvSpPr>
            <a:spLocks noGrp="1"/>
          </p:cNvSpPr>
          <p:nvPr>
            <p:ph type="body" orient="vert" idx="1"/>
          </p:nvPr>
        </p:nvSpPr>
        <p:spPr>
          <a:xfrm>
            <a:off x="320904" y="1412776"/>
            <a:ext cx="5256584" cy="4752528"/>
          </a:xfrm>
        </p:spPr>
        <p:txBody>
          <a:bodyPr/>
          <a:lstStyle/>
          <a:p>
            <a:r>
              <a:rPr lang="en-US" sz="2000" dirty="0"/>
              <a:t>L2R device to group of L2R </a:t>
            </a:r>
            <a:r>
              <a:rPr lang="en-US" sz="2000" dirty="0" smtClean="0"/>
              <a:t>devices based </a:t>
            </a:r>
            <a:r>
              <a:rPr lang="en-US" sz="2000" dirty="0"/>
              <a:t>on function (temperature sensor, light...), location (floor, building, district...), or other criteria</a:t>
            </a:r>
          </a:p>
          <a:p>
            <a:r>
              <a:rPr lang="en-US" sz="2000" dirty="0"/>
              <a:t>Uses flooding with higher layer </a:t>
            </a:r>
            <a:r>
              <a:rPr lang="en-US" sz="2000" dirty="0" smtClean="0"/>
              <a:t>filtering, </a:t>
            </a:r>
            <a:r>
              <a:rPr lang="en-US" sz="2000" dirty="0"/>
              <a:t>or routing on multicast paths established using Multicast Subscription field of the route announcement IE (RA IE</a:t>
            </a:r>
            <a:r>
              <a:rPr lang="en-US" sz="2000" dirty="0" smtClean="0"/>
              <a:t>)</a:t>
            </a:r>
          </a:p>
          <a:p>
            <a:r>
              <a:rPr lang="en-US" sz="2000" dirty="0" smtClean="0"/>
              <a:t>ACK may not be supported</a:t>
            </a:r>
          </a:p>
          <a:p>
            <a:r>
              <a:rPr lang="en-US" sz="2000" dirty="0" smtClean="0"/>
              <a:t>Example use </a:t>
            </a:r>
            <a:r>
              <a:rPr lang="en-US" sz="2000" dirty="0" smtClean="0"/>
              <a:t>cases:</a:t>
            </a:r>
            <a:endParaRPr lang="en-US" sz="2000" dirty="0"/>
          </a:p>
          <a:p>
            <a:pPr lvl="1"/>
            <a:r>
              <a:rPr lang="en-US" sz="1800" dirty="0"/>
              <a:t>Street lighting</a:t>
            </a:r>
          </a:p>
          <a:p>
            <a:pPr lvl="1"/>
            <a:r>
              <a:rPr lang="en-US" sz="1800" dirty="0"/>
              <a:t>Building, factory, city energy management systems (BEMS, FEMS, CEMS)</a:t>
            </a:r>
          </a:p>
          <a:p>
            <a:pPr lvl="1"/>
            <a:r>
              <a:rPr lang="en-US" sz="1800" dirty="0" smtClean="0"/>
              <a:t>Sprinkler </a:t>
            </a:r>
            <a:r>
              <a:rPr lang="en-US" sz="1800" dirty="0"/>
              <a:t>control</a:t>
            </a:r>
          </a:p>
          <a:p>
            <a:pPr lvl="1"/>
            <a:r>
              <a:rPr lang="en-US" sz="1800" dirty="0"/>
              <a:t>Entrance/Exit control</a:t>
            </a:r>
          </a:p>
          <a:p>
            <a:endParaRPr lang="en-US" sz="2800" dirty="0"/>
          </a:p>
        </p:txBody>
      </p:sp>
      <p:sp>
        <p:nvSpPr>
          <p:cNvPr id="4" name="Date Placeholder 3"/>
          <p:cNvSpPr>
            <a:spLocks noGrp="1"/>
          </p:cNvSpPr>
          <p:nvPr>
            <p:ph type="dt" sz="half" idx="10"/>
          </p:nvPr>
        </p:nvSpPr>
        <p:spPr/>
        <p:txBody>
          <a:bodyPr/>
          <a:lstStyle/>
          <a:p>
            <a:pPr>
              <a:defRPr/>
            </a:pPr>
            <a:r>
              <a:rPr lang="en-US" altLang="ko-KR" smtClean="0"/>
              <a:t>March 2017</a:t>
            </a:r>
            <a:endParaRPr lang="en-US" altLang="ko-KR" dirty="0"/>
          </a:p>
        </p:txBody>
      </p:sp>
      <p:sp>
        <p:nvSpPr>
          <p:cNvPr id="6" name="Slide Number Placeholder 5"/>
          <p:cNvSpPr>
            <a:spLocks noGrp="1"/>
          </p:cNvSpPr>
          <p:nvPr>
            <p:ph type="sldNum" sz="quarter" idx="12"/>
          </p:nvPr>
        </p:nvSpPr>
        <p:spPr>
          <a:xfrm>
            <a:off x="4306888" y="6475413"/>
            <a:ext cx="530225" cy="182562"/>
          </a:xfrm>
        </p:spPr>
        <p:txBody>
          <a:bodyPr/>
          <a:lstStyle/>
          <a:p>
            <a:pPr>
              <a:defRPr/>
            </a:pPr>
            <a:r>
              <a:rPr lang="en-US" altLang="ko-KR" dirty="0" smtClean="0"/>
              <a:t>Slide </a:t>
            </a:r>
            <a:fld id="{3B84AAA5-CE2F-4939-AEC2-ED01B1707667}" type="slidenum">
              <a:rPr lang="en-US" altLang="ko-KR" smtClean="0"/>
              <a:pPr>
                <a:defRPr/>
              </a:pPr>
              <a:t>14</a:t>
            </a:fld>
            <a:endParaRPr lang="en-US" altLang="ko-KR" dirty="0"/>
          </a:p>
        </p:txBody>
      </p:sp>
      <p:sp>
        <p:nvSpPr>
          <p:cNvPr id="8" name="TextBox 7"/>
          <p:cNvSpPr txBox="1"/>
          <p:nvPr/>
        </p:nvSpPr>
        <p:spPr>
          <a:xfrm>
            <a:off x="6228184" y="6438527"/>
            <a:ext cx="2448272" cy="461665"/>
          </a:xfrm>
          <a:prstGeom prst="rect">
            <a:avLst/>
          </a:prstGeom>
          <a:noFill/>
        </p:spPr>
        <p:txBody>
          <a:bodyPr wrap="square" rtlCol="0">
            <a:spAutoFit/>
          </a:bodyPr>
          <a:lstStyle/>
          <a:p>
            <a:r>
              <a:rPr lang="en-US" dirty="0" smtClean="0"/>
              <a:t>Clint Powell, Verotiana Rabarijaona,</a:t>
            </a:r>
          </a:p>
          <a:p>
            <a:r>
              <a:rPr lang="en-US" dirty="0" smtClean="0"/>
              <a:t>Charles Perkins, Noriyuki Sato</a:t>
            </a:r>
            <a:endParaRPr lang="en-US"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77488" y="1568491"/>
            <a:ext cx="3133725" cy="4067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607599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Routing Types Supported </a:t>
            </a:r>
            <a:r>
              <a:rPr lang="en-US" dirty="0" smtClean="0"/>
              <a:t>– Broadcast</a:t>
            </a:r>
            <a:endParaRPr lang="en-US" dirty="0"/>
          </a:p>
        </p:txBody>
      </p:sp>
      <p:sp>
        <p:nvSpPr>
          <p:cNvPr id="3" name="Vertical Text Placeholder 2"/>
          <p:cNvSpPr>
            <a:spLocks noGrp="1"/>
          </p:cNvSpPr>
          <p:nvPr>
            <p:ph type="body" orient="vert" idx="1"/>
          </p:nvPr>
        </p:nvSpPr>
        <p:spPr>
          <a:xfrm>
            <a:off x="395536" y="1199529"/>
            <a:ext cx="5040560" cy="4896543"/>
          </a:xfrm>
        </p:spPr>
        <p:txBody>
          <a:bodyPr/>
          <a:lstStyle/>
          <a:p>
            <a:pPr>
              <a:spcBef>
                <a:spcPts val="1200"/>
              </a:spcBef>
            </a:pPr>
            <a:r>
              <a:rPr lang="en-US" sz="2000" dirty="0" smtClean="0">
                <a:sym typeface="Wingdings" panose="05000000000000000000" pitchFamily="2" charset="2"/>
              </a:rPr>
              <a:t>Frames sent to all nodes in the mesh.</a:t>
            </a:r>
          </a:p>
          <a:p>
            <a:r>
              <a:rPr lang="en-US" sz="2000" dirty="0"/>
              <a:t>No route establishment </a:t>
            </a:r>
            <a:r>
              <a:rPr lang="en-US" sz="2000" dirty="0" smtClean="0"/>
              <a:t>required. An </a:t>
            </a:r>
            <a:r>
              <a:rPr lang="en-US" sz="2000" dirty="0"/>
              <a:t>L2R device forwards a frame if it has at least one neighbor other than the L2R device from which the frame was </a:t>
            </a:r>
            <a:r>
              <a:rPr lang="en-US" sz="2000" dirty="0" smtClean="0"/>
              <a:t>received</a:t>
            </a:r>
          </a:p>
          <a:p>
            <a:pPr>
              <a:spcBef>
                <a:spcPts val="600"/>
              </a:spcBef>
              <a:tabLst>
                <a:tab pos="0" algn="l"/>
              </a:tabLst>
            </a:pPr>
            <a:r>
              <a:rPr lang="en-US" sz="2000" dirty="0" smtClean="0"/>
              <a:t>Useful </a:t>
            </a:r>
            <a:r>
              <a:rPr lang="en-US" sz="2000" dirty="0"/>
              <a:t>for topology building, neighborhood discovery, and route establishment</a:t>
            </a:r>
          </a:p>
          <a:p>
            <a:pPr>
              <a:spcBef>
                <a:spcPts val="600"/>
              </a:spcBef>
              <a:tabLst>
                <a:tab pos="0" algn="l"/>
              </a:tabLst>
            </a:pPr>
            <a:r>
              <a:rPr lang="en-US" sz="2000" dirty="0"/>
              <a:t>Care must be used since no </a:t>
            </a:r>
            <a:r>
              <a:rPr lang="en-US" sz="2000" dirty="0" smtClean="0"/>
              <a:t>acknowledgement</a:t>
            </a:r>
          </a:p>
          <a:p>
            <a:pPr>
              <a:spcBef>
                <a:spcPts val="600"/>
              </a:spcBef>
              <a:tabLst>
                <a:tab pos="0" algn="l"/>
              </a:tabLst>
            </a:pPr>
            <a:endParaRPr lang="en-US" sz="2000" dirty="0"/>
          </a:p>
          <a:p>
            <a:r>
              <a:rPr lang="en-US" sz="2000" dirty="0"/>
              <a:t>Example </a:t>
            </a:r>
            <a:r>
              <a:rPr lang="en-US" sz="2000" dirty="0" smtClean="0"/>
              <a:t>use </a:t>
            </a:r>
            <a:r>
              <a:rPr lang="en-US" sz="2000" dirty="0" smtClean="0"/>
              <a:t>cases:</a:t>
            </a:r>
            <a:endParaRPr lang="en-US" sz="2000" dirty="0"/>
          </a:p>
          <a:p>
            <a:pPr lvl="1"/>
            <a:r>
              <a:rPr lang="en-US" sz="1800" dirty="0"/>
              <a:t>Emergency notification</a:t>
            </a:r>
          </a:p>
          <a:p>
            <a:pPr lvl="1"/>
            <a:r>
              <a:rPr lang="en-US" sz="1800" dirty="0"/>
              <a:t>Outage notification</a:t>
            </a:r>
          </a:p>
          <a:p>
            <a:pPr lvl="1"/>
            <a:r>
              <a:rPr lang="en-US" sz="1800" dirty="0"/>
              <a:t>Measurement/reading/sensing request</a:t>
            </a:r>
          </a:p>
          <a:p>
            <a:pPr lvl="1"/>
            <a:r>
              <a:rPr lang="en-US" sz="1800" dirty="0"/>
              <a:t>Ping after </a:t>
            </a:r>
            <a:r>
              <a:rPr lang="en-US" sz="1800" dirty="0" smtClean="0"/>
              <a:t>disaster</a:t>
            </a:r>
          </a:p>
          <a:p>
            <a:endParaRPr lang="en-US" sz="2800" dirty="0" smtClean="0"/>
          </a:p>
          <a:p>
            <a:endParaRPr lang="en-US" sz="2800" dirty="0"/>
          </a:p>
        </p:txBody>
      </p:sp>
      <p:sp>
        <p:nvSpPr>
          <p:cNvPr id="4" name="Date Placeholder 3"/>
          <p:cNvSpPr>
            <a:spLocks noGrp="1"/>
          </p:cNvSpPr>
          <p:nvPr>
            <p:ph type="dt" sz="half" idx="10"/>
          </p:nvPr>
        </p:nvSpPr>
        <p:spPr/>
        <p:txBody>
          <a:bodyPr/>
          <a:lstStyle/>
          <a:p>
            <a:pPr>
              <a:defRPr/>
            </a:pPr>
            <a:r>
              <a:rPr lang="en-US" altLang="ko-KR" smtClean="0"/>
              <a:t>March 2017</a:t>
            </a:r>
            <a:endParaRPr lang="en-US" altLang="ko-KR" dirty="0"/>
          </a:p>
        </p:txBody>
      </p:sp>
      <p:sp>
        <p:nvSpPr>
          <p:cNvPr id="6" name="Slide Number Placeholder 5"/>
          <p:cNvSpPr>
            <a:spLocks noGrp="1"/>
          </p:cNvSpPr>
          <p:nvPr>
            <p:ph type="sldNum" sz="quarter" idx="12"/>
          </p:nvPr>
        </p:nvSpPr>
        <p:spPr>
          <a:xfrm>
            <a:off x="4306888" y="6475413"/>
            <a:ext cx="530225" cy="182562"/>
          </a:xfrm>
        </p:spPr>
        <p:txBody>
          <a:bodyPr/>
          <a:lstStyle/>
          <a:p>
            <a:pPr>
              <a:defRPr/>
            </a:pPr>
            <a:r>
              <a:rPr lang="en-US" altLang="ko-KR" dirty="0" smtClean="0"/>
              <a:t>Slide </a:t>
            </a:r>
            <a:fld id="{3B84AAA5-CE2F-4939-AEC2-ED01B1707667}" type="slidenum">
              <a:rPr lang="en-US" altLang="ko-KR" smtClean="0"/>
              <a:pPr>
                <a:defRPr/>
              </a:pPr>
              <a:t>15</a:t>
            </a:fld>
            <a:endParaRPr lang="en-US" altLang="ko-KR" dirty="0"/>
          </a:p>
        </p:txBody>
      </p:sp>
      <p:sp>
        <p:nvSpPr>
          <p:cNvPr id="8" name="TextBox 7"/>
          <p:cNvSpPr txBox="1"/>
          <p:nvPr/>
        </p:nvSpPr>
        <p:spPr>
          <a:xfrm>
            <a:off x="6228184" y="6438527"/>
            <a:ext cx="2448272" cy="461665"/>
          </a:xfrm>
          <a:prstGeom prst="rect">
            <a:avLst/>
          </a:prstGeom>
          <a:noFill/>
        </p:spPr>
        <p:txBody>
          <a:bodyPr wrap="square" rtlCol="0">
            <a:spAutoFit/>
          </a:bodyPr>
          <a:lstStyle/>
          <a:p>
            <a:r>
              <a:rPr lang="en-US" dirty="0" smtClean="0"/>
              <a:t>Clint Powell, Verotiana Rabarijaona,</a:t>
            </a:r>
          </a:p>
          <a:p>
            <a:r>
              <a:rPr lang="en-US" dirty="0" smtClean="0"/>
              <a:t>Charles Perkins, Noriyuki Sato</a:t>
            </a:r>
            <a:endParaRPr lang="en-US" dirty="0"/>
          </a:p>
        </p:txBody>
      </p:sp>
      <p:pic>
        <p:nvPicPr>
          <p:cNvPr id="614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1958" y="1543776"/>
            <a:ext cx="3079750" cy="4119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3891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Routing Types </a:t>
            </a:r>
            <a:r>
              <a:rPr lang="en-US" dirty="0" smtClean="0"/>
              <a:t>Supported - Options</a:t>
            </a:r>
            <a:endParaRPr lang="en-US" dirty="0"/>
          </a:p>
        </p:txBody>
      </p:sp>
      <p:sp>
        <p:nvSpPr>
          <p:cNvPr id="3" name="Vertical Text Placeholder 2"/>
          <p:cNvSpPr>
            <a:spLocks noGrp="1"/>
          </p:cNvSpPr>
          <p:nvPr>
            <p:ph type="body" orient="vert" idx="1"/>
          </p:nvPr>
        </p:nvSpPr>
        <p:spPr/>
        <p:txBody>
          <a:bodyPr/>
          <a:lstStyle/>
          <a:p>
            <a:r>
              <a:rPr lang="en-US" dirty="0" smtClean="0"/>
              <a:t>Source routing (DS and P2P)</a:t>
            </a:r>
          </a:p>
          <a:p>
            <a:endParaRPr lang="en-US" dirty="0"/>
          </a:p>
          <a:p>
            <a:endParaRPr lang="en-US" dirty="0" smtClean="0"/>
          </a:p>
          <a:p>
            <a:endParaRPr lang="en-US" dirty="0"/>
          </a:p>
          <a:p>
            <a:endParaRPr lang="en-US" dirty="0" smtClean="0"/>
          </a:p>
          <a:p>
            <a:r>
              <a:rPr lang="en-US" dirty="0" smtClean="0"/>
              <a:t>Hop-by-hop retransmission</a:t>
            </a:r>
          </a:p>
          <a:p>
            <a:pPr lvl="1"/>
            <a:r>
              <a:rPr lang="en-US" dirty="0" smtClean="0"/>
              <a:t>Enabled with the L2R Retransmission </a:t>
            </a:r>
          </a:p>
          <a:p>
            <a:pPr marL="457200" lvl="1" indent="0">
              <a:buNone/>
            </a:pPr>
            <a:r>
              <a:rPr lang="en-US" dirty="0"/>
              <a:t>	</a:t>
            </a:r>
            <a:r>
              <a:rPr lang="en-US" dirty="0" smtClean="0"/>
              <a:t>flag in the L2R Routing IE</a:t>
            </a:r>
          </a:p>
          <a:p>
            <a:pPr lvl="1"/>
            <a:r>
              <a:rPr lang="en-US" dirty="0" smtClean="0"/>
              <a:t>Requires MAC ACK</a:t>
            </a:r>
          </a:p>
        </p:txBody>
      </p:sp>
      <p:sp>
        <p:nvSpPr>
          <p:cNvPr id="4" name="Date Placeholder 3"/>
          <p:cNvSpPr>
            <a:spLocks noGrp="1"/>
          </p:cNvSpPr>
          <p:nvPr>
            <p:ph type="dt" sz="half" idx="10"/>
          </p:nvPr>
        </p:nvSpPr>
        <p:spPr/>
        <p:txBody>
          <a:bodyPr/>
          <a:lstStyle/>
          <a:p>
            <a:pPr>
              <a:defRPr/>
            </a:pPr>
            <a:r>
              <a:rPr lang="en-US" altLang="ko-KR" smtClean="0"/>
              <a:t>March 2017</a:t>
            </a:r>
            <a:endParaRPr lang="en-US" altLang="ko-KR" dirty="0"/>
          </a:p>
        </p:txBody>
      </p:sp>
      <p:sp>
        <p:nvSpPr>
          <p:cNvPr id="5" name="Slide Number Placeholder 4"/>
          <p:cNvSpPr>
            <a:spLocks noGrp="1"/>
          </p:cNvSpPr>
          <p:nvPr>
            <p:ph type="sldNum" sz="quarter" idx="12"/>
          </p:nvPr>
        </p:nvSpPr>
        <p:spPr>
          <a:xfrm>
            <a:off x="4306888" y="6475413"/>
            <a:ext cx="530225" cy="182562"/>
          </a:xfrm>
        </p:spPr>
        <p:txBody>
          <a:bodyPr/>
          <a:lstStyle/>
          <a:p>
            <a:pPr>
              <a:defRPr/>
            </a:pPr>
            <a:r>
              <a:rPr lang="en-US" altLang="ko-KR" dirty="0" smtClean="0"/>
              <a:t>Slide </a:t>
            </a:r>
            <a:fld id="{3B84AAA5-CE2F-4939-AEC2-ED01B1707667}" type="slidenum">
              <a:rPr lang="en-US" altLang="ko-KR" smtClean="0"/>
              <a:pPr>
                <a:defRPr/>
              </a:pPr>
              <a:t>16</a:t>
            </a:fld>
            <a:endParaRPr lang="en-US" altLang="ko-KR" dirty="0"/>
          </a:p>
        </p:txBody>
      </p:sp>
      <p:graphicFrame>
        <p:nvGraphicFramePr>
          <p:cNvPr id="7" name="Table 6"/>
          <p:cNvGraphicFramePr>
            <a:graphicFrameLocks noGrp="1"/>
          </p:cNvGraphicFramePr>
          <p:nvPr>
            <p:extLst>
              <p:ext uri="{D42A27DB-BD31-4B8C-83A1-F6EECF244321}">
                <p14:modId xmlns:p14="http://schemas.microsoft.com/office/powerpoint/2010/main" val="871444211"/>
              </p:ext>
            </p:extLst>
          </p:nvPr>
        </p:nvGraphicFramePr>
        <p:xfrm>
          <a:off x="1979712" y="2060848"/>
          <a:ext cx="5760640" cy="518414"/>
        </p:xfrm>
        <a:graphic>
          <a:graphicData uri="http://schemas.openxmlformats.org/drawingml/2006/table">
            <a:tbl>
              <a:tblPr firstRow="1" firstCol="1" bandRow="1"/>
              <a:tblGrid>
                <a:gridCol w="962937"/>
                <a:gridCol w="2725991"/>
                <a:gridCol w="2071712"/>
              </a:tblGrid>
              <a:tr h="0">
                <a:tc>
                  <a:txBody>
                    <a:bodyPr/>
                    <a:lstStyle/>
                    <a:p>
                      <a:pPr algn="ctr">
                        <a:lnSpc>
                          <a:spcPct val="115000"/>
                        </a:lnSpc>
                        <a:spcBef>
                          <a:spcPts val="400"/>
                        </a:spcBef>
                        <a:spcAft>
                          <a:spcPts val="400"/>
                        </a:spcAft>
                      </a:pPr>
                      <a:r>
                        <a:rPr lang="en-US" sz="1400" b="1" dirty="0" smtClean="0">
                          <a:solidFill>
                            <a:srgbClr val="232021"/>
                          </a:solidFill>
                          <a:effectLst/>
                          <a:latin typeface="Times New Roman"/>
                          <a:ea typeface="ＭＳ 明朝"/>
                          <a:cs typeface="Times New Roman"/>
                        </a:rPr>
                        <a:t>Octets: ...</a:t>
                      </a:r>
                      <a:endParaRPr lang="en-US" sz="2000" dirty="0">
                        <a:effectLst/>
                        <a:latin typeface="Calibri"/>
                        <a:ea typeface="ＭＳ 明朝"/>
                        <a:cs typeface="Times New Roman"/>
                      </a:endParaRPr>
                    </a:p>
                  </a:txBody>
                  <a:tcPr marL="36195" marR="3619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Bef>
                          <a:spcPts val="400"/>
                        </a:spcBef>
                        <a:spcAft>
                          <a:spcPts val="400"/>
                        </a:spcAft>
                      </a:pPr>
                      <a:r>
                        <a:rPr lang="en-US" sz="1400" b="1" dirty="0" smtClean="0">
                          <a:solidFill>
                            <a:srgbClr val="232021"/>
                          </a:solidFill>
                          <a:effectLst/>
                          <a:latin typeface="Times New Roman"/>
                          <a:ea typeface="ＭＳ 明朝"/>
                          <a:cs typeface="Times New Roman"/>
                        </a:rPr>
                        <a:t>1</a:t>
                      </a:r>
                      <a:endParaRPr lang="en-US" sz="2000" dirty="0">
                        <a:effectLst/>
                        <a:latin typeface="Calibri"/>
                        <a:ea typeface="ＭＳ 明朝"/>
                        <a:cs typeface="Times New Roman"/>
                      </a:endParaRPr>
                    </a:p>
                  </a:txBody>
                  <a:tcPr marL="36195" marR="3619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Bef>
                          <a:spcPts val="400"/>
                        </a:spcBef>
                        <a:spcAft>
                          <a:spcPts val="400"/>
                        </a:spcAft>
                      </a:pPr>
                      <a:r>
                        <a:rPr lang="en-US" sz="1400" b="1">
                          <a:solidFill>
                            <a:srgbClr val="232021"/>
                          </a:solidFill>
                          <a:effectLst/>
                          <a:latin typeface="Times New Roman"/>
                          <a:ea typeface="ＭＳ 明朝"/>
                          <a:cs typeface="Times New Roman"/>
                        </a:rPr>
                        <a:t>0/Variable</a:t>
                      </a:r>
                      <a:endParaRPr lang="en-US" sz="2000">
                        <a:effectLst/>
                        <a:latin typeface="Calibri"/>
                        <a:ea typeface="ＭＳ 明朝"/>
                        <a:cs typeface="Times New Roman"/>
                      </a:endParaRPr>
                    </a:p>
                  </a:txBody>
                  <a:tcPr marL="36195" marR="3619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73050">
                <a:tc>
                  <a:txBody>
                    <a:bodyPr/>
                    <a:lstStyle/>
                    <a:p>
                      <a:pPr algn="ctr">
                        <a:lnSpc>
                          <a:spcPct val="115000"/>
                        </a:lnSpc>
                        <a:spcBef>
                          <a:spcPts val="400"/>
                        </a:spcBef>
                        <a:spcAft>
                          <a:spcPts val="400"/>
                        </a:spcAft>
                      </a:pPr>
                      <a:r>
                        <a:rPr lang="en-US" sz="1400">
                          <a:effectLst/>
                          <a:latin typeface="Times New Roman"/>
                          <a:ea typeface="ＭＳ 明朝"/>
                          <a:cs typeface="Times New Roman"/>
                        </a:rPr>
                        <a:t>...</a:t>
                      </a:r>
                      <a:endParaRPr lang="en-US" sz="2000">
                        <a:effectLst/>
                        <a:latin typeface="Calibri"/>
                        <a:ea typeface="ＭＳ 明朝"/>
                        <a:cs typeface="Times New Roman"/>
                      </a:endParaRPr>
                    </a:p>
                  </a:txBody>
                  <a:tcPr marL="36195" marR="36195"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Bef>
                          <a:spcPts val="400"/>
                        </a:spcBef>
                        <a:spcAft>
                          <a:spcPts val="400"/>
                        </a:spcAft>
                      </a:pPr>
                      <a:r>
                        <a:rPr lang="en-US" sz="1400" dirty="0">
                          <a:effectLst/>
                          <a:latin typeface="Times New Roman"/>
                          <a:ea typeface="ＭＳ 明朝"/>
                          <a:cs typeface="Times New Roman"/>
                        </a:rPr>
                        <a:t>Number of Intermediate Addresses</a:t>
                      </a:r>
                      <a:endParaRPr lang="en-US" sz="2000" dirty="0">
                        <a:effectLst/>
                        <a:latin typeface="Calibri"/>
                        <a:ea typeface="ＭＳ 明朝"/>
                        <a:cs typeface="Times New Roman"/>
                      </a:endParaRPr>
                    </a:p>
                  </a:txBody>
                  <a:tcPr marL="36195" marR="36195"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Bef>
                          <a:spcPts val="400"/>
                        </a:spcBef>
                        <a:spcAft>
                          <a:spcPts val="400"/>
                        </a:spcAft>
                      </a:pPr>
                      <a:r>
                        <a:rPr lang="en-US" sz="1400" dirty="0">
                          <a:effectLst/>
                          <a:latin typeface="Times New Roman"/>
                          <a:ea typeface="ＭＳ 明朝"/>
                          <a:cs typeface="Times New Roman"/>
                        </a:rPr>
                        <a:t>Intermediate Address List</a:t>
                      </a:r>
                      <a:endParaRPr lang="en-US" sz="2000" dirty="0">
                        <a:effectLst/>
                        <a:latin typeface="Calibri"/>
                        <a:ea typeface="ＭＳ 明朝"/>
                        <a:cs typeface="Times New Roman"/>
                      </a:endParaRPr>
                    </a:p>
                  </a:txBody>
                  <a:tcPr marL="36195" marR="36195"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8" name="TextBox 7"/>
          <p:cNvSpPr txBox="1"/>
          <p:nvPr/>
        </p:nvSpPr>
        <p:spPr>
          <a:xfrm>
            <a:off x="1475656" y="3023024"/>
            <a:ext cx="6408713" cy="400110"/>
          </a:xfrm>
          <a:prstGeom prst="rect">
            <a:avLst/>
          </a:prstGeom>
          <a:noFill/>
        </p:spPr>
        <p:txBody>
          <a:bodyPr wrap="square" rtlCol="0">
            <a:spAutoFit/>
          </a:bodyPr>
          <a:lstStyle/>
          <a:p>
            <a:r>
              <a:rPr lang="en-US" sz="2000" dirty="0" smtClean="0"/>
              <a:t>(S)RA IE, SLR IE, L2R Routing IE, P2P RQ/RP IEs content</a:t>
            </a:r>
            <a:endParaRPr lang="en-US" sz="2000" dirty="0"/>
          </a:p>
        </p:txBody>
      </p:sp>
      <p:sp>
        <p:nvSpPr>
          <p:cNvPr id="9" name="Right Brace 8"/>
          <p:cNvSpPr/>
          <p:nvPr/>
        </p:nvSpPr>
        <p:spPr bwMode="auto">
          <a:xfrm rot="5400000">
            <a:off x="4638850" y="-100821"/>
            <a:ext cx="360040" cy="5842964"/>
          </a:xfrm>
          <a:prstGeom prst="rightBrace">
            <a:avLst>
              <a:gd name="adj1" fmla="val 91263"/>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 name="Oval 9"/>
          <p:cNvSpPr/>
          <p:nvPr/>
        </p:nvSpPr>
        <p:spPr bwMode="auto">
          <a:xfrm>
            <a:off x="2771800" y="1916832"/>
            <a:ext cx="5328592" cy="903829"/>
          </a:xfrm>
          <a:prstGeom prst="ellipse">
            <a:avLst/>
          </a:prstGeom>
          <a:noFill/>
          <a:ln w="28575" cap="flat" cmpd="sng" algn="ctr">
            <a:solidFill>
              <a:schemeClr val="accent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pic>
        <p:nvPicPr>
          <p:cNvPr id="3077"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7404" y="3645024"/>
            <a:ext cx="2199012" cy="27006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 name="TextBox 14"/>
          <p:cNvSpPr txBox="1"/>
          <p:nvPr/>
        </p:nvSpPr>
        <p:spPr>
          <a:xfrm>
            <a:off x="3371442" y="6107681"/>
            <a:ext cx="2617139" cy="369332"/>
          </a:xfrm>
          <a:prstGeom prst="rect">
            <a:avLst/>
          </a:prstGeom>
          <a:noFill/>
        </p:spPr>
        <p:txBody>
          <a:bodyPr wrap="square" rtlCol="0">
            <a:spAutoFit/>
          </a:bodyPr>
          <a:lstStyle/>
          <a:p>
            <a:pPr algn="r"/>
            <a:r>
              <a:rPr lang="en-US" sz="1800" dirty="0" smtClean="0">
                <a:solidFill>
                  <a:srgbClr val="FF0000"/>
                </a:solidFill>
              </a:rPr>
              <a:t>Failed transmission</a:t>
            </a:r>
            <a:endParaRPr lang="en-US" sz="1800" dirty="0">
              <a:solidFill>
                <a:srgbClr val="FF0000"/>
              </a:solidFill>
            </a:endParaRPr>
          </a:p>
        </p:txBody>
      </p:sp>
      <p:sp>
        <p:nvSpPr>
          <p:cNvPr id="11" name="Freeform 10"/>
          <p:cNvSpPr/>
          <p:nvPr/>
        </p:nvSpPr>
        <p:spPr bwMode="auto">
          <a:xfrm flipV="1">
            <a:off x="5903514" y="5985646"/>
            <a:ext cx="760164" cy="208352"/>
          </a:xfrm>
          <a:custGeom>
            <a:avLst/>
            <a:gdLst>
              <a:gd name="connsiteX0" fmla="*/ 0 w 760164"/>
              <a:gd name="connsiteY0" fmla="*/ 0 h 112656"/>
              <a:gd name="connsiteX1" fmla="*/ 308473 w 760164"/>
              <a:gd name="connsiteY1" fmla="*/ 110169 h 112656"/>
              <a:gd name="connsiteX2" fmla="*/ 760164 w 760164"/>
              <a:gd name="connsiteY2" fmla="*/ 66101 h 112656"/>
            </a:gdLst>
            <a:ahLst/>
            <a:cxnLst>
              <a:cxn ang="0">
                <a:pos x="connsiteX0" y="connsiteY0"/>
              </a:cxn>
              <a:cxn ang="0">
                <a:pos x="connsiteX1" y="connsiteY1"/>
              </a:cxn>
              <a:cxn ang="0">
                <a:pos x="connsiteX2" y="connsiteY2"/>
              </a:cxn>
            </a:cxnLst>
            <a:rect l="l" t="t" r="r" b="b"/>
            <a:pathLst>
              <a:path w="760164" h="112656">
                <a:moveTo>
                  <a:pt x="0" y="0"/>
                </a:moveTo>
                <a:cubicBezTo>
                  <a:pt x="90889" y="49576"/>
                  <a:pt x="181779" y="99152"/>
                  <a:pt x="308473" y="110169"/>
                </a:cubicBezTo>
                <a:cubicBezTo>
                  <a:pt x="435167" y="121186"/>
                  <a:pt x="597665" y="93643"/>
                  <a:pt x="760164" y="66101"/>
                </a:cubicBezTo>
              </a:path>
            </a:pathLst>
          </a:custGeom>
          <a:noFill/>
          <a:ln w="19050" cap="flat" cmpd="sng" algn="ctr">
            <a:solidFill>
              <a:srgbClr val="FF0000"/>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7" name="TextBox 16"/>
          <p:cNvSpPr txBox="1"/>
          <p:nvPr/>
        </p:nvSpPr>
        <p:spPr>
          <a:xfrm>
            <a:off x="2557818" y="5131543"/>
            <a:ext cx="3343214" cy="892552"/>
          </a:xfrm>
          <a:prstGeom prst="rect">
            <a:avLst/>
          </a:prstGeom>
          <a:noFill/>
        </p:spPr>
        <p:txBody>
          <a:bodyPr wrap="square" rtlCol="0">
            <a:spAutoFit/>
          </a:bodyPr>
          <a:lstStyle/>
          <a:p>
            <a:pPr algn="r"/>
            <a:r>
              <a:rPr lang="en-US" sz="1800" dirty="0" smtClean="0">
                <a:solidFill>
                  <a:srgbClr val="00B050"/>
                </a:solidFill>
              </a:rPr>
              <a:t>Retransmission through a different neighbor </a:t>
            </a:r>
          </a:p>
          <a:p>
            <a:pPr algn="r"/>
            <a:r>
              <a:rPr lang="en-US" sz="1600" dirty="0" smtClean="0">
                <a:solidFill>
                  <a:srgbClr val="00B050"/>
                </a:solidFill>
              </a:rPr>
              <a:t>* Not supported with source routing</a:t>
            </a:r>
            <a:endParaRPr lang="en-US" sz="1600" dirty="0">
              <a:solidFill>
                <a:srgbClr val="00B050"/>
              </a:solidFill>
            </a:endParaRPr>
          </a:p>
        </p:txBody>
      </p:sp>
      <p:pic>
        <p:nvPicPr>
          <p:cNvPr id="3078"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04206" y="3810234"/>
            <a:ext cx="860282" cy="5712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4" name="Straight Arrow Connector 13"/>
          <p:cNvCxnSpPr>
            <a:stCxn id="17" idx="3"/>
          </p:cNvCxnSpPr>
          <p:nvPr/>
        </p:nvCxnSpPr>
        <p:spPr bwMode="auto">
          <a:xfrm flipV="1">
            <a:off x="5901032" y="5445224"/>
            <a:ext cx="615184" cy="132595"/>
          </a:xfrm>
          <a:prstGeom prst="straightConnector1">
            <a:avLst/>
          </a:prstGeom>
          <a:noFill/>
          <a:ln w="19050" cap="flat" cmpd="sng" algn="ctr">
            <a:solidFill>
              <a:srgbClr val="00B050"/>
            </a:solidFill>
            <a:prstDash val="solid"/>
            <a:round/>
            <a:headEnd type="none" w="med" len="med"/>
            <a:tailEnd type="arrow" w="med" len="med"/>
          </a:ln>
          <a:effectLst/>
        </p:spPr>
      </p:cxnSp>
      <p:sp>
        <p:nvSpPr>
          <p:cNvPr id="16" name="TextBox 15"/>
          <p:cNvSpPr txBox="1"/>
          <p:nvPr/>
        </p:nvSpPr>
        <p:spPr>
          <a:xfrm>
            <a:off x="6228184" y="6438527"/>
            <a:ext cx="2448272" cy="461665"/>
          </a:xfrm>
          <a:prstGeom prst="rect">
            <a:avLst/>
          </a:prstGeom>
          <a:noFill/>
        </p:spPr>
        <p:txBody>
          <a:bodyPr wrap="square" rtlCol="0">
            <a:spAutoFit/>
          </a:bodyPr>
          <a:lstStyle/>
          <a:p>
            <a:r>
              <a:rPr lang="en-US" dirty="0" smtClean="0"/>
              <a:t>Clint Powell, Verotiana Rabarijaona,</a:t>
            </a:r>
          </a:p>
          <a:p>
            <a:r>
              <a:rPr lang="en-US" dirty="0" smtClean="0"/>
              <a:t>Charles Perkins, Noriyuki Sato</a:t>
            </a:r>
            <a:endParaRPr lang="en-US" dirty="0"/>
          </a:p>
        </p:txBody>
      </p:sp>
    </p:spTree>
    <p:extLst>
      <p:ext uri="{BB962C8B-B14F-4D97-AF65-F5344CB8AC3E}">
        <p14:creationId xmlns:p14="http://schemas.microsoft.com/office/powerpoint/2010/main" val="1129755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07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07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1" grpId="0" animBg="1"/>
      <p:bldP spid="1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Routing Types Supported - Options</a:t>
            </a:r>
          </a:p>
        </p:txBody>
      </p:sp>
      <p:sp>
        <p:nvSpPr>
          <p:cNvPr id="3" name="Vertical Text Placeholder 2"/>
          <p:cNvSpPr>
            <a:spLocks noGrp="1"/>
          </p:cNvSpPr>
          <p:nvPr>
            <p:ph type="body" orient="vert" idx="1"/>
          </p:nvPr>
        </p:nvSpPr>
        <p:spPr/>
        <p:txBody>
          <a:bodyPr/>
          <a:lstStyle/>
          <a:p>
            <a:r>
              <a:rPr lang="en-US" dirty="0" smtClean="0"/>
              <a:t>End-to-end acknowledgment</a:t>
            </a:r>
          </a:p>
          <a:p>
            <a:pPr lvl="1"/>
            <a:r>
              <a:rPr lang="en-US" dirty="0" smtClean="0"/>
              <a:t>Enabled with the E2E AR flag in the L2R Routing IE</a:t>
            </a:r>
          </a:p>
          <a:p>
            <a:pPr lvl="1"/>
            <a:r>
              <a:rPr lang="en-US" dirty="0" smtClean="0"/>
              <a:t>Uses the E2E-ACK IE</a:t>
            </a:r>
          </a:p>
          <a:p>
            <a:pPr lvl="1"/>
            <a:endParaRPr lang="en-US" dirty="0"/>
          </a:p>
          <a:p>
            <a:pPr lvl="1"/>
            <a:endParaRPr lang="en-US" dirty="0" smtClean="0"/>
          </a:p>
          <a:p>
            <a:pPr lvl="1"/>
            <a:endParaRPr lang="en-US" dirty="0"/>
          </a:p>
          <a:p>
            <a:pPr lvl="1"/>
            <a:endParaRPr lang="en-US" dirty="0" smtClean="0"/>
          </a:p>
          <a:p>
            <a:pPr lvl="1"/>
            <a:endParaRPr lang="en-US" dirty="0"/>
          </a:p>
          <a:p>
            <a:pPr lvl="1"/>
            <a:endParaRPr lang="en-US" dirty="0" smtClean="0"/>
          </a:p>
          <a:p>
            <a:pPr lvl="1"/>
            <a:endParaRPr lang="en-US" dirty="0"/>
          </a:p>
          <a:p>
            <a:pPr marL="0" indent="0">
              <a:buNone/>
            </a:pPr>
            <a:endParaRPr lang="en-US" sz="1000" dirty="0" smtClean="0"/>
          </a:p>
          <a:p>
            <a:endParaRPr lang="en-US" dirty="0" smtClean="0"/>
          </a:p>
          <a:p>
            <a:pPr marL="0" indent="0">
              <a:buNone/>
            </a:pPr>
            <a:endParaRPr lang="en-US" dirty="0"/>
          </a:p>
        </p:txBody>
      </p:sp>
      <p:sp>
        <p:nvSpPr>
          <p:cNvPr id="4" name="Date Placeholder 3"/>
          <p:cNvSpPr>
            <a:spLocks noGrp="1"/>
          </p:cNvSpPr>
          <p:nvPr>
            <p:ph type="dt" sz="half" idx="10"/>
          </p:nvPr>
        </p:nvSpPr>
        <p:spPr/>
        <p:txBody>
          <a:bodyPr/>
          <a:lstStyle/>
          <a:p>
            <a:pPr>
              <a:defRPr/>
            </a:pPr>
            <a:r>
              <a:rPr lang="en-US" altLang="ko-KR" smtClean="0"/>
              <a:t>March 2017</a:t>
            </a:r>
            <a:endParaRPr lang="en-US" altLang="ko-KR" dirty="0"/>
          </a:p>
        </p:txBody>
      </p:sp>
      <p:sp>
        <p:nvSpPr>
          <p:cNvPr id="5" name="Slide Number Placeholder 4"/>
          <p:cNvSpPr>
            <a:spLocks noGrp="1"/>
          </p:cNvSpPr>
          <p:nvPr>
            <p:ph type="sldNum" sz="quarter" idx="12"/>
          </p:nvPr>
        </p:nvSpPr>
        <p:spPr>
          <a:xfrm>
            <a:off x="4306888" y="6475413"/>
            <a:ext cx="530225" cy="182562"/>
          </a:xfrm>
        </p:spPr>
        <p:txBody>
          <a:bodyPr/>
          <a:lstStyle/>
          <a:p>
            <a:pPr>
              <a:defRPr/>
            </a:pPr>
            <a:r>
              <a:rPr lang="en-US" altLang="ko-KR" dirty="0" smtClean="0"/>
              <a:t>Slide </a:t>
            </a:r>
            <a:fld id="{3B84AAA5-CE2F-4939-AEC2-ED01B1707667}" type="slidenum">
              <a:rPr lang="en-US" altLang="ko-KR" smtClean="0"/>
              <a:pPr>
                <a:defRPr/>
              </a:pPr>
              <a:t>17</a:t>
            </a:fld>
            <a:endParaRPr lang="en-US" altLang="ko-KR"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7784" y="3140967"/>
            <a:ext cx="3928145" cy="21860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33588" y="2657966"/>
            <a:ext cx="860282" cy="5712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87824" y="5500568"/>
            <a:ext cx="809978" cy="2049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0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10809" y="5476522"/>
            <a:ext cx="1092780" cy="1881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TextBox 9"/>
          <p:cNvSpPr txBox="1"/>
          <p:nvPr/>
        </p:nvSpPr>
        <p:spPr>
          <a:xfrm>
            <a:off x="6228184" y="6438527"/>
            <a:ext cx="2448272" cy="461665"/>
          </a:xfrm>
          <a:prstGeom prst="rect">
            <a:avLst/>
          </a:prstGeom>
          <a:noFill/>
        </p:spPr>
        <p:txBody>
          <a:bodyPr wrap="square" rtlCol="0">
            <a:spAutoFit/>
          </a:bodyPr>
          <a:lstStyle/>
          <a:p>
            <a:r>
              <a:rPr lang="en-US" dirty="0" smtClean="0"/>
              <a:t>Clint Powell, Verotiana Rabarijaona,</a:t>
            </a:r>
          </a:p>
          <a:p>
            <a:r>
              <a:rPr lang="en-US" dirty="0" smtClean="0"/>
              <a:t>Charles Perkins, Noriyuki Sato</a:t>
            </a:r>
            <a:endParaRPr lang="en-US" dirty="0"/>
          </a:p>
        </p:txBody>
      </p:sp>
    </p:spTree>
    <p:extLst>
      <p:ext uri="{BB962C8B-B14F-4D97-AF65-F5344CB8AC3E}">
        <p14:creationId xmlns:p14="http://schemas.microsoft.com/office/powerpoint/2010/main" val="15365557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548680"/>
            <a:ext cx="8496944" cy="792162"/>
          </a:xfrm>
        </p:spPr>
        <p:txBody>
          <a:bodyPr/>
          <a:lstStyle/>
          <a:p>
            <a:r>
              <a:rPr lang="en-US" dirty="0"/>
              <a:t>Routing Types Supported </a:t>
            </a:r>
            <a:r>
              <a:rPr lang="en-US" dirty="0" smtClean="0"/>
              <a:t>– Options</a:t>
            </a:r>
            <a:endParaRPr lang="en-US" dirty="0"/>
          </a:p>
        </p:txBody>
      </p:sp>
      <p:sp>
        <p:nvSpPr>
          <p:cNvPr id="3" name="Vertical Text Placeholder 2"/>
          <p:cNvSpPr>
            <a:spLocks noGrp="1"/>
          </p:cNvSpPr>
          <p:nvPr>
            <p:ph type="body" orient="vert" idx="1"/>
          </p:nvPr>
        </p:nvSpPr>
        <p:spPr>
          <a:xfrm>
            <a:off x="395536" y="2168860"/>
            <a:ext cx="4464496" cy="2952328"/>
          </a:xfrm>
        </p:spPr>
        <p:txBody>
          <a:bodyPr/>
          <a:lstStyle/>
          <a:p>
            <a:pPr>
              <a:spcBef>
                <a:spcPts val="1200"/>
              </a:spcBef>
            </a:pPr>
            <a:r>
              <a:rPr lang="en-US" dirty="0" smtClean="0"/>
              <a:t>Sibling routing</a:t>
            </a:r>
          </a:p>
          <a:p>
            <a:pPr lvl="1">
              <a:spcBef>
                <a:spcPts val="1200"/>
              </a:spcBef>
            </a:pPr>
            <a:r>
              <a:rPr lang="en-US" dirty="0" smtClean="0"/>
              <a:t>When enabled, allows routing through a neighbor of the same depth</a:t>
            </a:r>
          </a:p>
          <a:p>
            <a:pPr lvl="1">
              <a:spcBef>
                <a:spcPts val="1200"/>
              </a:spcBef>
            </a:pPr>
            <a:r>
              <a:rPr lang="en-US" dirty="0" smtClean="0"/>
              <a:t>Increases robustness</a:t>
            </a:r>
          </a:p>
          <a:p>
            <a:pPr lvl="1">
              <a:spcBef>
                <a:spcPts val="1200"/>
              </a:spcBef>
            </a:pPr>
            <a:r>
              <a:rPr lang="en-US" dirty="0" smtClean="0"/>
              <a:t>Requires resources for loop avoidance</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altLang="ko-KR" smtClean="0"/>
              <a:t>March 2017</a:t>
            </a:r>
            <a:endParaRPr lang="en-US" altLang="ko-KR" dirty="0"/>
          </a:p>
        </p:txBody>
      </p:sp>
      <p:sp>
        <p:nvSpPr>
          <p:cNvPr id="6" name="Slide Number Placeholder 5"/>
          <p:cNvSpPr>
            <a:spLocks noGrp="1"/>
          </p:cNvSpPr>
          <p:nvPr>
            <p:ph type="sldNum" sz="quarter" idx="12"/>
          </p:nvPr>
        </p:nvSpPr>
        <p:spPr>
          <a:xfrm>
            <a:off x="4306888" y="6475413"/>
            <a:ext cx="530225" cy="182562"/>
          </a:xfrm>
        </p:spPr>
        <p:txBody>
          <a:bodyPr/>
          <a:lstStyle/>
          <a:p>
            <a:pPr>
              <a:defRPr/>
            </a:pPr>
            <a:r>
              <a:rPr lang="en-US" altLang="ko-KR" dirty="0" smtClean="0"/>
              <a:t>Slide </a:t>
            </a:r>
            <a:fld id="{3B84AAA5-CE2F-4939-AEC2-ED01B1707667}" type="slidenum">
              <a:rPr lang="en-US" altLang="ko-KR" smtClean="0"/>
              <a:pPr>
                <a:defRPr/>
              </a:pPr>
              <a:t>18</a:t>
            </a:fld>
            <a:endParaRPr lang="en-US" altLang="ko-KR" dirty="0"/>
          </a:p>
        </p:txBody>
      </p:sp>
      <p:sp>
        <p:nvSpPr>
          <p:cNvPr id="8" name="TextBox 7"/>
          <p:cNvSpPr txBox="1"/>
          <p:nvPr/>
        </p:nvSpPr>
        <p:spPr>
          <a:xfrm>
            <a:off x="6228184" y="6438527"/>
            <a:ext cx="2448272" cy="461665"/>
          </a:xfrm>
          <a:prstGeom prst="rect">
            <a:avLst/>
          </a:prstGeom>
          <a:noFill/>
        </p:spPr>
        <p:txBody>
          <a:bodyPr wrap="square" rtlCol="0">
            <a:spAutoFit/>
          </a:bodyPr>
          <a:lstStyle/>
          <a:p>
            <a:r>
              <a:rPr lang="en-US" dirty="0" smtClean="0"/>
              <a:t>Clint Powell, Verotiana Rabarijaona,</a:t>
            </a:r>
          </a:p>
          <a:p>
            <a:r>
              <a:rPr lang="en-US" dirty="0" smtClean="0"/>
              <a:t>Charles Perkins, Noriyuki Sato</a:t>
            </a:r>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76056" y="1700808"/>
            <a:ext cx="2977792" cy="38884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961836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Addressing Supported</a:t>
            </a:r>
            <a:endParaRPr lang="en-US" dirty="0"/>
          </a:p>
        </p:txBody>
      </p:sp>
      <p:sp>
        <p:nvSpPr>
          <p:cNvPr id="3" name="Vertical Text Placeholder 2"/>
          <p:cNvSpPr>
            <a:spLocks noGrp="1"/>
          </p:cNvSpPr>
          <p:nvPr>
            <p:ph type="body" orient="vert" idx="1"/>
          </p:nvPr>
        </p:nvSpPr>
        <p:spPr/>
        <p:txBody>
          <a:bodyPr/>
          <a:lstStyle/>
          <a:p>
            <a:r>
              <a:rPr lang="en-US" dirty="0" smtClean="0"/>
              <a:t>All devices in the mesh must use the same address length (either 16-bit or 64-bit)</a:t>
            </a:r>
          </a:p>
          <a:p>
            <a:r>
              <a:rPr lang="en-US" dirty="0" smtClean="0"/>
              <a:t>Unicast, multicast, and broadcast are supported with either address length</a:t>
            </a:r>
          </a:p>
          <a:p>
            <a:r>
              <a:rPr lang="en-US" dirty="0" smtClean="0"/>
              <a:t>PAN coordinator manages address assignment upon request, with signaling mediated by the mesh root</a:t>
            </a:r>
          </a:p>
          <a:p>
            <a:r>
              <a:rPr lang="en-US" dirty="0" smtClean="0"/>
              <a:t>Uses the following short nested IEs for short address assignment:</a:t>
            </a:r>
          </a:p>
          <a:p>
            <a:pPr lvl="1"/>
            <a:r>
              <a:rPr lang="en-US" dirty="0"/>
              <a:t>AA-RQ </a:t>
            </a:r>
            <a:r>
              <a:rPr lang="en-US" dirty="0" smtClean="0"/>
              <a:t>IE</a:t>
            </a:r>
          </a:p>
          <a:p>
            <a:pPr lvl="1"/>
            <a:r>
              <a:rPr lang="en-US" dirty="0" smtClean="0"/>
              <a:t>AA-RP IE</a:t>
            </a:r>
          </a:p>
          <a:p>
            <a:pPr lvl="1"/>
            <a:r>
              <a:rPr lang="en-US" dirty="0"/>
              <a:t>A-RLS IE</a:t>
            </a:r>
            <a:endParaRPr lang="en-US" dirty="0" smtClean="0"/>
          </a:p>
          <a:p>
            <a:r>
              <a:rPr lang="en-US" dirty="0" smtClean="0"/>
              <a:t>Pre-assigned addresses are O.K.</a:t>
            </a:r>
          </a:p>
          <a:p>
            <a:endParaRPr lang="en-US" dirty="0"/>
          </a:p>
        </p:txBody>
      </p:sp>
      <p:sp>
        <p:nvSpPr>
          <p:cNvPr id="4" name="Date Placeholder 3"/>
          <p:cNvSpPr>
            <a:spLocks noGrp="1"/>
          </p:cNvSpPr>
          <p:nvPr>
            <p:ph type="dt" sz="half" idx="10"/>
          </p:nvPr>
        </p:nvSpPr>
        <p:spPr/>
        <p:txBody>
          <a:bodyPr/>
          <a:lstStyle/>
          <a:p>
            <a:pPr>
              <a:defRPr/>
            </a:pPr>
            <a:r>
              <a:rPr lang="en-US" altLang="ko-KR" smtClean="0"/>
              <a:t>March 2017</a:t>
            </a:r>
            <a:endParaRPr lang="en-US" altLang="ko-KR" dirty="0"/>
          </a:p>
        </p:txBody>
      </p:sp>
      <p:sp>
        <p:nvSpPr>
          <p:cNvPr id="6" name="Slide Number Placeholder 5"/>
          <p:cNvSpPr>
            <a:spLocks noGrp="1"/>
          </p:cNvSpPr>
          <p:nvPr>
            <p:ph type="sldNum" sz="quarter" idx="12"/>
          </p:nvPr>
        </p:nvSpPr>
        <p:spPr>
          <a:xfrm>
            <a:off x="4306888" y="6475413"/>
            <a:ext cx="530225" cy="182562"/>
          </a:xfrm>
        </p:spPr>
        <p:txBody>
          <a:bodyPr/>
          <a:lstStyle/>
          <a:p>
            <a:pPr>
              <a:defRPr/>
            </a:pPr>
            <a:r>
              <a:rPr lang="en-US" altLang="ko-KR" dirty="0" smtClean="0"/>
              <a:t>Slide </a:t>
            </a:r>
            <a:fld id="{3B84AAA5-CE2F-4939-AEC2-ED01B1707667}" type="slidenum">
              <a:rPr lang="en-US" altLang="ko-KR" smtClean="0"/>
              <a:pPr>
                <a:defRPr/>
              </a:pPr>
              <a:t>19</a:t>
            </a:fld>
            <a:endParaRPr lang="en-US" altLang="ko-KR" dirty="0"/>
          </a:p>
        </p:txBody>
      </p:sp>
      <p:sp>
        <p:nvSpPr>
          <p:cNvPr id="8" name="TextBox 7"/>
          <p:cNvSpPr txBox="1"/>
          <p:nvPr/>
        </p:nvSpPr>
        <p:spPr>
          <a:xfrm>
            <a:off x="6228184" y="6438527"/>
            <a:ext cx="2448272" cy="461665"/>
          </a:xfrm>
          <a:prstGeom prst="rect">
            <a:avLst/>
          </a:prstGeom>
          <a:noFill/>
        </p:spPr>
        <p:txBody>
          <a:bodyPr wrap="square" rtlCol="0">
            <a:spAutoFit/>
          </a:bodyPr>
          <a:lstStyle/>
          <a:p>
            <a:r>
              <a:rPr lang="en-US" dirty="0" smtClean="0"/>
              <a:t>Clint Powell, Verotiana Rabarijaona,</a:t>
            </a:r>
          </a:p>
          <a:p>
            <a:r>
              <a:rPr lang="en-US" dirty="0" smtClean="0"/>
              <a:t>Charles Perkins, Noriyuki Sato</a:t>
            </a:r>
            <a:endParaRPr lang="en-US" dirty="0"/>
          </a:p>
        </p:txBody>
      </p:sp>
    </p:spTree>
    <p:extLst>
      <p:ext uri="{BB962C8B-B14F-4D97-AF65-F5344CB8AC3E}">
        <p14:creationId xmlns:p14="http://schemas.microsoft.com/office/powerpoint/2010/main" val="19621674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altLang="ko-KR" smtClean="0"/>
              <a:t>March 2017</a:t>
            </a:r>
            <a:endParaRPr lang="en-US" altLang="ko-KR" dirty="0"/>
          </a:p>
        </p:txBody>
      </p:sp>
      <p:sp>
        <p:nvSpPr>
          <p:cNvPr id="4" name="TextBox 3"/>
          <p:cNvSpPr txBox="1"/>
          <p:nvPr/>
        </p:nvSpPr>
        <p:spPr>
          <a:xfrm>
            <a:off x="683568" y="1268760"/>
            <a:ext cx="8136904" cy="4401205"/>
          </a:xfrm>
          <a:prstGeom prst="rect">
            <a:avLst/>
          </a:prstGeom>
          <a:noFill/>
        </p:spPr>
        <p:txBody>
          <a:bodyPr wrap="square" rtlCol="0">
            <a:spAutoFit/>
          </a:bodyPr>
          <a:lstStyle/>
          <a:p>
            <a:pPr marL="457200" lvl="0" indent="-457200" fontAlgn="ctr">
              <a:buFont typeface="Arial" panose="020B0604020202020204" pitchFamily="34" charset="0"/>
              <a:buChar char="•"/>
            </a:pPr>
            <a:r>
              <a:rPr lang="en-US" sz="2800" dirty="0" smtClean="0"/>
              <a:t>Overview</a:t>
            </a:r>
            <a:endParaRPr lang="en-US" sz="2800" dirty="0"/>
          </a:p>
          <a:p>
            <a:pPr marL="457200" lvl="0" indent="-457200" fontAlgn="ctr">
              <a:buFont typeface="Arial" panose="020B0604020202020204" pitchFamily="34" charset="0"/>
              <a:buChar char="•"/>
            </a:pPr>
            <a:r>
              <a:rPr lang="en-US" sz="2800" dirty="0"/>
              <a:t>System A</a:t>
            </a:r>
            <a:r>
              <a:rPr lang="en-US" sz="2800" dirty="0" smtClean="0"/>
              <a:t>rchitecture</a:t>
            </a:r>
            <a:endParaRPr lang="en-US" sz="2800" dirty="0"/>
          </a:p>
          <a:p>
            <a:pPr marL="457200" lvl="0" indent="-457200" fontAlgn="ctr">
              <a:buFont typeface="Arial" panose="020B0604020202020204" pitchFamily="34" charset="0"/>
              <a:buChar char="•"/>
            </a:pPr>
            <a:r>
              <a:rPr lang="en-US" sz="2800" dirty="0" smtClean="0"/>
              <a:t>Topologies</a:t>
            </a:r>
            <a:endParaRPr lang="en-US" sz="2800" dirty="0"/>
          </a:p>
          <a:p>
            <a:pPr marL="457200" lvl="0" indent="-457200" fontAlgn="ctr">
              <a:buFont typeface="Arial" panose="020B0604020202020204" pitchFamily="34" charset="0"/>
              <a:buChar char="•"/>
            </a:pPr>
            <a:r>
              <a:rPr lang="en-US" sz="2800" dirty="0"/>
              <a:t>IE's </a:t>
            </a:r>
            <a:r>
              <a:rPr lang="en-US" sz="2800" dirty="0" smtClean="0"/>
              <a:t>Overview/Use</a:t>
            </a:r>
            <a:endParaRPr lang="en-US" sz="2800" dirty="0"/>
          </a:p>
          <a:p>
            <a:pPr marL="457200" lvl="0" indent="-457200" fontAlgn="ctr">
              <a:buFont typeface="Arial" panose="020B0604020202020204" pitchFamily="34" charset="0"/>
              <a:buChar char="•"/>
            </a:pPr>
            <a:r>
              <a:rPr lang="en-US" sz="2800" dirty="0"/>
              <a:t>Routing Types </a:t>
            </a:r>
            <a:r>
              <a:rPr lang="en-US" sz="2800" dirty="0" smtClean="0"/>
              <a:t>Supported</a:t>
            </a:r>
            <a:endParaRPr lang="en-US" sz="2800" dirty="0"/>
          </a:p>
          <a:p>
            <a:pPr marL="457200" lvl="0" indent="-457200" fontAlgn="ctr">
              <a:buFont typeface="Arial" panose="020B0604020202020204" pitchFamily="34" charset="0"/>
              <a:buChar char="•"/>
            </a:pPr>
            <a:r>
              <a:rPr lang="en-US" sz="2800" dirty="0" smtClean="0"/>
              <a:t>Addressing </a:t>
            </a:r>
            <a:r>
              <a:rPr lang="en-US" sz="2800" dirty="0"/>
              <a:t>Supported</a:t>
            </a:r>
          </a:p>
          <a:p>
            <a:pPr marL="457200" lvl="0" indent="-457200" fontAlgn="ctr">
              <a:buFont typeface="Arial" panose="020B0604020202020204" pitchFamily="34" charset="0"/>
              <a:buChar char="•"/>
            </a:pPr>
            <a:r>
              <a:rPr lang="en-US" sz="2800" dirty="0"/>
              <a:t>Payload &amp; Address at each </a:t>
            </a:r>
            <a:r>
              <a:rPr lang="en-US" sz="2800" dirty="0" smtClean="0"/>
              <a:t>Hop</a:t>
            </a:r>
            <a:endParaRPr lang="en-US" sz="2800" dirty="0"/>
          </a:p>
          <a:p>
            <a:pPr marL="457200" lvl="0" indent="-457200" fontAlgn="ctr">
              <a:buFont typeface="Arial" panose="020B0604020202020204" pitchFamily="34" charset="0"/>
              <a:buChar char="•"/>
            </a:pPr>
            <a:r>
              <a:rPr lang="en-US" sz="2800" dirty="0"/>
              <a:t>Route Metrics </a:t>
            </a:r>
          </a:p>
          <a:p>
            <a:pPr marL="457200" lvl="0" indent="-457200" fontAlgn="ctr">
              <a:buFont typeface="Arial" panose="020B0604020202020204" pitchFamily="34" charset="0"/>
              <a:buChar char="•"/>
            </a:pPr>
            <a:r>
              <a:rPr lang="en-US" sz="2800" dirty="0" smtClean="0"/>
              <a:t>Security Features</a:t>
            </a:r>
            <a:endParaRPr lang="en-US" sz="2800" dirty="0"/>
          </a:p>
          <a:p>
            <a:endParaRPr lang="en-US" sz="2800" dirty="0"/>
          </a:p>
        </p:txBody>
      </p:sp>
      <p:sp>
        <p:nvSpPr>
          <p:cNvPr id="6" name="Slide Number Placeholder 5"/>
          <p:cNvSpPr>
            <a:spLocks noGrp="1"/>
          </p:cNvSpPr>
          <p:nvPr>
            <p:ph type="sldNum" sz="quarter" idx="12"/>
          </p:nvPr>
        </p:nvSpPr>
        <p:spPr>
          <a:xfrm>
            <a:off x="4306888" y="6475413"/>
            <a:ext cx="530225" cy="182562"/>
          </a:xfrm>
        </p:spPr>
        <p:txBody>
          <a:bodyPr/>
          <a:lstStyle/>
          <a:p>
            <a:pPr>
              <a:defRPr/>
            </a:pPr>
            <a:r>
              <a:rPr lang="en-US" altLang="ko-KR" dirty="0" smtClean="0"/>
              <a:t>Slide </a:t>
            </a:r>
            <a:fld id="{DC9D6A01-0AA4-4316-8C3A-65AE6D75AA21}" type="slidenum">
              <a:rPr lang="en-US" altLang="ko-KR" smtClean="0"/>
              <a:pPr>
                <a:defRPr/>
              </a:pPr>
              <a:t>2</a:t>
            </a:fld>
            <a:endParaRPr lang="en-US" altLang="ko-KR" dirty="0"/>
          </a:p>
        </p:txBody>
      </p:sp>
      <p:sp>
        <p:nvSpPr>
          <p:cNvPr id="8" name="Title 1"/>
          <p:cNvSpPr txBox="1">
            <a:spLocks/>
          </p:cNvSpPr>
          <p:nvPr/>
        </p:nvSpPr>
        <p:spPr>
          <a:xfrm>
            <a:off x="685800" y="548680"/>
            <a:ext cx="7772400" cy="792162"/>
          </a:xfrm>
          <a:prstGeom prst="rect">
            <a:avLst/>
          </a:prstGeom>
        </p:spPr>
        <p:txBody>
          <a:bodyPr anchor="ct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smtClean="0"/>
              <a:t>Outline</a:t>
            </a:r>
            <a:endParaRPr lang="en-US" kern="0" dirty="0"/>
          </a:p>
        </p:txBody>
      </p:sp>
      <p:sp>
        <p:nvSpPr>
          <p:cNvPr id="10" name="TextBox 9"/>
          <p:cNvSpPr txBox="1"/>
          <p:nvPr/>
        </p:nvSpPr>
        <p:spPr>
          <a:xfrm>
            <a:off x="6228184" y="6438527"/>
            <a:ext cx="2448272" cy="461665"/>
          </a:xfrm>
          <a:prstGeom prst="rect">
            <a:avLst/>
          </a:prstGeom>
          <a:noFill/>
        </p:spPr>
        <p:txBody>
          <a:bodyPr wrap="square" rtlCol="0">
            <a:spAutoFit/>
          </a:bodyPr>
          <a:lstStyle/>
          <a:p>
            <a:r>
              <a:rPr lang="en-US" dirty="0" smtClean="0"/>
              <a:t>Clint Powell, Verotiana Rabarijaona,</a:t>
            </a:r>
          </a:p>
          <a:p>
            <a:r>
              <a:rPr lang="en-US" dirty="0" smtClean="0"/>
              <a:t>Charles Perkins, Noriyuki Sato</a:t>
            </a:r>
            <a:endParaRPr lang="en-US" dirty="0"/>
          </a:p>
        </p:txBody>
      </p:sp>
    </p:spTree>
    <p:extLst>
      <p:ext uri="{BB962C8B-B14F-4D97-AF65-F5344CB8AC3E}">
        <p14:creationId xmlns:p14="http://schemas.microsoft.com/office/powerpoint/2010/main" val="8156217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for AA-RQ and AA-RP IEs</a:t>
            </a:r>
            <a:endParaRPr lang="en-US" dirty="0"/>
          </a:p>
        </p:txBody>
      </p:sp>
      <p:sp>
        <p:nvSpPr>
          <p:cNvPr id="4" name="Date Placeholder 3"/>
          <p:cNvSpPr>
            <a:spLocks noGrp="1"/>
          </p:cNvSpPr>
          <p:nvPr>
            <p:ph type="dt" sz="half" idx="10"/>
          </p:nvPr>
        </p:nvSpPr>
        <p:spPr/>
        <p:txBody>
          <a:bodyPr/>
          <a:lstStyle/>
          <a:p>
            <a:pPr>
              <a:defRPr/>
            </a:pPr>
            <a:r>
              <a:rPr lang="en-US" altLang="ko-KR" smtClean="0"/>
              <a:t>March 2017</a:t>
            </a:r>
            <a:endParaRPr lang="en-US" altLang="ko-KR" dirty="0"/>
          </a:p>
        </p:txBody>
      </p:sp>
      <p:sp>
        <p:nvSpPr>
          <p:cNvPr id="5" name="Slide Number Placeholder 4"/>
          <p:cNvSpPr>
            <a:spLocks noGrp="1"/>
          </p:cNvSpPr>
          <p:nvPr>
            <p:ph type="sldNum" sz="quarter" idx="12"/>
          </p:nvPr>
        </p:nvSpPr>
        <p:spPr>
          <a:xfrm>
            <a:off x="4306888" y="6475413"/>
            <a:ext cx="530225" cy="182562"/>
          </a:xfrm>
        </p:spPr>
        <p:txBody>
          <a:bodyPr/>
          <a:lstStyle/>
          <a:p>
            <a:pPr>
              <a:defRPr/>
            </a:pPr>
            <a:r>
              <a:rPr lang="en-US" altLang="ko-KR" dirty="0" smtClean="0"/>
              <a:t>Slide </a:t>
            </a:r>
            <a:fld id="{3B84AAA5-CE2F-4939-AEC2-ED01B1707667}" type="slidenum">
              <a:rPr lang="en-US" altLang="ko-KR" smtClean="0"/>
              <a:pPr>
                <a:defRPr/>
              </a:pPr>
              <a:t>20</a:t>
            </a:fld>
            <a:endParaRPr lang="en-US" altLang="ko-KR" dirty="0"/>
          </a:p>
        </p:txBody>
      </p:sp>
      <p:sp>
        <p:nvSpPr>
          <p:cNvPr id="9" name="TextBox 8"/>
          <p:cNvSpPr txBox="1"/>
          <p:nvPr/>
        </p:nvSpPr>
        <p:spPr>
          <a:xfrm>
            <a:off x="6228184" y="6438527"/>
            <a:ext cx="2448272" cy="461665"/>
          </a:xfrm>
          <a:prstGeom prst="rect">
            <a:avLst/>
          </a:prstGeom>
          <a:noFill/>
        </p:spPr>
        <p:txBody>
          <a:bodyPr wrap="square" rtlCol="0">
            <a:spAutoFit/>
          </a:bodyPr>
          <a:lstStyle/>
          <a:p>
            <a:r>
              <a:rPr lang="en-US" dirty="0" smtClean="0"/>
              <a:t>Clint Powell, Verotiana Rabarijaona,</a:t>
            </a:r>
          </a:p>
          <a:p>
            <a:r>
              <a:rPr lang="en-US" dirty="0" smtClean="0"/>
              <a:t>Charles Perkins, Noriyuki Sato</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3761" y="2814574"/>
            <a:ext cx="2687743" cy="32152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73301" y="2804265"/>
            <a:ext cx="2696361" cy="32255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4479" y="6121300"/>
            <a:ext cx="2419350" cy="200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52120" y="6111331"/>
            <a:ext cx="2257425" cy="200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Vertical Text Placeholder 2"/>
          <p:cNvSpPr txBox="1">
            <a:spLocks/>
          </p:cNvSpPr>
          <p:nvPr/>
        </p:nvSpPr>
        <p:spPr bwMode="auto">
          <a:xfrm>
            <a:off x="2735796" y="1340768"/>
            <a:ext cx="3672409" cy="3096343"/>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a:solidFill>
                  <a:schemeClr val="tx1"/>
                </a:solidFill>
                <a:latin typeface="+mj-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j-lt"/>
              </a:defRPr>
            </a:lvl2pPr>
            <a:lvl3pPr marL="1085850" indent="-228600" algn="l" rtl="0" eaLnBrk="0" fontAlgn="base" hangingPunct="0">
              <a:spcBef>
                <a:spcPct val="20000"/>
              </a:spcBef>
              <a:spcAft>
                <a:spcPct val="0"/>
              </a:spcAft>
              <a:buChar char="•"/>
              <a:defRPr sz="2000">
                <a:solidFill>
                  <a:schemeClr val="tx1"/>
                </a:solidFill>
                <a:latin typeface="+mj-lt"/>
              </a:defRPr>
            </a:lvl3pPr>
            <a:lvl4pPr marL="1428750" indent="-228600" algn="l" rtl="0" eaLnBrk="0" fontAlgn="base" hangingPunct="0">
              <a:spcBef>
                <a:spcPct val="20000"/>
              </a:spcBef>
              <a:spcAft>
                <a:spcPct val="0"/>
              </a:spcAft>
              <a:buChar char="–"/>
              <a:defRPr sz="2000">
                <a:solidFill>
                  <a:schemeClr val="tx1"/>
                </a:solidFill>
                <a:latin typeface="+mj-lt"/>
              </a:defRPr>
            </a:lvl4pPr>
            <a:lvl5pPr marL="1771650" indent="-228600" algn="l" rtl="0" eaLnBrk="0" fontAlgn="base" hangingPunct="0">
              <a:spcBef>
                <a:spcPct val="20000"/>
              </a:spcBef>
              <a:spcAft>
                <a:spcPct val="0"/>
              </a:spcAft>
              <a:buChar char="•"/>
              <a:defRPr sz="2000">
                <a:solidFill>
                  <a:schemeClr val="tx1"/>
                </a:solidFill>
                <a:latin typeface="+mj-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r>
              <a:rPr lang="en-US" dirty="0"/>
              <a:t>Node I requests a new address using </a:t>
            </a:r>
            <a:r>
              <a:rPr lang="en-US" dirty="0" smtClean="0"/>
              <a:t>AA-RQ</a:t>
            </a:r>
          </a:p>
          <a:p>
            <a:r>
              <a:rPr lang="en-US" dirty="0"/>
              <a:t>Root gets address from PAN coordinator,  sends back to I </a:t>
            </a:r>
            <a:r>
              <a:rPr lang="en-US" dirty="0" smtClean="0"/>
              <a:t>with AA-RP</a:t>
            </a:r>
            <a:endParaRPr lang="en-US" dirty="0"/>
          </a:p>
          <a:p>
            <a:endParaRPr lang="en-US" dirty="0"/>
          </a:p>
          <a:p>
            <a:endParaRPr lang="en-US" kern="0" dirty="0"/>
          </a:p>
        </p:txBody>
      </p:sp>
    </p:spTree>
    <p:extLst>
      <p:ext uri="{BB962C8B-B14F-4D97-AF65-F5344CB8AC3E}">
        <p14:creationId xmlns:p14="http://schemas.microsoft.com/office/powerpoint/2010/main" val="26943859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Payload &amp; Address at each </a:t>
            </a:r>
            <a:r>
              <a:rPr lang="en-US" dirty="0" smtClean="0"/>
              <a:t>Hop</a:t>
            </a:r>
            <a:endParaRPr lang="en-US" dirty="0"/>
          </a:p>
        </p:txBody>
      </p:sp>
      <p:sp>
        <p:nvSpPr>
          <p:cNvPr id="3" name="Vertical Text Placeholder 2"/>
          <p:cNvSpPr>
            <a:spLocks noGrp="1"/>
          </p:cNvSpPr>
          <p:nvPr>
            <p:ph type="body" orient="vert" idx="1"/>
          </p:nvPr>
        </p:nvSpPr>
        <p:spPr/>
        <p:txBody>
          <a:bodyPr/>
          <a:lstStyle/>
          <a:p>
            <a:r>
              <a:rPr lang="en-US" dirty="0" smtClean="0"/>
              <a:t>Time </a:t>
            </a:r>
            <a:r>
              <a:rPr lang="en-US" dirty="0"/>
              <a:t>T</a:t>
            </a:r>
            <a:r>
              <a:rPr lang="en-US" dirty="0" smtClean="0"/>
              <a:t>o Live (TTL) </a:t>
            </a:r>
            <a:r>
              <a:rPr lang="en-US" dirty="0" smtClean="0"/>
              <a:t>is decreased</a:t>
            </a:r>
          </a:p>
          <a:p>
            <a:r>
              <a:rPr lang="en-US" dirty="0" smtClean="0"/>
              <a:t>Each intermediate router sets the transmit address to its own MAC address.</a:t>
            </a:r>
          </a:p>
          <a:p>
            <a:r>
              <a:rPr lang="en-US" dirty="0" smtClean="0"/>
              <a:t>Each intermediate router sets the next hop address appropriately depending on whether US, DS, or P2P routing is in use, possibly modified by sibling routing.</a:t>
            </a:r>
          </a:p>
          <a:p>
            <a:r>
              <a:rPr lang="en-US" dirty="0" smtClean="0"/>
              <a:t>802.15.4 enables per-hop acknowledgement to be requested; </a:t>
            </a:r>
            <a:r>
              <a:rPr lang="en-US" dirty="0" smtClean="0"/>
              <a:t>802.15.10 </a:t>
            </a:r>
            <a:r>
              <a:rPr lang="en-US" dirty="0" smtClean="0"/>
              <a:t>offers in addition end-to-end acknowledgement.</a:t>
            </a:r>
          </a:p>
          <a:p>
            <a:r>
              <a:rPr lang="en-US" dirty="0" smtClean="0"/>
              <a:t>Payload can be increased by data concatenation, and IEs manipulated as shown on the next slide; otherwise the payload remains unchanged.</a:t>
            </a:r>
          </a:p>
        </p:txBody>
      </p:sp>
      <p:sp>
        <p:nvSpPr>
          <p:cNvPr id="4" name="Date Placeholder 3"/>
          <p:cNvSpPr>
            <a:spLocks noGrp="1"/>
          </p:cNvSpPr>
          <p:nvPr>
            <p:ph type="dt" sz="half" idx="10"/>
          </p:nvPr>
        </p:nvSpPr>
        <p:spPr/>
        <p:txBody>
          <a:bodyPr/>
          <a:lstStyle/>
          <a:p>
            <a:pPr>
              <a:defRPr/>
            </a:pPr>
            <a:r>
              <a:rPr lang="en-US" altLang="ko-KR" smtClean="0"/>
              <a:t>March 2017</a:t>
            </a:r>
            <a:endParaRPr lang="en-US" altLang="ko-KR" dirty="0"/>
          </a:p>
        </p:txBody>
      </p:sp>
      <p:sp>
        <p:nvSpPr>
          <p:cNvPr id="6" name="Slide Number Placeholder 5"/>
          <p:cNvSpPr>
            <a:spLocks noGrp="1"/>
          </p:cNvSpPr>
          <p:nvPr>
            <p:ph type="sldNum" sz="quarter" idx="12"/>
          </p:nvPr>
        </p:nvSpPr>
        <p:spPr>
          <a:xfrm>
            <a:off x="4306888" y="6475413"/>
            <a:ext cx="530225" cy="182562"/>
          </a:xfrm>
        </p:spPr>
        <p:txBody>
          <a:bodyPr/>
          <a:lstStyle/>
          <a:p>
            <a:pPr>
              <a:defRPr/>
            </a:pPr>
            <a:r>
              <a:rPr lang="en-US" altLang="ko-KR" dirty="0" smtClean="0"/>
              <a:t>Slide </a:t>
            </a:r>
            <a:fld id="{3B84AAA5-CE2F-4939-AEC2-ED01B1707667}" type="slidenum">
              <a:rPr lang="en-US" altLang="ko-KR" smtClean="0"/>
              <a:pPr>
                <a:defRPr/>
              </a:pPr>
              <a:t>21</a:t>
            </a:fld>
            <a:endParaRPr lang="en-US" altLang="ko-KR" dirty="0"/>
          </a:p>
        </p:txBody>
      </p:sp>
      <p:sp>
        <p:nvSpPr>
          <p:cNvPr id="8" name="TextBox 7"/>
          <p:cNvSpPr txBox="1"/>
          <p:nvPr/>
        </p:nvSpPr>
        <p:spPr>
          <a:xfrm>
            <a:off x="6228184" y="6438527"/>
            <a:ext cx="2448272" cy="461665"/>
          </a:xfrm>
          <a:prstGeom prst="rect">
            <a:avLst/>
          </a:prstGeom>
          <a:noFill/>
        </p:spPr>
        <p:txBody>
          <a:bodyPr wrap="square" rtlCol="0">
            <a:spAutoFit/>
          </a:bodyPr>
          <a:lstStyle/>
          <a:p>
            <a:r>
              <a:rPr lang="en-US" dirty="0" smtClean="0"/>
              <a:t>Clint Powell, Verotiana Rabarijaona,</a:t>
            </a:r>
          </a:p>
          <a:p>
            <a:r>
              <a:rPr lang="en-US" dirty="0" smtClean="0"/>
              <a:t>Charles Perkins, Noriyuki Sato</a:t>
            </a:r>
            <a:endParaRPr lang="en-US" dirty="0"/>
          </a:p>
        </p:txBody>
      </p:sp>
    </p:spTree>
    <p:extLst>
      <p:ext uri="{BB962C8B-B14F-4D97-AF65-F5344CB8AC3E}">
        <p14:creationId xmlns:p14="http://schemas.microsoft.com/office/powerpoint/2010/main" val="41053601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Concatenation (</a:t>
            </a:r>
            <a:r>
              <a:rPr lang="en-US" dirty="0" err="1" smtClean="0"/>
              <a:t>DCat</a:t>
            </a: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altLang="ko-KR" smtClean="0"/>
              <a:t>March 2017</a:t>
            </a:r>
            <a:endParaRPr lang="en-US" altLang="ko-KR" dirty="0"/>
          </a:p>
        </p:txBody>
      </p:sp>
      <p:sp>
        <p:nvSpPr>
          <p:cNvPr id="5" name="Slide Number Placeholder 4"/>
          <p:cNvSpPr>
            <a:spLocks noGrp="1"/>
          </p:cNvSpPr>
          <p:nvPr>
            <p:ph type="sldNum" sz="quarter" idx="12"/>
          </p:nvPr>
        </p:nvSpPr>
        <p:spPr>
          <a:xfrm>
            <a:off x="4306888" y="6475413"/>
            <a:ext cx="530225" cy="182562"/>
          </a:xfrm>
        </p:spPr>
        <p:txBody>
          <a:bodyPr/>
          <a:lstStyle/>
          <a:p>
            <a:pPr>
              <a:defRPr/>
            </a:pPr>
            <a:r>
              <a:rPr lang="en-US" altLang="ko-KR" dirty="0" smtClean="0"/>
              <a:t>Slide </a:t>
            </a:r>
            <a:fld id="{3B84AAA5-CE2F-4939-AEC2-ED01B1707667}" type="slidenum">
              <a:rPr lang="en-US" altLang="ko-KR" smtClean="0"/>
              <a:pPr>
                <a:defRPr/>
              </a:pPr>
              <a:t>22</a:t>
            </a:fld>
            <a:endParaRPr lang="en-US" altLang="ko-KR"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9792" y="1628800"/>
            <a:ext cx="6287842" cy="43204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Vertical Text Placeholder 2"/>
          <p:cNvSpPr>
            <a:spLocks noGrp="1"/>
          </p:cNvSpPr>
          <p:nvPr>
            <p:ph type="body" orient="vert" idx="1"/>
          </p:nvPr>
        </p:nvSpPr>
        <p:spPr>
          <a:xfrm>
            <a:off x="395536" y="2276872"/>
            <a:ext cx="2232247" cy="2008782"/>
          </a:xfrm>
        </p:spPr>
        <p:txBody>
          <a:bodyPr/>
          <a:lstStyle/>
          <a:p>
            <a:pPr marL="0" indent="0">
              <a:buNone/>
            </a:pPr>
            <a:r>
              <a:rPr lang="en-US" dirty="0" smtClean="0"/>
              <a:t>E transmits concatenation of ((A | B) | D) | E all to same destination</a:t>
            </a:r>
            <a:endParaRPr lang="en-US" dirty="0"/>
          </a:p>
        </p:txBody>
      </p:sp>
      <p:sp>
        <p:nvSpPr>
          <p:cNvPr id="7" name="TextBox 6"/>
          <p:cNvSpPr txBox="1"/>
          <p:nvPr/>
        </p:nvSpPr>
        <p:spPr>
          <a:xfrm>
            <a:off x="6228184" y="6438527"/>
            <a:ext cx="2448272" cy="461665"/>
          </a:xfrm>
          <a:prstGeom prst="rect">
            <a:avLst/>
          </a:prstGeom>
          <a:noFill/>
        </p:spPr>
        <p:txBody>
          <a:bodyPr wrap="square" rtlCol="0">
            <a:spAutoFit/>
          </a:bodyPr>
          <a:lstStyle/>
          <a:p>
            <a:r>
              <a:rPr lang="en-US" dirty="0" smtClean="0"/>
              <a:t>Clint Powell, Verotiana Rabarijaona,</a:t>
            </a:r>
          </a:p>
          <a:p>
            <a:r>
              <a:rPr lang="en-US" dirty="0" smtClean="0"/>
              <a:t>Charles Perkins, Noriyuki Sato</a:t>
            </a:r>
            <a:endParaRPr lang="en-US" dirty="0"/>
          </a:p>
        </p:txBody>
      </p:sp>
    </p:spTree>
    <p:extLst>
      <p:ext uri="{BB962C8B-B14F-4D97-AF65-F5344CB8AC3E}">
        <p14:creationId xmlns:p14="http://schemas.microsoft.com/office/powerpoint/2010/main" val="39375996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Route </a:t>
            </a:r>
            <a:r>
              <a:rPr lang="en-US" dirty="0" smtClean="0"/>
              <a:t>Metrics</a:t>
            </a:r>
            <a:endParaRPr lang="en-US" dirty="0"/>
          </a:p>
        </p:txBody>
      </p:sp>
      <p:sp>
        <p:nvSpPr>
          <p:cNvPr id="3" name="Vertical Text Placeholder 2"/>
          <p:cNvSpPr>
            <a:spLocks noGrp="1"/>
          </p:cNvSpPr>
          <p:nvPr>
            <p:ph type="body" orient="vert" idx="1"/>
          </p:nvPr>
        </p:nvSpPr>
        <p:spPr>
          <a:xfrm>
            <a:off x="683568" y="3212976"/>
            <a:ext cx="7772400" cy="2664295"/>
          </a:xfrm>
        </p:spPr>
        <p:txBody>
          <a:bodyPr/>
          <a:lstStyle/>
          <a:p>
            <a:r>
              <a:rPr lang="en-US" dirty="0" smtClean="0"/>
              <a:t>There are four predefined metrics: Hop Count, RSW, ETX, and Expected Airtime. </a:t>
            </a:r>
          </a:p>
          <a:p>
            <a:endParaRPr lang="en-US" dirty="0" smtClean="0"/>
          </a:p>
          <a:p>
            <a:r>
              <a:rPr lang="en-US" dirty="0" smtClean="0"/>
              <a:t>RSW is related to “</a:t>
            </a:r>
            <a:r>
              <a:rPr lang="en-US" i="1" dirty="0" smtClean="0"/>
              <a:t>signal strength</a:t>
            </a:r>
            <a:r>
              <a:rPr lang="en-US" dirty="0" smtClean="0"/>
              <a:t>”</a:t>
            </a:r>
          </a:p>
          <a:p>
            <a:endParaRPr lang="en-US" dirty="0" smtClean="0"/>
          </a:p>
          <a:p>
            <a:r>
              <a:rPr lang="en-US" dirty="0" smtClean="0"/>
              <a:t>All predefined metrics are integer </a:t>
            </a:r>
            <a:r>
              <a:rPr lang="en-US" dirty="0"/>
              <a:t>and additive, monotonically increasing metrics.</a:t>
            </a:r>
          </a:p>
          <a:p>
            <a:endParaRPr lang="en-US" dirty="0" smtClean="0"/>
          </a:p>
        </p:txBody>
      </p:sp>
      <p:sp>
        <p:nvSpPr>
          <p:cNvPr id="4" name="Date Placeholder 3"/>
          <p:cNvSpPr>
            <a:spLocks noGrp="1"/>
          </p:cNvSpPr>
          <p:nvPr>
            <p:ph type="dt" sz="half" idx="10"/>
          </p:nvPr>
        </p:nvSpPr>
        <p:spPr/>
        <p:txBody>
          <a:bodyPr/>
          <a:lstStyle/>
          <a:p>
            <a:pPr>
              <a:defRPr/>
            </a:pPr>
            <a:r>
              <a:rPr lang="en-US" altLang="ko-KR" smtClean="0"/>
              <a:t>March 2017</a:t>
            </a:r>
            <a:endParaRPr lang="en-US" altLang="ko-KR" dirty="0"/>
          </a:p>
        </p:txBody>
      </p:sp>
      <p:sp>
        <p:nvSpPr>
          <p:cNvPr id="6" name="Slide Number Placeholder 5"/>
          <p:cNvSpPr>
            <a:spLocks noGrp="1"/>
          </p:cNvSpPr>
          <p:nvPr>
            <p:ph type="sldNum" sz="quarter" idx="12"/>
          </p:nvPr>
        </p:nvSpPr>
        <p:spPr>
          <a:xfrm>
            <a:off x="4306888" y="6475413"/>
            <a:ext cx="530225" cy="182562"/>
          </a:xfrm>
        </p:spPr>
        <p:txBody>
          <a:bodyPr/>
          <a:lstStyle/>
          <a:p>
            <a:pPr>
              <a:defRPr/>
            </a:pPr>
            <a:r>
              <a:rPr lang="en-US" altLang="ko-KR" smtClean="0"/>
              <a:t>Slide </a:t>
            </a:r>
            <a:fld id="{3B84AAA5-CE2F-4939-AEC2-ED01B1707667}" type="slidenum">
              <a:rPr lang="en-US" altLang="ko-KR" smtClean="0"/>
              <a:pPr>
                <a:defRPr/>
              </a:pPr>
              <a:t>23</a:t>
            </a:fld>
            <a:endParaRPr lang="en-US" altLang="ko-KR"/>
          </a:p>
        </p:txBody>
      </p:sp>
      <p:sp>
        <p:nvSpPr>
          <p:cNvPr id="8" name="TextBox 7"/>
          <p:cNvSpPr txBox="1"/>
          <p:nvPr/>
        </p:nvSpPr>
        <p:spPr>
          <a:xfrm>
            <a:off x="6228184" y="6438527"/>
            <a:ext cx="2448272" cy="461665"/>
          </a:xfrm>
          <a:prstGeom prst="rect">
            <a:avLst/>
          </a:prstGeom>
          <a:noFill/>
        </p:spPr>
        <p:txBody>
          <a:bodyPr wrap="square" rtlCol="0">
            <a:spAutoFit/>
          </a:bodyPr>
          <a:lstStyle/>
          <a:p>
            <a:r>
              <a:rPr lang="en-US" dirty="0" smtClean="0"/>
              <a:t>Clint Powell, Verotiana Rabarijaona,</a:t>
            </a:r>
          </a:p>
          <a:p>
            <a:r>
              <a:rPr lang="en-US" dirty="0" smtClean="0"/>
              <a:t>Charles Perkins, Noriyuki Sato</a:t>
            </a:r>
            <a:endParaRPr lang="en-US" dirty="0"/>
          </a:p>
        </p:txBody>
      </p:sp>
      <p:graphicFrame>
        <p:nvGraphicFramePr>
          <p:cNvPr id="10" name="Table 9"/>
          <p:cNvGraphicFramePr>
            <a:graphicFrameLocks noGrp="1"/>
          </p:cNvGraphicFramePr>
          <p:nvPr>
            <p:extLst>
              <p:ext uri="{D42A27DB-BD31-4B8C-83A1-F6EECF244321}">
                <p14:modId xmlns:p14="http://schemas.microsoft.com/office/powerpoint/2010/main" val="1124823442"/>
              </p:ext>
            </p:extLst>
          </p:nvPr>
        </p:nvGraphicFramePr>
        <p:xfrm>
          <a:off x="827584" y="1268760"/>
          <a:ext cx="7560840" cy="1703070"/>
        </p:xfrm>
        <a:graphic>
          <a:graphicData uri="http://schemas.openxmlformats.org/drawingml/2006/table">
            <a:tbl>
              <a:tblPr/>
              <a:tblGrid>
                <a:gridCol w="1077952"/>
                <a:gridCol w="2064806"/>
                <a:gridCol w="3385678"/>
                <a:gridCol w="1032404"/>
              </a:tblGrid>
              <a:tr h="216024">
                <a:tc>
                  <a:txBody>
                    <a:bodyPr/>
                    <a:lstStyle/>
                    <a:p>
                      <a:pPr algn="ctr" fontAlgn="b"/>
                      <a:r>
                        <a:rPr lang="en-US" sz="1800" b="0" i="0" u="none" strike="noStrike">
                          <a:solidFill>
                            <a:srgbClr val="000000"/>
                          </a:solidFill>
                          <a:effectLst/>
                          <a:latin typeface="Calibri"/>
                        </a:rPr>
                        <a:t>Metric ID</a:t>
                      </a:r>
                    </a:p>
                  </a:txBody>
                  <a:tcPr marL="9525" marR="9525" marT="9525" marB="0" anchor="b">
                    <a:lnL>
                      <a:noFill/>
                    </a:lnL>
                    <a:lnR>
                      <a:noFill/>
                    </a:lnR>
                    <a:lnT>
                      <a:noFill/>
                    </a:lnT>
                    <a:lnB>
                      <a:noFill/>
                    </a:lnB>
                    <a:solidFill>
                      <a:srgbClr val="D8E4BC"/>
                    </a:solidFill>
                  </a:tcPr>
                </a:tc>
                <a:tc>
                  <a:txBody>
                    <a:bodyPr/>
                    <a:lstStyle/>
                    <a:p>
                      <a:pPr algn="l" fontAlgn="b"/>
                      <a:r>
                        <a:rPr lang="en-US" sz="1800" b="0" i="0" u="none" strike="noStrike">
                          <a:solidFill>
                            <a:srgbClr val="000000"/>
                          </a:solidFill>
                          <a:effectLst/>
                          <a:latin typeface="Calibri"/>
                        </a:rPr>
                        <a:t>Metric type name</a:t>
                      </a:r>
                    </a:p>
                  </a:txBody>
                  <a:tcPr marL="9525" marR="9525" marT="9525" marB="0" anchor="b">
                    <a:lnL>
                      <a:noFill/>
                    </a:lnL>
                    <a:lnR>
                      <a:noFill/>
                    </a:lnR>
                    <a:lnT>
                      <a:noFill/>
                    </a:lnT>
                    <a:lnB>
                      <a:noFill/>
                    </a:lnB>
                    <a:solidFill>
                      <a:srgbClr val="D8E4BC"/>
                    </a:solidFill>
                  </a:tcPr>
                </a:tc>
                <a:tc>
                  <a:txBody>
                    <a:bodyPr/>
                    <a:lstStyle/>
                    <a:p>
                      <a:pPr algn="l" fontAlgn="b"/>
                      <a:r>
                        <a:rPr lang="en-US" sz="1800" b="0" i="0" u="none" strike="noStrike">
                          <a:solidFill>
                            <a:srgbClr val="000000"/>
                          </a:solidFill>
                          <a:effectLst/>
                          <a:latin typeface="Calibri"/>
                        </a:rPr>
                        <a:t>Description</a:t>
                      </a:r>
                    </a:p>
                  </a:txBody>
                  <a:tcPr marL="9525" marR="9525" marT="9525" marB="0" anchor="b">
                    <a:lnL>
                      <a:noFill/>
                    </a:lnL>
                    <a:lnR>
                      <a:noFill/>
                    </a:lnR>
                    <a:lnT>
                      <a:noFill/>
                    </a:lnT>
                    <a:lnB>
                      <a:noFill/>
                    </a:lnB>
                    <a:solidFill>
                      <a:srgbClr val="D8E4BC"/>
                    </a:solidFill>
                  </a:tcPr>
                </a:tc>
                <a:tc>
                  <a:txBody>
                    <a:bodyPr/>
                    <a:lstStyle/>
                    <a:p>
                      <a:pPr algn="ctr" fontAlgn="b"/>
                      <a:r>
                        <a:rPr lang="en-US" sz="1800" b="0" i="0" u="none" strike="noStrike">
                          <a:solidFill>
                            <a:srgbClr val="000000"/>
                          </a:solidFill>
                          <a:effectLst/>
                          <a:latin typeface="Calibri"/>
                        </a:rPr>
                        <a:t># of octets</a:t>
                      </a:r>
                    </a:p>
                  </a:txBody>
                  <a:tcPr marL="9525" marR="9525" marT="9525" marB="0" anchor="b">
                    <a:lnL>
                      <a:noFill/>
                    </a:lnL>
                    <a:lnR>
                      <a:noFill/>
                    </a:lnR>
                    <a:lnT>
                      <a:noFill/>
                    </a:lnT>
                    <a:lnB>
                      <a:noFill/>
                    </a:lnB>
                    <a:solidFill>
                      <a:srgbClr val="D8E4BC"/>
                    </a:solidFill>
                  </a:tcPr>
                </a:tc>
              </a:tr>
              <a:tr h="216024">
                <a:tc>
                  <a:txBody>
                    <a:bodyPr/>
                    <a:lstStyle/>
                    <a:p>
                      <a:pPr algn="ctr" fontAlgn="t"/>
                      <a:r>
                        <a:rPr lang="en-US" sz="1800" b="0" i="0" u="none" strike="noStrike">
                          <a:solidFill>
                            <a:srgbClr val="000000"/>
                          </a:solidFill>
                          <a:effectLst/>
                          <a:latin typeface="Calibri"/>
                        </a:rPr>
                        <a:t>0</a:t>
                      </a:r>
                    </a:p>
                  </a:txBody>
                  <a:tcPr marL="9525" marR="9525" marT="9525" marB="0">
                    <a:lnL>
                      <a:noFill/>
                    </a:lnL>
                    <a:lnR>
                      <a:noFill/>
                    </a:lnR>
                    <a:lnT>
                      <a:noFill/>
                    </a:lnT>
                    <a:lnB>
                      <a:noFill/>
                    </a:lnB>
                  </a:tcPr>
                </a:tc>
                <a:tc>
                  <a:txBody>
                    <a:bodyPr/>
                    <a:lstStyle/>
                    <a:p>
                      <a:pPr algn="l" fontAlgn="t"/>
                      <a:r>
                        <a:rPr lang="en-US" sz="1800" b="0" i="0" u="none" strike="noStrike">
                          <a:solidFill>
                            <a:srgbClr val="000000"/>
                          </a:solidFill>
                          <a:effectLst/>
                          <a:latin typeface="Calibri"/>
                        </a:rPr>
                        <a:t>Hop count</a:t>
                      </a:r>
                    </a:p>
                  </a:txBody>
                  <a:tcPr marL="9525" marR="9525" marT="9525" marB="0">
                    <a:lnL>
                      <a:noFill/>
                    </a:lnL>
                    <a:lnR>
                      <a:noFill/>
                    </a:lnR>
                    <a:lnT>
                      <a:noFill/>
                    </a:lnT>
                    <a:lnB>
                      <a:noFill/>
                    </a:lnB>
                  </a:tcPr>
                </a:tc>
                <a:tc>
                  <a:txBody>
                    <a:bodyPr/>
                    <a:lstStyle/>
                    <a:p>
                      <a:pPr algn="l" fontAlgn="t"/>
                      <a:r>
                        <a:rPr lang="en-US" sz="1800" b="0" i="0" u="none" strike="noStrike">
                          <a:solidFill>
                            <a:srgbClr val="000000"/>
                          </a:solidFill>
                          <a:effectLst/>
                          <a:latin typeface="Calibri"/>
                        </a:rPr>
                        <a:t># hops  source --&gt; destination</a:t>
                      </a:r>
                    </a:p>
                  </a:txBody>
                  <a:tcPr marL="9525" marR="9525" marT="9525" marB="0">
                    <a:lnL>
                      <a:noFill/>
                    </a:lnL>
                    <a:lnR>
                      <a:noFill/>
                    </a:lnR>
                    <a:lnT>
                      <a:noFill/>
                    </a:lnT>
                    <a:lnB>
                      <a:noFill/>
                    </a:lnB>
                  </a:tcPr>
                </a:tc>
                <a:tc>
                  <a:txBody>
                    <a:bodyPr/>
                    <a:lstStyle/>
                    <a:p>
                      <a:pPr algn="ctr" fontAlgn="t"/>
                      <a:r>
                        <a:rPr lang="en-US" sz="1800" b="0" i="0" u="none" strike="noStrike">
                          <a:solidFill>
                            <a:srgbClr val="000000"/>
                          </a:solidFill>
                          <a:effectLst/>
                          <a:latin typeface="Calibri"/>
                        </a:rPr>
                        <a:t>1</a:t>
                      </a:r>
                    </a:p>
                  </a:txBody>
                  <a:tcPr marL="9525" marR="9525" marT="9525" marB="0">
                    <a:lnL>
                      <a:noFill/>
                    </a:lnL>
                    <a:lnR>
                      <a:noFill/>
                    </a:lnR>
                    <a:lnT>
                      <a:noFill/>
                    </a:lnT>
                    <a:lnB>
                      <a:noFill/>
                    </a:lnB>
                  </a:tcPr>
                </a:tc>
              </a:tr>
              <a:tr h="216024">
                <a:tc>
                  <a:txBody>
                    <a:bodyPr/>
                    <a:lstStyle/>
                    <a:p>
                      <a:pPr algn="ctr" fontAlgn="t"/>
                      <a:r>
                        <a:rPr lang="en-US" sz="1800" b="0" i="0" u="none" strike="noStrike">
                          <a:solidFill>
                            <a:srgbClr val="000000"/>
                          </a:solidFill>
                          <a:effectLst/>
                          <a:latin typeface="Calibri"/>
                        </a:rPr>
                        <a:t>1</a:t>
                      </a:r>
                    </a:p>
                  </a:txBody>
                  <a:tcPr marL="9525" marR="9525" marT="9525" marB="0">
                    <a:lnL>
                      <a:noFill/>
                    </a:lnL>
                    <a:lnR>
                      <a:noFill/>
                    </a:lnR>
                    <a:lnT>
                      <a:noFill/>
                    </a:lnT>
                    <a:lnB>
                      <a:noFill/>
                    </a:lnB>
                  </a:tcPr>
                </a:tc>
                <a:tc>
                  <a:txBody>
                    <a:bodyPr/>
                    <a:lstStyle/>
                    <a:p>
                      <a:pPr algn="l" fontAlgn="t"/>
                      <a:r>
                        <a:rPr lang="en-US" sz="1800" b="0" i="0" u="none" strike="noStrike">
                          <a:solidFill>
                            <a:srgbClr val="000000"/>
                          </a:solidFill>
                          <a:effectLst/>
                          <a:latin typeface="Calibri"/>
                        </a:rPr>
                        <a:t>RSW</a:t>
                      </a:r>
                    </a:p>
                  </a:txBody>
                  <a:tcPr marL="9525" marR="9525" marT="9525" marB="0">
                    <a:lnL>
                      <a:noFill/>
                    </a:lnL>
                    <a:lnR>
                      <a:noFill/>
                    </a:lnR>
                    <a:lnT>
                      <a:noFill/>
                    </a:lnT>
                    <a:lnB>
                      <a:noFill/>
                    </a:lnB>
                  </a:tcPr>
                </a:tc>
                <a:tc>
                  <a:txBody>
                    <a:bodyPr/>
                    <a:lstStyle/>
                    <a:p>
                      <a:pPr algn="l" fontAlgn="t"/>
                      <a:r>
                        <a:rPr lang="en-US" sz="1800" b="0" i="0" u="none" strike="noStrike">
                          <a:solidFill>
                            <a:srgbClr val="000000"/>
                          </a:solidFill>
                          <a:effectLst/>
                          <a:latin typeface="Calibri"/>
                        </a:rPr>
                        <a:t>Received Signal Weakness (RSW)</a:t>
                      </a:r>
                    </a:p>
                  </a:txBody>
                  <a:tcPr marL="9525" marR="9525" marT="9525" marB="0">
                    <a:lnL>
                      <a:noFill/>
                    </a:lnL>
                    <a:lnR>
                      <a:noFill/>
                    </a:lnR>
                    <a:lnT>
                      <a:noFill/>
                    </a:lnT>
                    <a:lnB>
                      <a:noFill/>
                    </a:lnB>
                  </a:tcPr>
                </a:tc>
                <a:tc>
                  <a:txBody>
                    <a:bodyPr/>
                    <a:lstStyle/>
                    <a:p>
                      <a:pPr algn="ctr" fontAlgn="t"/>
                      <a:r>
                        <a:rPr lang="en-US" sz="1800" b="0" i="0" u="none" strike="noStrike">
                          <a:solidFill>
                            <a:srgbClr val="000000"/>
                          </a:solidFill>
                          <a:effectLst/>
                          <a:latin typeface="Calibri"/>
                        </a:rPr>
                        <a:t>2</a:t>
                      </a:r>
                    </a:p>
                  </a:txBody>
                  <a:tcPr marL="9525" marR="9525" marT="9525" marB="0">
                    <a:lnL>
                      <a:noFill/>
                    </a:lnL>
                    <a:lnR>
                      <a:noFill/>
                    </a:lnR>
                    <a:lnT>
                      <a:noFill/>
                    </a:lnT>
                    <a:lnB>
                      <a:noFill/>
                    </a:lnB>
                  </a:tcPr>
                </a:tc>
              </a:tr>
              <a:tr h="216024">
                <a:tc>
                  <a:txBody>
                    <a:bodyPr/>
                    <a:lstStyle/>
                    <a:p>
                      <a:pPr algn="ctr" fontAlgn="t"/>
                      <a:r>
                        <a:rPr lang="en-US" sz="1800" b="0" i="0" u="none" strike="noStrike">
                          <a:solidFill>
                            <a:srgbClr val="000000"/>
                          </a:solidFill>
                          <a:effectLst/>
                          <a:latin typeface="Calibri"/>
                        </a:rPr>
                        <a:t>2</a:t>
                      </a:r>
                    </a:p>
                  </a:txBody>
                  <a:tcPr marL="9525" marR="9525" marT="9525" marB="0">
                    <a:lnL>
                      <a:noFill/>
                    </a:lnL>
                    <a:lnR>
                      <a:noFill/>
                    </a:lnR>
                    <a:lnT>
                      <a:noFill/>
                    </a:lnT>
                    <a:lnB>
                      <a:noFill/>
                    </a:lnB>
                  </a:tcPr>
                </a:tc>
                <a:tc>
                  <a:txBody>
                    <a:bodyPr/>
                    <a:lstStyle/>
                    <a:p>
                      <a:pPr algn="l" fontAlgn="t"/>
                      <a:r>
                        <a:rPr lang="en-US" sz="1800" b="0" i="0" u="none" strike="noStrike">
                          <a:solidFill>
                            <a:srgbClr val="000000"/>
                          </a:solidFill>
                          <a:effectLst/>
                          <a:latin typeface="Calibri"/>
                        </a:rPr>
                        <a:t>ETX</a:t>
                      </a:r>
                    </a:p>
                  </a:txBody>
                  <a:tcPr marL="9525" marR="9525" marT="9525" marB="0">
                    <a:lnL>
                      <a:noFill/>
                    </a:lnL>
                    <a:lnR>
                      <a:noFill/>
                    </a:lnR>
                    <a:lnT>
                      <a:noFill/>
                    </a:lnT>
                    <a:lnB>
                      <a:noFill/>
                    </a:lnB>
                  </a:tcPr>
                </a:tc>
                <a:tc>
                  <a:txBody>
                    <a:bodyPr/>
                    <a:lstStyle/>
                    <a:p>
                      <a:pPr algn="l" fontAlgn="t"/>
                      <a:r>
                        <a:rPr lang="en-US" sz="1800" b="0" i="0" u="none" strike="noStrike">
                          <a:solidFill>
                            <a:srgbClr val="000000"/>
                          </a:solidFill>
                          <a:effectLst/>
                          <a:latin typeface="Calibri"/>
                        </a:rPr>
                        <a:t>Estimated # of retransmissions</a:t>
                      </a:r>
                    </a:p>
                  </a:txBody>
                  <a:tcPr marL="9525" marR="9525" marT="9525" marB="0">
                    <a:lnL>
                      <a:noFill/>
                    </a:lnL>
                    <a:lnR>
                      <a:noFill/>
                    </a:lnR>
                    <a:lnT>
                      <a:noFill/>
                    </a:lnT>
                    <a:lnB>
                      <a:noFill/>
                    </a:lnB>
                  </a:tcPr>
                </a:tc>
                <a:tc>
                  <a:txBody>
                    <a:bodyPr/>
                    <a:lstStyle/>
                    <a:p>
                      <a:pPr algn="ctr" fontAlgn="t"/>
                      <a:r>
                        <a:rPr lang="en-US" sz="1800" b="0" i="0" u="none" strike="noStrike">
                          <a:solidFill>
                            <a:srgbClr val="000000"/>
                          </a:solidFill>
                          <a:effectLst/>
                          <a:latin typeface="Calibri"/>
                        </a:rPr>
                        <a:t>2</a:t>
                      </a:r>
                    </a:p>
                  </a:txBody>
                  <a:tcPr marL="9525" marR="9525" marT="9525" marB="0">
                    <a:lnL>
                      <a:noFill/>
                    </a:lnL>
                    <a:lnR>
                      <a:noFill/>
                    </a:lnR>
                    <a:lnT>
                      <a:noFill/>
                    </a:lnT>
                    <a:lnB>
                      <a:noFill/>
                    </a:lnB>
                  </a:tcPr>
                </a:tc>
              </a:tr>
              <a:tr h="216024">
                <a:tc>
                  <a:txBody>
                    <a:bodyPr/>
                    <a:lstStyle/>
                    <a:p>
                      <a:pPr algn="ctr" fontAlgn="t"/>
                      <a:r>
                        <a:rPr lang="en-US" sz="1800" b="0" i="0" u="none" strike="noStrike">
                          <a:solidFill>
                            <a:srgbClr val="000000"/>
                          </a:solidFill>
                          <a:effectLst/>
                          <a:latin typeface="Calibri"/>
                        </a:rPr>
                        <a:t>3</a:t>
                      </a:r>
                    </a:p>
                  </a:txBody>
                  <a:tcPr marL="9525" marR="9525" marT="9525" marB="0">
                    <a:lnL>
                      <a:noFill/>
                    </a:lnL>
                    <a:lnR>
                      <a:noFill/>
                    </a:lnR>
                    <a:lnT>
                      <a:noFill/>
                    </a:lnT>
                    <a:lnB>
                      <a:noFill/>
                    </a:lnB>
                  </a:tcPr>
                </a:tc>
                <a:tc>
                  <a:txBody>
                    <a:bodyPr/>
                    <a:lstStyle/>
                    <a:p>
                      <a:pPr algn="l" fontAlgn="t"/>
                      <a:r>
                        <a:rPr lang="en-US" sz="1800" b="0" i="0" u="none" strike="noStrike">
                          <a:solidFill>
                            <a:srgbClr val="000000"/>
                          </a:solidFill>
                          <a:effectLst/>
                          <a:latin typeface="Calibri"/>
                        </a:rPr>
                        <a:t>Expected airtime</a:t>
                      </a:r>
                    </a:p>
                  </a:txBody>
                  <a:tcPr marL="9525" marR="9525" marT="9525" marB="0">
                    <a:lnL>
                      <a:noFill/>
                    </a:lnL>
                    <a:lnR>
                      <a:noFill/>
                    </a:lnR>
                    <a:lnT>
                      <a:noFill/>
                    </a:lnT>
                    <a:lnB>
                      <a:noFill/>
                    </a:lnB>
                  </a:tcPr>
                </a:tc>
                <a:tc>
                  <a:txBody>
                    <a:bodyPr/>
                    <a:lstStyle/>
                    <a:p>
                      <a:pPr algn="l" fontAlgn="t"/>
                      <a:r>
                        <a:rPr lang="en-US" sz="1800" b="0" i="0" u="none" strike="noStrike">
                          <a:solidFill>
                            <a:srgbClr val="000000"/>
                          </a:solidFill>
                          <a:effectLst/>
                          <a:latin typeface="Calibri"/>
                        </a:rPr>
                        <a:t>time to successfully send a frame</a:t>
                      </a:r>
                    </a:p>
                  </a:txBody>
                  <a:tcPr marL="9525" marR="9525" marT="9525" marB="0">
                    <a:lnL>
                      <a:noFill/>
                    </a:lnL>
                    <a:lnR>
                      <a:noFill/>
                    </a:lnR>
                    <a:lnT>
                      <a:noFill/>
                    </a:lnT>
                    <a:lnB>
                      <a:noFill/>
                    </a:lnB>
                  </a:tcPr>
                </a:tc>
                <a:tc>
                  <a:txBody>
                    <a:bodyPr/>
                    <a:lstStyle/>
                    <a:p>
                      <a:pPr algn="ctr" fontAlgn="t"/>
                      <a:r>
                        <a:rPr lang="en-US" sz="1800" b="0" i="0" u="none" strike="noStrike">
                          <a:solidFill>
                            <a:srgbClr val="000000"/>
                          </a:solidFill>
                          <a:effectLst/>
                          <a:latin typeface="Calibri"/>
                        </a:rPr>
                        <a:t>4</a:t>
                      </a:r>
                    </a:p>
                  </a:txBody>
                  <a:tcPr marL="9525" marR="9525" marT="9525" marB="0">
                    <a:lnL>
                      <a:noFill/>
                    </a:lnL>
                    <a:lnR>
                      <a:noFill/>
                    </a:lnR>
                    <a:lnT>
                      <a:noFill/>
                    </a:lnT>
                    <a:lnB>
                      <a:noFill/>
                    </a:lnB>
                  </a:tcPr>
                </a:tc>
              </a:tr>
              <a:tr h="216024">
                <a:tc>
                  <a:txBody>
                    <a:bodyPr/>
                    <a:lstStyle/>
                    <a:p>
                      <a:pPr algn="ctr" fontAlgn="t"/>
                      <a:r>
                        <a:rPr lang="en-US" sz="1800" b="0" i="0" u="none" strike="noStrike">
                          <a:solidFill>
                            <a:srgbClr val="000000"/>
                          </a:solidFill>
                          <a:effectLst/>
                          <a:latin typeface="Calibri"/>
                        </a:rPr>
                        <a:t>15</a:t>
                      </a:r>
                    </a:p>
                  </a:txBody>
                  <a:tcPr marL="9525" marR="9525" marT="9525" marB="0">
                    <a:lnL>
                      <a:noFill/>
                    </a:lnL>
                    <a:lnR>
                      <a:noFill/>
                    </a:lnR>
                    <a:lnT>
                      <a:noFill/>
                    </a:lnT>
                    <a:lnB>
                      <a:noFill/>
                    </a:lnB>
                  </a:tcPr>
                </a:tc>
                <a:tc>
                  <a:txBody>
                    <a:bodyPr/>
                    <a:lstStyle/>
                    <a:p>
                      <a:pPr algn="l" fontAlgn="t"/>
                      <a:r>
                        <a:rPr lang="en-US" sz="1800" b="0" i="0" u="none" strike="noStrike">
                          <a:solidFill>
                            <a:srgbClr val="000000"/>
                          </a:solidFill>
                          <a:effectLst/>
                          <a:latin typeface="Calibri"/>
                        </a:rPr>
                        <a:t>Vendor specific PQM</a:t>
                      </a:r>
                    </a:p>
                  </a:txBody>
                  <a:tcPr marL="9525" marR="9525" marT="9525" marB="0">
                    <a:lnL>
                      <a:noFill/>
                    </a:lnL>
                    <a:lnR>
                      <a:noFill/>
                    </a:lnR>
                    <a:lnT>
                      <a:noFill/>
                    </a:lnT>
                    <a:lnB>
                      <a:noFill/>
                    </a:lnB>
                  </a:tcPr>
                </a:tc>
                <a:tc>
                  <a:txBody>
                    <a:bodyPr/>
                    <a:lstStyle/>
                    <a:p>
                      <a:pPr algn="l" fontAlgn="t"/>
                      <a:r>
                        <a:rPr lang="en-US" sz="1800" b="0" i="0" u="none" strike="noStrike">
                          <a:solidFill>
                            <a:srgbClr val="000000"/>
                          </a:solidFill>
                          <a:effectLst/>
                          <a:latin typeface="Calibri"/>
                        </a:rPr>
                        <a:t>defined by the implementer.</a:t>
                      </a:r>
                    </a:p>
                  </a:txBody>
                  <a:tcPr marL="9525" marR="9525" marT="9525" marB="0">
                    <a:lnL>
                      <a:noFill/>
                    </a:lnL>
                    <a:lnR>
                      <a:noFill/>
                    </a:lnR>
                    <a:lnT>
                      <a:noFill/>
                    </a:lnT>
                    <a:lnB>
                      <a:noFill/>
                    </a:lnB>
                  </a:tcPr>
                </a:tc>
                <a:tc>
                  <a:txBody>
                    <a:bodyPr/>
                    <a:lstStyle/>
                    <a:p>
                      <a:pPr algn="ctr" fontAlgn="t"/>
                      <a:endParaRPr lang="en-US" sz="1800" b="0" i="0" u="none" strike="noStrike" dirty="0">
                        <a:solidFill>
                          <a:srgbClr val="000000"/>
                        </a:solidFill>
                        <a:effectLst/>
                        <a:latin typeface="Calibri"/>
                      </a:endParaRPr>
                    </a:p>
                  </a:txBody>
                  <a:tcPr marL="9525" marR="9525" marT="9525" marB="0">
                    <a:lnL>
                      <a:noFill/>
                    </a:lnL>
                    <a:lnR>
                      <a:noFill/>
                    </a:lnR>
                    <a:lnT>
                      <a:noFill/>
                    </a:lnT>
                    <a:lnB>
                      <a:noFill/>
                    </a:lnB>
                  </a:tcPr>
                </a:tc>
              </a:tr>
            </a:tbl>
          </a:graphicData>
        </a:graphic>
      </p:graphicFrame>
    </p:spTree>
    <p:extLst>
      <p:ext uri="{BB962C8B-B14F-4D97-AF65-F5344CB8AC3E}">
        <p14:creationId xmlns:p14="http://schemas.microsoft.com/office/powerpoint/2010/main" val="2033550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Features</a:t>
            </a:r>
            <a:endParaRPr lang="en-US" dirty="0"/>
          </a:p>
        </p:txBody>
      </p:sp>
      <p:sp>
        <p:nvSpPr>
          <p:cNvPr id="4" name="Date Placeholder 3"/>
          <p:cNvSpPr>
            <a:spLocks noGrp="1"/>
          </p:cNvSpPr>
          <p:nvPr>
            <p:ph type="dt" sz="half" idx="10"/>
          </p:nvPr>
        </p:nvSpPr>
        <p:spPr/>
        <p:txBody>
          <a:bodyPr/>
          <a:lstStyle/>
          <a:p>
            <a:pPr>
              <a:defRPr/>
            </a:pPr>
            <a:r>
              <a:rPr lang="en-US" altLang="ko-KR" smtClean="0"/>
              <a:t>March 2017</a:t>
            </a:r>
            <a:endParaRPr lang="en-US" altLang="ko-KR" dirty="0"/>
          </a:p>
        </p:txBody>
      </p:sp>
      <p:sp>
        <p:nvSpPr>
          <p:cNvPr id="6" name="Slide Number Placeholder 5"/>
          <p:cNvSpPr>
            <a:spLocks noGrp="1"/>
          </p:cNvSpPr>
          <p:nvPr>
            <p:ph type="sldNum" sz="quarter" idx="12"/>
          </p:nvPr>
        </p:nvSpPr>
        <p:spPr>
          <a:xfrm>
            <a:off x="4306888" y="6475413"/>
            <a:ext cx="530225" cy="182562"/>
          </a:xfrm>
        </p:spPr>
        <p:txBody>
          <a:bodyPr/>
          <a:lstStyle/>
          <a:p>
            <a:pPr>
              <a:defRPr/>
            </a:pPr>
            <a:r>
              <a:rPr lang="en-US" altLang="ko-KR" smtClean="0"/>
              <a:t>Slide </a:t>
            </a:r>
            <a:fld id="{3B84AAA5-CE2F-4939-AEC2-ED01B1707667}" type="slidenum">
              <a:rPr lang="en-US" altLang="ko-KR" smtClean="0"/>
              <a:pPr>
                <a:defRPr/>
              </a:pPr>
              <a:t>24</a:t>
            </a:fld>
            <a:endParaRPr lang="en-US" altLang="ko-KR"/>
          </a:p>
        </p:txBody>
      </p:sp>
      <p:sp>
        <p:nvSpPr>
          <p:cNvPr id="8" name="コンテンツ プレースホルダー 3"/>
          <p:cNvSpPr txBox="1">
            <a:spLocks/>
          </p:cNvSpPr>
          <p:nvPr/>
        </p:nvSpPr>
        <p:spPr>
          <a:xfrm>
            <a:off x="287177" y="1268760"/>
            <a:ext cx="8569647" cy="5328691"/>
          </a:xfrm>
          <a:prstGeom prst="rect">
            <a:avLst/>
          </a:prstGeom>
        </p:spPr>
        <p:txBody>
          <a:bodyPr/>
          <a:lst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r>
              <a:rPr kumimoji="1" lang="en-US" altLang="ja-JP" sz="2000" kern="0" dirty="0" smtClean="0">
                <a:latin typeface="+mj-lt"/>
              </a:rPr>
              <a:t>Security Setting PIBs</a:t>
            </a:r>
          </a:p>
          <a:p>
            <a:pPr lvl="1"/>
            <a:r>
              <a:rPr lang="en-US" altLang="ja-JP" sz="1800" kern="0" dirty="0" smtClean="0">
                <a:latin typeface="+mj-lt"/>
              </a:rPr>
              <a:t>Discovery</a:t>
            </a:r>
          </a:p>
          <a:p>
            <a:pPr lvl="2"/>
            <a:r>
              <a:rPr kumimoji="1" lang="en-US" altLang="ja-JP" sz="1800" kern="0" dirty="0" smtClean="0">
                <a:latin typeface="+mj-lt"/>
              </a:rPr>
              <a:t>L2R-D IEs are exchanged in an EBR and an EB without security</a:t>
            </a:r>
          </a:p>
          <a:p>
            <a:pPr lvl="3"/>
            <a:r>
              <a:rPr kumimoji="1" lang="en-US" altLang="ja-JP" sz="1800" kern="0" dirty="0" smtClean="0">
                <a:latin typeface="+mj-lt"/>
              </a:rPr>
              <a:t>Indicates key exchange method - Non secure, Out-of-band, KMP</a:t>
            </a:r>
          </a:p>
          <a:p>
            <a:pPr lvl="1"/>
            <a:r>
              <a:rPr lang="en-US" altLang="ja-JP" sz="1800" kern="0" dirty="0" smtClean="0">
                <a:latin typeface="+mj-lt"/>
              </a:rPr>
              <a:t>Key setting</a:t>
            </a:r>
          </a:p>
          <a:p>
            <a:pPr lvl="2"/>
            <a:r>
              <a:rPr lang="en-US" altLang="ja-JP" sz="1800" kern="0" dirty="0" smtClean="0">
                <a:latin typeface="+mj-lt"/>
              </a:rPr>
              <a:t>Attributes of L2IB are set by higher layer or out-of-band mechanism</a:t>
            </a:r>
          </a:p>
          <a:p>
            <a:pPr lvl="2"/>
            <a:r>
              <a:rPr kumimoji="1" lang="en-US" altLang="ja-JP" sz="1800" kern="0" dirty="0" smtClean="0">
                <a:latin typeface="+mj-lt"/>
              </a:rPr>
              <a:t>Ke</a:t>
            </a:r>
            <a:r>
              <a:rPr lang="en-US" altLang="ja-JP" sz="1800" kern="0" dirty="0" smtClean="0">
                <a:latin typeface="+mj-lt"/>
              </a:rPr>
              <a:t>y exchange can be done by IEEE802.15.9.</a:t>
            </a:r>
          </a:p>
          <a:p>
            <a:pPr lvl="1"/>
            <a:r>
              <a:rPr kumimoji="1" lang="en-US" altLang="ja-JP" sz="1800" kern="0" dirty="0" smtClean="0">
                <a:latin typeface="+mj-lt"/>
              </a:rPr>
              <a:t>Related L2IB</a:t>
            </a:r>
          </a:p>
          <a:p>
            <a:pPr lvl="2"/>
            <a:r>
              <a:rPr lang="en-US" altLang="ja-JP" sz="1800" kern="0" dirty="0" smtClean="0">
                <a:latin typeface="+mj-lt"/>
              </a:rPr>
              <a:t>L2R Unicast Security attributes</a:t>
            </a:r>
          </a:p>
          <a:p>
            <a:pPr lvl="3"/>
            <a:r>
              <a:rPr lang="en-US" altLang="ja-JP" sz="1800" kern="0" dirty="0" smtClean="0">
                <a:latin typeface="+mj-lt"/>
              </a:rPr>
              <a:t>A key is managed by MAC layer. Key usage is managed by L2R (Key ID mode, Key source, Key index) </a:t>
            </a:r>
          </a:p>
          <a:p>
            <a:pPr lvl="3"/>
            <a:r>
              <a:rPr lang="en-US" altLang="ja-JP" sz="1800" kern="0" dirty="0" smtClean="0">
                <a:latin typeface="+mj-lt"/>
              </a:rPr>
              <a:t>Individual key usage can be set per neighbor (IEEE802.15.4 supports a link key)</a:t>
            </a:r>
          </a:p>
          <a:p>
            <a:pPr lvl="3"/>
            <a:r>
              <a:rPr lang="en-US" altLang="ja-JP" sz="1800" kern="0" dirty="0" smtClean="0">
                <a:latin typeface="+mj-lt"/>
              </a:rPr>
              <a:t>Different key usage for general unicast, RA IE and AA IE specific.</a:t>
            </a:r>
          </a:p>
          <a:p>
            <a:pPr lvl="2"/>
            <a:r>
              <a:rPr lang="en-US" altLang="ja-JP" sz="1800" kern="0" dirty="0" smtClean="0">
                <a:latin typeface="+mj-lt"/>
              </a:rPr>
              <a:t>L2R Broadcast Security attributes</a:t>
            </a:r>
          </a:p>
          <a:p>
            <a:pPr lvl="3"/>
            <a:r>
              <a:rPr lang="en-US" altLang="ja-JP" sz="1800" kern="0" dirty="0" smtClean="0">
                <a:latin typeface="+mj-lt"/>
              </a:rPr>
              <a:t>Different key usages can be set for general BC, TC IE and NLM IE.</a:t>
            </a:r>
          </a:p>
          <a:p>
            <a:pPr lvl="2"/>
            <a:endParaRPr kumimoji="1" lang="en-US" altLang="ja-JP" kern="0" dirty="0" smtClean="0"/>
          </a:p>
        </p:txBody>
      </p:sp>
      <p:sp>
        <p:nvSpPr>
          <p:cNvPr id="9" name="TextBox 8"/>
          <p:cNvSpPr txBox="1"/>
          <p:nvPr/>
        </p:nvSpPr>
        <p:spPr>
          <a:xfrm>
            <a:off x="6228184" y="6438527"/>
            <a:ext cx="2448272" cy="461665"/>
          </a:xfrm>
          <a:prstGeom prst="rect">
            <a:avLst/>
          </a:prstGeom>
          <a:noFill/>
        </p:spPr>
        <p:txBody>
          <a:bodyPr wrap="square" rtlCol="0">
            <a:spAutoFit/>
          </a:bodyPr>
          <a:lstStyle/>
          <a:p>
            <a:r>
              <a:rPr lang="en-US" dirty="0" smtClean="0"/>
              <a:t>Clint Powell, Verotiana Rabarijaona,</a:t>
            </a:r>
          </a:p>
          <a:p>
            <a:r>
              <a:rPr lang="en-US" dirty="0" smtClean="0"/>
              <a:t>Charles Perkins, Noriyuki Sato</a:t>
            </a:r>
            <a:endParaRPr lang="en-US" dirty="0"/>
          </a:p>
        </p:txBody>
      </p:sp>
    </p:spTree>
    <p:extLst>
      <p:ext uri="{BB962C8B-B14F-4D97-AF65-F5344CB8AC3E}">
        <p14:creationId xmlns:p14="http://schemas.microsoft.com/office/powerpoint/2010/main" val="8031618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bootstrap with IEEE802.15.9</a:t>
            </a:r>
          </a:p>
        </p:txBody>
      </p:sp>
      <p:sp>
        <p:nvSpPr>
          <p:cNvPr id="4" name="Date Placeholder 3"/>
          <p:cNvSpPr>
            <a:spLocks noGrp="1"/>
          </p:cNvSpPr>
          <p:nvPr>
            <p:ph type="dt" sz="half" idx="10"/>
          </p:nvPr>
        </p:nvSpPr>
        <p:spPr/>
        <p:txBody>
          <a:bodyPr/>
          <a:lstStyle/>
          <a:p>
            <a:pPr>
              <a:defRPr/>
            </a:pPr>
            <a:r>
              <a:rPr lang="en-US" altLang="ko-KR" smtClean="0"/>
              <a:t>March 2017</a:t>
            </a:r>
            <a:endParaRPr lang="en-US" altLang="ko-KR" dirty="0"/>
          </a:p>
        </p:txBody>
      </p:sp>
      <p:sp>
        <p:nvSpPr>
          <p:cNvPr id="6" name="Slide Number Placeholder 5"/>
          <p:cNvSpPr>
            <a:spLocks noGrp="1"/>
          </p:cNvSpPr>
          <p:nvPr>
            <p:ph type="sldNum" sz="quarter" idx="12"/>
          </p:nvPr>
        </p:nvSpPr>
        <p:spPr>
          <a:xfrm>
            <a:off x="4306888" y="6475413"/>
            <a:ext cx="530225" cy="182562"/>
          </a:xfrm>
        </p:spPr>
        <p:txBody>
          <a:bodyPr/>
          <a:lstStyle/>
          <a:p>
            <a:pPr>
              <a:defRPr/>
            </a:pPr>
            <a:r>
              <a:rPr lang="en-US" altLang="ko-KR" smtClean="0"/>
              <a:t>Slide </a:t>
            </a:r>
            <a:fld id="{3B84AAA5-CE2F-4939-AEC2-ED01B1707667}" type="slidenum">
              <a:rPr lang="en-US" altLang="ko-KR" smtClean="0"/>
              <a:pPr>
                <a:defRPr/>
              </a:pPr>
              <a:t>25</a:t>
            </a:fld>
            <a:endParaRPr lang="en-US" altLang="ko-KR"/>
          </a:p>
        </p:txBody>
      </p:sp>
      <p:pic>
        <p:nvPicPr>
          <p:cNvPr id="8"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2146" b="2305"/>
          <a:stretch/>
        </p:blipFill>
        <p:spPr bwMode="auto">
          <a:xfrm>
            <a:off x="2339752" y="1192680"/>
            <a:ext cx="4464496" cy="51886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TextBox 9"/>
          <p:cNvSpPr txBox="1"/>
          <p:nvPr/>
        </p:nvSpPr>
        <p:spPr>
          <a:xfrm>
            <a:off x="6228184" y="6438527"/>
            <a:ext cx="2448272" cy="461665"/>
          </a:xfrm>
          <a:prstGeom prst="rect">
            <a:avLst/>
          </a:prstGeom>
          <a:noFill/>
        </p:spPr>
        <p:txBody>
          <a:bodyPr wrap="square" rtlCol="0">
            <a:spAutoFit/>
          </a:bodyPr>
          <a:lstStyle/>
          <a:p>
            <a:r>
              <a:rPr lang="en-US" dirty="0" smtClean="0"/>
              <a:t>Clint Powell, Verotiana Rabarijaona,</a:t>
            </a:r>
          </a:p>
          <a:p>
            <a:r>
              <a:rPr lang="en-US" dirty="0" smtClean="0"/>
              <a:t>Charles Perkins, Noriyuki Sato</a:t>
            </a:r>
            <a:endParaRPr lang="en-US" dirty="0"/>
          </a:p>
        </p:txBody>
      </p:sp>
    </p:spTree>
    <p:extLst>
      <p:ext uri="{BB962C8B-B14F-4D97-AF65-F5344CB8AC3E}">
        <p14:creationId xmlns:p14="http://schemas.microsoft.com/office/powerpoint/2010/main" val="8031618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32919"/>
            <a:ext cx="7772400" cy="792162"/>
          </a:xfrm>
        </p:spPr>
        <p:txBody>
          <a:bodyPr/>
          <a:lstStyle/>
          <a:p>
            <a:r>
              <a:rPr lang="en-US" sz="5400" dirty="0" smtClean="0"/>
              <a:t>Questions?</a:t>
            </a:r>
            <a:endParaRPr lang="en-US" sz="5400" dirty="0"/>
          </a:p>
        </p:txBody>
      </p:sp>
      <p:sp>
        <p:nvSpPr>
          <p:cNvPr id="4" name="Date Placeholder 3"/>
          <p:cNvSpPr>
            <a:spLocks noGrp="1"/>
          </p:cNvSpPr>
          <p:nvPr>
            <p:ph type="dt" sz="half" idx="10"/>
          </p:nvPr>
        </p:nvSpPr>
        <p:spPr/>
        <p:txBody>
          <a:bodyPr/>
          <a:lstStyle/>
          <a:p>
            <a:pPr>
              <a:defRPr/>
            </a:pPr>
            <a:r>
              <a:rPr lang="en-US" altLang="ko-KR" smtClean="0"/>
              <a:t>March 2017</a:t>
            </a:r>
            <a:endParaRPr lang="en-US" altLang="ko-KR" dirty="0"/>
          </a:p>
        </p:txBody>
      </p:sp>
      <p:sp>
        <p:nvSpPr>
          <p:cNvPr id="6" name="Slide Number Placeholder 5"/>
          <p:cNvSpPr>
            <a:spLocks noGrp="1"/>
          </p:cNvSpPr>
          <p:nvPr>
            <p:ph type="sldNum" sz="quarter" idx="12"/>
          </p:nvPr>
        </p:nvSpPr>
        <p:spPr>
          <a:xfrm>
            <a:off x="4306888" y="6475413"/>
            <a:ext cx="530225" cy="182562"/>
          </a:xfrm>
        </p:spPr>
        <p:txBody>
          <a:bodyPr/>
          <a:lstStyle/>
          <a:p>
            <a:pPr>
              <a:defRPr/>
            </a:pPr>
            <a:r>
              <a:rPr lang="en-US" altLang="ko-KR" smtClean="0"/>
              <a:t>Slide </a:t>
            </a:r>
            <a:fld id="{3B84AAA5-CE2F-4939-AEC2-ED01B1707667}" type="slidenum">
              <a:rPr lang="en-US" altLang="ko-KR" smtClean="0"/>
              <a:pPr>
                <a:defRPr/>
              </a:pPr>
              <a:t>26</a:t>
            </a:fld>
            <a:endParaRPr lang="en-US" altLang="ko-KR"/>
          </a:p>
        </p:txBody>
      </p:sp>
      <p:sp>
        <p:nvSpPr>
          <p:cNvPr id="10" name="TextBox 9"/>
          <p:cNvSpPr txBox="1"/>
          <p:nvPr/>
        </p:nvSpPr>
        <p:spPr>
          <a:xfrm>
            <a:off x="6228184" y="6438527"/>
            <a:ext cx="2448272" cy="461665"/>
          </a:xfrm>
          <a:prstGeom prst="rect">
            <a:avLst/>
          </a:prstGeom>
          <a:noFill/>
        </p:spPr>
        <p:txBody>
          <a:bodyPr wrap="square" rtlCol="0">
            <a:spAutoFit/>
          </a:bodyPr>
          <a:lstStyle/>
          <a:p>
            <a:r>
              <a:rPr lang="en-US" dirty="0" smtClean="0"/>
              <a:t>Clint Powell, Verotiana Rabarijaona,</a:t>
            </a:r>
          </a:p>
          <a:p>
            <a:r>
              <a:rPr lang="en-US" dirty="0" smtClean="0"/>
              <a:t>Charles Perkins, Noriyuki Sato</a:t>
            </a:r>
            <a:endParaRPr lang="en-US" dirty="0"/>
          </a:p>
        </p:txBody>
      </p:sp>
    </p:spTree>
    <p:extLst>
      <p:ext uri="{BB962C8B-B14F-4D97-AF65-F5344CB8AC3E}">
        <p14:creationId xmlns:p14="http://schemas.microsoft.com/office/powerpoint/2010/main" val="2359195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Layer 2 Routing (L2R) Overview</a:t>
            </a:r>
            <a:endParaRPr lang="en-US" dirty="0"/>
          </a:p>
        </p:txBody>
      </p:sp>
      <p:sp>
        <p:nvSpPr>
          <p:cNvPr id="4" name="Date Placeholder 3"/>
          <p:cNvSpPr>
            <a:spLocks noGrp="1"/>
          </p:cNvSpPr>
          <p:nvPr>
            <p:ph type="dt" sz="half" idx="10"/>
          </p:nvPr>
        </p:nvSpPr>
        <p:spPr/>
        <p:txBody>
          <a:bodyPr/>
          <a:lstStyle/>
          <a:p>
            <a:pPr>
              <a:defRPr/>
            </a:pPr>
            <a:r>
              <a:rPr lang="en-US" altLang="ko-KR" smtClean="0"/>
              <a:t>March 2017</a:t>
            </a:r>
            <a:endParaRPr lang="en-US" altLang="ko-KR" dirty="0"/>
          </a:p>
        </p:txBody>
      </p:sp>
      <p:sp>
        <p:nvSpPr>
          <p:cNvPr id="7" name="Slide Number Placeholder 6"/>
          <p:cNvSpPr>
            <a:spLocks noGrp="1"/>
          </p:cNvSpPr>
          <p:nvPr>
            <p:ph type="sldNum" sz="quarter" idx="12"/>
          </p:nvPr>
        </p:nvSpPr>
        <p:spPr>
          <a:xfrm>
            <a:off x="4306888" y="6475413"/>
            <a:ext cx="530225" cy="182562"/>
          </a:xfrm>
        </p:spPr>
        <p:txBody>
          <a:bodyPr/>
          <a:lstStyle/>
          <a:p>
            <a:pPr>
              <a:defRPr/>
            </a:pPr>
            <a:r>
              <a:rPr lang="en-US" altLang="ko-KR" dirty="0" smtClean="0"/>
              <a:t>Slide </a:t>
            </a:r>
            <a:fld id="{3B84AAA5-CE2F-4939-AEC2-ED01B1707667}" type="slidenum">
              <a:rPr lang="en-US" altLang="ko-KR" smtClean="0"/>
              <a:pPr>
                <a:defRPr/>
              </a:pPr>
              <a:t>3</a:t>
            </a:fld>
            <a:endParaRPr lang="en-US" altLang="ko-KR" dirty="0"/>
          </a:p>
        </p:txBody>
      </p:sp>
      <p:sp>
        <p:nvSpPr>
          <p:cNvPr id="9" name="TextBox 8"/>
          <p:cNvSpPr txBox="1"/>
          <p:nvPr/>
        </p:nvSpPr>
        <p:spPr>
          <a:xfrm>
            <a:off x="6228184" y="6438527"/>
            <a:ext cx="2448272" cy="461665"/>
          </a:xfrm>
          <a:prstGeom prst="rect">
            <a:avLst/>
          </a:prstGeom>
          <a:noFill/>
        </p:spPr>
        <p:txBody>
          <a:bodyPr wrap="square" rtlCol="0">
            <a:spAutoFit/>
          </a:bodyPr>
          <a:lstStyle/>
          <a:p>
            <a:r>
              <a:rPr lang="en-US" dirty="0" smtClean="0"/>
              <a:t>Clint Powell, Verotiana Rabarijaona,</a:t>
            </a:r>
          </a:p>
          <a:p>
            <a:r>
              <a:rPr lang="en-US" dirty="0" smtClean="0"/>
              <a:t>Charles Perkins, Noriyuki Sato</a:t>
            </a:r>
            <a:endParaRPr lang="en-US" dirty="0"/>
          </a:p>
        </p:txBody>
      </p:sp>
      <p:sp>
        <p:nvSpPr>
          <p:cNvPr id="10" name="Rectangle 4"/>
          <p:cNvSpPr>
            <a:spLocks noChangeArrowheads="1"/>
          </p:cNvSpPr>
          <p:nvPr/>
        </p:nvSpPr>
        <p:spPr bwMode="auto">
          <a:xfrm>
            <a:off x="504056" y="1268760"/>
            <a:ext cx="8077200" cy="4918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800" dirty="0"/>
              <a:t>Motivation</a:t>
            </a:r>
          </a:p>
          <a:p>
            <a:pPr marL="914400" lvl="1" indent="-457200">
              <a:buSzPct val="100000"/>
              <a:buFont typeface="Arial" panose="020B0604020202020204" pitchFamily="34" charset="0"/>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200" dirty="0" smtClean="0"/>
              <a:t>Growing </a:t>
            </a:r>
            <a:r>
              <a:rPr lang="en-US" sz="2200" dirty="0"/>
              <a:t>use of 802.15 in large mesh network  applications such as Utility and more generally in Field Area Networks</a:t>
            </a:r>
          </a:p>
          <a:p>
            <a:pPr marL="914400" lvl="1" indent="-457200">
              <a:buSzPct val="100000"/>
              <a:buFont typeface="Arial" panose="020B0604020202020204" pitchFamily="34" charset="0"/>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200" dirty="0"/>
              <a:t>Need to address general requirements for </a:t>
            </a:r>
            <a:r>
              <a:rPr lang="en-US" sz="2200" dirty="0" smtClean="0"/>
              <a:t>L2 </a:t>
            </a:r>
            <a:r>
              <a:rPr lang="en-US" sz="2200" dirty="0"/>
              <a:t>routing in Field Area Networks utilizing newer 15.4g and 15.4e amendments</a:t>
            </a:r>
          </a:p>
          <a:p>
            <a:pPr marL="914400" lvl="1" indent="-457200">
              <a:buSzPct val="100000"/>
              <a:buFont typeface="Arial" panose="020B0604020202020204" pitchFamily="34" charset="0"/>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200" dirty="0"/>
              <a:t>Support and use in higher layer protocols – the Internet of </a:t>
            </a:r>
            <a:r>
              <a:rPr lang="en-US" sz="2200" dirty="0" smtClean="0"/>
              <a:t>Things</a:t>
            </a:r>
            <a:endParaRPr lang="en-US" sz="2200" dirty="0"/>
          </a:p>
          <a:p>
            <a:pPr marL="465138" lvl="1" indent="-7938">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US" sz="2000" dirty="0"/>
          </a:p>
          <a:p>
            <a:pPr>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800" dirty="0" smtClean="0"/>
              <a:t>Applications</a:t>
            </a:r>
            <a:endParaRPr lang="en-US" sz="2800" dirty="0"/>
          </a:p>
          <a:p>
            <a:pPr marL="914400" lvl="1" indent="-457200" fontAlgn="ctr">
              <a:buSzPct val="100000"/>
              <a:buFont typeface="Arial" panose="020B0604020202020204" pitchFamily="34" charset="0"/>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200" dirty="0"/>
              <a:t>Smart Energy/Utilities </a:t>
            </a:r>
            <a:r>
              <a:rPr lang="en-US" sz="2200" dirty="0" smtClean="0"/>
              <a:t>(Smart Metering</a:t>
            </a:r>
            <a:r>
              <a:rPr lang="en-US" sz="2200" dirty="0"/>
              <a:t>, FANs…)</a:t>
            </a:r>
          </a:p>
          <a:p>
            <a:pPr marL="914400" lvl="1" indent="-457200" fontAlgn="ctr">
              <a:buSzPct val="100000"/>
              <a:buFont typeface="Arial" panose="020B0604020202020204" pitchFamily="34" charset="0"/>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200" dirty="0"/>
              <a:t>Smart </a:t>
            </a:r>
            <a:r>
              <a:rPr lang="en-US" sz="2200" dirty="0" smtClean="0"/>
              <a:t>City (Street </a:t>
            </a:r>
            <a:r>
              <a:rPr lang="en-US" sz="2200" dirty="0" smtClean="0"/>
              <a:t>Lighting/Parking/Metering…) </a:t>
            </a:r>
            <a:endParaRPr lang="en-US" sz="2200" dirty="0"/>
          </a:p>
          <a:p>
            <a:pPr marL="914400" lvl="1" indent="-457200" fontAlgn="ctr">
              <a:buSzPct val="100000"/>
              <a:buFont typeface="Arial" panose="020B0604020202020204" pitchFamily="34" charset="0"/>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200" dirty="0"/>
              <a:t>Control and Monitoring (Smart Home, etc.)</a:t>
            </a:r>
          </a:p>
          <a:p>
            <a:pPr marL="914400" lvl="1" indent="-457200" fontAlgn="ctr">
              <a:buSzPct val="100000"/>
              <a:buFont typeface="Arial" panose="020B0604020202020204" pitchFamily="34" charset="0"/>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200" dirty="0" smtClean="0"/>
              <a:t>Automation</a:t>
            </a:r>
            <a:endParaRPr lang="en-US" sz="2200" dirty="0"/>
          </a:p>
          <a:p>
            <a:pPr marL="465138" lvl="1" indent="-7938">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US" sz="2000" dirty="0">
              <a:solidFill>
                <a:schemeClr val="tx1"/>
              </a:solidFill>
            </a:endParaRPr>
          </a:p>
        </p:txBody>
      </p:sp>
    </p:spTree>
    <p:extLst>
      <p:ext uri="{BB962C8B-B14F-4D97-AF65-F5344CB8AC3E}">
        <p14:creationId xmlns:p14="http://schemas.microsoft.com/office/powerpoint/2010/main" val="14148826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Layer 2 Routing (L2R) Overview</a:t>
            </a:r>
            <a:endParaRPr lang="en-US" dirty="0"/>
          </a:p>
        </p:txBody>
      </p:sp>
      <p:sp>
        <p:nvSpPr>
          <p:cNvPr id="4" name="Date Placeholder 3"/>
          <p:cNvSpPr>
            <a:spLocks noGrp="1"/>
          </p:cNvSpPr>
          <p:nvPr>
            <p:ph type="dt" sz="half" idx="10"/>
          </p:nvPr>
        </p:nvSpPr>
        <p:spPr/>
        <p:txBody>
          <a:bodyPr/>
          <a:lstStyle/>
          <a:p>
            <a:pPr>
              <a:defRPr/>
            </a:pPr>
            <a:r>
              <a:rPr lang="en-US" altLang="ko-KR" smtClean="0"/>
              <a:t>March 2017</a:t>
            </a:r>
            <a:endParaRPr lang="en-US" altLang="ko-KR" dirty="0"/>
          </a:p>
        </p:txBody>
      </p:sp>
      <p:sp>
        <p:nvSpPr>
          <p:cNvPr id="7" name="Slide Number Placeholder 6"/>
          <p:cNvSpPr>
            <a:spLocks noGrp="1"/>
          </p:cNvSpPr>
          <p:nvPr>
            <p:ph type="sldNum" sz="quarter" idx="12"/>
          </p:nvPr>
        </p:nvSpPr>
        <p:spPr>
          <a:xfrm>
            <a:off x="4306888" y="6475413"/>
            <a:ext cx="530225" cy="182562"/>
          </a:xfrm>
        </p:spPr>
        <p:txBody>
          <a:bodyPr/>
          <a:lstStyle/>
          <a:p>
            <a:pPr>
              <a:defRPr/>
            </a:pPr>
            <a:r>
              <a:rPr lang="en-US" altLang="ko-KR" dirty="0" smtClean="0"/>
              <a:t>Slide </a:t>
            </a:r>
            <a:fld id="{3B84AAA5-CE2F-4939-AEC2-ED01B1707667}" type="slidenum">
              <a:rPr lang="en-US" altLang="ko-KR" smtClean="0"/>
              <a:pPr>
                <a:defRPr/>
              </a:pPr>
              <a:t>4</a:t>
            </a:fld>
            <a:endParaRPr lang="en-US" altLang="ko-KR" dirty="0"/>
          </a:p>
        </p:txBody>
      </p:sp>
      <p:sp>
        <p:nvSpPr>
          <p:cNvPr id="9" name="TextBox 8"/>
          <p:cNvSpPr txBox="1"/>
          <p:nvPr/>
        </p:nvSpPr>
        <p:spPr>
          <a:xfrm>
            <a:off x="6228184" y="6438527"/>
            <a:ext cx="2448272" cy="461665"/>
          </a:xfrm>
          <a:prstGeom prst="rect">
            <a:avLst/>
          </a:prstGeom>
          <a:noFill/>
        </p:spPr>
        <p:txBody>
          <a:bodyPr wrap="square" rtlCol="0">
            <a:spAutoFit/>
          </a:bodyPr>
          <a:lstStyle/>
          <a:p>
            <a:r>
              <a:rPr lang="en-US" dirty="0" smtClean="0"/>
              <a:t>Clint Powell, Verotiana Rabarijaona,</a:t>
            </a:r>
          </a:p>
          <a:p>
            <a:r>
              <a:rPr lang="en-US" dirty="0" smtClean="0"/>
              <a:t>Charles Perkins, Noriyuki Sato</a:t>
            </a:r>
            <a:endParaRPr lang="en-US" dirty="0"/>
          </a:p>
        </p:txBody>
      </p:sp>
      <p:sp>
        <p:nvSpPr>
          <p:cNvPr id="10" name="Rectangle 4"/>
          <p:cNvSpPr>
            <a:spLocks noChangeArrowheads="1"/>
          </p:cNvSpPr>
          <p:nvPr/>
        </p:nvSpPr>
        <p:spPr bwMode="auto">
          <a:xfrm>
            <a:off x="504056" y="1268760"/>
            <a:ext cx="8077200" cy="4918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800" dirty="0" smtClean="0"/>
              <a:t>802.15 TG10 </a:t>
            </a:r>
            <a:r>
              <a:rPr lang="en-US" sz="2800" dirty="0"/>
              <a:t>- L2R </a:t>
            </a:r>
            <a:r>
              <a:rPr lang="en-US" sz="2800" dirty="0" smtClean="0"/>
              <a:t>Purpose</a:t>
            </a:r>
            <a:endParaRPr lang="en-US" sz="2800" dirty="0"/>
          </a:p>
          <a:p>
            <a:pPr marL="914400" lvl="1" indent="-457200">
              <a:buSzPct val="100000"/>
              <a:buFont typeface="Arial" panose="020B0604020202020204" pitchFamily="34" charset="0"/>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400" dirty="0" smtClean="0"/>
              <a:t>Defines </a:t>
            </a:r>
            <a:r>
              <a:rPr lang="en-US" sz="2400" dirty="0"/>
              <a:t>protocols that route packets in a dynamically </a:t>
            </a:r>
            <a:r>
              <a:rPr lang="en-US" sz="2400" dirty="0" smtClean="0"/>
              <a:t>changing (</a:t>
            </a:r>
            <a:r>
              <a:rPr lang="en-US" sz="2400" dirty="0"/>
              <a:t>order of a </a:t>
            </a:r>
            <a:r>
              <a:rPr lang="en-US" sz="2400" dirty="0" smtClean="0"/>
              <a:t>minute) </a:t>
            </a:r>
            <a:r>
              <a:rPr lang="en-US" sz="2400" dirty="0"/>
              <a:t>802.15.4 </a:t>
            </a:r>
            <a:r>
              <a:rPr lang="en-US" sz="2400" dirty="0" smtClean="0"/>
              <a:t>network</a:t>
            </a:r>
          </a:p>
          <a:p>
            <a:pPr marL="914400" lvl="1" indent="-457200">
              <a:buSzPct val="100000"/>
              <a:buFont typeface="Arial" panose="020B0604020202020204" pitchFamily="34" charset="0"/>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400" dirty="0" smtClean="0"/>
              <a:t>Extends the </a:t>
            </a:r>
            <a:r>
              <a:rPr lang="en-US" sz="2400" dirty="0"/>
              <a:t>area of coverage as the number of </a:t>
            </a:r>
            <a:r>
              <a:rPr lang="en-US" sz="2400" dirty="0" smtClean="0"/>
              <a:t>nodes increase</a:t>
            </a:r>
          </a:p>
          <a:p>
            <a:pPr marL="914400" lvl="1" indent="-457200">
              <a:buSzPct val="100000"/>
              <a:buFont typeface="Arial" panose="020B0604020202020204" pitchFamily="34" charset="0"/>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400" dirty="0" smtClean="0"/>
              <a:t>Supports Data Concatenation</a:t>
            </a:r>
            <a:endParaRPr lang="en-GB" sz="2400" dirty="0"/>
          </a:p>
          <a:p>
            <a:pPr marL="914400" lvl="1" indent="-457200">
              <a:buSzPct val="100000"/>
              <a:buFont typeface="Arial" panose="020B0604020202020204" pitchFamily="34" charset="0"/>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400" dirty="0" smtClean="0"/>
              <a:t>Supports small</a:t>
            </a:r>
            <a:r>
              <a:rPr lang="en-US" sz="2400" dirty="0"/>
              <a:t>, medium and large scale </a:t>
            </a:r>
            <a:r>
              <a:rPr lang="en-US" sz="2400" dirty="0" smtClean="0"/>
              <a:t>networks</a:t>
            </a:r>
          </a:p>
          <a:p>
            <a:pPr marL="914400" lvl="1" indent="-457200">
              <a:buSzPct val="100000"/>
              <a:buFont typeface="Arial" panose="020B0604020202020204" pitchFamily="34" charset="0"/>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US" sz="2400" dirty="0"/>
          </a:p>
          <a:p>
            <a:pPr>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800" dirty="0"/>
              <a:t>Anticipated Publication Date</a:t>
            </a:r>
          </a:p>
          <a:p>
            <a:pPr marL="914400" lvl="1" indent="-457200">
              <a:buSzPct val="100000"/>
              <a:buFont typeface="Arial" panose="020B0604020202020204" pitchFamily="34" charset="0"/>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400" dirty="0"/>
              <a:t>April 2017</a:t>
            </a:r>
          </a:p>
          <a:p>
            <a:pPr>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US" sz="2400" dirty="0"/>
          </a:p>
          <a:p>
            <a:pPr marL="914400" lvl="1" indent="-457200">
              <a:buSzPct val="100000"/>
              <a:buFont typeface="Arial" panose="020B0604020202020204" pitchFamily="34" charset="0"/>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US" sz="2000" dirty="0"/>
          </a:p>
          <a:p>
            <a:pPr>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US" sz="2000" dirty="0" smtClean="0"/>
          </a:p>
          <a:p>
            <a:pPr>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US" sz="2000" dirty="0"/>
          </a:p>
        </p:txBody>
      </p:sp>
    </p:spTree>
    <p:extLst>
      <p:ext uri="{BB962C8B-B14F-4D97-AF65-F5344CB8AC3E}">
        <p14:creationId xmlns:p14="http://schemas.microsoft.com/office/powerpoint/2010/main" val="23113575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architecture</a:t>
            </a:r>
            <a:endParaRPr lang="en-US" dirty="0"/>
          </a:p>
        </p:txBody>
      </p:sp>
      <p:sp>
        <p:nvSpPr>
          <p:cNvPr id="4" name="Date Placeholder 3"/>
          <p:cNvSpPr>
            <a:spLocks noGrp="1"/>
          </p:cNvSpPr>
          <p:nvPr>
            <p:ph type="dt" sz="half" idx="10"/>
          </p:nvPr>
        </p:nvSpPr>
        <p:spPr/>
        <p:txBody>
          <a:bodyPr/>
          <a:lstStyle/>
          <a:p>
            <a:pPr>
              <a:defRPr/>
            </a:pPr>
            <a:r>
              <a:rPr lang="en-US" altLang="ko-KR" smtClean="0"/>
              <a:t>March 2017</a:t>
            </a:r>
            <a:endParaRPr lang="en-US" altLang="ko-KR" dirty="0"/>
          </a:p>
        </p:txBody>
      </p:sp>
      <p:sp>
        <p:nvSpPr>
          <p:cNvPr id="42" name="Text Box 12"/>
          <p:cNvSpPr txBox="1">
            <a:spLocks noChangeArrowheads="1"/>
          </p:cNvSpPr>
          <p:nvPr/>
        </p:nvSpPr>
        <p:spPr bwMode="auto">
          <a:xfrm>
            <a:off x="1943100" y="2190750"/>
            <a:ext cx="1127125" cy="431800"/>
          </a:xfrm>
          <a:prstGeom prst="rect">
            <a:avLst/>
          </a:prstGeom>
          <a:solidFill>
            <a:srgbClr val="FFFFFF"/>
          </a:solidFill>
          <a:ln>
            <a:noFill/>
          </a:ln>
          <a:extLs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endParaRPr lang="en-US" altLang="en-US" sz="1800" smtClean="0">
              <a:solidFill>
                <a:prstClr val="black"/>
              </a:solidFill>
              <a:latin typeface="Arial" pitchFamily="34" charset="0"/>
              <a:ea typeface="HGPｺﾞｼｯｸE" pitchFamily="50" charset="-128"/>
              <a:cs typeface="Arial" pitchFamily="34" charset="0"/>
            </a:endParaRPr>
          </a:p>
        </p:txBody>
      </p:sp>
      <p:sp>
        <p:nvSpPr>
          <p:cNvPr id="43" name="Text Box 14"/>
          <p:cNvSpPr txBox="1">
            <a:spLocks noChangeArrowheads="1"/>
          </p:cNvSpPr>
          <p:nvPr/>
        </p:nvSpPr>
        <p:spPr bwMode="auto">
          <a:xfrm>
            <a:off x="1922463" y="2151063"/>
            <a:ext cx="1127125" cy="431800"/>
          </a:xfrm>
          <a:prstGeom prst="rect">
            <a:avLst/>
          </a:prstGeom>
          <a:solidFill>
            <a:srgbClr val="FFFFFF"/>
          </a:solidFill>
          <a:ln>
            <a:noFill/>
          </a:ln>
          <a:extLs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endParaRPr lang="en-US" altLang="en-US" sz="1800" smtClean="0">
              <a:solidFill>
                <a:prstClr val="black"/>
              </a:solidFill>
              <a:latin typeface="Arial" pitchFamily="34" charset="0"/>
              <a:ea typeface="HGPｺﾞｼｯｸE" pitchFamily="50" charset="-128"/>
              <a:cs typeface="Arial" pitchFamily="34" charset="0"/>
            </a:endParaRPr>
          </a:p>
        </p:txBody>
      </p:sp>
      <p:pic>
        <p:nvPicPr>
          <p:cNvPr id="44" name="Picture 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40199" y="1778780"/>
            <a:ext cx="5363726" cy="31548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5" name="TextBox 44"/>
          <p:cNvSpPr txBox="1"/>
          <p:nvPr/>
        </p:nvSpPr>
        <p:spPr>
          <a:xfrm>
            <a:off x="572755" y="5345723"/>
            <a:ext cx="8189407" cy="1077218"/>
          </a:xfrm>
          <a:prstGeom prst="rect">
            <a:avLst/>
          </a:prstGeom>
          <a:noFill/>
        </p:spPr>
        <p:txBody>
          <a:bodyPr wrap="square" rtlCol="0">
            <a:spAutoFit/>
          </a:bodyPr>
          <a:lstStyle/>
          <a:p>
            <a:pPr eaLnBrk="1" hangingPunct="1"/>
            <a:r>
              <a:rPr kumimoji="1" lang="en-US" sz="1600" dirty="0" smtClean="0">
                <a:solidFill>
                  <a:prstClr val="black"/>
                </a:solidFill>
                <a:latin typeface="Calibri" panose="020F0502020204030204" pitchFamily="34" charset="0"/>
                <a:ea typeface="HGPｺﾞｼｯｸE" pitchFamily="50" charset="-128"/>
                <a:cs typeface="Calibri" panose="020F0502020204030204" pitchFamily="34" charset="0"/>
              </a:rPr>
              <a:t>LME: (sub)layer </a:t>
            </a:r>
            <a:r>
              <a:rPr kumimoji="1" lang="en-US" sz="1600" dirty="0">
                <a:solidFill>
                  <a:prstClr val="black"/>
                </a:solidFill>
                <a:latin typeface="Calibri" panose="020F0502020204030204" pitchFamily="34" charset="0"/>
                <a:ea typeface="HGPｺﾞｼｯｸE" pitchFamily="50" charset="-128"/>
                <a:cs typeface="Calibri" panose="020F0502020204030204" pitchFamily="34" charset="0"/>
              </a:rPr>
              <a:t>management entity </a:t>
            </a:r>
            <a:r>
              <a:rPr kumimoji="1" lang="en-US" sz="1600" dirty="0" smtClean="0">
                <a:solidFill>
                  <a:prstClr val="black"/>
                </a:solidFill>
                <a:latin typeface="Calibri" panose="020F0502020204030204" pitchFamily="34" charset="0"/>
                <a:ea typeface="HGPｺﾞｼｯｸE" pitchFamily="50" charset="-128"/>
                <a:cs typeface="Calibri" panose="020F0502020204030204" pitchFamily="34" charset="0"/>
              </a:rPr>
              <a:t>		L2RLME: Layer 2 Routing  LME	</a:t>
            </a:r>
          </a:p>
          <a:p>
            <a:pPr eaLnBrk="1" hangingPunct="1"/>
            <a:r>
              <a:rPr kumimoji="1" lang="en-US" sz="1600" dirty="0" smtClean="0">
                <a:solidFill>
                  <a:prstClr val="black"/>
                </a:solidFill>
                <a:latin typeface="Calibri" panose="020F0502020204030204" pitchFamily="34" charset="0"/>
                <a:ea typeface="HGPｺﾞｼｯｸE" pitchFamily="50" charset="-128"/>
                <a:cs typeface="Calibri" panose="020F0502020204030204" pitchFamily="34" charset="0"/>
              </a:rPr>
              <a:t>MLME: MAC LME				PLME: PHY LME		</a:t>
            </a:r>
          </a:p>
          <a:p>
            <a:pPr eaLnBrk="1" hangingPunct="1"/>
            <a:r>
              <a:rPr kumimoji="1" lang="en-US" sz="1600" dirty="0" smtClean="0">
                <a:solidFill>
                  <a:prstClr val="black"/>
                </a:solidFill>
                <a:latin typeface="Calibri" panose="020F0502020204030204" pitchFamily="34" charset="0"/>
                <a:ea typeface="HGPｺﾞｼｯｸE" pitchFamily="50" charset="-128"/>
                <a:cs typeface="Calibri" panose="020F0502020204030204" pitchFamily="34" charset="0"/>
              </a:rPr>
              <a:t>SAP: service access point			PD: PHY layer data</a:t>
            </a:r>
          </a:p>
          <a:p>
            <a:pPr eaLnBrk="1" hangingPunct="1"/>
            <a:r>
              <a:rPr kumimoji="1" lang="en-US" sz="1600" dirty="0" smtClean="0">
                <a:solidFill>
                  <a:prstClr val="black"/>
                </a:solidFill>
                <a:latin typeface="Calibri" panose="020F0502020204030204" pitchFamily="34" charset="0"/>
                <a:ea typeface="HGPｺﾞｼｯｸE" pitchFamily="50" charset="-128"/>
                <a:cs typeface="Calibri" panose="020F0502020204030204" pitchFamily="34" charset="0"/>
              </a:rPr>
              <a:t>MCPS: MAC common part sublayer</a:t>
            </a:r>
            <a:endParaRPr kumimoji="1" lang="en-US" sz="1600" dirty="0">
              <a:solidFill>
                <a:prstClr val="black"/>
              </a:solidFill>
              <a:latin typeface="Calibri" panose="020F0502020204030204" pitchFamily="34" charset="0"/>
              <a:ea typeface="HGPｺﾞｼｯｸE" pitchFamily="50" charset="-128"/>
              <a:cs typeface="Calibri" panose="020F0502020204030204" pitchFamily="34" charset="0"/>
            </a:endParaRPr>
          </a:p>
        </p:txBody>
      </p:sp>
      <p:sp>
        <p:nvSpPr>
          <p:cNvPr id="46" name="Rounded Rectangle 45"/>
          <p:cNvSpPr/>
          <p:nvPr/>
        </p:nvSpPr>
        <p:spPr>
          <a:xfrm>
            <a:off x="361741" y="4381081"/>
            <a:ext cx="2009670" cy="552505"/>
          </a:xfrm>
          <a:prstGeom prst="roundRect">
            <a:avLst>
              <a:gd name="adj" fmla="val 50000"/>
            </a:avLst>
          </a:prstGeom>
          <a:solidFill>
            <a:sysClr val="window" lastClr="FFFFFF"/>
          </a:solidFill>
          <a:ln w="25400" cap="flat" cmpd="sng" algn="ctr">
            <a:solidFill>
              <a:srgbClr val="4BACC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sz="1600" b="0" i="0" u="none" strike="noStrike" kern="0" cap="none" spc="0" normalizeH="0" baseline="0" noProof="0" dirty="0" smtClean="0">
                <a:ln>
                  <a:noFill/>
                </a:ln>
                <a:solidFill>
                  <a:prstClr val="black"/>
                </a:solidFill>
                <a:effectLst/>
                <a:uLnTx/>
                <a:uFillTx/>
                <a:latin typeface="Calibri"/>
                <a:ea typeface="+mn-ea"/>
                <a:cs typeface="+mn-cs"/>
              </a:rPr>
              <a:t>PHY settings (frame size, channel...)</a:t>
            </a:r>
          </a:p>
        </p:txBody>
      </p:sp>
      <p:sp>
        <p:nvSpPr>
          <p:cNvPr id="47" name="Rounded Rectangle 46"/>
          <p:cNvSpPr/>
          <p:nvPr/>
        </p:nvSpPr>
        <p:spPr>
          <a:xfrm>
            <a:off x="7227994" y="4388540"/>
            <a:ext cx="1353299" cy="537586"/>
          </a:xfrm>
          <a:prstGeom prst="roundRect">
            <a:avLst>
              <a:gd name="adj" fmla="val 50000"/>
            </a:avLst>
          </a:prstGeom>
          <a:solidFill>
            <a:sysClr val="window" lastClr="FFFFFF"/>
          </a:solidFill>
          <a:ln w="25400" cap="flat" cmpd="sng" algn="ctr">
            <a:solidFill>
              <a:srgbClr val="4BACC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sz="1600" b="0" i="0" u="none" strike="noStrike" kern="0" cap="none" spc="0" normalizeH="0" baseline="0" noProof="0" dirty="0" smtClean="0">
                <a:ln>
                  <a:noFill/>
                </a:ln>
                <a:solidFill>
                  <a:prstClr val="black"/>
                </a:solidFill>
                <a:effectLst/>
                <a:uLnTx/>
                <a:uFillTx/>
                <a:latin typeface="Calibri"/>
                <a:ea typeface="+mn-ea"/>
                <a:cs typeface="+mn-cs"/>
              </a:rPr>
              <a:t>PHY </a:t>
            </a:r>
          </a:p>
          <a:p>
            <a:pPr marL="0" marR="0" lvl="0" indent="0" algn="ctr" defTabSz="914400" eaLnBrk="1" fontAlgn="auto" latinLnBrk="0" hangingPunct="1">
              <a:lnSpc>
                <a:spcPct val="100000"/>
              </a:lnSpc>
              <a:spcBef>
                <a:spcPts val="0"/>
              </a:spcBef>
              <a:spcAft>
                <a:spcPts val="0"/>
              </a:spcAft>
              <a:buClrTx/>
              <a:buSzTx/>
              <a:buFontTx/>
              <a:buNone/>
              <a:tabLst/>
              <a:defRPr/>
            </a:pPr>
            <a:r>
              <a:rPr kumimoji="1" lang="en-US" sz="1600" b="0" i="0" u="none" strike="noStrike" kern="0" cap="none" spc="0" normalizeH="0" baseline="0" noProof="0" dirty="0" smtClean="0">
                <a:ln>
                  <a:noFill/>
                </a:ln>
                <a:solidFill>
                  <a:prstClr val="black"/>
                </a:solidFill>
                <a:effectLst/>
                <a:uLnTx/>
                <a:uFillTx/>
                <a:latin typeface="Calibri"/>
                <a:ea typeface="+mn-ea"/>
                <a:cs typeface="+mn-cs"/>
              </a:rPr>
              <a:t>Data</a:t>
            </a:r>
          </a:p>
        </p:txBody>
      </p:sp>
      <p:cxnSp>
        <p:nvCxnSpPr>
          <p:cNvPr id="48" name="Straight Arrow Connector 47"/>
          <p:cNvCxnSpPr/>
          <p:nvPr/>
        </p:nvCxnSpPr>
        <p:spPr>
          <a:xfrm flipV="1">
            <a:off x="2371411" y="4250455"/>
            <a:ext cx="678177" cy="406878"/>
          </a:xfrm>
          <a:prstGeom prst="straightConnector1">
            <a:avLst/>
          </a:prstGeom>
          <a:solidFill>
            <a:sysClr val="window" lastClr="FFFFFF"/>
          </a:solidFill>
          <a:ln w="25400" cap="flat" cmpd="sng" algn="ctr">
            <a:solidFill>
              <a:srgbClr val="4BACC6"/>
            </a:solidFill>
            <a:prstDash val="solid"/>
            <a:headEnd type="none" w="med" len="med"/>
            <a:tailEnd type="arrow" w="med" len="med"/>
          </a:ln>
          <a:effectLst/>
        </p:spPr>
      </p:cxnSp>
      <p:cxnSp>
        <p:nvCxnSpPr>
          <p:cNvPr id="49" name="Straight Arrow Connector 48"/>
          <p:cNvCxnSpPr>
            <a:stCxn id="47" idx="1"/>
          </p:cNvCxnSpPr>
          <p:nvPr/>
        </p:nvCxnSpPr>
        <p:spPr>
          <a:xfrm flipH="1" flipV="1">
            <a:off x="6310366" y="4250455"/>
            <a:ext cx="917628" cy="406878"/>
          </a:xfrm>
          <a:prstGeom prst="straightConnector1">
            <a:avLst/>
          </a:prstGeom>
          <a:solidFill>
            <a:sysClr val="window" lastClr="FFFFFF"/>
          </a:solidFill>
          <a:ln w="25400" cap="flat" cmpd="sng" algn="ctr">
            <a:solidFill>
              <a:srgbClr val="4BACC6"/>
            </a:solidFill>
            <a:prstDash val="solid"/>
            <a:headEnd type="none" w="med" len="med"/>
            <a:tailEnd type="arrow" w="med" len="med"/>
          </a:ln>
          <a:effectLst/>
        </p:spPr>
      </p:cxnSp>
      <p:sp>
        <p:nvSpPr>
          <p:cNvPr id="50" name="Rounded Rectangle 49"/>
          <p:cNvSpPr/>
          <p:nvPr/>
        </p:nvSpPr>
        <p:spPr>
          <a:xfrm>
            <a:off x="221064" y="3094894"/>
            <a:ext cx="2150347" cy="624673"/>
          </a:xfrm>
          <a:prstGeom prst="roundRect">
            <a:avLst>
              <a:gd name="adj" fmla="val 50000"/>
            </a:avLst>
          </a:prstGeom>
          <a:solidFill>
            <a:sysClr val="window" lastClr="FFFFFF"/>
          </a:solidFill>
          <a:ln w="25400" cap="flat" cmpd="sng" algn="ctr">
            <a:solidFill>
              <a:srgbClr val="4BACC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sz="1600" b="0" i="0" u="none" strike="noStrike" kern="0" cap="none" spc="0" normalizeH="0" baseline="0" noProof="0" dirty="0" smtClean="0">
                <a:ln>
                  <a:noFill/>
                </a:ln>
                <a:solidFill>
                  <a:prstClr val="black"/>
                </a:solidFill>
                <a:effectLst/>
                <a:uLnTx/>
                <a:uFillTx/>
                <a:latin typeface="Calibri"/>
                <a:ea typeface="+mn-ea"/>
                <a:cs typeface="+mn-cs"/>
              </a:rPr>
              <a:t>PAN management (start, association...)</a:t>
            </a:r>
          </a:p>
        </p:txBody>
      </p:sp>
      <p:cxnSp>
        <p:nvCxnSpPr>
          <p:cNvPr id="51" name="Straight Arrow Connector 50"/>
          <p:cNvCxnSpPr>
            <a:stCxn id="50" idx="3"/>
          </p:cNvCxnSpPr>
          <p:nvPr/>
        </p:nvCxnSpPr>
        <p:spPr>
          <a:xfrm flipV="1">
            <a:off x="2371411" y="3356183"/>
            <a:ext cx="698814" cy="51048"/>
          </a:xfrm>
          <a:prstGeom prst="straightConnector1">
            <a:avLst/>
          </a:prstGeom>
          <a:solidFill>
            <a:sysClr val="window" lastClr="FFFFFF"/>
          </a:solidFill>
          <a:ln w="25400" cap="flat" cmpd="sng" algn="ctr">
            <a:solidFill>
              <a:srgbClr val="4BACC6"/>
            </a:solidFill>
            <a:prstDash val="solid"/>
            <a:headEnd type="none" w="med" len="med"/>
            <a:tailEnd type="arrow" w="med" len="med"/>
          </a:ln>
          <a:effectLst/>
        </p:spPr>
      </p:cxnSp>
      <p:sp>
        <p:nvSpPr>
          <p:cNvPr id="52" name="Rounded Rectangle 51"/>
          <p:cNvSpPr/>
          <p:nvPr/>
        </p:nvSpPr>
        <p:spPr>
          <a:xfrm>
            <a:off x="7134152" y="3215467"/>
            <a:ext cx="1353299" cy="537586"/>
          </a:xfrm>
          <a:prstGeom prst="roundRect">
            <a:avLst>
              <a:gd name="adj" fmla="val 50000"/>
            </a:avLst>
          </a:prstGeom>
          <a:solidFill>
            <a:sysClr val="window" lastClr="FFFFFF"/>
          </a:solidFill>
          <a:ln w="25400" cap="flat" cmpd="sng" algn="ctr">
            <a:solidFill>
              <a:srgbClr val="4BACC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sz="1600" b="0" i="0" u="none" strike="noStrike" kern="0" cap="none" spc="0" normalizeH="0" baseline="0" noProof="0" dirty="0" smtClean="0">
                <a:ln>
                  <a:noFill/>
                </a:ln>
                <a:solidFill>
                  <a:prstClr val="black"/>
                </a:solidFill>
                <a:effectLst/>
                <a:uLnTx/>
                <a:uFillTx/>
                <a:latin typeface="Calibri"/>
                <a:ea typeface="+mn-ea"/>
                <a:cs typeface="+mn-cs"/>
              </a:rPr>
              <a:t>MAC</a:t>
            </a:r>
          </a:p>
          <a:p>
            <a:pPr marL="0" marR="0" lvl="0" indent="0" algn="ctr" defTabSz="914400" eaLnBrk="1" fontAlgn="auto" latinLnBrk="0" hangingPunct="1">
              <a:lnSpc>
                <a:spcPct val="100000"/>
              </a:lnSpc>
              <a:spcBef>
                <a:spcPts val="0"/>
              </a:spcBef>
              <a:spcAft>
                <a:spcPts val="0"/>
              </a:spcAft>
              <a:buClrTx/>
              <a:buSzTx/>
              <a:buFontTx/>
              <a:buNone/>
              <a:tabLst/>
              <a:defRPr/>
            </a:pPr>
            <a:r>
              <a:rPr kumimoji="1" lang="en-US" sz="1600" b="0" i="0" u="none" strike="noStrike" kern="0" cap="none" spc="0" normalizeH="0" baseline="0" noProof="0" dirty="0" smtClean="0">
                <a:ln>
                  <a:noFill/>
                </a:ln>
                <a:solidFill>
                  <a:prstClr val="black"/>
                </a:solidFill>
                <a:effectLst/>
                <a:uLnTx/>
                <a:uFillTx/>
                <a:latin typeface="Calibri"/>
                <a:ea typeface="+mn-ea"/>
                <a:cs typeface="+mn-cs"/>
              </a:rPr>
              <a:t>Data</a:t>
            </a:r>
          </a:p>
        </p:txBody>
      </p:sp>
      <p:cxnSp>
        <p:nvCxnSpPr>
          <p:cNvPr id="53" name="Straight Arrow Connector 52"/>
          <p:cNvCxnSpPr>
            <a:stCxn id="52" idx="1"/>
          </p:cNvCxnSpPr>
          <p:nvPr/>
        </p:nvCxnSpPr>
        <p:spPr>
          <a:xfrm flipH="1" flipV="1">
            <a:off x="6346108" y="3384216"/>
            <a:ext cx="788044" cy="100044"/>
          </a:xfrm>
          <a:prstGeom prst="straightConnector1">
            <a:avLst/>
          </a:prstGeom>
          <a:solidFill>
            <a:sysClr val="window" lastClr="FFFFFF"/>
          </a:solidFill>
          <a:ln w="25400" cap="flat" cmpd="sng" algn="ctr">
            <a:solidFill>
              <a:srgbClr val="4BACC6"/>
            </a:solidFill>
            <a:prstDash val="solid"/>
            <a:headEnd type="none" w="med" len="med"/>
            <a:tailEnd type="arrow" w="med" len="med"/>
          </a:ln>
          <a:effectLst/>
        </p:spPr>
      </p:cxnSp>
      <p:sp>
        <p:nvSpPr>
          <p:cNvPr id="54" name="Rounded Rectangle 53"/>
          <p:cNvSpPr/>
          <p:nvPr/>
        </p:nvSpPr>
        <p:spPr>
          <a:xfrm>
            <a:off x="221063" y="1827325"/>
            <a:ext cx="2150347" cy="624673"/>
          </a:xfrm>
          <a:prstGeom prst="roundRect">
            <a:avLst>
              <a:gd name="adj" fmla="val 50000"/>
            </a:avLst>
          </a:prstGeom>
          <a:solidFill>
            <a:sysClr val="window" lastClr="FFFFFF"/>
          </a:solidFill>
          <a:ln w="25400" cap="flat" cmpd="sng" algn="ctr">
            <a:solidFill>
              <a:srgbClr val="4BACC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sz="1600" b="0" i="0" u="none" strike="noStrike" kern="0" cap="none" spc="0" normalizeH="0" baseline="0" noProof="0" dirty="0" smtClean="0">
                <a:ln>
                  <a:noFill/>
                </a:ln>
                <a:solidFill>
                  <a:prstClr val="black"/>
                </a:solidFill>
                <a:effectLst/>
                <a:uLnTx/>
                <a:uFillTx/>
                <a:latin typeface="Calibri"/>
                <a:ea typeface="+mn-ea"/>
                <a:cs typeface="+mn-cs"/>
              </a:rPr>
              <a:t>L2R management (start, join...)</a:t>
            </a:r>
          </a:p>
        </p:txBody>
      </p:sp>
      <p:cxnSp>
        <p:nvCxnSpPr>
          <p:cNvPr id="55" name="Straight Arrow Connector 54"/>
          <p:cNvCxnSpPr>
            <a:stCxn id="54" idx="3"/>
          </p:cNvCxnSpPr>
          <p:nvPr/>
        </p:nvCxnSpPr>
        <p:spPr>
          <a:xfrm>
            <a:off x="2371410" y="2139662"/>
            <a:ext cx="793821" cy="443201"/>
          </a:xfrm>
          <a:prstGeom prst="straightConnector1">
            <a:avLst/>
          </a:prstGeom>
          <a:solidFill>
            <a:sysClr val="window" lastClr="FFFFFF"/>
          </a:solidFill>
          <a:ln w="25400" cap="flat" cmpd="sng" algn="ctr">
            <a:solidFill>
              <a:srgbClr val="4BACC6"/>
            </a:solidFill>
            <a:prstDash val="solid"/>
            <a:headEnd type="none" w="med" len="med"/>
            <a:tailEnd type="arrow" w="med" len="med"/>
          </a:ln>
          <a:effectLst/>
        </p:spPr>
      </p:cxnSp>
      <p:sp>
        <p:nvSpPr>
          <p:cNvPr id="56" name="Rounded Rectangle 55"/>
          <p:cNvSpPr/>
          <p:nvPr/>
        </p:nvSpPr>
        <p:spPr>
          <a:xfrm>
            <a:off x="7097062" y="1870869"/>
            <a:ext cx="1556120" cy="537586"/>
          </a:xfrm>
          <a:prstGeom prst="roundRect">
            <a:avLst>
              <a:gd name="adj" fmla="val 50000"/>
            </a:avLst>
          </a:prstGeom>
          <a:solidFill>
            <a:sysClr val="window" lastClr="FFFFFF"/>
          </a:solidFill>
          <a:ln w="25400" cap="flat" cmpd="sng" algn="ctr">
            <a:solidFill>
              <a:srgbClr val="4BACC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sz="1600" b="0" i="0" u="none" strike="noStrike" kern="0" cap="none" spc="0" normalizeH="0" baseline="0" noProof="0" dirty="0" smtClean="0">
                <a:ln>
                  <a:noFill/>
                </a:ln>
                <a:solidFill>
                  <a:prstClr val="black"/>
                </a:solidFill>
                <a:effectLst/>
                <a:uLnTx/>
                <a:uFillTx/>
                <a:latin typeface="Calibri"/>
                <a:ea typeface="+mn-ea"/>
                <a:cs typeface="+mn-cs"/>
              </a:rPr>
              <a:t>L2R</a:t>
            </a:r>
          </a:p>
          <a:p>
            <a:pPr marL="0" marR="0" lvl="0" indent="0" algn="ctr" defTabSz="914400" eaLnBrk="1" fontAlgn="auto" latinLnBrk="0" hangingPunct="1">
              <a:lnSpc>
                <a:spcPct val="100000"/>
              </a:lnSpc>
              <a:spcBef>
                <a:spcPts val="0"/>
              </a:spcBef>
              <a:spcAft>
                <a:spcPts val="0"/>
              </a:spcAft>
              <a:buClrTx/>
              <a:buSzTx/>
              <a:buFontTx/>
              <a:buNone/>
              <a:tabLst/>
              <a:defRPr/>
            </a:pPr>
            <a:r>
              <a:rPr kumimoji="1" lang="en-US" sz="1600" b="0" i="0" u="none" strike="noStrike" kern="0" cap="none" spc="0" normalizeH="0" baseline="0" noProof="0" dirty="0" smtClean="0">
                <a:ln>
                  <a:noFill/>
                </a:ln>
                <a:solidFill>
                  <a:prstClr val="black"/>
                </a:solidFill>
                <a:effectLst/>
                <a:uLnTx/>
                <a:uFillTx/>
                <a:latin typeface="Calibri"/>
                <a:ea typeface="+mn-ea"/>
                <a:cs typeface="+mn-cs"/>
              </a:rPr>
              <a:t>Data</a:t>
            </a:r>
          </a:p>
        </p:txBody>
      </p:sp>
      <p:cxnSp>
        <p:nvCxnSpPr>
          <p:cNvPr id="57" name="Straight Arrow Connector 56"/>
          <p:cNvCxnSpPr>
            <a:stCxn id="56" idx="1"/>
          </p:cNvCxnSpPr>
          <p:nvPr/>
        </p:nvCxnSpPr>
        <p:spPr>
          <a:xfrm flipH="1">
            <a:off x="6310366" y="2139662"/>
            <a:ext cx="786696" cy="443201"/>
          </a:xfrm>
          <a:prstGeom prst="straightConnector1">
            <a:avLst/>
          </a:prstGeom>
          <a:solidFill>
            <a:sysClr val="window" lastClr="FFFFFF"/>
          </a:solidFill>
          <a:ln w="25400" cap="flat" cmpd="sng" algn="ctr">
            <a:solidFill>
              <a:srgbClr val="4BACC6"/>
            </a:solidFill>
            <a:prstDash val="solid"/>
            <a:headEnd type="none" w="med" len="med"/>
            <a:tailEnd type="arrow" w="med" len="med"/>
          </a:ln>
          <a:effectLst/>
        </p:spPr>
      </p:cxnSp>
      <p:sp>
        <p:nvSpPr>
          <p:cNvPr id="58" name="Slide Number Placeholder 57"/>
          <p:cNvSpPr>
            <a:spLocks noGrp="1"/>
          </p:cNvSpPr>
          <p:nvPr>
            <p:ph type="sldNum" sz="quarter" idx="12"/>
          </p:nvPr>
        </p:nvSpPr>
        <p:spPr>
          <a:xfrm>
            <a:off x="4306888" y="6475413"/>
            <a:ext cx="530225" cy="182562"/>
          </a:xfrm>
        </p:spPr>
        <p:txBody>
          <a:bodyPr/>
          <a:lstStyle/>
          <a:p>
            <a:pPr>
              <a:defRPr/>
            </a:pPr>
            <a:r>
              <a:rPr lang="en-US" altLang="ko-KR" dirty="0" smtClean="0"/>
              <a:t>Slide </a:t>
            </a:r>
            <a:fld id="{3B84AAA5-CE2F-4939-AEC2-ED01B1707667}" type="slidenum">
              <a:rPr lang="en-US" altLang="ko-KR" smtClean="0"/>
              <a:pPr>
                <a:defRPr/>
              </a:pPr>
              <a:t>5</a:t>
            </a:fld>
            <a:endParaRPr lang="en-US" altLang="ko-KR" dirty="0"/>
          </a:p>
        </p:txBody>
      </p:sp>
      <p:sp>
        <p:nvSpPr>
          <p:cNvPr id="24" name="TextBox 23"/>
          <p:cNvSpPr txBox="1"/>
          <p:nvPr/>
        </p:nvSpPr>
        <p:spPr>
          <a:xfrm>
            <a:off x="6228184" y="6438527"/>
            <a:ext cx="2448272" cy="461665"/>
          </a:xfrm>
          <a:prstGeom prst="rect">
            <a:avLst/>
          </a:prstGeom>
          <a:noFill/>
        </p:spPr>
        <p:txBody>
          <a:bodyPr wrap="square" rtlCol="0">
            <a:spAutoFit/>
          </a:bodyPr>
          <a:lstStyle/>
          <a:p>
            <a:r>
              <a:rPr lang="en-US" dirty="0" smtClean="0"/>
              <a:t>Clint Powell, Verotiana Rabarijaona,</a:t>
            </a:r>
          </a:p>
          <a:p>
            <a:r>
              <a:rPr lang="en-US" dirty="0" smtClean="0"/>
              <a:t>Charles Perkins, Noriyuki Sato</a:t>
            </a:r>
            <a:endParaRPr lang="en-US" dirty="0"/>
          </a:p>
        </p:txBody>
      </p:sp>
    </p:spTree>
    <p:extLst>
      <p:ext uri="{BB962C8B-B14F-4D97-AF65-F5344CB8AC3E}">
        <p14:creationId xmlns:p14="http://schemas.microsoft.com/office/powerpoint/2010/main" val="1927791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4"/>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5"/>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47" grpId="0" animBg="1"/>
      <p:bldP spid="50" grpId="0" animBg="1"/>
      <p:bldP spid="52" grpId="0" animBg="1"/>
      <p:bldP spid="54" grpId="0" animBg="1"/>
      <p:bldP spid="5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62" name="Picture 3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9317" y="4860138"/>
            <a:ext cx="3561010" cy="15284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61" name="Picture 3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71681" y="1412776"/>
            <a:ext cx="5212906" cy="32951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683568" y="548625"/>
            <a:ext cx="7772400" cy="792162"/>
          </a:xfrm>
        </p:spPr>
        <p:txBody>
          <a:bodyPr/>
          <a:lstStyle/>
          <a:p>
            <a:r>
              <a:rPr lang="en-US" dirty="0" smtClean="0"/>
              <a:t>Topologies</a:t>
            </a:r>
            <a:endParaRPr lang="en-US" dirty="0"/>
          </a:p>
        </p:txBody>
      </p:sp>
      <p:sp>
        <p:nvSpPr>
          <p:cNvPr id="4" name="Date Placeholder 3"/>
          <p:cNvSpPr>
            <a:spLocks noGrp="1"/>
          </p:cNvSpPr>
          <p:nvPr>
            <p:ph type="dt" sz="half" idx="10"/>
          </p:nvPr>
        </p:nvSpPr>
        <p:spPr/>
        <p:txBody>
          <a:bodyPr/>
          <a:lstStyle/>
          <a:p>
            <a:pPr>
              <a:defRPr/>
            </a:pPr>
            <a:r>
              <a:rPr lang="en-US" altLang="ko-KR" smtClean="0"/>
              <a:t>March 2017</a:t>
            </a:r>
            <a:endParaRPr lang="en-US" altLang="ko-KR" dirty="0"/>
          </a:p>
        </p:txBody>
      </p:sp>
      <p:sp>
        <p:nvSpPr>
          <p:cNvPr id="6" name="Slide Number Placeholder 5"/>
          <p:cNvSpPr>
            <a:spLocks noGrp="1"/>
          </p:cNvSpPr>
          <p:nvPr>
            <p:ph type="sldNum" sz="quarter" idx="12"/>
          </p:nvPr>
        </p:nvSpPr>
        <p:spPr>
          <a:xfrm>
            <a:off x="4306888" y="6475413"/>
            <a:ext cx="530225" cy="182562"/>
          </a:xfrm>
        </p:spPr>
        <p:txBody>
          <a:bodyPr/>
          <a:lstStyle/>
          <a:p>
            <a:pPr>
              <a:defRPr/>
            </a:pPr>
            <a:r>
              <a:rPr lang="en-US" altLang="ko-KR" dirty="0" smtClean="0"/>
              <a:t>Slide </a:t>
            </a:r>
            <a:fld id="{3B84AAA5-CE2F-4939-AEC2-ED01B1707667}" type="slidenum">
              <a:rPr lang="en-US" altLang="ko-KR" smtClean="0"/>
              <a:pPr>
                <a:defRPr/>
              </a:pPr>
              <a:t>6</a:t>
            </a:fld>
            <a:endParaRPr lang="en-US" altLang="ko-KR" dirty="0"/>
          </a:p>
        </p:txBody>
      </p:sp>
      <p:sp>
        <p:nvSpPr>
          <p:cNvPr id="8" name="Left Brace 7"/>
          <p:cNvSpPr/>
          <p:nvPr/>
        </p:nvSpPr>
        <p:spPr>
          <a:xfrm>
            <a:off x="5192014" y="5445224"/>
            <a:ext cx="112787" cy="648434"/>
          </a:xfrm>
          <a:prstGeom prst="leftBrace">
            <a:avLst>
              <a:gd name="adj1" fmla="val 69156"/>
              <a:gd name="adj2" fmla="val 50000"/>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extBox 8"/>
          <p:cNvSpPr txBox="1"/>
          <p:nvPr/>
        </p:nvSpPr>
        <p:spPr>
          <a:xfrm>
            <a:off x="3275856" y="5445224"/>
            <a:ext cx="1925708" cy="584775"/>
          </a:xfrm>
          <a:prstGeom prst="rect">
            <a:avLst/>
          </a:prstGeom>
          <a:noFill/>
        </p:spPr>
        <p:txBody>
          <a:bodyPr wrap="square" rtlCol="0">
            <a:spAutoFit/>
          </a:bodyPr>
          <a:lstStyle/>
          <a:p>
            <a:pPr algn="r"/>
            <a:r>
              <a:rPr lang="en-US" sz="1600" dirty="0" smtClean="0">
                <a:solidFill>
                  <a:schemeClr val="accent1"/>
                </a:solidFill>
                <a:latin typeface="+mj-lt"/>
              </a:rPr>
              <a:t>Support for multiple meshes in one PAN </a:t>
            </a:r>
            <a:endParaRPr lang="en-US" sz="1600" dirty="0">
              <a:solidFill>
                <a:schemeClr val="accent1"/>
              </a:solidFill>
              <a:latin typeface="+mj-lt"/>
            </a:endParaRPr>
          </a:p>
        </p:txBody>
      </p:sp>
      <p:sp>
        <p:nvSpPr>
          <p:cNvPr id="10" name="Oval 9"/>
          <p:cNvSpPr/>
          <p:nvPr/>
        </p:nvSpPr>
        <p:spPr>
          <a:xfrm>
            <a:off x="4044190" y="1268760"/>
            <a:ext cx="2098793" cy="1002095"/>
          </a:xfrm>
          <a:prstGeom prst="ellipse">
            <a:avLst/>
          </a:prstGeom>
          <a:ln w="1905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00B050"/>
              </a:solidFill>
            </a:endParaRPr>
          </a:p>
        </p:txBody>
      </p:sp>
      <p:sp>
        <p:nvSpPr>
          <p:cNvPr id="11" name="TextBox 10"/>
          <p:cNvSpPr txBox="1"/>
          <p:nvPr/>
        </p:nvSpPr>
        <p:spPr>
          <a:xfrm>
            <a:off x="6137781" y="1208501"/>
            <a:ext cx="3001017" cy="553998"/>
          </a:xfrm>
          <a:prstGeom prst="rect">
            <a:avLst/>
          </a:prstGeom>
          <a:noFill/>
        </p:spPr>
        <p:txBody>
          <a:bodyPr wrap="square" rtlCol="0">
            <a:spAutoFit/>
          </a:bodyPr>
          <a:lstStyle/>
          <a:p>
            <a:r>
              <a:rPr lang="en-US" sz="1800" dirty="0" smtClean="0">
                <a:solidFill>
                  <a:srgbClr val="00B050"/>
                </a:solidFill>
                <a:latin typeface="+mj-lt"/>
              </a:rPr>
              <a:t>Multiple services in one mesh</a:t>
            </a:r>
          </a:p>
          <a:p>
            <a:r>
              <a:rPr lang="en-US" dirty="0">
                <a:solidFill>
                  <a:srgbClr val="00B050"/>
                </a:solidFill>
              </a:rPr>
              <a:t>* The definition of services are out of </a:t>
            </a:r>
            <a:r>
              <a:rPr lang="en-US" dirty="0" smtClean="0">
                <a:solidFill>
                  <a:srgbClr val="00B050"/>
                </a:solidFill>
              </a:rPr>
              <a:t>scope</a:t>
            </a:r>
            <a:endParaRPr lang="en-US" dirty="0">
              <a:solidFill>
                <a:srgbClr val="00B050"/>
              </a:solidFill>
            </a:endParaRPr>
          </a:p>
        </p:txBody>
      </p:sp>
      <p:sp>
        <p:nvSpPr>
          <p:cNvPr id="12" name="Oval 11"/>
          <p:cNvSpPr/>
          <p:nvPr/>
        </p:nvSpPr>
        <p:spPr>
          <a:xfrm>
            <a:off x="2086574" y="3284984"/>
            <a:ext cx="1016192" cy="517616"/>
          </a:xfrm>
          <a:prstGeom prst="ellipse">
            <a:avLst/>
          </a:prstGeom>
          <a:ln w="19050">
            <a:solidFill>
              <a:srgbClr val="FF66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chemeClr val="tx1"/>
              </a:solidFill>
            </a:endParaRPr>
          </a:p>
        </p:txBody>
      </p:sp>
      <p:sp>
        <p:nvSpPr>
          <p:cNvPr id="13" name="Oval 12"/>
          <p:cNvSpPr/>
          <p:nvPr/>
        </p:nvSpPr>
        <p:spPr>
          <a:xfrm>
            <a:off x="4707562" y="1885708"/>
            <a:ext cx="1052062" cy="463172"/>
          </a:xfrm>
          <a:prstGeom prst="ellipse">
            <a:avLst/>
          </a:prstGeom>
          <a:ln w="19050">
            <a:solidFill>
              <a:srgbClr val="FF66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chemeClr val="tx1"/>
              </a:solidFill>
            </a:endParaRPr>
          </a:p>
        </p:txBody>
      </p:sp>
      <p:cxnSp>
        <p:nvCxnSpPr>
          <p:cNvPr id="15" name="Straight Arrow Connector 14"/>
          <p:cNvCxnSpPr>
            <a:stCxn id="5" idx="0"/>
            <a:endCxn id="12" idx="0"/>
          </p:cNvCxnSpPr>
          <p:nvPr/>
        </p:nvCxnSpPr>
        <p:spPr>
          <a:xfrm>
            <a:off x="2399883" y="2448910"/>
            <a:ext cx="194787" cy="836074"/>
          </a:xfrm>
          <a:prstGeom prst="straightConnector1">
            <a:avLst/>
          </a:prstGeom>
          <a:noFill/>
          <a:ln w="12700">
            <a:solidFill>
              <a:srgbClr val="FF66FF"/>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cxnSp>
      <p:sp>
        <p:nvSpPr>
          <p:cNvPr id="16" name="TextBox 15"/>
          <p:cNvSpPr txBox="1"/>
          <p:nvPr/>
        </p:nvSpPr>
        <p:spPr>
          <a:xfrm>
            <a:off x="251520" y="2117294"/>
            <a:ext cx="2132873" cy="584775"/>
          </a:xfrm>
          <a:prstGeom prst="rect">
            <a:avLst/>
          </a:prstGeom>
          <a:noFill/>
        </p:spPr>
        <p:txBody>
          <a:bodyPr wrap="square" rtlCol="0">
            <a:spAutoFit/>
          </a:bodyPr>
          <a:lstStyle/>
          <a:p>
            <a:pPr algn="r"/>
            <a:r>
              <a:rPr lang="en-US" sz="1600" dirty="0" smtClean="0">
                <a:solidFill>
                  <a:srgbClr val="FF66FF"/>
                </a:solidFill>
                <a:latin typeface="+mj-lt"/>
              </a:rPr>
              <a:t>Same service provided in different meshes</a:t>
            </a:r>
            <a:endParaRPr lang="en-US" sz="1600" dirty="0">
              <a:solidFill>
                <a:srgbClr val="FF66FF"/>
              </a:solidFill>
              <a:latin typeface="+mj-lt"/>
            </a:endParaRPr>
          </a:p>
        </p:txBody>
      </p:sp>
      <p:sp>
        <p:nvSpPr>
          <p:cNvPr id="20" name="TextBox 19"/>
          <p:cNvSpPr txBox="1"/>
          <p:nvPr/>
        </p:nvSpPr>
        <p:spPr>
          <a:xfrm>
            <a:off x="6228184" y="6438527"/>
            <a:ext cx="2448272" cy="461665"/>
          </a:xfrm>
          <a:prstGeom prst="rect">
            <a:avLst/>
          </a:prstGeom>
          <a:noFill/>
        </p:spPr>
        <p:txBody>
          <a:bodyPr wrap="square" rtlCol="0">
            <a:spAutoFit/>
          </a:bodyPr>
          <a:lstStyle/>
          <a:p>
            <a:r>
              <a:rPr lang="en-US" dirty="0" smtClean="0"/>
              <a:t>Clint Powell, Verotiana Rabarijaona,</a:t>
            </a:r>
          </a:p>
          <a:p>
            <a:r>
              <a:rPr lang="en-US" dirty="0" smtClean="0"/>
              <a:t>Charles Perkins, Noriyuki Sato</a:t>
            </a:r>
            <a:endParaRPr lang="en-US" dirty="0"/>
          </a:p>
        </p:txBody>
      </p:sp>
      <p:sp>
        <p:nvSpPr>
          <p:cNvPr id="5" name="Freeform 4"/>
          <p:cNvSpPr/>
          <p:nvPr/>
        </p:nvSpPr>
        <p:spPr bwMode="auto">
          <a:xfrm>
            <a:off x="2399883" y="1844824"/>
            <a:ext cx="2378379" cy="604086"/>
          </a:xfrm>
          <a:custGeom>
            <a:avLst/>
            <a:gdLst>
              <a:gd name="connsiteX0" fmla="*/ 0 w 2280745"/>
              <a:gd name="connsiteY0" fmla="*/ 696917 h 696917"/>
              <a:gd name="connsiteX1" fmla="*/ 1282262 w 2280745"/>
              <a:gd name="connsiteY1" fmla="*/ 24255 h 696917"/>
              <a:gd name="connsiteX2" fmla="*/ 2280745 w 2280745"/>
              <a:gd name="connsiteY2" fmla="*/ 213441 h 696917"/>
            </a:gdLst>
            <a:ahLst/>
            <a:cxnLst>
              <a:cxn ang="0">
                <a:pos x="connsiteX0" y="connsiteY0"/>
              </a:cxn>
              <a:cxn ang="0">
                <a:pos x="connsiteX1" y="connsiteY1"/>
              </a:cxn>
              <a:cxn ang="0">
                <a:pos x="connsiteX2" y="connsiteY2"/>
              </a:cxn>
            </a:cxnLst>
            <a:rect l="l" t="t" r="r" b="b"/>
            <a:pathLst>
              <a:path w="2280745" h="696917">
                <a:moveTo>
                  <a:pt x="0" y="696917"/>
                </a:moveTo>
                <a:cubicBezTo>
                  <a:pt x="451069" y="400875"/>
                  <a:pt x="902138" y="104834"/>
                  <a:pt x="1282262" y="24255"/>
                </a:cubicBezTo>
                <a:cubicBezTo>
                  <a:pt x="1662386" y="-56324"/>
                  <a:pt x="1971565" y="78558"/>
                  <a:pt x="2280745" y="213441"/>
                </a:cubicBezTo>
              </a:path>
            </a:pathLst>
          </a:custGeom>
          <a:noFill/>
          <a:ln w="12700">
            <a:solidFill>
              <a:srgbClr val="FF66FF"/>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1" name="Oval 30"/>
          <p:cNvSpPr/>
          <p:nvPr/>
        </p:nvSpPr>
        <p:spPr>
          <a:xfrm>
            <a:off x="3537909" y="4373125"/>
            <a:ext cx="1016192" cy="437967"/>
          </a:xfrm>
          <a:prstGeom prst="ellipse">
            <a:avLst/>
          </a:prstGeom>
          <a:ln w="1905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chemeClr val="tx1"/>
              </a:solidFill>
            </a:endParaRPr>
          </a:p>
        </p:txBody>
      </p:sp>
      <p:sp>
        <p:nvSpPr>
          <p:cNvPr id="32" name="TextBox 31"/>
          <p:cNvSpPr txBox="1"/>
          <p:nvPr/>
        </p:nvSpPr>
        <p:spPr>
          <a:xfrm>
            <a:off x="0" y="4483585"/>
            <a:ext cx="3278133" cy="1323439"/>
          </a:xfrm>
          <a:prstGeom prst="rect">
            <a:avLst/>
          </a:prstGeom>
          <a:noFill/>
        </p:spPr>
        <p:txBody>
          <a:bodyPr wrap="square" rtlCol="0">
            <a:spAutoFit/>
          </a:bodyPr>
          <a:lstStyle/>
          <a:p>
            <a:pPr algn="r"/>
            <a:r>
              <a:rPr lang="en-US" sz="1600" dirty="0" smtClean="0">
                <a:solidFill>
                  <a:srgbClr val="0070C0"/>
                </a:solidFill>
                <a:latin typeface="+mj-lt"/>
              </a:rPr>
              <a:t>Optional direct connection to the PAN coordinator through an external network (3G, 4G, WiMAX...)</a:t>
            </a:r>
          </a:p>
          <a:p>
            <a:pPr algn="r"/>
            <a:r>
              <a:rPr lang="en-US" sz="1600" dirty="0" smtClean="0">
                <a:solidFill>
                  <a:srgbClr val="0070C0"/>
                </a:solidFill>
                <a:latin typeface="+mj-lt"/>
              </a:rPr>
              <a:t>Used for short address assignment, credential verification...</a:t>
            </a:r>
            <a:endParaRPr lang="en-US" sz="1600" dirty="0">
              <a:solidFill>
                <a:srgbClr val="0070C0"/>
              </a:solidFill>
              <a:latin typeface="+mj-lt"/>
            </a:endParaRPr>
          </a:p>
        </p:txBody>
      </p:sp>
    </p:spTree>
    <p:extLst>
      <p:ext uri="{BB962C8B-B14F-4D97-AF65-F5344CB8AC3E}">
        <p14:creationId xmlns:p14="http://schemas.microsoft.com/office/powerpoint/2010/main" val="1537074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0" grpId="0" animBg="1"/>
      <p:bldP spid="11" grpId="0"/>
      <p:bldP spid="12" grpId="0" animBg="1"/>
      <p:bldP spid="13" grpId="0" animBg="1"/>
      <p:bldP spid="16" grpId="0"/>
      <p:bldP spid="5" grpId="0" animBg="1"/>
      <p:bldP spid="31" grpId="0" animBg="1"/>
      <p:bldP spid="3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552838"/>
            <a:ext cx="7772400" cy="792162"/>
          </a:xfrm>
        </p:spPr>
        <p:txBody>
          <a:bodyPr/>
          <a:lstStyle/>
          <a:p>
            <a:r>
              <a:rPr lang="en-US" dirty="0"/>
              <a:t>Topologies – </a:t>
            </a:r>
            <a:r>
              <a:rPr lang="en-US" dirty="0" smtClean="0"/>
              <a:t>Multi-PAN Operation</a:t>
            </a:r>
            <a:endParaRPr lang="en-US" dirty="0"/>
          </a:p>
        </p:txBody>
      </p:sp>
      <p:sp>
        <p:nvSpPr>
          <p:cNvPr id="4" name="Date Placeholder 3"/>
          <p:cNvSpPr>
            <a:spLocks noGrp="1"/>
          </p:cNvSpPr>
          <p:nvPr>
            <p:ph type="dt" sz="half" idx="10"/>
          </p:nvPr>
        </p:nvSpPr>
        <p:spPr/>
        <p:txBody>
          <a:bodyPr/>
          <a:lstStyle/>
          <a:p>
            <a:pPr>
              <a:defRPr/>
            </a:pPr>
            <a:r>
              <a:rPr lang="en-US" altLang="ko-KR" smtClean="0"/>
              <a:t>March 2017</a:t>
            </a:r>
            <a:endParaRPr lang="en-US" altLang="ko-KR" dirty="0"/>
          </a:p>
        </p:txBody>
      </p:sp>
      <p:sp>
        <p:nvSpPr>
          <p:cNvPr id="6" name="Slide Number Placeholder 5"/>
          <p:cNvSpPr>
            <a:spLocks noGrp="1"/>
          </p:cNvSpPr>
          <p:nvPr>
            <p:ph type="sldNum" sz="quarter" idx="12"/>
          </p:nvPr>
        </p:nvSpPr>
        <p:spPr>
          <a:xfrm>
            <a:off x="4306888" y="6475413"/>
            <a:ext cx="530225" cy="182562"/>
          </a:xfrm>
        </p:spPr>
        <p:txBody>
          <a:bodyPr/>
          <a:lstStyle/>
          <a:p>
            <a:pPr>
              <a:defRPr/>
            </a:pPr>
            <a:r>
              <a:rPr lang="en-US" altLang="ko-KR" dirty="0" smtClean="0"/>
              <a:t>Slide </a:t>
            </a:r>
            <a:fld id="{3B84AAA5-CE2F-4939-AEC2-ED01B1707667}" type="slidenum">
              <a:rPr lang="en-US" altLang="ko-KR" smtClean="0"/>
              <a:pPr>
                <a:defRPr/>
              </a:pPr>
              <a:t>7</a:t>
            </a:fld>
            <a:endParaRPr lang="en-US" altLang="ko-KR" dirty="0"/>
          </a:p>
        </p:txBody>
      </p:sp>
      <p:sp>
        <p:nvSpPr>
          <p:cNvPr id="9" name="TextBox 8"/>
          <p:cNvSpPr txBox="1"/>
          <p:nvPr/>
        </p:nvSpPr>
        <p:spPr>
          <a:xfrm>
            <a:off x="455495" y="5013176"/>
            <a:ext cx="5544616" cy="400110"/>
          </a:xfrm>
          <a:prstGeom prst="rect">
            <a:avLst/>
          </a:prstGeom>
          <a:noFill/>
        </p:spPr>
        <p:txBody>
          <a:bodyPr wrap="square" rtlCol="0">
            <a:spAutoFit/>
          </a:bodyPr>
          <a:lstStyle/>
          <a:p>
            <a:pPr algn="ctr"/>
            <a:r>
              <a:rPr lang="en-US" sz="2000" dirty="0" smtClean="0">
                <a:solidFill>
                  <a:schemeClr val="accent1"/>
                </a:solidFill>
                <a:latin typeface="+mj-lt"/>
              </a:rPr>
              <a:t>Single mesh rooted at the super PAN coordinator</a:t>
            </a:r>
            <a:endParaRPr lang="en-US" sz="2000" dirty="0">
              <a:solidFill>
                <a:schemeClr val="accent1"/>
              </a:solidFill>
              <a:latin typeface="+mj-lt"/>
            </a:endParaRPr>
          </a:p>
        </p:txBody>
      </p:sp>
      <p:pic>
        <p:nvPicPr>
          <p:cNvPr id="20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5517233"/>
            <a:ext cx="2168712" cy="5197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8045" y="6069436"/>
            <a:ext cx="1694305" cy="198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4"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31840" y="5589240"/>
            <a:ext cx="2304256" cy="4647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TextBox 12"/>
          <p:cNvSpPr txBox="1"/>
          <p:nvPr/>
        </p:nvSpPr>
        <p:spPr>
          <a:xfrm>
            <a:off x="6372200" y="2204864"/>
            <a:ext cx="2699792" cy="2246769"/>
          </a:xfrm>
          <a:prstGeom prst="rect">
            <a:avLst/>
          </a:prstGeom>
          <a:noFill/>
        </p:spPr>
        <p:txBody>
          <a:bodyPr wrap="square" rtlCol="0">
            <a:spAutoFit/>
          </a:bodyPr>
          <a:lstStyle/>
          <a:p>
            <a:pPr marL="285750" indent="-285750">
              <a:buFontTx/>
              <a:buChar char="-"/>
            </a:pPr>
            <a:r>
              <a:rPr lang="en-US" sz="2000" dirty="0" smtClean="0">
                <a:latin typeface="+mj-lt"/>
              </a:rPr>
              <a:t>For TV White space cluster tree PAN (</a:t>
            </a:r>
            <a:r>
              <a:rPr lang="en-US" sz="2000" dirty="0" smtClean="0">
                <a:latin typeface="+mj-lt"/>
              </a:rPr>
              <a:t>TMCTP - </a:t>
            </a:r>
            <a:r>
              <a:rPr lang="en-US" sz="2000" dirty="0" smtClean="0">
                <a:latin typeface="+mj-lt"/>
              </a:rPr>
              <a:t>IEEE 802.15.4m)</a:t>
            </a:r>
          </a:p>
          <a:p>
            <a:pPr marL="285750" indent="-285750">
              <a:buFontTx/>
              <a:buChar char="-"/>
            </a:pPr>
            <a:endParaRPr lang="en-US" sz="2000" dirty="0" smtClean="0">
              <a:latin typeface="+mj-lt"/>
            </a:endParaRPr>
          </a:p>
          <a:p>
            <a:pPr marL="285750" indent="-285750">
              <a:buFontTx/>
              <a:buChar char="-"/>
            </a:pPr>
            <a:r>
              <a:rPr lang="en-US" sz="2000" dirty="0" smtClean="0">
                <a:latin typeface="+mj-lt"/>
              </a:rPr>
              <a:t>Operates </a:t>
            </a:r>
            <a:r>
              <a:rPr lang="en-US" sz="2000" dirty="0" smtClean="0">
                <a:latin typeface="+mj-lt"/>
              </a:rPr>
              <a:t>with</a:t>
            </a:r>
            <a:br>
              <a:rPr lang="en-US" sz="2000" dirty="0" smtClean="0">
                <a:latin typeface="+mj-lt"/>
              </a:rPr>
            </a:br>
            <a:r>
              <a:rPr lang="en-US" sz="2000" dirty="0" smtClean="0">
                <a:latin typeface="+mj-lt"/>
              </a:rPr>
              <a:t>EUI-64 </a:t>
            </a:r>
            <a:r>
              <a:rPr lang="en-US" sz="2000" dirty="0" smtClean="0">
                <a:latin typeface="+mj-lt"/>
              </a:rPr>
              <a:t>addresses</a:t>
            </a:r>
            <a:endParaRPr lang="en-US" sz="2000" dirty="0">
              <a:latin typeface="+mj-lt"/>
            </a:endParaRPr>
          </a:p>
        </p:txBody>
      </p:sp>
      <p:pic>
        <p:nvPicPr>
          <p:cNvPr id="2055"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5617" y="1331464"/>
            <a:ext cx="6096583" cy="3501008"/>
          </a:xfrm>
          <a:prstGeom prst="rect">
            <a:avLst/>
          </a:prstGeom>
          <a:noFill/>
          <a:ln w="38100">
            <a:solidFill>
              <a:schemeClr val="accent1"/>
            </a:solidFill>
            <a:miter lim="800000"/>
            <a:headEnd/>
            <a:tailEnd/>
          </a:ln>
          <a:extLst>
            <a:ext uri="{909E8E84-426E-40DD-AFC4-6F175D3DCCD1}">
              <a14:hiddenFill xmlns:a14="http://schemas.microsoft.com/office/drawing/2010/main">
                <a:solidFill>
                  <a:schemeClr val="accent1"/>
                </a:solidFill>
              </a14:hiddenFill>
            </a:ext>
          </a:extLst>
        </p:spPr>
      </p:pic>
      <p:sp>
        <p:nvSpPr>
          <p:cNvPr id="14" name="TextBox 13"/>
          <p:cNvSpPr txBox="1"/>
          <p:nvPr/>
        </p:nvSpPr>
        <p:spPr>
          <a:xfrm>
            <a:off x="6228184" y="6438527"/>
            <a:ext cx="2448272" cy="461665"/>
          </a:xfrm>
          <a:prstGeom prst="rect">
            <a:avLst/>
          </a:prstGeom>
          <a:noFill/>
        </p:spPr>
        <p:txBody>
          <a:bodyPr wrap="square" rtlCol="0">
            <a:spAutoFit/>
          </a:bodyPr>
          <a:lstStyle/>
          <a:p>
            <a:r>
              <a:rPr lang="en-US" dirty="0" smtClean="0"/>
              <a:t>Clint Powell, Verotiana Rabarijaona,</a:t>
            </a:r>
          </a:p>
          <a:p>
            <a:r>
              <a:rPr lang="en-US" dirty="0" smtClean="0"/>
              <a:t>Charles Perkins, Noriyuki Sato</a:t>
            </a:r>
            <a:endParaRPr lang="en-US" dirty="0"/>
          </a:p>
        </p:txBody>
      </p:sp>
    </p:spTree>
    <p:extLst>
      <p:ext uri="{BB962C8B-B14F-4D97-AF65-F5344CB8AC3E}">
        <p14:creationId xmlns:p14="http://schemas.microsoft.com/office/powerpoint/2010/main" val="1769944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52872"/>
            <a:ext cx="7772400" cy="792162"/>
          </a:xfrm>
        </p:spPr>
        <p:txBody>
          <a:bodyPr/>
          <a:lstStyle/>
          <a:p>
            <a:r>
              <a:rPr lang="en-US" dirty="0"/>
              <a:t>Topologies </a:t>
            </a:r>
            <a:r>
              <a:rPr lang="en-US" dirty="0" smtClean="0"/>
              <a:t>– Small scale PAN</a:t>
            </a:r>
            <a:endParaRPr lang="en-US" dirty="0"/>
          </a:p>
        </p:txBody>
      </p:sp>
      <p:sp>
        <p:nvSpPr>
          <p:cNvPr id="4" name="Date Placeholder 3"/>
          <p:cNvSpPr>
            <a:spLocks noGrp="1"/>
          </p:cNvSpPr>
          <p:nvPr>
            <p:ph type="dt" sz="half" idx="10"/>
          </p:nvPr>
        </p:nvSpPr>
        <p:spPr/>
        <p:txBody>
          <a:bodyPr/>
          <a:lstStyle/>
          <a:p>
            <a:pPr>
              <a:defRPr/>
            </a:pPr>
            <a:r>
              <a:rPr lang="en-US" altLang="ko-KR" smtClean="0"/>
              <a:t>March 2017</a:t>
            </a:r>
            <a:endParaRPr lang="en-US" altLang="ko-KR" dirty="0"/>
          </a:p>
        </p:txBody>
      </p:sp>
      <p:sp>
        <p:nvSpPr>
          <p:cNvPr id="6" name="Slide Number Placeholder 5"/>
          <p:cNvSpPr>
            <a:spLocks noGrp="1"/>
          </p:cNvSpPr>
          <p:nvPr>
            <p:ph type="sldNum" sz="quarter" idx="12"/>
          </p:nvPr>
        </p:nvSpPr>
        <p:spPr>
          <a:xfrm>
            <a:off x="4306888" y="6475413"/>
            <a:ext cx="530225" cy="182562"/>
          </a:xfrm>
        </p:spPr>
        <p:txBody>
          <a:bodyPr/>
          <a:lstStyle/>
          <a:p>
            <a:pPr>
              <a:defRPr/>
            </a:pPr>
            <a:r>
              <a:rPr lang="en-US" altLang="ko-KR" dirty="0" smtClean="0"/>
              <a:t>Slide </a:t>
            </a:r>
            <a:fld id="{3B84AAA5-CE2F-4939-AEC2-ED01B1707667}" type="slidenum">
              <a:rPr lang="en-US" altLang="ko-KR" smtClean="0"/>
              <a:pPr>
                <a:defRPr/>
              </a:pPr>
              <a:t>8</a:t>
            </a:fld>
            <a:endParaRPr lang="en-US" altLang="ko-KR"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318672"/>
            <a:ext cx="4887441" cy="50772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Box 7"/>
          <p:cNvSpPr txBox="1"/>
          <p:nvPr/>
        </p:nvSpPr>
        <p:spPr>
          <a:xfrm>
            <a:off x="5436096" y="2132856"/>
            <a:ext cx="3563889" cy="2862322"/>
          </a:xfrm>
          <a:prstGeom prst="rect">
            <a:avLst/>
          </a:prstGeom>
          <a:noFill/>
        </p:spPr>
        <p:txBody>
          <a:bodyPr wrap="square" rtlCol="0">
            <a:spAutoFit/>
          </a:bodyPr>
          <a:lstStyle/>
          <a:p>
            <a:pPr marL="285750" indent="-285750">
              <a:buFontTx/>
              <a:buChar char="-"/>
            </a:pPr>
            <a:r>
              <a:rPr lang="en-US" sz="2000" dirty="0" smtClean="0">
                <a:latin typeface="+mj-lt"/>
              </a:rPr>
              <a:t>Single mesh in the PAN</a:t>
            </a:r>
          </a:p>
          <a:p>
            <a:pPr marL="285750" indent="-285750">
              <a:buFontTx/>
              <a:buChar char="-"/>
            </a:pPr>
            <a:endParaRPr lang="en-US" sz="2000" dirty="0" smtClean="0">
              <a:latin typeface="+mj-lt"/>
            </a:endParaRPr>
          </a:p>
          <a:p>
            <a:pPr marL="285750" indent="-285750">
              <a:buFontTx/>
              <a:buChar char="-"/>
            </a:pPr>
            <a:r>
              <a:rPr lang="en-US" sz="2000" dirty="0" smtClean="0">
                <a:latin typeface="+mj-lt"/>
              </a:rPr>
              <a:t>PAN coordinator and mesh root implemented in the same device</a:t>
            </a:r>
          </a:p>
          <a:p>
            <a:pPr marL="285750" indent="-285750">
              <a:buFontTx/>
              <a:buChar char="-"/>
            </a:pPr>
            <a:endParaRPr lang="en-US" sz="2000" dirty="0" smtClean="0">
              <a:latin typeface="+mj-lt"/>
            </a:endParaRPr>
          </a:p>
          <a:p>
            <a:pPr marL="285750" indent="-285750">
              <a:buFontTx/>
              <a:buChar char="-"/>
            </a:pPr>
            <a:r>
              <a:rPr lang="en-US" sz="2000" dirty="0" smtClean="0">
                <a:latin typeface="+mj-lt"/>
              </a:rPr>
              <a:t>Uses short nested IE for downstream route establishment and routing</a:t>
            </a:r>
            <a:endParaRPr lang="en-US" sz="2000" dirty="0">
              <a:latin typeface="+mj-lt"/>
            </a:endParaRPr>
          </a:p>
        </p:txBody>
      </p:sp>
      <p:sp>
        <p:nvSpPr>
          <p:cNvPr id="10" name="TextBox 9"/>
          <p:cNvSpPr txBox="1"/>
          <p:nvPr/>
        </p:nvSpPr>
        <p:spPr>
          <a:xfrm>
            <a:off x="6228184" y="6438527"/>
            <a:ext cx="2448272" cy="461665"/>
          </a:xfrm>
          <a:prstGeom prst="rect">
            <a:avLst/>
          </a:prstGeom>
          <a:noFill/>
        </p:spPr>
        <p:txBody>
          <a:bodyPr wrap="square" rtlCol="0">
            <a:spAutoFit/>
          </a:bodyPr>
          <a:lstStyle/>
          <a:p>
            <a:r>
              <a:rPr lang="en-US" dirty="0" smtClean="0"/>
              <a:t>Clint Powell, Verotiana Rabarijaona,</a:t>
            </a:r>
          </a:p>
          <a:p>
            <a:r>
              <a:rPr lang="en-US" dirty="0" smtClean="0"/>
              <a:t>Charles Perkins, Noriyuki Sato</a:t>
            </a:r>
            <a:endParaRPr lang="en-US" dirty="0"/>
          </a:p>
        </p:txBody>
      </p:sp>
    </p:spTree>
    <p:extLst>
      <p:ext uri="{BB962C8B-B14F-4D97-AF65-F5344CB8AC3E}">
        <p14:creationId xmlns:p14="http://schemas.microsoft.com/office/powerpoint/2010/main" val="407263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544488"/>
            <a:ext cx="7772400" cy="792162"/>
          </a:xfrm>
        </p:spPr>
        <p:txBody>
          <a:bodyPr/>
          <a:lstStyle/>
          <a:p>
            <a:r>
              <a:rPr lang="en-US" dirty="0" smtClean="0"/>
              <a:t>IE Overview</a:t>
            </a:r>
            <a:endParaRPr lang="en-US" dirty="0"/>
          </a:p>
        </p:txBody>
      </p:sp>
      <p:sp>
        <p:nvSpPr>
          <p:cNvPr id="3" name="Vertical Text Placeholder 2"/>
          <p:cNvSpPr>
            <a:spLocks noGrp="1"/>
          </p:cNvSpPr>
          <p:nvPr>
            <p:ph type="body" orient="vert" idx="1"/>
          </p:nvPr>
        </p:nvSpPr>
        <p:spPr>
          <a:xfrm>
            <a:off x="685800" y="1268761"/>
            <a:ext cx="7772400" cy="4827240"/>
          </a:xfrm>
        </p:spPr>
        <p:txBody>
          <a:bodyPr/>
          <a:lstStyle/>
          <a:p>
            <a:r>
              <a:rPr lang="en-US" sz="2000" dirty="0" smtClean="0">
                <a:latin typeface="+mj-lt"/>
              </a:rPr>
              <a:t>IEEE 802.15.10 uses the frame formats available in IEEE 802.15.4</a:t>
            </a:r>
          </a:p>
          <a:p>
            <a:r>
              <a:rPr lang="en-US" sz="2000" dirty="0" smtClean="0">
                <a:latin typeface="+mj-lt"/>
              </a:rPr>
              <a:t>L2R functions are enabled with nested IEs </a:t>
            </a:r>
          </a:p>
          <a:p>
            <a:endParaRPr lang="en-US" sz="2000" dirty="0">
              <a:latin typeface="+mj-lt"/>
            </a:endParaRPr>
          </a:p>
          <a:p>
            <a:endParaRPr lang="en-US" sz="2000" dirty="0" smtClean="0">
              <a:latin typeface="+mj-lt"/>
            </a:endParaRPr>
          </a:p>
          <a:p>
            <a:endParaRPr lang="en-US" sz="2000" dirty="0">
              <a:latin typeface="+mj-lt"/>
            </a:endParaRPr>
          </a:p>
          <a:p>
            <a:endParaRPr lang="en-US" sz="2000" dirty="0" smtClean="0">
              <a:latin typeface="+mj-lt"/>
            </a:endParaRPr>
          </a:p>
          <a:p>
            <a:endParaRPr lang="en-US" sz="2000" dirty="0">
              <a:latin typeface="+mj-lt"/>
            </a:endParaRPr>
          </a:p>
          <a:p>
            <a:endParaRPr lang="en-US" sz="2000" dirty="0" smtClean="0">
              <a:latin typeface="+mj-lt"/>
            </a:endParaRPr>
          </a:p>
          <a:p>
            <a:endParaRPr lang="en-US" sz="2000" dirty="0">
              <a:latin typeface="+mj-lt"/>
            </a:endParaRPr>
          </a:p>
          <a:p>
            <a:endParaRPr lang="en-US" sz="2000" dirty="0" smtClean="0">
              <a:latin typeface="+mj-lt"/>
            </a:endParaRPr>
          </a:p>
          <a:p>
            <a:endParaRPr lang="en-US" sz="2000" dirty="0">
              <a:latin typeface="+mj-lt"/>
            </a:endParaRPr>
          </a:p>
          <a:p>
            <a:endParaRPr lang="en-US" sz="2000" dirty="0" smtClean="0">
              <a:latin typeface="+mj-lt"/>
            </a:endParaRPr>
          </a:p>
          <a:p>
            <a:r>
              <a:rPr lang="en-US" sz="2000" dirty="0" smtClean="0">
                <a:latin typeface="+mj-lt"/>
              </a:rPr>
              <a:t>The MLME IE is used in an enhanced beacon (EB), enhanced beacon request (EBR) or a data frame</a:t>
            </a:r>
            <a:endParaRPr lang="en-US" sz="2000" dirty="0">
              <a:latin typeface="+mj-lt"/>
            </a:endParaRPr>
          </a:p>
        </p:txBody>
      </p:sp>
      <p:sp>
        <p:nvSpPr>
          <p:cNvPr id="4" name="Date Placeholder 3"/>
          <p:cNvSpPr>
            <a:spLocks noGrp="1"/>
          </p:cNvSpPr>
          <p:nvPr>
            <p:ph type="dt" sz="half" idx="10"/>
          </p:nvPr>
        </p:nvSpPr>
        <p:spPr/>
        <p:txBody>
          <a:bodyPr/>
          <a:lstStyle/>
          <a:p>
            <a:pPr>
              <a:defRPr/>
            </a:pPr>
            <a:r>
              <a:rPr lang="en-US" altLang="ko-KR" smtClean="0"/>
              <a:t>March 2017</a:t>
            </a:r>
            <a:endParaRPr lang="en-US" altLang="ko-KR" dirty="0"/>
          </a:p>
        </p:txBody>
      </p:sp>
      <p:sp>
        <p:nvSpPr>
          <p:cNvPr id="6" name="Slide Number Placeholder 5"/>
          <p:cNvSpPr>
            <a:spLocks noGrp="1"/>
          </p:cNvSpPr>
          <p:nvPr>
            <p:ph type="sldNum" sz="quarter" idx="12"/>
          </p:nvPr>
        </p:nvSpPr>
        <p:spPr>
          <a:xfrm>
            <a:off x="4306888" y="6475413"/>
            <a:ext cx="530225" cy="182562"/>
          </a:xfrm>
        </p:spPr>
        <p:txBody>
          <a:bodyPr/>
          <a:lstStyle/>
          <a:p>
            <a:pPr>
              <a:defRPr/>
            </a:pPr>
            <a:r>
              <a:rPr lang="en-US" altLang="ko-KR" dirty="0" smtClean="0"/>
              <a:t>Slide </a:t>
            </a:r>
            <a:fld id="{3B84AAA5-CE2F-4939-AEC2-ED01B1707667}" type="slidenum">
              <a:rPr lang="en-US" altLang="ko-KR" smtClean="0"/>
              <a:pPr>
                <a:defRPr/>
              </a:pPr>
              <a:t>9</a:t>
            </a:fld>
            <a:endParaRPr lang="en-US" altLang="ko-KR" dirty="0"/>
          </a:p>
        </p:txBody>
      </p:sp>
      <p:grpSp>
        <p:nvGrpSpPr>
          <p:cNvPr id="33" name="Group 32"/>
          <p:cNvGrpSpPr/>
          <p:nvPr/>
        </p:nvGrpSpPr>
        <p:grpSpPr>
          <a:xfrm>
            <a:off x="1906113" y="2030309"/>
            <a:ext cx="6610966" cy="3358158"/>
            <a:chOff x="1906113" y="2030309"/>
            <a:chExt cx="6610966" cy="3358158"/>
          </a:xfrm>
        </p:grpSpPr>
        <p:pic>
          <p:nvPicPr>
            <p:cNvPr id="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81703" y="2678889"/>
              <a:ext cx="5994250" cy="2124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7" name="Rounded Rectangle 26"/>
            <p:cNvSpPr/>
            <p:nvPr/>
          </p:nvSpPr>
          <p:spPr>
            <a:xfrm>
              <a:off x="4337558" y="2030309"/>
              <a:ext cx="3838397" cy="350199"/>
            </a:xfrm>
            <a:prstGeom prst="roundRect">
              <a:avLst>
                <a:gd name="adj" fmla="val 50000"/>
              </a:avLst>
            </a:prstGeom>
            <a:solidFill>
              <a:sysClr val="window" lastClr="FFFFFF"/>
            </a:solidFill>
            <a:ln w="25400" cap="flat" cmpd="sng" algn="ctr">
              <a:solidFill>
                <a:srgbClr val="4BACC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sz="1600" b="0" i="0" u="none" strike="noStrike" kern="0" cap="none" spc="0" normalizeH="0" baseline="0" noProof="0" dirty="0" smtClean="0">
                  <a:ln>
                    <a:noFill/>
                  </a:ln>
                  <a:solidFill>
                    <a:prstClr val="black"/>
                  </a:solidFill>
                  <a:effectLst/>
                  <a:uLnTx/>
                  <a:uFillTx/>
                  <a:latin typeface="Calibri"/>
                  <a:ea typeface="+mn-ea"/>
                  <a:cs typeface="+mn-cs"/>
                </a:rPr>
                <a:t>Each nested IE enables one L2R operation</a:t>
              </a:r>
            </a:p>
          </p:txBody>
        </p:sp>
        <p:cxnSp>
          <p:nvCxnSpPr>
            <p:cNvPr id="28" name="Straight Arrow Connector 27"/>
            <p:cNvCxnSpPr>
              <a:stCxn id="27" idx="2"/>
            </p:cNvCxnSpPr>
            <p:nvPr/>
          </p:nvCxnSpPr>
          <p:spPr>
            <a:xfrm flipH="1">
              <a:off x="5494921" y="2380508"/>
              <a:ext cx="761836" cy="376170"/>
            </a:xfrm>
            <a:prstGeom prst="straightConnector1">
              <a:avLst/>
            </a:prstGeom>
            <a:solidFill>
              <a:sysClr val="window" lastClr="FFFFFF"/>
            </a:solidFill>
            <a:ln w="25400" cap="flat" cmpd="sng" algn="ctr">
              <a:solidFill>
                <a:srgbClr val="4BACC6"/>
              </a:solidFill>
              <a:prstDash val="solid"/>
              <a:headEnd type="none" w="med" len="med"/>
              <a:tailEnd type="arrow" w="med" len="med"/>
            </a:ln>
            <a:effectLst/>
          </p:spPr>
        </p:cxnSp>
        <p:cxnSp>
          <p:nvCxnSpPr>
            <p:cNvPr id="29" name="Straight Arrow Connector 28"/>
            <p:cNvCxnSpPr>
              <a:stCxn id="27" idx="2"/>
            </p:cNvCxnSpPr>
            <p:nvPr/>
          </p:nvCxnSpPr>
          <p:spPr>
            <a:xfrm>
              <a:off x="6256757" y="2380508"/>
              <a:ext cx="982368" cy="376170"/>
            </a:xfrm>
            <a:prstGeom prst="straightConnector1">
              <a:avLst/>
            </a:prstGeom>
            <a:solidFill>
              <a:sysClr val="window" lastClr="FFFFFF"/>
            </a:solidFill>
            <a:ln w="25400" cap="flat" cmpd="sng" algn="ctr">
              <a:solidFill>
                <a:srgbClr val="4BACC6"/>
              </a:solidFill>
              <a:prstDash val="solid"/>
              <a:headEnd type="none" w="med" len="med"/>
              <a:tailEnd type="arrow" w="med" len="med"/>
            </a:ln>
            <a:effectLst/>
          </p:spPr>
        </p:cxnSp>
        <p:sp>
          <p:nvSpPr>
            <p:cNvPr id="30" name="TextBox 29"/>
            <p:cNvSpPr txBox="1"/>
            <p:nvPr/>
          </p:nvSpPr>
          <p:spPr>
            <a:xfrm>
              <a:off x="2051215" y="5021736"/>
              <a:ext cx="2819743" cy="366731"/>
            </a:xfrm>
            <a:prstGeom prst="rect">
              <a:avLst/>
            </a:prstGeom>
            <a:noFill/>
          </p:spPr>
          <p:txBody>
            <a:bodyPr wrap="none" rtlCol="0">
              <a:spAutoFit/>
            </a:bodyPr>
            <a:lstStyle/>
            <a:p>
              <a:pPr eaLnBrk="1" hangingPunct="1"/>
              <a:r>
                <a:rPr kumimoji="1" lang="en-US" sz="2400" dirty="0" smtClean="0">
                  <a:solidFill>
                    <a:srgbClr val="FF0000"/>
                  </a:solidFill>
                  <a:latin typeface="Calibri"/>
                  <a:ea typeface="HGPｺﾞｼｯｸE" pitchFamily="50" charset="-128"/>
                </a:rPr>
                <a:t>Covered in IEEE 802.15.4</a:t>
              </a:r>
              <a:endParaRPr kumimoji="1" lang="en-US" sz="2400" dirty="0">
                <a:solidFill>
                  <a:srgbClr val="FF0000"/>
                </a:solidFill>
                <a:latin typeface="Calibri"/>
                <a:ea typeface="HGPｺﾞｼｯｸE" pitchFamily="50" charset="-128"/>
              </a:endParaRPr>
            </a:p>
          </p:txBody>
        </p:sp>
        <p:sp>
          <p:nvSpPr>
            <p:cNvPr id="31" name="Oval 30"/>
            <p:cNvSpPr/>
            <p:nvPr/>
          </p:nvSpPr>
          <p:spPr>
            <a:xfrm rot="715543">
              <a:off x="1906113" y="2901536"/>
              <a:ext cx="6610966" cy="2105822"/>
            </a:xfrm>
            <a:prstGeom prst="ellipse">
              <a:avLst/>
            </a:prstGeom>
            <a:noFill/>
            <a:ln w="25400" cap="flat" cmpd="sng" algn="ctr">
              <a:solidFill>
                <a:srgbClr val="FF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sz="2600" b="0" i="0" u="none" strike="noStrike" kern="0" cap="none" spc="0" normalizeH="0" baseline="0" noProof="0" smtClean="0">
                <a:ln>
                  <a:noFill/>
                </a:ln>
                <a:solidFill>
                  <a:prstClr val="white"/>
                </a:solidFill>
                <a:effectLst/>
                <a:uLnTx/>
                <a:uFillTx/>
                <a:latin typeface="Calibri"/>
                <a:ea typeface="+mn-ea"/>
                <a:cs typeface="+mn-cs"/>
              </a:endParaRPr>
            </a:p>
          </p:txBody>
        </p:sp>
        <p:sp>
          <p:nvSpPr>
            <p:cNvPr id="32" name="Rectangle 31"/>
            <p:cNvSpPr/>
            <p:nvPr/>
          </p:nvSpPr>
          <p:spPr>
            <a:xfrm>
              <a:off x="4870958" y="2756678"/>
              <a:ext cx="2906486" cy="418099"/>
            </a:xfrm>
            <a:prstGeom prst="rect">
              <a:avLst/>
            </a:prstGeom>
            <a:noFill/>
            <a:ln w="38100" cap="flat" cmpd="sng" algn="ctr">
              <a:solidFill>
                <a:srgbClr val="4BACC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sz="1600" b="0" i="0" u="none" strike="noStrike" kern="0" cap="none" spc="0" normalizeH="0" baseline="0" noProof="0" smtClean="0">
                <a:ln>
                  <a:noFill/>
                </a:ln>
                <a:solidFill>
                  <a:prstClr val="black"/>
                </a:solidFill>
                <a:effectLst/>
                <a:uLnTx/>
                <a:uFillTx/>
                <a:latin typeface="Calibri"/>
                <a:ea typeface="+mn-ea"/>
                <a:cs typeface="+mn-cs"/>
              </a:endParaRPr>
            </a:p>
          </p:txBody>
        </p:sp>
      </p:grpSp>
      <p:sp>
        <p:nvSpPr>
          <p:cNvPr id="16" name="TextBox 15"/>
          <p:cNvSpPr txBox="1"/>
          <p:nvPr/>
        </p:nvSpPr>
        <p:spPr>
          <a:xfrm>
            <a:off x="6228184" y="6438527"/>
            <a:ext cx="2448272" cy="461665"/>
          </a:xfrm>
          <a:prstGeom prst="rect">
            <a:avLst/>
          </a:prstGeom>
          <a:noFill/>
        </p:spPr>
        <p:txBody>
          <a:bodyPr wrap="square" rtlCol="0">
            <a:spAutoFit/>
          </a:bodyPr>
          <a:lstStyle/>
          <a:p>
            <a:r>
              <a:rPr lang="en-US" dirty="0" smtClean="0"/>
              <a:t>Clint Powell, Verotiana Rabarijaona,</a:t>
            </a:r>
          </a:p>
          <a:p>
            <a:r>
              <a:rPr lang="en-US" dirty="0" smtClean="0"/>
              <a:t>Charles Perkins, Noriyuki Sato</a:t>
            </a:r>
            <a:endParaRPr lang="en-US" dirty="0"/>
          </a:p>
        </p:txBody>
      </p:sp>
    </p:spTree>
    <p:extLst>
      <p:ext uri="{BB962C8B-B14F-4D97-AF65-F5344CB8AC3E}">
        <p14:creationId xmlns:p14="http://schemas.microsoft.com/office/powerpoint/2010/main" val="5320001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57324</TotalTime>
  <Words>1792</Words>
  <Application>Microsoft Office PowerPoint</Application>
  <PresentationFormat>On-screen Show (4:3)</PresentationFormat>
  <Paragraphs>380</Paragraphs>
  <Slides>26</Slides>
  <Notes>1</Notes>
  <HiddenSlides>0</HiddenSlides>
  <MMClips>0</MMClips>
  <ScaleCrop>false</ScaleCrop>
  <HeadingPairs>
    <vt:vector size="6" baseType="variant">
      <vt:variant>
        <vt:lpstr>Theme</vt:lpstr>
      </vt:variant>
      <vt:variant>
        <vt:i4>1</vt:i4>
      </vt:variant>
      <vt:variant>
        <vt:lpstr>Links</vt:lpstr>
      </vt:variant>
      <vt:variant>
        <vt:i4>2</vt:i4>
      </vt:variant>
      <vt:variant>
        <vt:lpstr>Slide Titles</vt:lpstr>
      </vt:variant>
      <vt:variant>
        <vt:i4>26</vt:i4>
      </vt:variant>
    </vt:vector>
  </HeadingPairs>
  <TitlesOfParts>
    <vt:vector size="29" baseType="lpstr">
      <vt:lpstr>Office 테마</vt:lpstr>
      <vt:lpstr>C:\Users\Verotiana\Documents\NICT\Paper\2017-03-01SRW Tutorial\Feature figures.vsd\Drawing\~Routing capabilities\Sheet.121</vt:lpstr>
      <vt:lpstr>C:\Users\Verotiana\Documents\NICT\Paper\2017-03-01SRW Tutorial\Feature figures.vsd\Drawing\~Routing capabilities\Sheet.122</vt:lpstr>
      <vt:lpstr>PowerPoint Presentation</vt:lpstr>
      <vt:lpstr>PowerPoint Presentation</vt:lpstr>
      <vt:lpstr>Layer 2 Routing (L2R) Overview</vt:lpstr>
      <vt:lpstr>Layer 2 Routing (L2R) Overview</vt:lpstr>
      <vt:lpstr>System architecture</vt:lpstr>
      <vt:lpstr>Topologies</vt:lpstr>
      <vt:lpstr>Topologies – Multi-PAN Operation</vt:lpstr>
      <vt:lpstr>Topologies – Small scale PAN</vt:lpstr>
      <vt:lpstr>IE Overview</vt:lpstr>
      <vt:lpstr>IE’s &amp; Uses</vt:lpstr>
      <vt:lpstr>Routing Types Supported - Unicast</vt:lpstr>
      <vt:lpstr>Routing Types Supported - Unicast</vt:lpstr>
      <vt:lpstr>Routing Types Supported - Unicast</vt:lpstr>
      <vt:lpstr>Routing Types Supported – Multicast</vt:lpstr>
      <vt:lpstr>Routing Types Supported – Broadcast</vt:lpstr>
      <vt:lpstr>Routing Types Supported - Options</vt:lpstr>
      <vt:lpstr>Routing Types Supported - Options</vt:lpstr>
      <vt:lpstr>Routing Types Supported – Options</vt:lpstr>
      <vt:lpstr>Addressing Supported</vt:lpstr>
      <vt:lpstr>Example for AA-RQ and AA-RP IEs</vt:lpstr>
      <vt:lpstr>Payload &amp; Address at each Hop</vt:lpstr>
      <vt:lpstr>Data Concatenation (DCat)</vt:lpstr>
      <vt:lpstr>Route Metrics</vt:lpstr>
      <vt:lpstr>Security Features</vt:lpstr>
      <vt:lpstr>Example bootstrap with IEEE802.15.9</vt:lpstr>
      <vt:lpstr>Questions?</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Clint Powell</cp:lastModifiedBy>
  <cp:revision>1157</cp:revision>
  <cp:lastPrinted>1998-02-10T13:28:06Z</cp:lastPrinted>
  <dcterms:created xsi:type="dcterms:W3CDTF">1999-11-08T18:59:45Z</dcterms:created>
  <dcterms:modified xsi:type="dcterms:W3CDTF">2017-03-15T15:39:33Z</dcterms:modified>
</cp:coreProperties>
</file>