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5" r:id="rId7"/>
    <p:sldId id="262" r:id="rId8"/>
    <p:sldId id="263" r:id="rId9"/>
    <p:sldId id="26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033" autoAdjust="0"/>
  </p:normalViewPr>
  <p:slideViewPr>
    <p:cSldViewPr>
      <p:cViewPr varScale="1">
        <p:scale>
          <a:sx n="95" d="100"/>
          <a:sy n="95" d="100"/>
        </p:scale>
        <p:origin x="-11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67AA66C-8DA4-C745-B5C2-696DE4554C8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9516717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3BC3A0B-E06B-CF44-8BA5-FF0D930C158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6530669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FBD6166-A7D7-754C-900B-265DC8BA0704}"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FBD6166-A7D7-754C-900B-265DC8BA0704}"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C17C7D-7921-2E46-AFAD-4E386EAC9A1A}" type="slidenum">
              <a:rPr lang="en-US"/>
              <a:pPr/>
              <a:t>‹#›</a:t>
            </a:fld>
            <a:endParaRPr lang="en-US"/>
          </a:p>
        </p:txBody>
      </p:sp>
    </p:spTree>
    <p:extLst>
      <p:ext uri="{BB962C8B-B14F-4D97-AF65-F5344CB8AC3E}">
        <p14:creationId xmlns:p14="http://schemas.microsoft.com/office/powerpoint/2010/main" val="3923938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8B0F73F-FFED-984F-8F92-132E285C32FD}" type="slidenum">
              <a:rPr lang="en-US"/>
              <a:pPr/>
              <a:t>‹#›</a:t>
            </a:fld>
            <a:endParaRPr lang="en-US"/>
          </a:p>
        </p:txBody>
      </p:sp>
    </p:spTree>
    <p:extLst>
      <p:ext uri="{BB962C8B-B14F-4D97-AF65-F5344CB8AC3E}">
        <p14:creationId xmlns:p14="http://schemas.microsoft.com/office/powerpoint/2010/main" val="45279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7E53FC9-FFD3-2046-9232-C79DB3F15000}" type="slidenum">
              <a:rPr lang="en-US"/>
              <a:pPr/>
              <a:t>‹#›</a:t>
            </a:fld>
            <a:endParaRPr lang="en-US"/>
          </a:p>
        </p:txBody>
      </p:sp>
    </p:spTree>
    <p:extLst>
      <p:ext uri="{BB962C8B-B14F-4D97-AF65-F5344CB8AC3E}">
        <p14:creationId xmlns:p14="http://schemas.microsoft.com/office/powerpoint/2010/main" val="140009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C765309-56E2-5149-BD37-B8EEFE652233}" type="slidenum">
              <a:rPr lang="en-US"/>
              <a:pPr/>
              <a:t>‹#›</a:t>
            </a:fld>
            <a:endParaRPr lang="en-US"/>
          </a:p>
        </p:txBody>
      </p:sp>
    </p:spTree>
    <p:extLst>
      <p:ext uri="{BB962C8B-B14F-4D97-AF65-F5344CB8AC3E}">
        <p14:creationId xmlns:p14="http://schemas.microsoft.com/office/powerpoint/2010/main" val="97563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BACED4-D2F8-AA42-9098-610E11A0DAA2}" type="slidenum">
              <a:rPr lang="en-US"/>
              <a:pPr/>
              <a:t>‹#›</a:t>
            </a:fld>
            <a:endParaRPr lang="en-US"/>
          </a:p>
        </p:txBody>
      </p:sp>
    </p:spTree>
    <p:extLst>
      <p:ext uri="{BB962C8B-B14F-4D97-AF65-F5344CB8AC3E}">
        <p14:creationId xmlns:p14="http://schemas.microsoft.com/office/powerpoint/2010/main" val="88391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0FD3DB1-12A8-2A4B-B305-AA0C390F923A}" type="slidenum">
              <a:rPr lang="en-US"/>
              <a:pPr/>
              <a:t>‹#›</a:t>
            </a:fld>
            <a:endParaRPr lang="en-US"/>
          </a:p>
        </p:txBody>
      </p:sp>
    </p:spTree>
    <p:extLst>
      <p:ext uri="{BB962C8B-B14F-4D97-AF65-F5344CB8AC3E}">
        <p14:creationId xmlns:p14="http://schemas.microsoft.com/office/powerpoint/2010/main" val="3782500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5DD6ECB5-EAD4-7A44-B1E0-84AA51749560}" type="slidenum">
              <a:rPr lang="en-US"/>
              <a:pPr/>
              <a:t>‹#›</a:t>
            </a:fld>
            <a:endParaRPr lang="en-US"/>
          </a:p>
        </p:txBody>
      </p:sp>
    </p:spTree>
    <p:extLst>
      <p:ext uri="{BB962C8B-B14F-4D97-AF65-F5344CB8AC3E}">
        <p14:creationId xmlns:p14="http://schemas.microsoft.com/office/powerpoint/2010/main" val="3512102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7C26F30E-E48F-F64C-992E-B932D8623C12}" type="slidenum">
              <a:rPr lang="en-US"/>
              <a:pPr/>
              <a:t>‹#›</a:t>
            </a:fld>
            <a:endParaRPr lang="en-US"/>
          </a:p>
        </p:txBody>
      </p:sp>
    </p:spTree>
    <p:extLst>
      <p:ext uri="{BB962C8B-B14F-4D97-AF65-F5344CB8AC3E}">
        <p14:creationId xmlns:p14="http://schemas.microsoft.com/office/powerpoint/2010/main" val="425453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763E2712-87FD-F54D-A387-2CB1F4C41114}" type="slidenum">
              <a:rPr lang="en-US"/>
              <a:pPr/>
              <a:t>‹#›</a:t>
            </a:fld>
            <a:endParaRPr lang="en-US"/>
          </a:p>
        </p:txBody>
      </p:sp>
    </p:spTree>
    <p:extLst>
      <p:ext uri="{BB962C8B-B14F-4D97-AF65-F5344CB8AC3E}">
        <p14:creationId xmlns:p14="http://schemas.microsoft.com/office/powerpoint/2010/main" val="100360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0A1BC2-38A3-6749-B451-1271199579DE}" type="slidenum">
              <a:rPr lang="en-US"/>
              <a:pPr/>
              <a:t>‹#›</a:t>
            </a:fld>
            <a:endParaRPr lang="en-US"/>
          </a:p>
        </p:txBody>
      </p:sp>
    </p:spTree>
    <p:extLst>
      <p:ext uri="{BB962C8B-B14F-4D97-AF65-F5344CB8AC3E}">
        <p14:creationId xmlns:p14="http://schemas.microsoft.com/office/powerpoint/2010/main" val="180120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F79A43A-4134-264E-8839-254B66FD11DA}" type="slidenum">
              <a:rPr lang="en-US"/>
              <a:pPr/>
              <a:t>‹#›</a:t>
            </a:fld>
            <a:endParaRPr lang="en-US"/>
          </a:p>
        </p:txBody>
      </p:sp>
    </p:spTree>
    <p:extLst>
      <p:ext uri="{BB962C8B-B14F-4D97-AF65-F5344CB8AC3E}">
        <p14:creationId xmlns:p14="http://schemas.microsoft.com/office/powerpoint/2010/main" val="42815554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C76251C7-C95D-7F41-87AB-FD6DD283DF4C}"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234950" lvl="4" indent="0" algn="r"/>
            <a:r>
              <a:rPr lang="en-US" sz="1400" b="1" dirty="0"/>
              <a:t>doc.: IEEE 802.15-</a:t>
            </a:r>
            <a:r>
              <a:rPr lang="en-US" sz="1400" b="1" dirty="0" smtClean="0"/>
              <a:t>&lt;15-17-0202-00-0000&gt;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0AB65F9E-BC0A-9C4A-8E2F-59D3C909280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Response to comments on 802.15.4 revision  PAR</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 response to 802.15.4 revision PAR</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resolutions to comments on 802.15.4 revision PAR</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approve resolutions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FB4406B-92DA-DB47-8E85-7F8A4BF3883F}" type="slidenum">
              <a:rPr lang="en-US"/>
              <a:pPr/>
              <a:t>2</a:t>
            </a:fld>
            <a:endParaRPr lang="en-US"/>
          </a:p>
        </p:txBody>
      </p:sp>
      <p:sp>
        <p:nvSpPr>
          <p:cNvPr id="26626" name="Rectangle 2"/>
          <p:cNvSpPr>
            <a:spLocks noGrp="1" noChangeArrowheads="1"/>
          </p:cNvSpPr>
          <p:nvPr>
            <p:ph type="ctrTitle"/>
          </p:nvPr>
        </p:nvSpPr>
        <p:spPr>
          <a:xfrm>
            <a:off x="685800" y="1447800"/>
            <a:ext cx="7772400" cy="1143000"/>
          </a:xfrm>
        </p:spPr>
        <p:txBody>
          <a:bodyPr/>
          <a:lstStyle/>
          <a:p>
            <a:r>
              <a:rPr lang="en-US" dirty="0" smtClean="0"/>
              <a:t>Comments on IEEE </a:t>
            </a:r>
            <a:r>
              <a:rPr lang="en-US" dirty="0" err="1" smtClean="0"/>
              <a:t>Std</a:t>
            </a:r>
            <a:r>
              <a:rPr lang="en-US" dirty="0" smtClean="0"/>
              <a:t> 802.15.4 Revision PAR</a:t>
            </a:r>
            <a:endParaRPr lang="en-US" dirty="0"/>
          </a:p>
        </p:txBody>
      </p:sp>
      <p:sp>
        <p:nvSpPr>
          <p:cNvPr id="26627" name="Rectangle 3"/>
          <p:cNvSpPr>
            <a:spLocks noGrp="1" noChangeArrowheads="1"/>
          </p:cNvSpPr>
          <p:nvPr>
            <p:ph type="subTitle" idx="1"/>
          </p:nvPr>
        </p:nvSpPr>
        <p:spPr>
          <a:xfrm>
            <a:off x="1295400" y="3276600"/>
            <a:ext cx="6400800" cy="1752600"/>
          </a:xfrm>
        </p:spPr>
        <p:txBody>
          <a:bodyPr/>
          <a:lstStyle/>
          <a:p>
            <a:r>
              <a:rPr lang="en-US" dirty="0" smtClean="0"/>
              <a:t>Comments from James Gilb, 802.11, and 802.3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F9A167BB-5436-BB4D-A198-343DABB0B11E}"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Comments from James Gilb</a:t>
            </a:r>
            <a:endParaRPr lang="en-US" sz="1400" dirty="0"/>
          </a:p>
        </p:txBody>
      </p:sp>
      <p:sp>
        <p:nvSpPr>
          <p:cNvPr id="4099" name="Rectangle 3"/>
          <p:cNvSpPr>
            <a:spLocks noGrp="1" noChangeArrowheads="1"/>
          </p:cNvSpPr>
          <p:nvPr>
            <p:ph type="body" idx="1"/>
          </p:nvPr>
        </p:nvSpPr>
        <p:spPr>
          <a:xfrm>
            <a:off x="152400" y="1981200"/>
            <a:ext cx="8839200" cy="4343400"/>
          </a:xfrm>
          <a:ln/>
        </p:spPr>
        <p:txBody>
          <a:bodyPr/>
          <a:lstStyle/>
          <a:p>
            <a:r>
              <a:rPr lang="en-US" sz="2800" dirty="0" smtClean="0">
                <a:solidFill>
                  <a:schemeClr val="tx1"/>
                </a:solidFill>
                <a:latin typeface="+mn-lt"/>
                <a:ea typeface="+mn-ea"/>
                <a:cs typeface="+mn-cs"/>
              </a:rPr>
              <a:t>Change </a:t>
            </a:r>
            <a:r>
              <a:rPr lang="en-US" sz="2800" dirty="0">
                <a:solidFill>
                  <a:schemeClr val="tx1"/>
                </a:solidFill>
                <a:latin typeface="+mn-lt"/>
                <a:ea typeface="+mn-ea"/>
                <a:cs typeface="+mn-cs"/>
              </a:rPr>
              <a:t>the completion date to 03/2019 to avoid RevCom comments.  It will still finish early, but this avoids having to explain this</a:t>
            </a:r>
            <a:r>
              <a:rPr lang="en-US" sz="2800" dirty="0" smtClean="0">
                <a:solidFill>
                  <a:schemeClr val="tx1"/>
                </a:solidFill>
                <a:latin typeface="+mn-lt"/>
                <a:ea typeface="+mn-ea"/>
                <a:cs typeface="+mn-cs"/>
              </a:rPr>
              <a:t>.</a:t>
            </a:r>
          </a:p>
          <a:p>
            <a:pPr lvl="1"/>
            <a:r>
              <a:rPr lang="en-US" sz="2400" dirty="0" smtClean="0"/>
              <a:t>Accept-in-principle</a:t>
            </a:r>
            <a:r>
              <a:rPr lang="en-US" sz="2400" dirty="0" smtClean="0">
                <a:cs typeface="+mn-cs"/>
              </a:rPr>
              <a:t>, </a:t>
            </a:r>
            <a:r>
              <a:rPr lang="en-US" sz="2400" dirty="0" smtClean="0">
                <a:cs typeface="+mn-cs"/>
              </a:rPr>
              <a:t>change  to the following: </a:t>
            </a:r>
          </a:p>
          <a:p>
            <a:pPr marL="917575" indent="0">
              <a:buNone/>
            </a:pPr>
            <a:r>
              <a:rPr lang="en-US" sz="1800" b="1" dirty="0" smtClean="0">
                <a:solidFill>
                  <a:schemeClr val="tx1"/>
                </a:solidFill>
              </a:rPr>
              <a:t>4.3 </a:t>
            </a:r>
            <a:r>
              <a:rPr lang="en-US" sz="1800" b="1" dirty="0">
                <a:solidFill>
                  <a:schemeClr val="tx1"/>
                </a:solidFill>
              </a:rPr>
              <a:t>Projected Completion Date for Submittal to RevCom</a:t>
            </a:r>
            <a:br>
              <a:rPr lang="en-US" sz="1800" b="1" dirty="0">
                <a:solidFill>
                  <a:schemeClr val="tx1"/>
                </a:solidFill>
              </a:rPr>
            </a:br>
            <a:r>
              <a:rPr lang="en-US" sz="1800" b="1" dirty="0">
                <a:solidFill>
                  <a:schemeClr val="tx1"/>
                </a:solidFill>
              </a:rPr>
              <a:t>Note: Usual minimum time between initial sponsor ballot and submission to </a:t>
            </a:r>
            <a:r>
              <a:rPr lang="en-US" sz="1800" b="1" dirty="0" err="1">
                <a:solidFill>
                  <a:schemeClr val="tx1"/>
                </a:solidFill>
              </a:rPr>
              <a:t>Revcom</a:t>
            </a:r>
            <a:r>
              <a:rPr lang="en-US" sz="1800" b="1" dirty="0">
                <a:solidFill>
                  <a:schemeClr val="tx1"/>
                </a:solidFill>
              </a:rPr>
              <a:t> is 6 months.: </a:t>
            </a:r>
            <a:r>
              <a:rPr lang="en-US" sz="1800" strike="sngStrike" dirty="0">
                <a:solidFill>
                  <a:schemeClr val="tx1"/>
                </a:solidFill>
              </a:rPr>
              <a:t>10/2018 </a:t>
            </a:r>
            <a:r>
              <a:rPr lang="en-US" sz="1800" strike="sngStrike" dirty="0" smtClean="0">
                <a:solidFill>
                  <a:schemeClr val="tx1"/>
                </a:solidFill>
              </a:rPr>
              <a:t> </a:t>
            </a:r>
            <a:r>
              <a:rPr lang="en-US" sz="1800" dirty="0" smtClean="0">
                <a:solidFill>
                  <a:srgbClr val="FF0000"/>
                </a:solidFill>
              </a:rPr>
              <a:t>05/</a:t>
            </a:r>
            <a:r>
              <a:rPr lang="en-US" sz="1800" dirty="0" smtClean="0">
                <a:solidFill>
                  <a:srgbClr val="FF0000"/>
                </a:solidFill>
              </a:rPr>
              <a:t>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F9A167BB-5436-BB4D-A198-343DABB0B11E}" type="slidenum">
              <a:rPr lang="en-US"/>
              <a:pPr/>
              <a:t>4</a:t>
            </a:fld>
            <a:endParaRPr lang="en-US"/>
          </a:p>
        </p:txBody>
      </p:sp>
      <p:sp>
        <p:nvSpPr>
          <p:cNvPr id="4098" name="Rectangle 2"/>
          <p:cNvSpPr>
            <a:spLocks noGrp="1" noChangeArrowheads="1"/>
          </p:cNvSpPr>
          <p:nvPr>
            <p:ph type="title"/>
          </p:nvPr>
        </p:nvSpPr>
        <p:spPr>
          <a:xfrm>
            <a:off x="609600" y="228600"/>
            <a:ext cx="7772400" cy="1066800"/>
          </a:xfrm>
          <a:ln/>
        </p:spPr>
        <p:txBody>
          <a:bodyPr/>
          <a:lstStyle/>
          <a:p>
            <a:r>
              <a:rPr lang="en-US" sz="3200" dirty="0" smtClean="0"/>
              <a:t>Comments from James Gilb</a:t>
            </a:r>
            <a:endParaRPr lang="en-US" sz="1600" dirty="0"/>
          </a:p>
        </p:txBody>
      </p:sp>
      <p:sp>
        <p:nvSpPr>
          <p:cNvPr id="4099" name="Rectangle 3"/>
          <p:cNvSpPr>
            <a:spLocks noGrp="1" noChangeArrowheads="1"/>
          </p:cNvSpPr>
          <p:nvPr>
            <p:ph type="body" idx="1"/>
          </p:nvPr>
        </p:nvSpPr>
        <p:spPr>
          <a:xfrm>
            <a:off x="152400" y="990600"/>
            <a:ext cx="8686800" cy="5486400"/>
          </a:xfrm>
          <a:ln/>
        </p:spPr>
        <p:txBody>
          <a:bodyPr/>
          <a:lstStyle/>
          <a:p>
            <a:r>
              <a:rPr lang="en-US" sz="1700" dirty="0" smtClean="0">
                <a:solidFill>
                  <a:schemeClr val="tx1"/>
                </a:solidFill>
                <a:latin typeface="+mn-lt"/>
                <a:ea typeface="+mn-ea"/>
                <a:cs typeface="+mn-cs"/>
              </a:rPr>
              <a:t>RevCom </a:t>
            </a:r>
            <a:r>
              <a:rPr lang="en-US" sz="1700" dirty="0">
                <a:solidFill>
                  <a:schemeClr val="tx1"/>
                </a:solidFill>
                <a:latin typeface="+mn-lt"/>
                <a:ea typeface="+mn-ea"/>
                <a:cs typeface="+mn-cs"/>
              </a:rPr>
              <a:t>requests that the full title of the standards referenced are provided in the PAR.  These can be spelled out in 5.5 or they can be listed in 8.1, with the number 5.5 to indicate the section to which the clarification appears.  Please add the titles of the standards for 802.15.4n, 802.15.4q, 802.15.4s, 802.15.4t, 802.15.4u, and </a:t>
            </a:r>
            <a:r>
              <a:rPr lang="en-US" sz="1700" dirty="0" smtClean="0">
                <a:solidFill>
                  <a:schemeClr val="tx1"/>
                </a:solidFill>
                <a:latin typeface="+mn-lt"/>
                <a:ea typeface="+mn-ea"/>
                <a:cs typeface="+mn-cs"/>
              </a:rPr>
              <a:t>802.15.4v</a:t>
            </a:r>
          </a:p>
          <a:p>
            <a:pPr lvl="1"/>
            <a:r>
              <a:rPr lang="en-US" sz="1600" dirty="0" smtClean="0"/>
              <a:t>Accept</a:t>
            </a:r>
            <a:r>
              <a:rPr lang="en-US" sz="1600" dirty="0" smtClean="0">
                <a:cs typeface="+mn-cs"/>
              </a:rPr>
              <a:t>, change to the following:</a:t>
            </a:r>
          </a:p>
          <a:p>
            <a:pPr lvl="1"/>
            <a:r>
              <a:rPr lang="de-DE" sz="1600" dirty="0">
                <a:solidFill>
                  <a:schemeClr val="tx1"/>
                </a:solidFill>
                <a:latin typeface="+mn-lt"/>
                <a:ea typeface="+mn-ea"/>
              </a:rPr>
              <a:t>8.1 Additional </a:t>
            </a:r>
            <a:r>
              <a:rPr lang="de-DE" sz="1600" dirty="0" err="1">
                <a:solidFill>
                  <a:schemeClr val="tx1"/>
                </a:solidFill>
                <a:latin typeface="+mn-lt"/>
                <a:ea typeface="+mn-ea"/>
              </a:rPr>
              <a:t>Explanatory</a:t>
            </a:r>
            <a:r>
              <a:rPr lang="de-DE" sz="1600" dirty="0">
                <a:solidFill>
                  <a:schemeClr val="tx1"/>
                </a:solidFill>
                <a:latin typeface="+mn-lt"/>
                <a:ea typeface="+mn-ea"/>
              </a:rPr>
              <a:t> Notes:</a:t>
            </a:r>
            <a:endParaRPr lang="en-US" sz="1600" dirty="0">
              <a:solidFill>
                <a:schemeClr val="tx1"/>
              </a:solidFill>
              <a:latin typeface="+mn-lt"/>
              <a:ea typeface="+mn-ea"/>
            </a:endParaRPr>
          </a:p>
          <a:p>
            <a:pPr lvl="2"/>
            <a:r>
              <a:rPr lang="en-US" sz="1600" dirty="0" smtClean="0"/>
              <a:t>5.5 Titles of Standards noted in this PAR</a:t>
            </a:r>
          </a:p>
          <a:p>
            <a:pPr lvl="3"/>
            <a:r>
              <a:rPr lang="en-US" sz="1600" dirty="0" smtClean="0"/>
              <a:t>IEEE </a:t>
            </a:r>
            <a:r>
              <a:rPr lang="en-US" sz="1600" dirty="0" err="1" smtClean="0"/>
              <a:t>Std</a:t>
            </a:r>
            <a:r>
              <a:rPr lang="en-US" sz="1600" dirty="0" smtClean="0"/>
              <a:t> 802.15.4n: </a:t>
            </a:r>
            <a:r>
              <a:rPr lang="en-US" sz="1600" dirty="0">
                <a:solidFill>
                  <a:schemeClr val="tx1"/>
                </a:solidFill>
              </a:rPr>
              <a:t>IEEE Standard for Low-Rate Wireless Networks -- Amendment 1: Physical Layer Utilizing China Medical Bands</a:t>
            </a:r>
            <a:endParaRPr lang="en-US" sz="1600" dirty="0" smtClean="0"/>
          </a:p>
          <a:p>
            <a:pPr lvl="3"/>
            <a:r>
              <a:rPr lang="en-US" sz="1600" dirty="0" smtClean="0"/>
              <a:t>IEEE </a:t>
            </a:r>
            <a:r>
              <a:rPr lang="en-US" sz="1600" dirty="0" err="1" smtClean="0"/>
              <a:t>Std</a:t>
            </a:r>
            <a:r>
              <a:rPr lang="en-US" sz="1600" dirty="0" smtClean="0"/>
              <a:t> 802.15.4q: </a:t>
            </a:r>
            <a:r>
              <a:rPr lang="en-US" sz="1600" dirty="0">
                <a:solidFill>
                  <a:schemeClr val="tx1"/>
                </a:solidFill>
              </a:rPr>
              <a:t>IEEE Standard for Low-Rate Wireless Networks --Amendment 2: Ultra-Low Power Physical Layer</a:t>
            </a:r>
            <a:endParaRPr lang="en-US" sz="1600" dirty="0" smtClean="0"/>
          </a:p>
          <a:p>
            <a:pPr lvl="3"/>
            <a:r>
              <a:rPr lang="en-US" sz="1600" dirty="0" smtClean="0"/>
              <a:t>IEEE </a:t>
            </a:r>
            <a:r>
              <a:rPr lang="en-US" sz="1600" dirty="0" err="1" smtClean="0"/>
              <a:t>Std</a:t>
            </a:r>
            <a:r>
              <a:rPr lang="en-US" sz="1600" dirty="0" smtClean="0"/>
              <a:t> 802.15.4s: IEEE </a:t>
            </a:r>
            <a:r>
              <a:rPr lang="en-US" sz="1600" dirty="0">
                <a:solidFill>
                  <a:schemeClr val="tx1"/>
                </a:solidFill>
              </a:rPr>
              <a:t>Standard for Low-Rate Wireless Networks: Amendment Enabling Spectrum Resource Measurement Capability</a:t>
            </a:r>
            <a:endParaRPr lang="en-US" sz="1600" dirty="0" smtClean="0"/>
          </a:p>
          <a:p>
            <a:pPr marL="1428750" lvl="1"/>
            <a:r>
              <a:rPr lang="en-US" sz="1600" dirty="0" smtClean="0"/>
              <a:t>IEEE </a:t>
            </a:r>
            <a:r>
              <a:rPr lang="en-US" sz="1600" dirty="0" err="1" smtClean="0"/>
              <a:t>Std</a:t>
            </a:r>
            <a:r>
              <a:rPr lang="en-US" sz="1600" dirty="0" smtClean="0"/>
              <a:t> 802.15.4t: IEEE </a:t>
            </a:r>
            <a:r>
              <a:rPr lang="en-US" sz="1600" dirty="0" smtClean="0">
                <a:solidFill>
                  <a:schemeClr val="tx1"/>
                </a:solidFill>
              </a:rPr>
              <a:t>Standard for Low-Rate Wireless Networks: Amendment </a:t>
            </a:r>
            <a:r>
              <a:rPr lang="en-US" sz="1600" dirty="0">
                <a:solidFill>
                  <a:schemeClr val="tx1"/>
                </a:solidFill>
              </a:rPr>
              <a:t>for a Higher Rate </a:t>
            </a:r>
            <a:r>
              <a:rPr lang="en-US" sz="1600" dirty="0" smtClean="0">
                <a:solidFill>
                  <a:schemeClr val="tx1"/>
                </a:solidFill>
              </a:rPr>
              <a:t>Physical </a:t>
            </a:r>
            <a:r>
              <a:rPr lang="en-US" sz="1600" dirty="0">
                <a:solidFill>
                  <a:schemeClr val="tx1"/>
                </a:solidFill>
              </a:rPr>
              <a:t>(PHY) Layer </a:t>
            </a:r>
            <a:endParaRPr lang="en-US" sz="1600" dirty="0" smtClean="0"/>
          </a:p>
          <a:p>
            <a:pPr lvl="3"/>
            <a:r>
              <a:rPr lang="en-US" sz="1600" dirty="0" smtClean="0"/>
              <a:t>IEEE </a:t>
            </a:r>
            <a:r>
              <a:rPr lang="en-US" sz="1600" dirty="0" err="1" smtClean="0"/>
              <a:t>Std</a:t>
            </a:r>
            <a:r>
              <a:rPr lang="en-US" sz="1600" dirty="0" smtClean="0"/>
              <a:t> 802.15.4u: </a:t>
            </a:r>
            <a:r>
              <a:rPr lang="en-US" sz="1600" dirty="0">
                <a:solidFill>
                  <a:schemeClr val="tx1"/>
                </a:solidFill>
              </a:rPr>
              <a:t>IEEE Standard for Low-Rate Wireless Networks--Amendment 3: Use of the 865 MHz to 867 MHz Band in </a:t>
            </a:r>
            <a:r>
              <a:rPr lang="en-US" sz="1600" dirty="0" smtClean="0">
                <a:solidFill>
                  <a:schemeClr val="tx1"/>
                </a:solidFill>
              </a:rPr>
              <a:t>India</a:t>
            </a:r>
          </a:p>
          <a:p>
            <a:pPr lvl="3"/>
            <a:r>
              <a:rPr lang="en-US" sz="1600" dirty="0" smtClean="0"/>
              <a:t>IEEE </a:t>
            </a:r>
            <a:r>
              <a:rPr lang="en-US" sz="1600" dirty="0" err="1" smtClean="0"/>
              <a:t>Std</a:t>
            </a:r>
            <a:r>
              <a:rPr lang="en-US" sz="1600" dirty="0" smtClean="0"/>
              <a:t> 802.15.4v: IEEE </a:t>
            </a:r>
            <a:r>
              <a:rPr lang="en-US" sz="1600" dirty="0" smtClean="0">
                <a:solidFill>
                  <a:schemeClr val="tx1"/>
                </a:solidFill>
              </a:rPr>
              <a:t>Standard </a:t>
            </a:r>
            <a:r>
              <a:rPr lang="en-US" sz="1600" dirty="0">
                <a:solidFill>
                  <a:schemeClr val="tx1"/>
                </a:solidFill>
              </a:rPr>
              <a:t>for Low-Rate Wireless Networks Amendment: Enabling/Updating the Use of Regional Sub-GHz Bands</a:t>
            </a:r>
            <a:endParaRPr lang="en-US" sz="1600" dirty="0" smtClean="0"/>
          </a:p>
          <a:p>
            <a:pPr lvl="2"/>
            <a:endParaRPr lang="en-US" sz="2000" dirty="0"/>
          </a:p>
        </p:txBody>
      </p:sp>
    </p:spTree>
    <p:extLst>
      <p:ext uri="{BB962C8B-B14F-4D97-AF65-F5344CB8AC3E}">
        <p14:creationId xmlns:p14="http://schemas.microsoft.com/office/powerpoint/2010/main" val="356852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066800"/>
          </a:xfrm>
        </p:spPr>
        <p:txBody>
          <a:bodyPr/>
          <a:lstStyle/>
          <a:p>
            <a:r>
              <a:rPr lang="en-US" dirty="0" smtClean="0"/>
              <a:t>Comments from 802.11</a:t>
            </a:r>
            <a:endParaRPr lang="en-US" sz="1400" dirty="0"/>
          </a:p>
        </p:txBody>
      </p:sp>
      <p:sp>
        <p:nvSpPr>
          <p:cNvPr id="3" name="Content Placeholder 2"/>
          <p:cNvSpPr>
            <a:spLocks noGrp="1"/>
          </p:cNvSpPr>
          <p:nvPr>
            <p:ph idx="1"/>
          </p:nvPr>
        </p:nvSpPr>
        <p:spPr>
          <a:xfrm>
            <a:off x="304800" y="2057400"/>
            <a:ext cx="8534400" cy="2895600"/>
          </a:xfrm>
        </p:spPr>
        <p:txBody>
          <a:bodyPr/>
          <a:lstStyle/>
          <a:p>
            <a:r>
              <a:rPr lang="en-US" dirty="0" smtClean="0"/>
              <a:t>4.2/4.3 </a:t>
            </a:r>
            <a:r>
              <a:rPr lang="en-US" b="0" dirty="0" smtClean="0"/>
              <a:t>dates should be at least 6 months apart.</a:t>
            </a:r>
          </a:p>
          <a:p>
            <a:pPr lvl="1"/>
            <a:r>
              <a:rPr lang="en-US" dirty="0" smtClean="0"/>
              <a:t>Accept</a:t>
            </a:r>
            <a:endParaRPr lang="en-US" b="0" dirty="0" smtClean="0"/>
          </a:p>
          <a:p>
            <a:pPr marL="0" indent="0">
              <a:buNone/>
            </a:pPr>
            <a:r>
              <a:rPr lang="en-US" sz="1800" b="1" dirty="0" smtClean="0">
                <a:solidFill>
                  <a:schemeClr val="tx1"/>
                </a:solidFill>
              </a:rPr>
              <a:t>4.2 Expected Date of submission of draft to the IEEE-SA for Initial Sponsor Ballot: </a:t>
            </a:r>
            <a:r>
              <a:rPr lang="en-US" sz="1800" dirty="0" smtClean="0">
                <a:solidFill>
                  <a:schemeClr val="tx1"/>
                </a:solidFill>
              </a:rPr>
              <a:t>07/2018</a:t>
            </a:r>
            <a:br>
              <a:rPr lang="en-US" sz="1800" dirty="0" smtClean="0">
                <a:solidFill>
                  <a:schemeClr val="tx1"/>
                </a:solidFill>
              </a:rPr>
            </a:br>
            <a:r>
              <a:rPr lang="en-US" sz="1800" b="1" dirty="0" smtClean="0">
                <a:solidFill>
                  <a:schemeClr val="tx1"/>
                </a:solidFill>
              </a:rPr>
              <a:t>4.3 Projected Completion Date for Submittal to RevCom</a:t>
            </a:r>
            <a:br>
              <a:rPr lang="en-US" sz="1800" b="1" dirty="0" smtClean="0">
                <a:solidFill>
                  <a:schemeClr val="tx1"/>
                </a:solidFill>
              </a:rPr>
            </a:br>
            <a:r>
              <a:rPr lang="en-US" sz="1800" b="1" dirty="0" smtClean="0">
                <a:solidFill>
                  <a:schemeClr val="tx1"/>
                </a:solidFill>
              </a:rPr>
              <a:t>Note: Usual minimum time between initial sponsor ballot and submission to </a:t>
            </a:r>
            <a:r>
              <a:rPr lang="en-US" sz="1800" b="1" dirty="0" err="1" smtClean="0">
                <a:solidFill>
                  <a:schemeClr val="tx1"/>
                </a:solidFill>
              </a:rPr>
              <a:t>Revcom</a:t>
            </a:r>
            <a:r>
              <a:rPr lang="en-US" sz="1800" b="1" dirty="0" smtClean="0">
                <a:solidFill>
                  <a:schemeClr val="tx1"/>
                </a:solidFill>
              </a:rPr>
              <a:t> is 6 months.: </a:t>
            </a:r>
            <a:r>
              <a:rPr lang="en-US" sz="1800" strike="sngStrike" dirty="0" smtClean="0">
                <a:solidFill>
                  <a:schemeClr val="tx1"/>
                </a:solidFill>
              </a:rPr>
              <a:t>10/</a:t>
            </a:r>
            <a:r>
              <a:rPr lang="en-US" sz="1800" strike="sngStrike" smtClean="0">
                <a:solidFill>
                  <a:schemeClr val="tx1"/>
                </a:solidFill>
              </a:rPr>
              <a:t>2018  </a:t>
            </a:r>
            <a:r>
              <a:rPr lang="en-US" sz="1800" smtClean="0">
                <a:solidFill>
                  <a:srgbClr val="FF0000"/>
                </a:solidFill>
              </a:rPr>
              <a:t>05/</a:t>
            </a:r>
            <a:r>
              <a:rPr lang="en-US" sz="1800" dirty="0" smtClean="0">
                <a:solidFill>
                  <a:srgbClr val="FF0000"/>
                </a:solidFill>
              </a:rPr>
              <a:t>2019</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5C765309-56E2-5149-BD37-B8EEFE652233}" type="slidenum">
              <a:rPr lang="en-US" smtClean="0"/>
              <a:pPr/>
              <a:t>5</a:t>
            </a:fld>
            <a:endParaRPr lang="en-US"/>
          </a:p>
        </p:txBody>
      </p:sp>
    </p:spTree>
    <p:extLst>
      <p:ext uri="{BB962C8B-B14F-4D97-AF65-F5344CB8AC3E}">
        <p14:creationId xmlns:p14="http://schemas.microsoft.com/office/powerpoint/2010/main" val="84997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066800"/>
          </a:xfrm>
        </p:spPr>
        <p:txBody>
          <a:bodyPr/>
          <a:lstStyle/>
          <a:p>
            <a:r>
              <a:rPr lang="en-US" dirty="0" smtClean="0"/>
              <a:t>Comments from 802.11</a:t>
            </a:r>
            <a:endParaRPr lang="en-US" sz="1400" dirty="0"/>
          </a:p>
        </p:txBody>
      </p:sp>
      <p:sp>
        <p:nvSpPr>
          <p:cNvPr id="3" name="Content Placeholder 2"/>
          <p:cNvSpPr>
            <a:spLocks noGrp="1"/>
          </p:cNvSpPr>
          <p:nvPr>
            <p:ph idx="1"/>
          </p:nvPr>
        </p:nvSpPr>
        <p:spPr>
          <a:xfrm>
            <a:off x="228600" y="1371600"/>
            <a:ext cx="8534400" cy="4724400"/>
          </a:xfrm>
        </p:spPr>
        <p:txBody>
          <a:bodyPr/>
          <a:lstStyle/>
          <a:p>
            <a:r>
              <a:rPr lang="en-US" sz="2800" dirty="0" smtClean="0"/>
              <a:t>5.2 </a:t>
            </a:r>
            <a:r>
              <a:rPr lang="en-US" sz="2800" b="0" dirty="0" smtClean="0"/>
              <a:t>adding “and other” seems to change the scope significantly.  The change seems to allow any band.</a:t>
            </a:r>
          </a:p>
          <a:p>
            <a:r>
              <a:rPr lang="en-US" sz="2800" dirty="0" smtClean="0"/>
              <a:t>Suggest to delete “and other” from the scope or alternatively identify what are the “other bands”.</a:t>
            </a:r>
          </a:p>
          <a:p>
            <a:pPr lvl="1"/>
            <a:r>
              <a:rPr lang="en-US" sz="2000" dirty="0" smtClean="0"/>
              <a:t>Accept-in-principle; delete “</a:t>
            </a:r>
            <a:r>
              <a:rPr lang="en-US" sz="2000" dirty="0" smtClean="0">
                <a:solidFill>
                  <a:schemeClr val="tx1"/>
                </a:solidFill>
              </a:rPr>
              <a:t>operating </a:t>
            </a:r>
            <a:r>
              <a:rPr lang="en-US" sz="2000" dirty="0">
                <a:solidFill>
                  <a:schemeClr val="tx1"/>
                </a:solidFill>
              </a:rPr>
              <a:t>in various license-exempt and other </a:t>
            </a:r>
            <a:r>
              <a:rPr lang="en-US" sz="2000" dirty="0" smtClean="0">
                <a:solidFill>
                  <a:schemeClr val="tx1"/>
                </a:solidFill>
              </a:rPr>
              <a:t>bands”</a:t>
            </a:r>
            <a:r>
              <a:rPr lang="en-US" sz="2000" dirty="0"/>
              <a:t> </a:t>
            </a:r>
            <a:r>
              <a:rPr lang="en-US" sz="2000" dirty="0" smtClean="0"/>
              <a:t>resulting in “</a:t>
            </a:r>
            <a:r>
              <a:rPr lang="en-US" sz="2000" dirty="0" smtClean="0">
                <a:solidFill>
                  <a:schemeClr val="tx1"/>
                </a:solidFill>
              </a:rPr>
              <a:t>PHYs </a:t>
            </a:r>
            <a:r>
              <a:rPr lang="en-US" sz="2000" dirty="0">
                <a:solidFill>
                  <a:schemeClr val="tx1"/>
                </a:solidFill>
              </a:rPr>
              <a:t>are defined for devices operating in </a:t>
            </a:r>
            <a:r>
              <a:rPr lang="en-US" sz="2000" dirty="0" smtClean="0">
                <a:solidFill>
                  <a:schemeClr val="tx1"/>
                </a:solidFill>
              </a:rPr>
              <a:t>a </a:t>
            </a:r>
            <a:r>
              <a:rPr lang="en-US" sz="2000" dirty="0">
                <a:solidFill>
                  <a:schemeClr val="tx1"/>
                </a:solidFill>
              </a:rPr>
              <a:t>variety of geographic </a:t>
            </a:r>
            <a:r>
              <a:rPr lang="en-US" sz="2000" dirty="0" smtClean="0">
                <a:solidFill>
                  <a:schemeClr val="tx1"/>
                </a:solidFill>
              </a:rPr>
              <a:t>regions.”</a:t>
            </a:r>
            <a:r>
              <a:rPr lang="en-US" sz="2000" dirty="0" smtClean="0">
                <a:effectLst/>
              </a:rPr>
              <a:t> </a:t>
            </a:r>
            <a:endParaRPr lang="en-US" sz="2000" dirty="0" smtClean="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5C765309-56E2-5149-BD37-B8EEFE652233}" type="slidenum">
              <a:rPr lang="en-US" smtClean="0"/>
              <a:pPr/>
              <a:t>6</a:t>
            </a:fld>
            <a:endParaRPr lang="en-US"/>
          </a:p>
        </p:txBody>
      </p:sp>
    </p:spTree>
    <p:extLst>
      <p:ext uri="{BB962C8B-B14F-4D97-AF65-F5344CB8AC3E}">
        <p14:creationId xmlns:p14="http://schemas.microsoft.com/office/powerpoint/2010/main" val="3957409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Comments from 802.11 </a:t>
            </a:r>
            <a:endParaRPr lang="en-US" sz="1400" dirty="0"/>
          </a:p>
        </p:txBody>
      </p:sp>
      <p:sp>
        <p:nvSpPr>
          <p:cNvPr id="3" name="Content Placeholder 2"/>
          <p:cNvSpPr>
            <a:spLocks noGrp="1"/>
          </p:cNvSpPr>
          <p:nvPr>
            <p:ph idx="1"/>
          </p:nvPr>
        </p:nvSpPr>
        <p:spPr>
          <a:xfrm>
            <a:off x="381000" y="1447800"/>
            <a:ext cx="8534400" cy="4114800"/>
          </a:xfrm>
        </p:spPr>
        <p:txBody>
          <a:bodyPr/>
          <a:lstStyle/>
          <a:p>
            <a:r>
              <a:rPr lang="en-US" sz="2800" dirty="0" smtClean="0"/>
              <a:t>5.4 </a:t>
            </a:r>
            <a:r>
              <a:rPr lang="en-US" sz="2800" b="0" dirty="0" smtClean="0"/>
              <a:t>typo – change “what in now” to “what is now”</a:t>
            </a:r>
          </a:p>
          <a:p>
            <a:pPr lvl="1"/>
            <a:r>
              <a:rPr lang="en-US" sz="2400" dirty="0" smtClean="0"/>
              <a:t>Accept</a:t>
            </a:r>
            <a:endParaRPr lang="en-US" sz="2400" b="0" dirty="0" smtClean="0"/>
          </a:p>
          <a:p>
            <a:r>
              <a:rPr lang="en-US" sz="2800" dirty="0" smtClean="0"/>
              <a:t>5.4 </a:t>
            </a:r>
            <a:r>
              <a:rPr lang="en-US" sz="2800" b="0" dirty="0" smtClean="0"/>
              <a:t>Delete “especially” and “now”</a:t>
            </a:r>
          </a:p>
          <a:p>
            <a:pPr lvl="1"/>
            <a:r>
              <a:rPr lang="en-US" sz="2400" dirty="0" smtClean="0"/>
              <a:t>Change the new phrase “targeting the communication requirements of what is commonly referred to as the Internet of Things.”</a:t>
            </a:r>
          </a:p>
          <a:p>
            <a:pPr lvl="1"/>
            <a:r>
              <a:rPr lang="en-US" sz="2400" dirty="0" smtClean="0"/>
              <a:t>Accept</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5C765309-56E2-5149-BD37-B8EEFE652233}" type="slidenum">
              <a:rPr lang="en-US" smtClean="0"/>
              <a:pPr/>
              <a:t>7</a:t>
            </a:fld>
            <a:endParaRPr lang="en-US"/>
          </a:p>
        </p:txBody>
      </p:sp>
    </p:spTree>
    <p:extLst>
      <p:ext uri="{BB962C8B-B14F-4D97-AF65-F5344CB8AC3E}">
        <p14:creationId xmlns:p14="http://schemas.microsoft.com/office/powerpoint/2010/main" val="70839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Comments from 802.11</a:t>
            </a:r>
            <a:endParaRPr lang="en-US" sz="1400" dirty="0"/>
          </a:p>
        </p:txBody>
      </p:sp>
      <p:sp>
        <p:nvSpPr>
          <p:cNvPr id="3" name="Content Placeholder 2"/>
          <p:cNvSpPr>
            <a:spLocks noGrp="1"/>
          </p:cNvSpPr>
          <p:nvPr>
            <p:ph idx="1"/>
          </p:nvPr>
        </p:nvSpPr>
        <p:spPr>
          <a:xfrm>
            <a:off x="381000" y="1447800"/>
            <a:ext cx="8534400" cy="4114800"/>
          </a:xfrm>
        </p:spPr>
        <p:txBody>
          <a:bodyPr/>
          <a:lstStyle/>
          <a:p>
            <a:r>
              <a:rPr lang="en-US" sz="2800" dirty="0" smtClean="0"/>
              <a:t>5.5 </a:t>
            </a:r>
            <a:r>
              <a:rPr lang="en-US" sz="2800" b="0" dirty="0" smtClean="0"/>
              <a:t>typo – change “number errors” to “number of errors”</a:t>
            </a:r>
          </a:p>
          <a:p>
            <a:pPr lvl="1"/>
            <a:r>
              <a:rPr lang="en-US" sz="2400" dirty="0" smtClean="0"/>
              <a:t>Accept</a:t>
            </a:r>
            <a:endParaRPr lang="en-US" sz="2400" b="0" dirty="0" smtClean="0"/>
          </a:p>
          <a:p>
            <a:r>
              <a:rPr lang="en-US" sz="2800" dirty="0" smtClean="0"/>
              <a:t>5.5 </a:t>
            </a:r>
            <a:r>
              <a:rPr lang="en-US" sz="2800" b="0" dirty="0" smtClean="0"/>
              <a:t>add “IEEE </a:t>
            </a:r>
            <a:r>
              <a:rPr lang="en-US" sz="2800" b="0" dirty="0" err="1" smtClean="0"/>
              <a:t>std</a:t>
            </a:r>
            <a:r>
              <a:rPr lang="en-US" sz="2800" b="0" dirty="0" smtClean="0"/>
              <a:t>” when referring to specific standards</a:t>
            </a:r>
          </a:p>
          <a:p>
            <a:pPr lvl="1"/>
            <a:r>
              <a:rPr lang="en-US" sz="2400" dirty="0" smtClean="0"/>
              <a:t>Accept</a:t>
            </a:r>
            <a:endParaRPr lang="en-US" sz="2400" b="0" dirty="0" smtClean="0"/>
          </a:p>
          <a:p>
            <a:r>
              <a:rPr lang="en-US" sz="2800" dirty="0" smtClean="0"/>
              <a:t>8.1 </a:t>
            </a:r>
            <a:r>
              <a:rPr lang="en-US" sz="2800" b="0" dirty="0" smtClean="0"/>
              <a:t>list the full names of the standards cited in 5.5.</a:t>
            </a:r>
          </a:p>
          <a:p>
            <a:pPr lvl="1"/>
            <a:r>
              <a:rPr lang="en-US" sz="2400" dirty="0" smtClean="0"/>
              <a:t>Accept</a:t>
            </a:r>
            <a:endParaRPr lang="en-US" sz="2400" b="0" dirty="0" smtClean="0"/>
          </a:p>
          <a:p>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5C765309-56E2-5149-BD37-B8EEFE652233}" type="slidenum">
              <a:rPr lang="en-US" smtClean="0"/>
              <a:pPr/>
              <a:t>8</a:t>
            </a:fld>
            <a:endParaRPr lang="en-US"/>
          </a:p>
        </p:txBody>
      </p:sp>
    </p:spTree>
    <p:extLst>
      <p:ext uri="{BB962C8B-B14F-4D97-AF65-F5344CB8AC3E}">
        <p14:creationId xmlns:p14="http://schemas.microsoft.com/office/powerpoint/2010/main" val="3923987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Comment from 802.3</a:t>
            </a:r>
            <a:endParaRPr lang="en-US" dirty="0"/>
          </a:p>
        </p:txBody>
      </p:sp>
      <p:sp>
        <p:nvSpPr>
          <p:cNvPr id="3" name="Content Placeholder 2"/>
          <p:cNvSpPr>
            <a:spLocks noGrp="1"/>
          </p:cNvSpPr>
          <p:nvPr>
            <p:ph idx="1"/>
          </p:nvPr>
        </p:nvSpPr>
        <p:spPr>
          <a:xfrm>
            <a:off x="609600" y="1219200"/>
            <a:ext cx="7772400" cy="4114800"/>
          </a:xfrm>
        </p:spPr>
        <p:txBody>
          <a:bodyPr/>
          <a:lstStyle/>
          <a:p>
            <a:r>
              <a:rPr lang="en-US" sz="2800" dirty="0" smtClean="0">
                <a:solidFill>
                  <a:schemeClr val="tx1"/>
                </a:solidFill>
                <a:latin typeface="+mn-lt"/>
                <a:ea typeface="+mn-ea"/>
                <a:cs typeface="+mn-cs"/>
              </a:rPr>
              <a:t>6.1</a:t>
            </a:r>
            <a:r>
              <a:rPr lang="en-US" sz="2800" dirty="0">
                <a:solidFill>
                  <a:schemeClr val="tx1"/>
                </a:solidFill>
                <a:latin typeface="+mn-lt"/>
                <a:ea typeface="+mn-ea"/>
                <a:cs typeface="+mn-cs"/>
              </a:rPr>
              <a:t>, b) — </a:t>
            </a:r>
            <a:r>
              <a:rPr lang="en-US" sz="2800" dirty="0" err="1">
                <a:solidFill>
                  <a:schemeClr val="tx1"/>
                </a:solidFill>
                <a:latin typeface="+mn-lt"/>
                <a:ea typeface="+mn-ea"/>
                <a:cs typeface="+mn-cs"/>
              </a:rPr>
              <a:t>Std</a:t>
            </a:r>
            <a:r>
              <a:rPr lang="en-US" sz="2800" dirty="0">
                <a:solidFill>
                  <a:schemeClr val="tx1"/>
                </a:solidFill>
                <a:latin typeface="+mn-lt"/>
                <a:ea typeface="+mn-ea"/>
                <a:cs typeface="+mn-cs"/>
              </a:rPr>
              <a:t> 802.15.4 definitely has </a:t>
            </a:r>
            <a:r>
              <a:rPr lang="en-US" sz="2800" dirty="0" smtClean="0">
                <a:solidFill>
                  <a:schemeClr val="tx1"/>
                </a:solidFill>
                <a:latin typeface="+mn-lt"/>
                <a:ea typeface="+mn-ea"/>
                <a:cs typeface="+mn-cs"/>
              </a:rPr>
              <a:t>registration activity </a:t>
            </a:r>
            <a:r>
              <a:rPr lang="en-US" sz="2800" dirty="0">
                <a:solidFill>
                  <a:schemeClr val="tx1"/>
                </a:solidFill>
                <a:latin typeface="+mn-lt"/>
                <a:ea typeface="+mn-ea"/>
                <a:cs typeface="+mn-cs"/>
              </a:rPr>
              <a:t>(e.g., use of OUI and EUI-64). Possibly </a:t>
            </a:r>
            <a:r>
              <a:rPr lang="en-US" sz="2800" dirty="0" smtClean="0">
                <a:solidFill>
                  <a:schemeClr val="tx1"/>
                </a:solidFill>
                <a:latin typeface="+mn-lt"/>
                <a:ea typeface="+mn-ea"/>
                <a:cs typeface="+mn-cs"/>
              </a:rPr>
              <a:t>the revision </a:t>
            </a:r>
            <a:r>
              <a:rPr lang="en-US" sz="2800" dirty="0">
                <a:solidFill>
                  <a:schemeClr val="tx1"/>
                </a:solidFill>
                <a:latin typeface="+mn-lt"/>
                <a:ea typeface="+mn-ea"/>
                <a:cs typeface="+mn-cs"/>
              </a:rPr>
              <a:t>has nothing that the RAC </a:t>
            </a:r>
            <a:r>
              <a:rPr lang="en-US" sz="2800" dirty="0" smtClean="0">
                <a:solidFill>
                  <a:schemeClr val="tx1"/>
                </a:solidFill>
                <a:latin typeface="+mn-lt"/>
                <a:ea typeface="+mn-ea"/>
                <a:cs typeface="+mn-cs"/>
              </a:rPr>
              <a:t>hasn’t reviewed </a:t>
            </a:r>
            <a:r>
              <a:rPr lang="en-US" sz="2800" dirty="0">
                <a:solidFill>
                  <a:schemeClr val="tx1"/>
                </a:solidFill>
                <a:latin typeface="+mn-lt"/>
                <a:ea typeface="+mn-ea"/>
                <a:cs typeface="+mn-cs"/>
              </a:rPr>
              <a:t>before (e.g., the RAC has </a:t>
            </a:r>
            <a:r>
              <a:rPr lang="en-US" sz="2800" dirty="0" smtClean="0">
                <a:solidFill>
                  <a:schemeClr val="tx1"/>
                </a:solidFill>
                <a:latin typeface="+mn-lt"/>
                <a:ea typeface="+mn-ea"/>
                <a:cs typeface="+mn-cs"/>
              </a:rPr>
              <a:t>already reviewed </a:t>
            </a:r>
            <a:r>
              <a:rPr lang="en-US" sz="2800" dirty="0">
                <a:solidFill>
                  <a:schemeClr val="tx1"/>
                </a:solidFill>
                <a:latin typeface="+mn-lt"/>
                <a:ea typeface="+mn-ea"/>
                <a:cs typeface="+mn-cs"/>
              </a:rPr>
              <a:t>for inclusion of CID into the standard)</a:t>
            </a:r>
            <a:r>
              <a:rPr lang="en-US" sz="2800" dirty="0" smtClean="0">
                <a:solidFill>
                  <a:schemeClr val="tx1"/>
                </a:solidFill>
                <a:latin typeface="+mn-lt"/>
                <a:ea typeface="+mn-ea"/>
                <a:cs typeface="+mn-cs"/>
              </a:rPr>
              <a:t>.  We </a:t>
            </a:r>
            <a:r>
              <a:rPr lang="en-US" sz="2800" dirty="0">
                <a:solidFill>
                  <a:schemeClr val="tx1"/>
                </a:solidFill>
                <a:latin typeface="+mn-lt"/>
                <a:ea typeface="+mn-ea"/>
                <a:cs typeface="+mn-cs"/>
              </a:rPr>
              <a:t>would suggest checking the box </a:t>
            </a:r>
            <a:r>
              <a:rPr lang="en-US" sz="2800" dirty="0" smtClean="0">
                <a:solidFill>
                  <a:schemeClr val="tx1"/>
                </a:solidFill>
                <a:latin typeface="+mn-lt"/>
                <a:ea typeface="+mn-ea"/>
                <a:cs typeface="+mn-cs"/>
              </a:rPr>
              <a:t>and explaining </a:t>
            </a:r>
            <a:r>
              <a:rPr lang="en-US" sz="2800" dirty="0">
                <a:solidFill>
                  <a:schemeClr val="tx1"/>
                </a:solidFill>
                <a:latin typeface="+mn-lt"/>
                <a:ea typeface="+mn-ea"/>
                <a:cs typeface="+mn-cs"/>
              </a:rPr>
              <a:t>the scope of RAC review (or why </a:t>
            </a:r>
            <a:r>
              <a:rPr lang="en-US" sz="2800" dirty="0" smtClean="0">
                <a:solidFill>
                  <a:schemeClr val="tx1"/>
                </a:solidFill>
                <a:latin typeface="+mn-lt"/>
                <a:ea typeface="+mn-ea"/>
                <a:cs typeface="+mn-cs"/>
              </a:rPr>
              <a:t>RAC review </a:t>
            </a:r>
            <a:r>
              <a:rPr lang="en-US" sz="2800" dirty="0">
                <a:solidFill>
                  <a:schemeClr val="tx1"/>
                </a:solidFill>
                <a:latin typeface="+mn-lt"/>
                <a:ea typeface="+mn-ea"/>
                <a:cs typeface="+mn-cs"/>
              </a:rPr>
              <a:t>may not be needed) that might </a:t>
            </a:r>
            <a:r>
              <a:rPr lang="en-US" sz="2800" dirty="0" smtClean="0">
                <a:solidFill>
                  <a:schemeClr val="tx1"/>
                </a:solidFill>
                <a:latin typeface="+mn-lt"/>
                <a:ea typeface="+mn-ea"/>
                <a:cs typeface="+mn-cs"/>
              </a:rPr>
              <a:t>be expected </a:t>
            </a:r>
            <a:r>
              <a:rPr lang="en-US" sz="2800" dirty="0">
                <a:solidFill>
                  <a:schemeClr val="tx1"/>
                </a:solidFill>
                <a:latin typeface="+mn-lt"/>
                <a:ea typeface="+mn-ea"/>
                <a:cs typeface="+mn-cs"/>
              </a:rPr>
              <a:t>in the revision</a:t>
            </a:r>
            <a:r>
              <a:rPr lang="en-US" sz="2800" dirty="0" smtClean="0">
                <a:solidFill>
                  <a:schemeClr val="tx1"/>
                </a:solidFill>
                <a:latin typeface="+mn-lt"/>
                <a:ea typeface="+mn-ea"/>
                <a:cs typeface="+mn-cs"/>
              </a:rPr>
              <a:t>.</a:t>
            </a:r>
          </a:p>
          <a:p>
            <a:pPr lvl="1"/>
            <a:r>
              <a:rPr lang="en-US" sz="2400" dirty="0" smtClean="0"/>
              <a:t>Accept, box will be checked</a:t>
            </a:r>
            <a:endParaRPr lang="en-US" sz="24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5C765309-56E2-5149-BD37-B8EEFE652233}" type="slidenum">
              <a:rPr lang="en-US" smtClean="0"/>
              <a:pPr/>
              <a:t>9</a:t>
            </a:fld>
            <a:endParaRPr lang="en-US"/>
          </a:p>
        </p:txBody>
      </p:sp>
    </p:spTree>
    <p:extLst>
      <p:ext uri="{BB962C8B-B14F-4D97-AF65-F5344CB8AC3E}">
        <p14:creationId xmlns:p14="http://schemas.microsoft.com/office/powerpoint/2010/main" val="209607505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903</TotalTime>
  <Words>563</Words>
  <Application>Microsoft Macintosh PowerPoint</Application>
  <PresentationFormat>On-screen Show (4:3)</PresentationFormat>
  <Paragraphs>88</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Comments on IEEE Std 802.15.4 Revision PAR</vt:lpstr>
      <vt:lpstr>Comments from James Gilb</vt:lpstr>
      <vt:lpstr>Comments from James Gilb</vt:lpstr>
      <vt:lpstr>Comments from 802.11</vt:lpstr>
      <vt:lpstr>Comments from 802.11</vt:lpstr>
      <vt:lpstr>Comments from 802.11 </vt:lpstr>
      <vt:lpstr>Comments from 802.11</vt:lpstr>
      <vt:lpstr>Comment from 802.3</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to comments on 802.15.4 Revision PAR</dc:title>
  <dc:subject>IEEE 802.15 &lt;subject&gt;</dc:subject>
  <dc:creator>Pat Kinney</dc:creator>
  <cp:keywords/>
  <dc:description>&lt;15-17-0202-00&gt;</dc:description>
  <cp:lastModifiedBy>Pat Kinney</cp:lastModifiedBy>
  <cp:revision>22</cp:revision>
  <cp:lastPrinted>1998-02-10T13:28:06Z</cp:lastPrinted>
  <dcterms:created xsi:type="dcterms:W3CDTF">1999-11-08T18:59:45Z</dcterms:created>
  <dcterms:modified xsi:type="dcterms:W3CDTF">2017-03-15T16:19:33Z</dcterms:modified>
  <cp:category/>
</cp:coreProperties>
</file>