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81" r:id="rId4"/>
    <p:sldId id="288" r:id="rId5"/>
    <p:sldId id="261" r:id="rId6"/>
    <p:sldId id="284" r:id="rId7"/>
    <p:sldId id="282" r:id="rId8"/>
    <p:sldId id="286" r:id="rId9"/>
    <p:sldId id="287" r:id="rId10"/>
    <p:sldId id="278" r:id="rId11"/>
    <p:sldId id="285" r:id="rId12"/>
    <p:sldId id="280" r:id="rId13"/>
    <p:sldId id="275"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50" d="100"/>
          <a:sy n="50" d="100"/>
        </p:scale>
        <p:origin x="-1843" y="-475"/>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October 2016</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Bob Heile, Wi-SUN</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D2F6307B-59BF-4764-B4F7-F72FC8920E2C}" type="slidenum">
              <a:rPr lang="en-US" altLang="en-US"/>
              <a:pPr/>
              <a:t>‹Nr.›</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802.15-17-0201-000-003d_March</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a:t>
            </a:r>
            <a:r>
              <a:rPr lang="en-US" dirty="0" smtClean="0"/>
              <a:t>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solidFill>
                  <a:schemeClr val="tx2"/>
                </a:solidFill>
              </a:rPr>
              <a:t>Vancouver March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a:t>
            </a:r>
            <a:r>
              <a:rPr lang="en-US" sz="1600" dirty="0" smtClean="0">
                <a:solidFill>
                  <a:schemeClr val="tx2"/>
                </a:solidFill>
              </a:rPr>
              <a:t> March </a:t>
            </a:r>
            <a:r>
              <a:rPr lang="en-US" sz="1600" dirty="0" smtClean="0">
                <a:solidFill>
                  <a:schemeClr val="tx2"/>
                </a:solidFill>
              </a:rPr>
              <a:t>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solidFill>
                  <a:schemeClr val="tx2"/>
                </a:solidFill>
              </a:rPr>
              <a:t>March</a:t>
            </a:r>
            <a:r>
              <a:rPr lang="en-US" sz="1600" dirty="0" smtClean="0">
                <a:solidFill>
                  <a:schemeClr val="tx2"/>
                </a:solidFill>
              </a:rPr>
              <a:t> </a:t>
            </a:r>
            <a:r>
              <a:rPr lang="en-US" sz="1600" dirty="0" smtClean="0"/>
              <a:t>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638175"/>
            <a:ext cx="7848601" cy="1066800"/>
          </a:xfrm>
        </p:spPr>
        <p:txBody>
          <a:bodyPr/>
          <a:lstStyle/>
          <a:p>
            <a:r>
              <a:rPr lang="en-US" b="1" dirty="0"/>
              <a:t>T</a:t>
            </a:r>
            <a:r>
              <a:rPr lang="en-US" b="1" dirty="0" smtClean="0"/>
              <a:t>G </a:t>
            </a:r>
            <a:r>
              <a:rPr lang="en-US" b="1" dirty="0" smtClean="0"/>
              <a:t>Motion </a:t>
            </a:r>
            <a:r>
              <a:rPr lang="en-US" altLang="en-US" b="1" dirty="0" smtClean="0"/>
              <a:t>to </a:t>
            </a:r>
            <a:r>
              <a:rPr lang="en-US" altLang="en-US" b="1" dirty="0" smtClean="0"/>
              <a:t>Forward 802.15.3d to Sponsor Ballot</a:t>
            </a:r>
            <a:endParaRPr lang="en-US" b="1" dirty="0"/>
          </a:p>
        </p:txBody>
      </p:sp>
      <p:sp>
        <p:nvSpPr>
          <p:cNvPr id="3" name="Text Placeholder 2"/>
          <p:cNvSpPr>
            <a:spLocks noGrp="1"/>
          </p:cNvSpPr>
          <p:nvPr>
            <p:ph type="body" idx="1"/>
          </p:nvPr>
        </p:nvSpPr>
        <p:spPr>
          <a:xfrm>
            <a:off x="685802" y="1905000"/>
            <a:ext cx="7772400" cy="4724400"/>
          </a:xfrm>
        </p:spPr>
        <p:txBody>
          <a:bodyPr/>
          <a:lstStyle/>
          <a:p>
            <a:pPr marL="0" indent="0">
              <a:buNone/>
            </a:pPr>
            <a:r>
              <a:rPr lang="en-US" sz="2400" dirty="0"/>
              <a:t>Move </a:t>
            </a:r>
            <a:r>
              <a:rPr lang="en-US" sz="2400" i="1" dirty="0"/>
              <a:t>that </a:t>
            </a:r>
            <a:r>
              <a:rPr lang="en-US" altLang="en-US" sz="2400" i="1" dirty="0" smtClean="0"/>
              <a:t>802.15 </a:t>
            </a:r>
            <a:r>
              <a:rPr lang="en-US" altLang="en-US" sz="2400" i="1" dirty="0" smtClean="0"/>
              <a:t>WG </a:t>
            </a:r>
            <a:r>
              <a:rPr lang="en-US" altLang="en-US" sz="2400" i="1" dirty="0" smtClean="0"/>
              <a:t>reviews and approves </a:t>
            </a:r>
            <a:r>
              <a:rPr lang="en-US" altLang="en-US" sz="2400" i="1" dirty="0" smtClean="0"/>
              <a:t>the CSD [</a:t>
            </a:r>
            <a:r>
              <a:rPr lang="de-DE" altLang="en-US" sz="2400" i="1" dirty="0" smtClean="0"/>
              <a:t>15-15-0683-01-003d-tg3d-csd-change-1</a:t>
            </a:r>
            <a:r>
              <a:rPr lang="en-US" altLang="en-US" sz="2400" i="1" dirty="0" smtClean="0"/>
              <a:t>] and requests unconditional approval from the EC to submit P802.15.3d-D02 (or current revision) to Sponsor Ballot. </a:t>
            </a:r>
            <a:endParaRPr lang="en-US" sz="2800" i="1" dirty="0" smtClean="0"/>
          </a:p>
          <a:p>
            <a:pPr marL="0" indent="0">
              <a:buNone/>
            </a:pPr>
            <a:endParaRPr lang="en-US" sz="2800" dirty="0"/>
          </a:p>
          <a:p>
            <a:pPr marL="0" indent="0">
              <a:buNone/>
            </a:pPr>
            <a:r>
              <a:rPr lang="en-US" sz="2800" dirty="0" smtClean="0"/>
              <a:t>Moved By:  Jörg Robert</a:t>
            </a:r>
          </a:p>
          <a:p>
            <a:pPr marL="0" indent="0">
              <a:buNone/>
            </a:pPr>
            <a:r>
              <a:rPr lang="en-US" sz="2800" dirty="0" smtClean="0"/>
              <a:t>Seconded By:  Andrew Estrada</a:t>
            </a:r>
          </a:p>
          <a:p>
            <a:pPr marL="0" indent="0">
              <a:buNone/>
            </a:pPr>
            <a:r>
              <a:rPr lang="en-US" sz="2800" dirty="0" smtClean="0"/>
              <a:t>y/a/n = 5/0/0</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964944"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March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152183104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648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0" indent="0">
              <a:buFontTx/>
              <a:buNone/>
            </a:pPr>
            <a:r>
              <a:rPr lang="en-US" sz="2800" dirty="0" smtClean="0"/>
              <a:t>Motion: </a:t>
            </a:r>
            <a:r>
              <a:rPr lang="en-US" sz="2800" i="1" dirty="0" smtClean="0"/>
              <a:t>that </a:t>
            </a:r>
            <a:r>
              <a:rPr lang="en-US" altLang="en-US" sz="2800" i="1" dirty="0" smtClean="0"/>
              <a:t>802.15 WG has reviewed and approved the CSD </a:t>
            </a:r>
            <a:r>
              <a:rPr lang="en-US" altLang="en-US" sz="2800" i="1" dirty="0" smtClean="0"/>
              <a:t>[</a:t>
            </a:r>
            <a:r>
              <a:rPr lang="de-DE" altLang="en-US" sz="2800" i="1" dirty="0" smtClean="0"/>
              <a:t>15-15-0683-01-003d-tg3d-csd-change-1</a:t>
            </a:r>
            <a:r>
              <a:rPr lang="en-US" altLang="en-US" sz="2800" i="1" dirty="0" smtClean="0"/>
              <a:t>] </a:t>
            </a:r>
            <a:r>
              <a:rPr lang="en-US" altLang="en-US" sz="2800" i="1" dirty="0" smtClean="0"/>
              <a:t>and requests </a:t>
            </a:r>
            <a:r>
              <a:rPr lang="en-US" altLang="en-US" sz="2800" i="1" dirty="0" smtClean="0"/>
              <a:t>unconditional </a:t>
            </a:r>
            <a:r>
              <a:rPr lang="en-US" altLang="en-US" sz="2800" i="1" dirty="0" smtClean="0"/>
              <a:t>approval from the EC to submit </a:t>
            </a:r>
            <a:r>
              <a:rPr lang="en-US" altLang="en-US" sz="2800" i="1" dirty="0" smtClean="0"/>
              <a:t>P802.15.3d-D02 </a:t>
            </a:r>
            <a:r>
              <a:rPr lang="en-US" altLang="en-US" sz="2800" i="1" dirty="0" smtClean="0"/>
              <a:t>(or current revision) to Sponsor </a:t>
            </a:r>
            <a:r>
              <a:rPr lang="en-US" altLang="en-US" sz="2800" i="1" smtClean="0"/>
              <a:t>Ballot</a:t>
            </a:r>
            <a:r>
              <a:rPr lang="en-US" altLang="en-US" sz="2800" i="1" smtClean="0"/>
              <a:t>.</a:t>
            </a:r>
            <a:r>
              <a:rPr lang="en-US" sz="2000" dirty="0" smtClean="0"/>
              <a:t/>
            </a:r>
            <a:br>
              <a:rPr lang="en-US" sz="2000" dirty="0" smtClean="0"/>
            </a:br>
            <a:endParaRPr lang="en-US" sz="2000" dirty="0" smtClean="0"/>
          </a:p>
          <a:p>
            <a:pPr marL="0" indent="0">
              <a:buFontTx/>
              <a:buNone/>
            </a:pPr>
            <a:r>
              <a:rPr lang="en-US" sz="2000" dirty="0" smtClean="0"/>
              <a:t>Move</a:t>
            </a:r>
            <a:r>
              <a:rPr lang="en-US" sz="2000" dirty="0" smtClean="0"/>
              <a:t>:</a:t>
            </a:r>
            <a:endParaRPr lang="en-US" sz="2000" dirty="0" smtClean="0"/>
          </a:p>
          <a:p>
            <a:pPr marL="0" indent="0">
              <a:buFontTx/>
              <a:buNone/>
            </a:pPr>
            <a:r>
              <a:rPr lang="en-US" sz="2000" dirty="0" smtClean="0"/>
              <a:t>Second</a:t>
            </a:r>
            <a:r>
              <a:rPr lang="en-US" sz="2000" dirty="0" smtClean="0"/>
              <a:t>:</a:t>
            </a:r>
            <a:endParaRPr lang="en-US" sz="2000" dirty="0" smtClean="0"/>
          </a:p>
        </p:txBody>
      </p:sp>
      <p:sp>
        <p:nvSpPr>
          <p:cNvPr id="7" name="Rectangle 5"/>
          <p:cNvSpPr>
            <a:spLocks noGrp="1" noChangeArrowheads="1"/>
          </p:cNvSpPr>
          <p:nvPr>
            <p:ph type="ftr" sz="quarter" idx="4294967295"/>
          </p:nvPr>
        </p:nvSpPr>
        <p:spPr>
          <a:xfrm>
            <a:off x="7010400" y="6475413"/>
            <a:ext cx="1600200" cy="184150"/>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8" name="Slide Number Placeholder 2"/>
          <p:cNvSpPr>
            <a:spLocks noGrp="1"/>
          </p:cNvSpPr>
          <p:nvPr>
            <p:ph type="sldNum" sz="quarter" idx="4294967295"/>
          </p:nvPr>
        </p:nvSpPr>
        <p:spPr>
          <a:xfrm>
            <a:off x="4344988" y="6475413"/>
            <a:ext cx="530225" cy="182562"/>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AC9B398A-260B-43FD-8827-7ADF5CFBC16A}" type="slidenum">
              <a:rPr lang="en-US" altLang="en-US"/>
              <a:pPr/>
              <a:t>11</a:t>
            </a:fld>
            <a:endParaRPr lang="en-US" altLang="en-US"/>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dirty="0" smtClean="0"/>
              <a:t>March 2017</a:t>
            </a:r>
            <a:endParaRPr lang="en-US" kern="0" dirty="0"/>
          </a:p>
        </p:txBody>
      </p:sp>
      <p:sp>
        <p:nvSpPr>
          <p:cNvPr id="21510" name="Rectangle 2"/>
          <p:cNvSpPr txBox="1">
            <a:spLocks noChangeArrowheads="1"/>
          </p:cNvSpPr>
          <p:nvPr/>
        </p:nvSpPr>
        <p:spPr bwMode="auto">
          <a:xfrm>
            <a:off x="685800" y="657225"/>
            <a:ext cx="7943850" cy="762000"/>
          </a:xfrm>
          <a:prstGeom prst="rect">
            <a:avLst/>
          </a:prstGeom>
          <a:noFill/>
          <a:ln w="9525">
            <a:noFill/>
            <a:miter lim="800000"/>
            <a:headEnd/>
            <a:tailEnd/>
          </a:ln>
        </p:spPr>
        <p:txBody>
          <a:bodyPr/>
          <a:lstStyle/>
          <a:p>
            <a:pPr algn="ctr"/>
            <a:r>
              <a:rPr lang="en-US" altLang="en-US" sz="3200" b="1" dirty="0" smtClean="0"/>
              <a:t>WG Motion to Forward 802.15.3d to Sponsor Ballot</a:t>
            </a:r>
            <a:endParaRPr lang="en-US" altLang="en-US" sz="3200" b="1" dirty="0"/>
          </a:p>
        </p:txBody>
      </p:sp>
      <p:sp>
        <p:nvSpPr>
          <p:cNvPr id="10" name="Datumsplatzhalter 3"/>
          <p:cNvSpPr txBox="1">
            <a:spLocks/>
          </p:cNvSpPr>
          <p:nvPr/>
        </p:nvSpPr>
        <p:spPr bwMode="auto">
          <a:xfrm>
            <a:off x="685800" y="378281"/>
            <a:ext cx="964944"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March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802.15.3d TG </a:t>
            </a:r>
            <a:r>
              <a:rPr lang="en-US" sz="2000" i="1" dirty="0"/>
              <a:t>approve the formation of a Ballot Resolution Committee (BRC) for the </a:t>
            </a:r>
            <a:r>
              <a:rPr lang="en-US" sz="2000" i="1" dirty="0" smtClean="0"/>
              <a:t>Sponsor balloting of </a:t>
            </a:r>
            <a:r>
              <a:rPr lang="en-US" sz="2000" i="1" dirty="0"/>
              <a:t>the </a:t>
            </a:r>
            <a:r>
              <a:rPr lang="en-US" sz="2000" i="1" dirty="0" smtClean="0"/>
              <a:t>P802.15.3d_D02 or current version with </a:t>
            </a:r>
            <a:r>
              <a:rPr lang="en-US" sz="2000" i="1" dirty="0"/>
              <a:t>the following membership: </a:t>
            </a:r>
            <a:r>
              <a:rPr lang="en-US" sz="2000" i="1" dirty="0" smtClean="0"/>
              <a:t>Thomas Kürner </a:t>
            </a:r>
            <a:r>
              <a:rPr lang="en-US" sz="2000" i="1" dirty="0"/>
              <a:t>(Chair), </a:t>
            </a:r>
            <a:r>
              <a:rPr lang="en-US" sz="2000" i="1" dirty="0" smtClean="0"/>
              <a:t>Iwao Hosako, Monique Brown and </a:t>
            </a:r>
            <a:r>
              <a:rPr lang="en-US" sz="2000" i="1" dirty="0"/>
              <a:t>Ken Hiraga. The </a:t>
            </a:r>
            <a:r>
              <a:rPr lang="en-US" sz="2000" i="1" dirty="0" smtClean="0"/>
              <a:t>802.15.3d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t>
            </a:r>
            <a:r>
              <a:rPr lang="en-US" sz="2800" dirty="0" smtClean="0"/>
              <a:t>Jörg Robert</a:t>
            </a:r>
            <a:endParaRPr lang="en-US" sz="2800" dirty="0" smtClean="0"/>
          </a:p>
          <a:p>
            <a:pPr marL="0" indent="0">
              <a:buNone/>
            </a:pPr>
            <a:r>
              <a:rPr lang="en-US" sz="2800" dirty="0" smtClean="0"/>
              <a:t>Seconded By:  </a:t>
            </a:r>
            <a:r>
              <a:rPr lang="en-US" sz="2800" dirty="0" smtClean="0"/>
              <a:t>Andrew Estrada</a:t>
            </a:r>
            <a:endParaRPr lang="en-US" sz="2800" dirty="0" smtClean="0"/>
          </a:p>
          <a:p>
            <a:pPr marL="0" indent="0">
              <a:buNone/>
            </a:pPr>
            <a:r>
              <a:rPr lang="en-US" sz="2800" dirty="0" smtClean="0"/>
              <a:t>y/a/n = </a:t>
            </a:r>
            <a:r>
              <a:rPr lang="en-US" sz="2800" dirty="0" smtClean="0"/>
              <a:t>5/0/0</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64944"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March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7563509"/>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a:t>
            </a:r>
            <a:r>
              <a:rPr lang="en-US" sz="2000" i="1" dirty="0" smtClean="0"/>
              <a:t>Sponsor </a:t>
            </a:r>
            <a:r>
              <a:rPr lang="en-US" sz="2000" i="1" dirty="0"/>
              <a:t>balloting of the </a:t>
            </a:r>
            <a:r>
              <a:rPr lang="en-US" sz="2000" i="1" dirty="0" smtClean="0"/>
              <a:t>P802.15.3d_D02 or current version with </a:t>
            </a:r>
            <a:r>
              <a:rPr lang="en-US" sz="2000" i="1" dirty="0"/>
              <a:t>the following membership: </a:t>
            </a:r>
            <a:r>
              <a:rPr lang="en-US" sz="2000" i="1" dirty="0" smtClean="0"/>
              <a:t>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a:t>
            </a:r>
          </a:p>
          <a:p>
            <a:pPr marL="0" indent="0">
              <a:buNone/>
            </a:pPr>
            <a:r>
              <a:rPr lang="en-US" sz="2800" dirty="0" smtClean="0"/>
              <a:t>Seconded By: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64944"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March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85001512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smtClean="0">
                <a:solidFill>
                  <a:schemeClr val="tx1"/>
                </a:solidFill>
              </a:rPr>
              <a:t>March </a:t>
            </a:r>
            <a:r>
              <a:rPr lang="de-DE" sz="4400" b="1" dirty="0" smtClean="0">
                <a:solidFill>
                  <a:schemeClr val="tx1"/>
                </a:solidFill>
              </a:rPr>
              <a:t>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a:t>
            </a:r>
            <a:r>
              <a:rPr lang="en-US" dirty="0" smtClean="0"/>
              <a:t>March</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5 </a:t>
            </a:r>
            <a:r>
              <a:rPr lang="de-DE" sz="2000" dirty="0" err="1" smtClean="0"/>
              <a:t>meetings</a:t>
            </a:r>
            <a:endParaRPr lang="de-DE" sz="2000" dirty="0" smtClean="0"/>
          </a:p>
          <a:p>
            <a:r>
              <a:rPr lang="de-DE" sz="2000" dirty="0" err="1" smtClean="0"/>
              <a:t>Documents</a:t>
            </a:r>
            <a:r>
              <a:rPr lang="de-DE" sz="2000" dirty="0" smtClean="0"/>
              <a:t> </a:t>
            </a:r>
            <a:r>
              <a:rPr lang="de-DE" sz="2000" dirty="0" err="1" smtClean="0"/>
              <a:t>worked</a:t>
            </a:r>
            <a:r>
              <a:rPr lang="de-DE" sz="2000" dirty="0" smtClean="0"/>
              <a:t> on</a:t>
            </a:r>
          </a:p>
          <a:p>
            <a:pPr lvl="1"/>
            <a:r>
              <a:rPr lang="de-DE" sz="1600" dirty="0" smtClean="0"/>
              <a:t>Response </a:t>
            </a:r>
            <a:r>
              <a:rPr lang="de-DE" sz="1600" dirty="0" err="1" smtClean="0"/>
              <a:t>to</a:t>
            </a:r>
            <a:r>
              <a:rPr lang="de-DE" sz="1600" dirty="0" smtClean="0"/>
              <a:t> Liaison Statement form ITU-R WP5A</a:t>
            </a:r>
          </a:p>
          <a:p>
            <a:pPr lvl="2"/>
            <a:r>
              <a:rPr lang="en-US" sz="1200" i="1" dirty="0" smtClean="0"/>
              <a:t>15-17-0180-02-003d-WP5A-Mobile-Draft_Report</a:t>
            </a:r>
          </a:p>
          <a:p>
            <a:pPr lvl="2"/>
            <a:r>
              <a:rPr lang="en-US" sz="1200" i="1" dirty="0" smtClean="0"/>
              <a:t>15-17-0194-00-003d-draft-ls-to-wp5a-char-above-275ghz </a:t>
            </a:r>
            <a:r>
              <a:rPr lang="de-DE" sz="1200" dirty="0" smtClean="0"/>
              <a:t>:</a:t>
            </a:r>
            <a:endParaRPr lang="de-DE" sz="1000" dirty="0" smtClean="0"/>
          </a:p>
          <a:p>
            <a:pPr lvl="1"/>
            <a:r>
              <a:rPr lang="de-DE" sz="1600" dirty="0" smtClean="0"/>
              <a:t>Response </a:t>
            </a:r>
            <a:r>
              <a:rPr lang="de-DE" sz="1600" dirty="0" err="1" smtClean="0"/>
              <a:t>to</a:t>
            </a:r>
            <a:r>
              <a:rPr lang="de-DE" sz="1600" dirty="0" smtClean="0"/>
              <a:t> Liaison Statement form ITU-R </a:t>
            </a:r>
            <a:r>
              <a:rPr lang="de-DE" sz="1600" dirty="0" smtClean="0"/>
              <a:t>WP5C</a:t>
            </a:r>
            <a:endParaRPr lang="de-DE" sz="1600" dirty="0" smtClean="0"/>
          </a:p>
          <a:p>
            <a:pPr lvl="2"/>
            <a:r>
              <a:rPr lang="en-US" sz="1200" i="1" dirty="0" smtClean="0"/>
              <a:t>15-17-0181-02-003d-WP5C-Fixed-Draft_Report</a:t>
            </a:r>
          </a:p>
          <a:p>
            <a:pPr lvl="2"/>
            <a:r>
              <a:rPr lang="en-US" sz="1200" i="1" dirty="0" smtClean="0"/>
              <a:t>15-17-0195-00-003d-draft-ls-to-wp5c-char-above-275ghz </a:t>
            </a:r>
            <a:r>
              <a:rPr lang="de-DE" sz="1200" dirty="0" smtClean="0"/>
              <a:t>:</a:t>
            </a:r>
            <a:endParaRPr lang="de-DE" sz="1000" dirty="0" smtClean="0"/>
          </a:p>
          <a:p>
            <a:pPr lvl="1"/>
            <a:r>
              <a:rPr lang="de-DE" sz="1600" dirty="0" err="1" smtClean="0"/>
              <a:t>Drafting</a:t>
            </a:r>
            <a:r>
              <a:rPr lang="de-DE" sz="1600" dirty="0" smtClean="0"/>
              <a:t> Position </a:t>
            </a:r>
            <a:r>
              <a:rPr lang="de-DE" sz="1600" dirty="0" err="1" smtClean="0"/>
              <a:t>Document</a:t>
            </a:r>
            <a:r>
              <a:rPr lang="de-DE" sz="1600" dirty="0" smtClean="0"/>
              <a:t> on IEEE 802 </a:t>
            </a:r>
            <a:r>
              <a:rPr lang="de-DE" sz="1600" dirty="0" err="1" smtClean="0"/>
              <a:t>position</a:t>
            </a:r>
            <a:r>
              <a:rPr lang="de-DE" sz="1600" dirty="0" smtClean="0"/>
              <a:t> on WRC AI 1.15</a:t>
            </a:r>
            <a:endParaRPr lang="de-DE" sz="1600" dirty="0" smtClean="0"/>
          </a:p>
          <a:p>
            <a:pPr lvl="2"/>
            <a:r>
              <a:rPr lang="en-US" sz="1200" i="1" dirty="0" smtClean="0"/>
              <a:t>15-17-0138-03-003d-draft_for_position_on_WRC19_AI1 15 </a:t>
            </a:r>
            <a:r>
              <a:rPr lang="de-DE" sz="1200" dirty="0" smtClean="0"/>
              <a:t>:</a:t>
            </a:r>
            <a:endParaRPr lang="de-DE" sz="1000" dirty="0" smtClean="0"/>
          </a:p>
          <a:p>
            <a:pPr lvl="1"/>
            <a:r>
              <a:rPr lang="de-DE" sz="1600" dirty="0" err="1" smtClean="0"/>
              <a:t>Drafting</a:t>
            </a:r>
            <a:r>
              <a:rPr lang="de-DE" sz="1600" dirty="0" smtClean="0"/>
              <a:t> PAR/CSD </a:t>
            </a:r>
            <a:r>
              <a:rPr lang="de-DE" sz="1600" dirty="0" err="1" smtClean="0"/>
              <a:t>for</a:t>
            </a:r>
            <a:r>
              <a:rPr lang="de-DE" sz="1600" dirty="0" smtClean="0"/>
              <a:t> IEEE 802.1AC </a:t>
            </a:r>
            <a:r>
              <a:rPr lang="de-DE" sz="1600" dirty="0" err="1" smtClean="0"/>
              <a:t>amendment</a:t>
            </a:r>
            <a:endParaRPr lang="de-DE" sz="1600" dirty="0" smtClean="0"/>
          </a:p>
          <a:p>
            <a:pPr lvl="2"/>
            <a:r>
              <a:rPr lang="en-US" sz="1200" i="1" dirty="0" smtClean="0"/>
              <a:t>15-17-0198-03-003d-draft-csd-for-801-1ac-amendment</a:t>
            </a:r>
          </a:p>
          <a:p>
            <a:pPr lvl="2"/>
            <a:r>
              <a:rPr lang="en-US" sz="1200" i="1" dirty="0" smtClean="0"/>
              <a:t>15-17-0199-03-003d-draft-par-for-801-1ac-amendment </a:t>
            </a:r>
            <a:r>
              <a:rPr lang="de-DE" sz="1200" dirty="0" smtClean="0"/>
              <a:t>:</a:t>
            </a:r>
            <a:endParaRPr lang="de-DE" sz="1000" dirty="0" smtClean="0"/>
          </a:p>
          <a:p>
            <a:pPr lvl="1"/>
            <a:r>
              <a:rPr lang="de-DE" sz="1600" dirty="0" smtClean="0"/>
              <a:t>Comment </a:t>
            </a:r>
            <a:r>
              <a:rPr lang="de-DE" sz="1600" dirty="0" err="1" smtClean="0"/>
              <a:t>resolution</a:t>
            </a:r>
            <a:r>
              <a:rPr lang="de-DE" sz="1600" dirty="0" smtClean="0"/>
              <a:t> on LB136</a:t>
            </a:r>
            <a:endParaRPr lang="de-DE" sz="1600" dirty="0" smtClean="0"/>
          </a:p>
          <a:p>
            <a:pPr lvl="2"/>
            <a:r>
              <a:rPr lang="en-US" sz="1200" i="1" dirty="0" smtClean="0"/>
              <a:t>15-17-0128-02-003d-p802-15-tg3d-consolidated-comment-entry-form </a:t>
            </a:r>
            <a:r>
              <a:rPr lang="de-DE" sz="1200" dirty="0" smtClean="0"/>
              <a:t>:</a:t>
            </a:r>
            <a:endParaRPr lang="de-DE" sz="10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LB 136 Results</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Letter </a:t>
            </a:r>
            <a:r>
              <a:rPr lang="en-US" altLang="en-US" sz="2200" dirty="0" smtClean="0"/>
              <a:t>Ballot </a:t>
            </a:r>
            <a:r>
              <a:rPr lang="en-US" altLang="en-US" sz="2200" dirty="0" err="1" smtClean="0"/>
              <a:t>Recirc</a:t>
            </a:r>
            <a:r>
              <a:rPr lang="en-US" altLang="en-US" sz="2200" dirty="0" smtClean="0"/>
              <a:t> 1(P802.15.3d/D02)</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Opened: </a:t>
            </a:r>
            <a:r>
              <a:rPr lang="en-US" altLang="en-US" sz="2200" dirty="0" smtClean="0"/>
              <a:t>28-Feb-2017</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Closed: </a:t>
            </a:r>
            <a:r>
              <a:rPr lang="en-US" altLang="en-US" sz="2200" dirty="0" smtClean="0"/>
              <a:t>15-Mar-2017</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Vote results (pool of </a:t>
            </a:r>
            <a:r>
              <a:rPr lang="en-US" altLang="en-US" sz="2200" dirty="0" smtClean="0"/>
              <a:t>94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68 </a:t>
            </a:r>
            <a:r>
              <a:rPr lang="en-US" altLang="en-US" sz="2200" dirty="0" smtClean="0"/>
              <a:t>responses </a:t>
            </a:r>
            <a:r>
              <a:rPr lang="en-US" altLang="en-US" sz="2200" dirty="0" smtClean="0"/>
              <a:t>(72% </a:t>
            </a:r>
            <a:r>
              <a:rPr lang="en-US" altLang="en-US" sz="2200" dirty="0" smtClean="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dirty="0" smtClean="0"/>
              <a:t>57 </a:t>
            </a:r>
            <a:r>
              <a:rPr lang="en-US" altLang="en-US" dirty="0" smtClean="0"/>
              <a:t>yes, </a:t>
            </a:r>
            <a:r>
              <a:rPr lang="en-US" altLang="en-US" dirty="0" smtClean="0"/>
              <a:t>0 </a:t>
            </a:r>
            <a:r>
              <a:rPr lang="en-US" altLang="en-US" dirty="0" smtClean="0"/>
              <a:t>no </a:t>
            </a:r>
            <a:r>
              <a:rPr lang="en-US" altLang="en-US" dirty="0" smtClean="0"/>
              <a:t>(100% </a:t>
            </a:r>
            <a:r>
              <a:rPr lang="en-US" altLang="en-US"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dirty="0" smtClean="0"/>
              <a:t>11 </a:t>
            </a:r>
            <a:r>
              <a:rPr lang="en-US" altLang="en-US" dirty="0" smtClean="0"/>
              <a:t>abstain </a:t>
            </a:r>
            <a:r>
              <a:rPr lang="en-US" altLang="en-US" dirty="0" smtClean="0"/>
              <a:t>(16 % </a:t>
            </a:r>
            <a:r>
              <a:rPr lang="en-US" altLang="en-US" dirty="0" smtClean="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2 </a:t>
            </a:r>
            <a:r>
              <a:rPr lang="en-US" altLang="en-US" sz="2200" dirty="0" smtClean="0"/>
              <a:t>comments from </a:t>
            </a:r>
            <a:r>
              <a:rPr lang="en-US" altLang="en-US" sz="2200" dirty="0" smtClean="0"/>
              <a:t>1 commenter</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0 marked as MBS</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200" dirty="0" smtClean="0"/>
              <a:t>Comment </a:t>
            </a:r>
            <a:r>
              <a:rPr lang="en-US" altLang="en-US" sz="2200" dirty="0" smtClean="0"/>
              <a:t>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https://mentor.ieee.org/802.15/dcn/17/15-17-0128-03-003d-p802-15-tg3d-consolidated-comment-entry-form.xlsx</a:t>
            </a:r>
            <a:r>
              <a:rPr lang="en-US" altLang="en-US" sz="1600" dirty="0" smtClean="0"/>
              <a:t> – sheet LB136_Comments</a:t>
            </a:r>
            <a:endParaRPr lang="en-US" altLang="en-US" sz="2200" dirty="0" smtClean="0"/>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March 2017</a:t>
            </a:r>
            <a:endParaRPr lang="en-US" kern="0" dirty="0"/>
          </a:p>
        </p:txBody>
      </p:sp>
      <p:sp>
        <p:nvSpPr>
          <p:cNvPr id="13" name="Rectangle 5"/>
          <p:cNvSpPr>
            <a:spLocks noGrp="1" noChangeArrowheads="1"/>
          </p:cNvSpPr>
          <p:nvPr>
            <p:ph type="ftr" sz="quarter" idx="11"/>
          </p:nvPr>
        </p:nvSpPr>
        <p:spPr>
          <a:xfrm>
            <a:off x="6162675" y="6290231"/>
            <a:ext cx="2447925" cy="369332"/>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Thomas Kürner, TU Braunschweig</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err="1" smtClean="0"/>
              <a:t>Drafting</a:t>
            </a:r>
            <a:r>
              <a:rPr lang="de-DE" sz="2200" dirty="0" smtClean="0"/>
              <a:t> </a:t>
            </a:r>
            <a:r>
              <a:rPr lang="de-DE" sz="2200" dirty="0" err="1" smtClean="0"/>
              <a:t>responses</a:t>
            </a:r>
            <a:r>
              <a:rPr lang="de-DE" sz="2200" dirty="0" smtClean="0"/>
              <a:t> </a:t>
            </a:r>
            <a:r>
              <a:rPr lang="de-DE" sz="2200" dirty="0" err="1" smtClean="0"/>
              <a:t>to</a:t>
            </a:r>
            <a:r>
              <a:rPr lang="de-DE" sz="2200" dirty="0" smtClean="0"/>
              <a:t> Liaison </a:t>
            </a:r>
            <a:r>
              <a:rPr lang="de-DE" sz="2200" dirty="0" smtClean="0"/>
              <a:t>Statements </a:t>
            </a:r>
            <a:r>
              <a:rPr lang="de-DE" sz="2200" dirty="0" err="1" smtClean="0"/>
              <a:t>from</a:t>
            </a:r>
            <a:r>
              <a:rPr lang="de-DE" sz="2200" dirty="0" smtClean="0"/>
              <a:t> ITU-R WP5A and ITU-R </a:t>
            </a:r>
            <a:r>
              <a:rPr lang="de-DE" sz="2200" dirty="0" smtClean="0"/>
              <a:t>WP5C</a:t>
            </a:r>
          </a:p>
          <a:p>
            <a:pPr lvl="1"/>
            <a:r>
              <a:rPr lang="de-DE" sz="2200" dirty="0" err="1" smtClean="0"/>
              <a:t>Drafting</a:t>
            </a:r>
            <a:r>
              <a:rPr lang="de-DE" sz="2200" dirty="0" smtClean="0"/>
              <a:t> </a:t>
            </a:r>
            <a:r>
              <a:rPr lang="de-DE" sz="2200" dirty="0" smtClean="0"/>
              <a:t>Input on WRC AI 1.15 </a:t>
            </a:r>
            <a:r>
              <a:rPr lang="de-DE" sz="2200" dirty="0" err="1" smtClean="0"/>
              <a:t>to</a:t>
            </a:r>
            <a:r>
              <a:rPr lang="de-DE" sz="2200" dirty="0" smtClean="0"/>
              <a:t> IEEE 802 </a:t>
            </a:r>
            <a:r>
              <a:rPr lang="de-DE" sz="2200" dirty="0" err="1" smtClean="0"/>
              <a:t>Postioning</a:t>
            </a:r>
            <a:r>
              <a:rPr lang="de-DE" sz="2200" dirty="0" smtClean="0"/>
              <a:t> </a:t>
            </a:r>
            <a:r>
              <a:rPr lang="de-DE" sz="2200" dirty="0" err="1" smtClean="0"/>
              <a:t>Document</a:t>
            </a:r>
            <a:endParaRPr lang="de-DE" sz="2200" dirty="0" smtClean="0"/>
          </a:p>
          <a:p>
            <a:pPr lvl="1"/>
            <a:r>
              <a:rPr lang="de-DE" sz="2200" dirty="0" err="1" smtClean="0"/>
              <a:t>Drafting</a:t>
            </a:r>
            <a:r>
              <a:rPr lang="de-DE" sz="2200" dirty="0" smtClean="0"/>
              <a:t> PAR/CSD </a:t>
            </a:r>
            <a:r>
              <a:rPr lang="de-DE" sz="2200" dirty="0" err="1" smtClean="0"/>
              <a:t>for</a:t>
            </a:r>
            <a:r>
              <a:rPr lang="de-DE" sz="2200" dirty="0" smtClean="0"/>
              <a:t> 802.1AC </a:t>
            </a:r>
            <a:r>
              <a:rPr lang="de-DE" sz="2200" dirty="0" err="1" smtClean="0"/>
              <a:t>amendment</a:t>
            </a:r>
            <a:endParaRPr lang="de-DE" sz="2200" dirty="0" smtClean="0"/>
          </a:p>
          <a:p>
            <a:pPr lvl="1"/>
            <a:r>
              <a:rPr lang="de-DE" sz="2200" dirty="0" smtClean="0"/>
              <a:t>Comment </a:t>
            </a:r>
            <a:r>
              <a:rPr lang="de-DE" sz="2200" dirty="0" err="1" smtClean="0"/>
              <a:t>resolution</a:t>
            </a:r>
            <a:r>
              <a:rPr lang="de-DE" sz="2200" dirty="0" smtClean="0"/>
              <a:t> </a:t>
            </a:r>
            <a:r>
              <a:rPr lang="de-DE" sz="2200" dirty="0" err="1" smtClean="0"/>
              <a:t>from</a:t>
            </a:r>
            <a:r>
              <a:rPr lang="de-DE" sz="2200" dirty="0" smtClean="0"/>
              <a:t> LB 136 (</a:t>
            </a:r>
            <a:r>
              <a:rPr lang="de-DE" sz="2200" dirty="0" err="1" smtClean="0"/>
              <a:t>recirc</a:t>
            </a:r>
            <a:r>
              <a:rPr lang="de-DE" sz="2200" dirty="0" smtClean="0"/>
              <a:t> 1)</a:t>
            </a:r>
          </a:p>
          <a:p>
            <a:pPr lvl="1"/>
            <a:r>
              <a:rPr lang="de-DE" sz="2200" dirty="0" smtClean="0"/>
              <a:t>TG </a:t>
            </a:r>
            <a:r>
              <a:rPr lang="de-DE" sz="2200" dirty="0" err="1" smtClean="0"/>
              <a:t>motion</a:t>
            </a:r>
            <a:r>
              <a:rPr lang="de-DE" sz="2200" dirty="0" smtClean="0"/>
              <a:t> </a:t>
            </a:r>
            <a:r>
              <a:rPr lang="de-DE" sz="2200" dirty="0" err="1" smtClean="0"/>
              <a:t>for</a:t>
            </a:r>
            <a:r>
              <a:rPr lang="de-DE" sz="2200" dirty="0" smtClean="0"/>
              <a:t> </a:t>
            </a:r>
            <a:r>
              <a:rPr lang="de-DE" sz="2200" dirty="0" err="1" smtClean="0"/>
              <a:t>submission</a:t>
            </a:r>
            <a:r>
              <a:rPr lang="de-DE" sz="2200" dirty="0" smtClean="0"/>
              <a:t> of D2 </a:t>
            </a:r>
            <a:r>
              <a:rPr lang="de-DE" sz="2200" dirty="0" err="1" smtClean="0"/>
              <a:t>for</a:t>
            </a:r>
            <a:r>
              <a:rPr lang="de-DE" sz="2200" dirty="0" smtClean="0"/>
              <a:t> Sponsor Ballot</a:t>
            </a:r>
          </a:p>
          <a:p>
            <a:pPr lvl="1"/>
            <a:r>
              <a:rPr lang="de-DE" sz="2200" dirty="0" smtClean="0"/>
              <a:t>TG </a:t>
            </a:r>
            <a:r>
              <a:rPr lang="de-DE" sz="2200" dirty="0" err="1" smtClean="0"/>
              <a:t>motion</a:t>
            </a:r>
            <a:r>
              <a:rPr lang="de-DE" sz="2200" dirty="0" smtClean="0"/>
              <a:t> </a:t>
            </a:r>
            <a:r>
              <a:rPr lang="de-DE" sz="2200" dirty="0" err="1" smtClean="0"/>
              <a:t>for</a:t>
            </a:r>
            <a:r>
              <a:rPr lang="de-DE" sz="2200" dirty="0" smtClean="0"/>
              <a:t> </a:t>
            </a:r>
            <a:r>
              <a:rPr lang="de-DE" sz="2200" dirty="0" err="1" smtClean="0"/>
              <a:t>formation</a:t>
            </a:r>
            <a:r>
              <a:rPr lang="de-DE" sz="2200" dirty="0" smtClean="0"/>
              <a:t> of a BRC </a:t>
            </a:r>
            <a:r>
              <a:rPr lang="de-DE" sz="2200" dirty="0" err="1" smtClean="0"/>
              <a:t>for</a:t>
            </a:r>
            <a:r>
              <a:rPr lang="de-DE" sz="2200" dirty="0" smtClean="0"/>
              <a:t> </a:t>
            </a:r>
            <a:r>
              <a:rPr lang="de-DE" sz="2200" dirty="0" smtClean="0"/>
              <a:t>LB</a:t>
            </a:r>
          </a:p>
          <a:p>
            <a:pPr lvl="1"/>
            <a:r>
              <a:rPr lang="de-DE" sz="2200" dirty="0" smtClean="0"/>
              <a:t>TG </a:t>
            </a:r>
            <a:r>
              <a:rPr lang="de-DE" sz="2200" dirty="0" err="1" smtClean="0"/>
              <a:t>motion</a:t>
            </a:r>
            <a:r>
              <a:rPr lang="de-DE" sz="2200" dirty="0" smtClean="0"/>
              <a:t> </a:t>
            </a:r>
            <a:r>
              <a:rPr lang="de-DE" sz="2200" dirty="0" err="1" smtClean="0"/>
              <a:t>for</a:t>
            </a:r>
            <a:r>
              <a:rPr lang="de-DE" sz="2200" dirty="0" smtClean="0"/>
              <a:t> </a:t>
            </a:r>
            <a:r>
              <a:rPr lang="de-DE" sz="2200" dirty="0" err="1" smtClean="0"/>
              <a:t>formation</a:t>
            </a:r>
            <a:r>
              <a:rPr lang="de-DE" sz="2200" dirty="0" smtClean="0"/>
              <a:t> of a BRC </a:t>
            </a:r>
            <a:r>
              <a:rPr lang="de-DE" sz="2200" dirty="0" err="1" smtClean="0"/>
              <a:t>for</a:t>
            </a:r>
            <a:r>
              <a:rPr lang="de-DE" sz="2200" dirty="0" smtClean="0"/>
              <a:t> SB</a:t>
            </a:r>
          </a:p>
          <a:p>
            <a:pPr lvl="1"/>
            <a:r>
              <a:rPr lang="de-DE" sz="2200" dirty="0" smtClean="0"/>
              <a:t>Review of Time </a:t>
            </a:r>
            <a:r>
              <a:rPr lang="de-DE" sz="2200" dirty="0" err="1" smtClean="0"/>
              <a:t>Planning</a:t>
            </a:r>
            <a:r>
              <a:rPr lang="de-DE" sz="2200" dirty="0" smtClean="0"/>
              <a:t> </a:t>
            </a:r>
            <a:r>
              <a:rPr lang="de-DE" sz="2200" dirty="0" err="1" smtClean="0"/>
              <a:t>doc</a:t>
            </a:r>
            <a:r>
              <a:rPr lang="de-DE" sz="2200" dirty="0" smtClean="0"/>
              <a:t>. 14/0155r12</a:t>
            </a:r>
            <a:endParaRPr lang="de-DE" sz="22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a:t>
            </a:r>
            <a:r>
              <a:rPr lang="de-DE" dirty="0" err="1" smtClean="0"/>
              <a:t>Daejeon</a:t>
            </a:r>
            <a:r>
              <a:rPr lang="de-DE" dirty="0" smtClean="0"/>
              <a:t> May </a:t>
            </a:r>
            <a:r>
              <a:rPr lang="de-DE" dirty="0" smtClean="0"/>
              <a:t>2017</a:t>
            </a:r>
            <a:endParaRPr lang="de-DE" dirty="0"/>
          </a:p>
        </p:txBody>
      </p:sp>
      <p:sp>
        <p:nvSpPr>
          <p:cNvPr id="3" name="Inhaltsplatzhalter 2"/>
          <p:cNvSpPr>
            <a:spLocks noGrp="1"/>
          </p:cNvSpPr>
          <p:nvPr>
            <p:ph idx="1"/>
          </p:nvPr>
        </p:nvSpPr>
        <p:spPr/>
        <p:txBody>
          <a:bodyPr/>
          <a:lstStyle/>
          <a:p>
            <a:r>
              <a:rPr lang="de-DE" sz="2400" dirty="0" smtClean="0"/>
              <a:t>Comment </a:t>
            </a:r>
            <a:r>
              <a:rPr lang="de-DE" sz="2400" dirty="0" err="1" smtClean="0"/>
              <a:t>resolution</a:t>
            </a:r>
            <a:r>
              <a:rPr lang="de-DE" sz="2400" dirty="0" smtClean="0"/>
              <a:t> </a:t>
            </a:r>
            <a:r>
              <a:rPr lang="de-DE" sz="2400" dirty="0" err="1" smtClean="0"/>
              <a:t>from</a:t>
            </a:r>
            <a:r>
              <a:rPr lang="de-DE" sz="2400" dirty="0" smtClean="0"/>
              <a:t> </a:t>
            </a:r>
            <a:r>
              <a:rPr lang="de-DE" sz="2400" dirty="0" smtClean="0"/>
              <a:t>SB</a:t>
            </a:r>
            <a:endParaRPr lang="de-DE" sz="2400" dirty="0" smtClean="0"/>
          </a:p>
        </p:txBody>
      </p:sp>
      <p:sp>
        <p:nvSpPr>
          <p:cNvPr id="4" name="Datumsplatzhalter 3"/>
          <p:cNvSpPr>
            <a:spLocks noGrp="1"/>
          </p:cNvSpPr>
          <p:nvPr>
            <p:ph type="dt" sz="half" idx="10"/>
          </p:nvPr>
        </p:nvSpPr>
        <p:spPr/>
        <p:txBody>
          <a:bodyPr/>
          <a:lstStyle/>
          <a:p>
            <a:r>
              <a:rPr lang="en-US" dirty="0" smtClean="0"/>
              <a:t>March </a:t>
            </a:r>
            <a:r>
              <a:rPr lang="en-US" dirty="0" smtClean="0"/>
              <a:t>2017</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3" name="Inhaltsplatzhalter 2"/>
          <p:cNvSpPr>
            <a:spLocks noGrp="1"/>
          </p:cNvSpPr>
          <p:nvPr>
            <p:ph idx="1"/>
          </p:nvPr>
        </p:nvSpPr>
        <p:spPr>
          <a:xfrm>
            <a:off x="419101" y="1981200"/>
            <a:ext cx="8277224" cy="4114800"/>
          </a:xfrm>
        </p:spPr>
        <p:txBody>
          <a:bodyPr/>
          <a:lstStyle/>
          <a:p>
            <a:pPr>
              <a:buNone/>
            </a:pPr>
            <a:endParaRPr lang="de-DE" sz="2400" dirty="0" smtClean="0"/>
          </a:p>
          <a:p>
            <a:pPr lvl="1"/>
            <a:r>
              <a:rPr lang="de-DE" sz="1800" dirty="0" smtClean="0"/>
              <a:t>25.04.17</a:t>
            </a:r>
            <a:r>
              <a:rPr lang="de-DE" sz="1800" dirty="0" smtClean="0"/>
              <a:t>, 6am-7am, (CET), 2pm-3pm (JST) / </a:t>
            </a:r>
            <a:r>
              <a:rPr lang="de-DE" sz="1800" dirty="0" smtClean="0"/>
              <a:t>24.04.17</a:t>
            </a:r>
            <a:r>
              <a:rPr lang="de-DE" sz="1800" dirty="0" smtClean="0"/>
              <a:t>, 9pm-10pm (PST)</a:t>
            </a:r>
          </a:p>
          <a:p>
            <a:pPr lvl="1"/>
            <a:r>
              <a:rPr lang="de-DE" sz="1800" dirty="0" smtClean="0"/>
              <a:t>02.05.17</a:t>
            </a:r>
            <a:r>
              <a:rPr lang="de-DE" sz="1800" dirty="0" smtClean="0"/>
              <a:t>, 6am-8am, (CET), 2pm-4pm (JST) / </a:t>
            </a:r>
            <a:r>
              <a:rPr lang="de-DE" sz="1800" dirty="0" smtClean="0"/>
              <a:t>01.05.17</a:t>
            </a:r>
            <a:r>
              <a:rPr lang="de-DE" sz="1800" dirty="0" smtClean="0"/>
              <a:t>, 9pm-11pm (PST)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dirty="0" smtClean="0"/>
              <a:t>March </a:t>
            </a:r>
            <a:r>
              <a:rPr lang="en-US" dirty="0" smtClean="0"/>
              <a:t>2017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802.15.3d TG </a:t>
            </a:r>
            <a:r>
              <a:rPr lang="en-US" sz="2000" i="1" dirty="0"/>
              <a:t>approve the formation of a Ballot Resolution Committee (BRC) for the WG balloting of the </a:t>
            </a:r>
            <a:r>
              <a:rPr lang="en-US" sz="2000" i="1" dirty="0" smtClean="0"/>
              <a:t>P802.15.3d_D02 or current version with </a:t>
            </a:r>
            <a:r>
              <a:rPr lang="en-US" sz="2000" i="1" dirty="0"/>
              <a:t>the following membership: </a:t>
            </a:r>
            <a:r>
              <a:rPr lang="en-US" sz="2000" i="1" dirty="0" smtClean="0"/>
              <a:t>Thomas Kürner </a:t>
            </a:r>
            <a:r>
              <a:rPr lang="en-US" sz="2000" i="1" dirty="0"/>
              <a:t>(Chair), </a:t>
            </a:r>
            <a:r>
              <a:rPr lang="en-US" sz="2000" i="1" dirty="0" smtClean="0"/>
              <a:t>Iwao Hosako, Monique Brown and </a:t>
            </a:r>
            <a:r>
              <a:rPr lang="en-US" sz="2000" i="1" dirty="0"/>
              <a:t>Ken Hiraga. The </a:t>
            </a:r>
            <a:r>
              <a:rPr lang="en-US" sz="2000" i="1" dirty="0" smtClean="0"/>
              <a:t>802.15.3d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Jörg Robert</a:t>
            </a:r>
          </a:p>
          <a:p>
            <a:pPr marL="0" indent="0">
              <a:buNone/>
            </a:pPr>
            <a:r>
              <a:rPr lang="en-US" sz="2800" dirty="0" smtClean="0"/>
              <a:t>Seconded By:  Andrew Estrada</a:t>
            </a:r>
          </a:p>
          <a:p>
            <a:pPr marL="0" indent="0">
              <a:buNone/>
            </a:pPr>
            <a:r>
              <a:rPr lang="en-US" sz="2800" dirty="0" smtClean="0"/>
              <a:t>y/a/n = 5/0/0</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756350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P802.15.3d_D02 or current version with </a:t>
            </a:r>
            <a:r>
              <a:rPr lang="en-US" sz="2000" i="1" dirty="0"/>
              <a:t>the following membership: </a:t>
            </a:r>
            <a:r>
              <a:rPr lang="en-US" sz="2000" i="1" dirty="0" smtClean="0"/>
              <a:t>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a:t>
            </a:r>
          </a:p>
          <a:p>
            <a:pPr marL="0" indent="0">
              <a:buNone/>
            </a:pPr>
            <a:r>
              <a:rPr lang="en-US" sz="2800" dirty="0" smtClean="0"/>
              <a:t>Seconded By: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85001512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902</Words>
  <Application>Microsoft Office PowerPoint</Application>
  <PresentationFormat>Bildschirmpräsentation (4:3)</PresentationFormat>
  <Paragraphs>126</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IEEE-P802_15</vt:lpstr>
      <vt:lpstr>Folie 1</vt:lpstr>
      <vt:lpstr>TG 3d March 2017 Closing Report</vt:lpstr>
      <vt:lpstr>Meetings/Contributions</vt:lpstr>
      <vt:lpstr>Folie 4</vt:lpstr>
      <vt:lpstr>Tasks Completed</vt:lpstr>
      <vt:lpstr>Plans for Daejeon May 2017</vt:lpstr>
      <vt:lpstr>BRC Calls</vt:lpstr>
      <vt:lpstr>TG Motion</vt:lpstr>
      <vt:lpstr>WG Motion</vt:lpstr>
      <vt:lpstr>TG Motion to Forward 802.15.3d to Sponsor Ballot</vt:lpstr>
      <vt:lpstr>Folie 11</vt:lpstr>
      <vt:lpstr>TG Motion</vt:lpstr>
      <vt:lpstr>WG 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174</cp:revision>
  <cp:lastPrinted>1998-02-10T13:28:06Z</cp:lastPrinted>
  <dcterms:created xsi:type="dcterms:W3CDTF">2012-11-14T22:04:21Z</dcterms:created>
  <dcterms:modified xsi:type="dcterms:W3CDTF">2017-03-16T19:44:35Z</dcterms:modified>
</cp:coreProperties>
</file>