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Microsoft_Equation1.bin" ContentType="application/vnd.openxmlformats-officedocument.oleObject"/>
  <Override PartName="/ppt/embeddings/oleObject1.bin" ContentType="application/vnd.openxmlformats-officedocument.oleObject"/>
  <Override PartName="/ppt/embeddings/oleObject2.bin" ContentType="application/vnd.openxmlformats-officedocument.oleObject"/>
  <Override PartName="/ppt/embeddings/Microsoft_Equation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60" r:id="rId4"/>
    <p:sldId id="261" r:id="rId5"/>
    <p:sldId id="263" r:id="rId6"/>
    <p:sldId id="265" r:id="rId7"/>
    <p:sldId id="264" r:id="rId8"/>
    <p:sldId id="26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43" autoAdjust="0"/>
  </p:normalViewPr>
  <p:slideViewPr>
    <p:cSldViewPr snapToGrid="0" snapToObjects="1">
      <p:cViewPr varScale="1">
        <p:scale>
          <a:sx n="93" d="100"/>
          <a:sy n="93" d="100"/>
        </p:scale>
        <p:origin x="-4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B0DEDA-91AC-EB4F-A0C5-39DD6BB68C2C}" type="datetimeFigureOut">
              <a:rPr lang="en-US" smtClean="0"/>
              <a:t>3/14/17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12C0C-A829-3049-ADE8-1CFBE9397F16}" type="slidenum">
              <a:rPr lang="en-US" smtClean="0"/>
              <a:t>‹#›</a:t>
            </a:fld>
            <a:endParaRPr lang="en-US"/>
          </a:p>
        </p:txBody>
      </p:sp>
    </p:spTree>
    <p:extLst>
      <p:ext uri="{BB962C8B-B14F-4D97-AF65-F5344CB8AC3E}">
        <p14:creationId xmlns:p14="http://schemas.microsoft.com/office/powerpoint/2010/main" val="4953162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936BB7-0C9B-DA4C-84AB-ED4AEBFB75AC}"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55214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36BB7-0C9B-DA4C-84AB-ED4AEBFB75AC}"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204165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36BB7-0C9B-DA4C-84AB-ED4AEBFB75AC}"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841875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endParaRPr lang="en-US"/>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endParaRPr lang="en-US"/>
          </a:p>
        </p:txBody>
      </p:sp>
      <p:sp>
        <p:nvSpPr>
          <p:cNvPr id="7" name="Rectangle 6"/>
          <p:cNvSpPr>
            <a:spLocks noGrp="1" noChangeArrowheads="1"/>
          </p:cNvSpPr>
          <p:nvPr>
            <p:ph type="sldNum" sz="quarter" idx="12"/>
          </p:nvPr>
        </p:nvSpPr>
        <p:spPr>
          <a:xfrm>
            <a:off x="6477000" y="4953000"/>
            <a:ext cx="2133600" cy="476250"/>
          </a:xfrm>
          <a:prstGeom prst="rect">
            <a:avLst/>
          </a:prstGeom>
          <a:ln/>
        </p:spPr>
        <p:txBody>
          <a:bodyPr/>
          <a:lstStyle>
            <a:lvl1pPr>
              <a:defRPr/>
            </a:lvl1pPr>
          </a:lstStyle>
          <a:p>
            <a:fld id="{7E910644-CC5B-FA4D-8516-5EC882EC98C1}" type="slidenum">
              <a:rPr lang="en-US"/>
              <a:pPr/>
              <a:t>‹#›</a:t>
            </a:fld>
            <a:endParaRPr lang="en-US"/>
          </a:p>
        </p:txBody>
      </p:sp>
    </p:spTree>
    <p:extLst>
      <p:ext uri="{BB962C8B-B14F-4D97-AF65-F5344CB8AC3E}">
        <p14:creationId xmlns:p14="http://schemas.microsoft.com/office/powerpoint/2010/main" val="3229574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endParaRPr lang="en-US"/>
          </a:p>
        </p:txBody>
      </p:sp>
      <p:sp>
        <p:nvSpPr>
          <p:cNvPr id="7"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endParaRPr lang="en-US"/>
          </a:p>
        </p:txBody>
      </p:sp>
      <p:sp>
        <p:nvSpPr>
          <p:cNvPr id="8" name="Rectangle 6"/>
          <p:cNvSpPr>
            <a:spLocks noGrp="1" noChangeArrowheads="1"/>
          </p:cNvSpPr>
          <p:nvPr>
            <p:ph type="sldNum" sz="quarter" idx="12"/>
          </p:nvPr>
        </p:nvSpPr>
        <p:spPr>
          <a:xfrm>
            <a:off x="6477000" y="4953000"/>
            <a:ext cx="2133600" cy="476250"/>
          </a:xfrm>
          <a:prstGeom prst="rect">
            <a:avLst/>
          </a:prstGeom>
          <a:ln/>
        </p:spPr>
        <p:txBody>
          <a:bodyPr/>
          <a:lstStyle>
            <a:lvl1pPr>
              <a:defRPr/>
            </a:lvl1pPr>
          </a:lstStyle>
          <a:p>
            <a:fld id="{95B18183-5919-5D45-B9F3-F2E23D9CE0B4}" type="slidenum">
              <a:rPr lang="en-US"/>
              <a:pPr/>
              <a:t>‹#›</a:t>
            </a:fld>
            <a:endParaRPr lang="en-US"/>
          </a:p>
        </p:txBody>
      </p:sp>
    </p:spTree>
    <p:extLst>
      <p:ext uri="{BB962C8B-B14F-4D97-AF65-F5344CB8AC3E}">
        <p14:creationId xmlns:p14="http://schemas.microsoft.com/office/powerpoint/2010/main" val="246738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36BB7-0C9B-DA4C-84AB-ED4AEBFB75AC}"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303072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36BB7-0C9B-DA4C-84AB-ED4AEBFB75AC}"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3720132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936BB7-0C9B-DA4C-84AB-ED4AEBFB75AC}"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3632045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936BB7-0C9B-DA4C-84AB-ED4AEBFB75AC}" type="datetimeFigureOut">
              <a:rPr lang="en-US" smtClean="0"/>
              <a:t>3/14/17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392282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936BB7-0C9B-DA4C-84AB-ED4AEBFB75AC}" type="datetimeFigureOut">
              <a:rPr lang="en-US" smtClean="0"/>
              <a:t>3/14/17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221602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36BB7-0C9B-DA4C-84AB-ED4AEBFB75AC}" type="datetimeFigureOut">
              <a:rPr lang="en-US" smtClean="0"/>
              <a:t>3/14/17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343142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36BB7-0C9B-DA4C-84AB-ED4AEBFB75AC}"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124446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36BB7-0C9B-DA4C-84AB-ED4AEBFB75AC}"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21C2E-6B08-B641-B737-A4B3DBCFABC3}" type="slidenum">
              <a:rPr lang="en-US" smtClean="0"/>
              <a:t>‹#›</a:t>
            </a:fld>
            <a:endParaRPr lang="en-US"/>
          </a:p>
        </p:txBody>
      </p:sp>
    </p:spTree>
    <p:extLst>
      <p:ext uri="{BB962C8B-B14F-4D97-AF65-F5344CB8AC3E}">
        <p14:creationId xmlns:p14="http://schemas.microsoft.com/office/powerpoint/2010/main" val="20265460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936BB7-0C9B-DA4C-84AB-ED4AEBFB75AC}" type="datetimeFigureOut">
              <a:rPr lang="en-US" smtClean="0"/>
              <a:t>3/14/17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21C2E-6B08-B641-B737-A4B3DBCFABC3}" type="slidenum">
              <a:rPr lang="en-US" smtClean="0"/>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2017</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a:t>
            </a:r>
            <a:r>
              <a:rPr lang="en-US" sz="1400" b="1" dirty="0" smtClean="0">
                <a:latin typeface="Times New Roman" pitchFamily="18" charset="0"/>
                <a:cs typeface="Times New Roman" pitchFamily="18" charset="0"/>
              </a:rPr>
              <a:t>0197-</a:t>
            </a:r>
            <a:r>
              <a:rPr lang="en-US" sz="1400" b="1" dirty="0" smtClean="0">
                <a:latin typeface="Times New Roman" pitchFamily="18" charset="0"/>
                <a:cs typeface="Times New Roman" pitchFamily="18" charset="0"/>
              </a:rPr>
              <a:t>00-</a:t>
            </a:r>
            <a:r>
              <a:rPr lang="en-US" sz="1400" b="1" dirty="0"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2484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2484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Soo-Young Chang, SYCA,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72554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3.wmf"/><Relationship Id="rId7" Type="http://schemas.openxmlformats.org/officeDocument/2006/relationships/oleObject" Target="../embeddings/Microsoft_Equation2.bin"/><Relationship Id="rId8"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262980"/>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CHANNEL MODELS FOR VEHICULAR LIGHT COMMUNICATION APPLICATIONS </a:t>
            </a:r>
            <a:endParaRPr lang="en-US" sz="1600" dirty="0" smtClean="0">
              <a:latin typeface="Times New Roman" pitchFamily="18" charset="0"/>
              <a:cs typeface="Times New Roman" pitchFamily="18" charset="0"/>
            </a:endParaRP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March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Soo-Young Chang (SYCA), </a:t>
            </a:r>
            <a:r>
              <a:rPr lang="en-US" sz="1600" dirty="0">
                <a:latin typeface="Times New Roman" pitchFamily="18" charset="0"/>
                <a:cs typeface="Times New Roman" pitchFamily="18" charset="0"/>
              </a:rPr>
              <a:t>Mariappan Vinayagam (SNUST), </a:t>
            </a:r>
            <a:r>
              <a:rPr lang="en-US" sz="1600" dirty="0" smtClean="0">
                <a:latin typeface="Times New Roman" pitchFamily="18" charset="0"/>
                <a:cs typeface="Times New Roman" pitchFamily="18" charset="0"/>
              </a:rPr>
              <a:t>and </a:t>
            </a:r>
            <a:r>
              <a:rPr lang="en-US" sz="1600" dirty="0" err="1" smtClean="0">
                <a:latin typeface="Times New Roman" pitchFamily="18" charset="0"/>
                <a:cs typeface="Times New Roman" pitchFamily="18" charset="0"/>
              </a:rPr>
              <a:t>Jaesang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Cha(SNUST)</a:t>
            </a: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530 574 2741 [sychang@ecs.csus.edu</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82-2-970-6431 [chajs@seoultech.ac.kr]</a:t>
            </a:r>
          </a:p>
          <a:p>
            <a:pPr marL="228600"/>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Some channel models considered for vehicular </a:t>
            </a:r>
            <a:r>
              <a:rPr lang="en-US" sz="1600" dirty="0" err="1" smtClean="0">
                <a:latin typeface="Times New Roman" pitchFamily="18" charset="0"/>
                <a:cs typeface="Times New Roman" pitchFamily="18" charset="0"/>
              </a:rPr>
              <a:t>LCapplications</a:t>
            </a:r>
            <a:r>
              <a:rPr lang="en-US" sz="1600" dirty="0" smtClean="0">
                <a:latin typeface="Times New Roman" pitchFamily="18" charset="0"/>
                <a:cs typeface="Times New Roman" pitchFamily="18" charset="0"/>
              </a:rPr>
              <a:t> are defined in this document.</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suggest some channel models for vehicular LC applications.</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9926809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normAutofit/>
          </a:bodyPr>
          <a:lstStyle/>
          <a:p>
            <a:pPr eaLnBrk="1" hangingPunct="1"/>
            <a:r>
              <a:rPr lang="en-US" sz="3600" dirty="0" smtClean="0">
                <a:latin typeface="Arial" charset="0"/>
                <a:cs typeface="Arial" charset="0"/>
              </a:rPr>
              <a:t>Channel Models of Vehicular Light Communication Applications</a:t>
            </a:r>
            <a:endParaRPr lang="en-US" sz="3600" dirty="0">
              <a:latin typeface="Arial" charset="0"/>
              <a:cs typeface="Arial" charset="0"/>
            </a:endParaRPr>
          </a:p>
        </p:txBody>
      </p:sp>
      <p:sp>
        <p:nvSpPr>
          <p:cNvPr id="7171" name="Rectangle 3"/>
          <p:cNvSpPr>
            <a:spLocks noGrp="1" noChangeArrowheads="1"/>
          </p:cNvSpPr>
          <p:nvPr>
            <p:ph type="subTitle" idx="1"/>
          </p:nvPr>
        </p:nvSpPr>
        <p:spPr/>
        <p:txBody>
          <a:bodyPr/>
          <a:lstStyle/>
          <a:p>
            <a:pPr eaLnBrk="1" hangingPunct="1"/>
            <a:r>
              <a:rPr lang="en-US" sz="2400" dirty="0">
                <a:latin typeface="Arial" charset="0"/>
                <a:cs typeface="Arial" charset="0"/>
              </a:rPr>
              <a:t>Soo-Young </a:t>
            </a:r>
            <a:r>
              <a:rPr lang="en-US" sz="2400" dirty="0" smtClean="0">
                <a:latin typeface="Arial" charset="0"/>
                <a:cs typeface="Arial" charset="0"/>
              </a:rPr>
              <a:t>Chang [SYCA]</a:t>
            </a:r>
            <a:endParaRPr lang="en-US" sz="2400" dirty="0">
              <a:latin typeface="Arial" charset="0"/>
              <a:cs typeface="Arial" charset="0"/>
            </a:endParaRPr>
          </a:p>
          <a:p>
            <a:pPr eaLnBrk="1" hangingPunct="1"/>
            <a:r>
              <a:rPr lang="en-US" sz="2400" dirty="0" smtClean="0">
                <a:latin typeface="Arial" charset="0"/>
                <a:cs typeface="Arial" charset="0"/>
              </a:rPr>
              <a:t>And</a:t>
            </a:r>
          </a:p>
          <a:p>
            <a:pPr eaLnBrk="1" hangingPunct="1"/>
            <a:r>
              <a:rPr lang="en-US" sz="2400" dirty="0" err="1" smtClean="0">
                <a:latin typeface="Arial" charset="0"/>
                <a:cs typeface="Arial" charset="0"/>
              </a:rPr>
              <a:t>Jaesang</a:t>
            </a:r>
            <a:r>
              <a:rPr lang="en-US" sz="2400" dirty="0" smtClean="0">
                <a:latin typeface="Arial" charset="0"/>
                <a:cs typeface="Arial" charset="0"/>
              </a:rPr>
              <a:t> Cha [SNUST]</a:t>
            </a:r>
            <a:endParaRPr lang="en-US" sz="2400" dirty="0">
              <a:latin typeface="Arial" charset="0"/>
              <a:cs typeface="Arial" charset="0"/>
            </a:endParaRPr>
          </a:p>
        </p:txBody>
      </p:sp>
    </p:spTree>
    <p:extLst>
      <p:ext uri="{BB962C8B-B14F-4D97-AF65-F5344CB8AC3E}">
        <p14:creationId xmlns:p14="http://schemas.microsoft.com/office/powerpoint/2010/main" val="499681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z="3200" b="1" i="1">
                <a:solidFill>
                  <a:schemeClr val="hlink"/>
                </a:solidFill>
                <a:latin typeface="Arial" charset="0"/>
                <a:cs typeface="Arial" charset="0"/>
              </a:rPr>
              <a:t>CHANNEL MODELS WITH AWGN</a:t>
            </a:r>
          </a:p>
        </p:txBody>
      </p:sp>
      <p:sp>
        <p:nvSpPr>
          <p:cNvPr id="66563" name="Rectangle 3"/>
          <p:cNvSpPr>
            <a:spLocks noGrp="1" noChangeArrowheads="1"/>
          </p:cNvSpPr>
          <p:nvPr>
            <p:ph type="body" idx="1"/>
          </p:nvPr>
        </p:nvSpPr>
        <p:spPr/>
        <p:txBody>
          <a:bodyPr/>
          <a:lstStyle/>
          <a:p>
            <a:pPr eaLnBrk="1" hangingPunct="1"/>
            <a:r>
              <a:rPr lang="en-US">
                <a:latin typeface="Arial" charset="0"/>
                <a:cs typeface="Arial" charset="0"/>
              </a:rPr>
              <a:t>AWGN Channel models</a:t>
            </a:r>
          </a:p>
          <a:p>
            <a:pPr lvl="1" eaLnBrk="1" hangingPunct="1"/>
            <a:r>
              <a:rPr lang="en-US">
                <a:latin typeface="Arial" charset="0"/>
                <a:cs typeface="Arial" charset="0"/>
              </a:rPr>
              <a:t>Consider </a:t>
            </a:r>
            <a:r>
              <a:rPr lang="en-US" i="1">
                <a:latin typeface="Arial" charset="0"/>
                <a:cs typeface="Arial" charset="0"/>
              </a:rPr>
              <a:t>X</a:t>
            </a:r>
            <a:r>
              <a:rPr lang="en-US">
                <a:latin typeface="Arial" charset="0"/>
                <a:cs typeface="Arial" charset="0"/>
              </a:rPr>
              <a:t>, </a:t>
            </a:r>
            <a:r>
              <a:rPr lang="en-US" i="1">
                <a:latin typeface="Arial" charset="0"/>
                <a:cs typeface="Arial" charset="0"/>
              </a:rPr>
              <a:t>Y</a:t>
            </a:r>
            <a:r>
              <a:rPr lang="en-US">
                <a:latin typeface="Arial" charset="0"/>
                <a:cs typeface="Arial" charset="0"/>
              </a:rPr>
              <a:t>, and </a:t>
            </a:r>
            <a:r>
              <a:rPr lang="en-US" i="1">
                <a:latin typeface="Arial" charset="0"/>
                <a:cs typeface="Arial" charset="0"/>
              </a:rPr>
              <a:t>Z</a:t>
            </a:r>
            <a:r>
              <a:rPr lang="en-US">
                <a:latin typeface="Arial" charset="0"/>
                <a:cs typeface="Arial" charset="0"/>
              </a:rPr>
              <a:t> or </a:t>
            </a:r>
            <a:r>
              <a:rPr lang="en-US" i="1">
                <a:latin typeface="Arial" charset="0"/>
                <a:cs typeface="Arial" charset="0"/>
              </a:rPr>
              <a:t>R</a:t>
            </a:r>
            <a:r>
              <a:rPr lang="en-US">
                <a:latin typeface="Arial" charset="0"/>
                <a:cs typeface="Arial" charset="0"/>
              </a:rPr>
              <a:t>, </a:t>
            </a:r>
            <a:r>
              <a:rPr lang="en-US" i="1">
                <a:latin typeface="Arial" charset="0"/>
                <a:cs typeface="Arial" charset="0"/>
              </a:rPr>
              <a:t>G</a:t>
            </a:r>
            <a:r>
              <a:rPr lang="en-US">
                <a:latin typeface="Arial" charset="0"/>
                <a:cs typeface="Arial" charset="0"/>
              </a:rPr>
              <a:t>, and </a:t>
            </a:r>
            <a:r>
              <a:rPr lang="en-US" i="1">
                <a:latin typeface="Arial" charset="0"/>
                <a:cs typeface="Arial" charset="0"/>
              </a:rPr>
              <a:t>B</a:t>
            </a:r>
            <a:r>
              <a:rPr lang="en-US">
                <a:latin typeface="Arial" charset="0"/>
                <a:cs typeface="Arial" charset="0"/>
              </a:rPr>
              <a:t>.</a:t>
            </a:r>
          </a:p>
          <a:p>
            <a:pPr lvl="1" eaLnBrk="1" hangingPunct="1"/>
            <a:r>
              <a:rPr lang="en-US">
                <a:latin typeface="Arial" charset="0"/>
                <a:cs typeface="Arial" charset="0"/>
              </a:rPr>
              <a:t>Add AWGN with fixed value of </a:t>
            </a:r>
            <a:r>
              <a:rPr lang="el-GR">
                <a:latin typeface="Arial" charset="0"/>
                <a:cs typeface="Arial" charset="0"/>
              </a:rPr>
              <a:t>σ</a:t>
            </a:r>
            <a:r>
              <a:rPr lang="en-US">
                <a:latin typeface="Arial" charset="0"/>
                <a:cs typeface="Arial" charset="0"/>
              </a:rPr>
              <a:t>2 to each value</a:t>
            </a:r>
          </a:p>
        </p:txBody>
      </p:sp>
    </p:spTree>
    <p:extLst>
      <p:ext uri="{BB962C8B-B14F-4D97-AF65-F5344CB8AC3E}">
        <p14:creationId xmlns:p14="http://schemas.microsoft.com/office/powerpoint/2010/main" val="36272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15603"/>
            <a:ext cx="8229600" cy="1143000"/>
          </a:xfrm>
        </p:spPr>
        <p:txBody>
          <a:bodyPr/>
          <a:lstStyle/>
          <a:p>
            <a:pPr eaLnBrk="1" hangingPunct="1"/>
            <a:r>
              <a:rPr lang="en-US" sz="3200" b="1" i="1" dirty="0">
                <a:solidFill>
                  <a:schemeClr val="hlink"/>
                </a:solidFill>
                <a:latin typeface="Arial" charset="0"/>
                <a:cs typeface="Arial" charset="0"/>
              </a:rPr>
              <a:t>CHANNEL MODELS WITH REAL ADJACENT INTERFERENCE</a:t>
            </a:r>
          </a:p>
        </p:txBody>
      </p:sp>
      <p:sp>
        <p:nvSpPr>
          <p:cNvPr id="67587" name="Rectangle 3"/>
          <p:cNvSpPr>
            <a:spLocks noGrp="1" noChangeArrowheads="1"/>
          </p:cNvSpPr>
          <p:nvPr>
            <p:ph type="body" idx="1"/>
          </p:nvPr>
        </p:nvSpPr>
        <p:spPr/>
        <p:txBody>
          <a:bodyPr/>
          <a:lstStyle/>
          <a:p>
            <a:pPr eaLnBrk="1" hangingPunct="1"/>
            <a:r>
              <a:rPr lang="en-US" sz="2000">
                <a:latin typeface="Arial" charset="0"/>
                <a:cs typeface="Arial" charset="0"/>
              </a:rPr>
              <a:t>Channel models</a:t>
            </a:r>
          </a:p>
          <a:p>
            <a:pPr lvl="1" eaLnBrk="1" hangingPunct="1"/>
            <a:r>
              <a:rPr lang="en-US" sz="2000">
                <a:latin typeface="Arial" charset="0"/>
                <a:cs typeface="Arial" charset="0"/>
              </a:rPr>
              <a:t>Consider </a:t>
            </a:r>
            <a:r>
              <a:rPr lang="en-US" sz="2000" i="1">
                <a:latin typeface="Arial" charset="0"/>
                <a:cs typeface="Arial" charset="0"/>
              </a:rPr>
              <a:t>X</a:t>
            </a:r>
            <a:r>
              <a:rPr lang="en-US" sz="2000">
                <a:latin typeface="Arial" charset="0"/>
                <a:cs typeface="Arial" charset="0"/>
              </a:rPr>
              <a:t>, </a:t>
            </a:r>
            <a:r>
              <a:rPr lang="en-US" sz="2000" i="1">
                <a:latin typeface="Arial" charset="0"/>
                <a:cs typeface="Arial" charset="0"/>
              </a:rPr>
              <a:t>Y</a:t>
            </a:r>
            <a:r>
              <a:rPr lang="en-US" sz="2000">
                <a:latin typeface="Arial" charset="0"/>
                <a:cs typeface="Arial" charset="0"/>
              </a:rPr>
              <a:t>, and </a:t>
            </a:r>
            <a:r>
              <a:rPr lang="en-US" sz="2000" i="1">
                <a:latin typeface="Arial" charset="0"/>
                <a:cs typeface="Arial" charset="0"/>
              </a:rPr>
              <a:t>Z</a:t>
            </a:r>
            <a:r>
              <a:rPr lang="en-US" sz="2000">
                <a:latin typeface="Arial" charset="0"/>
                <a:cs typeface="Arial" charset="0"/>
              </a:rPr>
              <a:t> or </a:t>
            </a:r>
            <a:r>
              <a:rPr lang="en-US" sz="2000" i="1">
                <a:latin typeface="Arial" charset="0"/>
                <a:cs typeface="Arial" charset="0"/>
              </a:rPr>
              <a:t>R</a:t>
            </a:r>
            <a:r>
              <a:rPr lang="en-US" sz="2000">
                <a:latin typeface="Arial" charset="0"/>
                <a:cs typeface="Arial" charset="0"/>
              </a:rPr>
              <a:t>, </a:t>
            </a:r>
            <a:r>
              <a:rPr lang="en-US" sz="2000" i="1">
                <a:latin typeface="Arial" charset="0"/>
                <a:cs typeface="Arial" charset="0"/>
              </a:rPr>
              <a:t>G</a:t>
            </a:r>
            <a:r>
              <a:rPr lang="en-US" sz="2000">
                <a:latin typeface="Arial" charset="0"/>
                <a:cs typeface="Arial" charset="0"/>
              </a:rPr>
              <a:t>, and </a:t>
            </a:r>
            <a:r>
              <a:rPr lang="en-US" sz="2000" i="1">
                <a:latin typeface="Arial" charset="0"/>
                <a:cs typeface="Arial" charset="0"/>
              </a:rPr>
              <a:t>B</a:t>
            </a:r>
            <a:r>
              <a:rPr lang="en-US" sz="2000">
                <a:latin typeface="Arial" charset="0"/>
                <a:cs typeface="Arial" charset="0"/>
              </a:rPr>
              <a:t>.</a:t>
            </a:r>
          </a:p>
          <a:p>
            <a:pPr lvl="1" eaLnBrk="1" hangingPunct="1"/>
            <a:r>
              <a:rPr lang="en-US" sz="2000">
                <a:latin typeface="Arial" charset="0"/>
                <a:cs typeface="Arial" charset="0"/>
              </a:rPr>
              <a:t>Add real interference from sun, incandescent light, fluorescent light, etc. with fixed weight for each interference type to each value</a:t>
            </a:r>
          </a:p>
          <a:p>
            <a:pPr lvl="1" eaLnBrk="1" hangingPunct="1"/>
            <a:r>
              <a:rPr lang="en-US" sz="2000">
                <a:latin typeface="Arial" charset="0"/>
                <a:cs typeface="Arial" charset="0"/>
              </a:rPr>
              <a:t>With this model, lower frequency components have more impact than higher frequency components.</a:t>
            </a:r>
          </a:p>
          <a:p>
            <a:pPr lvl="1" eaLnBrk="1" hangingPunct="1"/>
            <a:r>
              <a:rPr lang="en-US" sz="2000">
                <a:latin typeface="Arial" charset="0"/>
                <a:cs typeface="Arial" charset="0"/>
              </a:rPr>
              <a:t>But this model reflects more realistic situations.</a:t>
            </a:r>
          </a:p>
        </p:txBody>
      </p:sp>
    </p:spTree>
    <p:extLst>
      <p:ext uri="{BB962C8B-B14F-4D97-AF65-F5344CB8AC3E}">
        <p14:creationId xmlns:p14="http://schemas.microsoft.com/office/powerpoint/2010/main" val="256749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315603"/>
            <a:ext cx="8229600" cy="1143000"/>
          </a:xfrm>
        </p:spPr>
        <p:txBody>
          <a:bodyPr/>
          <a:lstStyle/>
          <a:p>
            <a:r>
              <a:rPr lang="en-US" sz="3200" b="1" i="1" dirty="0">
                <a:solidFill>
                  <a:schemeClr val="hlink"/>
                </a:solidFill>
                <a:latin typeface="Arial" charset="0"/>
                <a:cs typeface="Arial" charset="0"/>
              </a:rPr>
              <a:t>CHANNEL MODELS FOR VEHICULAR </a:t>
            </a:r>
            <a:r>
              <a:rPr lang="en-US" sz="3200" b="1" i="1" dirty="0" smtClean="0">
                <a:solidFill>
                  <a:schemeClr val="hlink"/>
                </a:solidFill>
                <a:latin typeface="Arial" charset="0"/>
                <a:cs typeface="Arial" charset="0"/>
              </a:rPr>
              <a:t>APPLICATIONS </a:t>
            </a:r>
            <a:r>
              <a:rPr lang="en-US" sz="3200" b="1" i="1" dirty="0" smtClean="0">
                <a:solidFill>
                  <a:schemeClr val="hlink"/>
                </a:solidFill>
                <a:latin typeface="Arial" charset="0"/>
                <a:cs typeface="Arial" charset="0"/>
              </a:rPr>
              <a:t>(1)</a:t>
            </a:r>
            <a:endParaRPr lang="en-US" sz="3200" b="1" i="1" dirty="0">
              <a:solidFill>
                <a:schemeClr val="hlink"/>
              </a:solidFill>
              <a:latin typeface="Arial" charset="0"/>
              <a:cs typeface="Arial" charset="0"/>
            </a:endParaRPr>
          </a:p>
        </p:txBody>
      </p:sp>
      <p:sp>
        <p:nvSpPr>
          <p:cNvPr id="2052" name="Rectangle 3"/>
          <p:cNvSpPr>
            <a:spLocks noGrp="1" noChangeArrowheads="1"/>
          </p:cNvSpPr>
          <p:nvPr>
            <p:ph type="body" sz="half" idx="1"/>
          </p:nvPr>
        </p:nvSpPr>
        <p:spPr>
          <a:xfrm>
            <a:off x="457200" y="1600200"/>
            <a:ext cx="8229600" cy="4525963"/>
          </a:xfrm>
        </p:spPr>
        <p:txBody>
          <a:bodyPr/>
          <a:lstStyle/>
          <a:p>
            <a:pPr eaLnBrk="1" hangingPunct="1"/>
            <a:r>
              <a:rPr lang="en-US" sz="2400" dirty="0">
                <a:latin typeface="Arial" charset="0"/>
                <a:cs typeface="Arial" charset="0"/>
              </a:rPr>
              <a:t>Channel model </a:t>
            </a:r>
            <a:r>
              <a:rPr lang="en-US" sz="2400" dirty="0" smtClean="0">
                <a:latin typeface="Arial" charset="0"/>
                <a:cs typeface="Arial" charset="0"/>
              </a:rPr>
              <a:t>1</a:t>
            </a:r>
            <a:endParaRPr lang="en-US" sz="2400" dirty="0">
              <a:latin typeface="Arial" charset="0"/>
              <a:cs typeface="Arial" charset="0"/>
            </a:endParaRPr>
          </a:p>
          <a:p>
            <a:pPr lvl="1" eaLnBrk="1" hangingPunct="1"/>
            <a:r>
              <a:rPr lang="en-US" sz="2000" dirty="0">
                <a:latin typeface="Arial" charset="0"/>
                <a:cs typeface="Arial" charset="0"/>
              </a:rPr>
              <a:t>Assumptions </a:t>
            </a:r>
          </a:p>
          <a:p>
            <a:pPr lvl="2" eaLnBrk="1" hangingPunct="1"/>
            <a:r>
              <a:rPr lang="en-US" sz="1800" dirty="0">
                <a:latin typeface="Arial" charset="0"/>
                <a:cs typeface="Arial" charset="0"/>
              </a:rPr>
              <a:t>AWGN (Additive White Gaussian Noise) </a:t>
            </a:r>
          </a:p>
          <a:p>
            <a:pPr lvl="2" eaLnBrk="1" hangingPunct="1"/>
            <a:r>
              <a:rPr lang="en-US" sz="1800" dirty="0">
                <a:latin typeface="Arial" charset="0"/>
                <a:cs typeface="Arial" charset="0"/>
              </a:rPr>
              <a:t>Interference is generated by background noise.</a:t>
            </a:r>
          </a:p>
          <a:p>
            <a:pPr lvl="1" eaLnBrk="1" hangingPunct="1"/>
            <a:r>
              <a:rPr lang="en-US" sz="2000" dirty="0">
                <a:latin typeface="Arial" charset="0"/>
                <a:cs typeface="Arial" charset="0"/>
              </a:rPr>
              <a:t>Channel model</a:t>
            </a:r>
          </a:p>
          <a:p>
            <a:pPr eaLnBrk="1" hangingPunct="1"/>
            <a:endParaRPr lang="en-US" sz="2400" dirty="0">
              <a:latin typeface="Arial" charset="0"/>
              <a:cs typeface="Arial" charset="0"/>
            </a:endParaRPr>
          </a:p>
          <a:p>
            <a:pPr lvl="1" eaLnBrk="1" hangingPunct="1">
              <a:buFontTx/>
              <a:buNone/>
            </a:pPr>
            <a:r>
              <a:rPr lang="en-US" sz="2000" dirty="0">
                <a:latin typeface="Arial" charset="0"/>
                <a:cs typeface="Arial" charset="0"/>
              </a:rPr>
              <a:t>	where	</a:t>
            </a:r>
            <a:r>
              <a:rPr lang="en-US" sz="2000" i="1" dirty="0">
                <a:latin typeface="Arial" charset="0"/>
                <a:cs typeface="Arial" charset="0"/>
              </a:rPr>
              <a:t>Y(t)</a:t>
            </a:r>
            <a:r>
              <a:rPr lang="en-US" sz="2000" dirty="0">
                <a:latin typeface="Arial" charset="0"/>
                <a:cs typeface="Arial" charset="0"/>
              </a:rPr>
              <a:t>: 	received signal current</a:t>
            </a:r>
          </a:p>
          <a:p>
            <a:pPr lvl="1" eaLnBrk="1" hangingPunct="1">
              <a:buFontTx/>
              <a:buNone/>
            </a:pPr>
            <a:r>
              <a:rPr lang="en-US" sz="2000" dirty="0">
                <a:latin typeface="Arial" charset="0"/>
                <a:cs typeface="Arial" charset="0"/>
              </a:rPr>
              <a:t>			</a:t>
            </a:r>
            <a:r>
              <a:rPr lang="en-US" sz="2000" i="1" dirty="0">
                <a:latin typeface="Arial" charset="0"/>
                <a:cs typeface="Arial" charset="0"/>
              </a:rPr>
              <a:t>R</a:t>
            </a:r>
            <a:r>
              <a:rPr lang="en-US" sz="2000" dirty="0">
                <a:latin typeface="Arial" charset="0"/>
                <a:cs typeface="Arial" charset="0"/>
              </a:rPr>
              <a:t>: 	receiver </a:t>
            </a:r>
            <a:r>
              <a:rPr lang="en-US" sz="2000" dirty="0" err="1">
                <a:latin typeface="Arial" charset="0"/>
                <a:cs typeface="Arial" charset="0"/>
              </a:rPr>
              <a:t>responsivity</a:t>
            </a:r>
            <a:endParaRPr lang="en-US" sz="2000" dirty="0">
              <a:latin typeface="Arial" charset="0"/>
              <a:cs typeface="Arial" charset="0"/>
            </a:endParaRPr>
          </a:p>
          <a:p>
            <a:pPr lvl="1" eaLnBrk="1" hangingPunct="1">
              <a:buFontTx/>
              <a:buNone/>
            </a:pPr>
            <a:r>
              <a:rPr lang="en-US" sz="2000" dirty="0">
                <a:latin typeface="Arial" charset="0"/>
                <a:cs typeface="Arial" charset="0"/>
              </a:rPr>
              <a:t>			</a:t>
            </a:r>
            <a:r>
              <a:rPr lang="en-US" sz="2000" i="1" dirty="0">
                <a:latin typeface="Arial" charset="0"/>
                <a:cs typeface="Arial" charset="0"/>
              </a:rPr>
              <a:t>X(t)</a:t>
            </a:r>
            <a:r>
              <a:rPr lang="en-US" sz="2000" dirty="0">
                <a:latin typeface="Arial" charset="0"/>
                <a:cs typeface="Arial" charset="0"/>
              </a:rPr>
              <a:t>:	transmitter optical pulse</a:t>
            </a:r>
          </a:p>
          <a:p>
            <a:pPr lvl="1" eaLnBrk="1" hangingPunct="1">
              <a:buFontTx/>
              <a:buNone/>
            </a:pPr>
            <a:r>
              <a:rPr lang="en-US" sz="2000" dirty="0">
                <a:latin typeface="Arial" charset="0"/>
                <a:cs typeface="Arial" charset="0"/>
              </a:rPr>
              <a:t>			</a:t>
            </a:r>
            <a:r>
              <a:rPr lang="en-US" sz="2000" i="1" dirty="0">
                <a:latin typeface="Arial" charset="0"/>
                <a:cs typeface="Arial" charset="0"/>
              </a:rPr>
              <a:t>h(t)</a:t>
            </a:r>
            <a:r>
              <a:rPr lang="en-US" sz="2000" dirty="0">
                <a:latin typeface="Arial" charset="0"/>
                <a:cs typeface="Arial" charset="0"/>
              </a:rPr>
              <a:t>: 	impulse response</a:t>
            </a:r>
          </a:p>
          <a:p>
            <a:pPr lvl="1" eaLnBrk="1" hangingPunct="1">
              <a:buFontTx/>
              <a:buNone/>
            </a:pPr>
            <a:r>
              <a:rPr lang="en-US" sz="2000" i="1" dirty="0">
                <a:latin typeface="Arial" charset="0"/>
                <a:cs typeface="Arial" charset="0"/>
              </a:rPr>
              <a:t>			N(t)</a:t>
            </a:r>
            <a:r>
              <a:rPr lang="en-US" sz="2000" dirty="0">
                <a:latin typeface="Arial" charset="0"/>
                <a:cs typeface="Arial" charset="0"/>
              </a:rPr>
              <a:t>:	AWGN</a:t>
            </a:r>
          </a:p>
          <a:p>
            <a:pPr lvl="1" eaLnBrk="1" hangingPunct="1">
              <a:buFontTx/>
              <a:buNone/>
            </a:pPr>
            <a:r>
              <a:rPr lang="en-US" sz="2000" i="1" dirty="0">
                <a:latin typeface="Arial" charset="0"/>
                <a:cs typeface="Arial" charset="0"/>
              </a:rPr>
              <a:t>			I(t)</a:t>
            </a:r>
            <a:r>
              <a:rPr lang="en-US" sz="2000" dirty="0">
                <a:latin typeface="Arial" charset="0"/>
                <a:cs typeface="Arial" charset="0"/>
              </a:rPr>
              <a:t>:	interference from background light</a:t>
            </a:r>
          </a:p>
        </p:txBody>
      </p:sp>
      <p:graphicFrame>
        <p:nvGraphicFramePr>
          <p:cNvPr id="2050" name="Object 10"/>
          <p:cNvGraphicFramePr>
            <a:graphicFrameLocks noChangeAspect="1"/>
          </p:cNvGraphicFramePr>
          <p:nvPr>
            <p:ph sz="half" idx="2"/>
          </p:nvPr>
        </p:nvGraphicFramePr>
        <p:xfrm>
          <a:off x="1447800" y="3429000"/>
          <a:ext cx="4038600" cy="411163"/>
        </p:xfrm>
        <a:graphic>
          <a:graphicData uri="http://schemas.openxmlformats.org/presentationml/2006/ole">
            <mc:AlternateContent xmlns:mc="http://schemas.openxmlformats.org/markup-compatibility/2006">
              <mc:Choice xmlns:v="urn:schemas-microsoft-com:vml" Requires="v">
                <p:oleObj spid="_x0000_s8196" name="Equation" r:id="rId3" imgW="1993680" imgH="203040" progId="Equation.3">
                  <p:embed/>
                </p:oleObj>
              </mc:Choice>
              <mc:Fallback>
                <p:oleObj name="Equation" r:id="rId3" imgW="199368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429000"/>
                        <a:ext cx="4038600"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86745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457200" y="315603"/>
            <a:ext cx="8229600" cy="1143000"/>
          </a:xfrm>
        </p:spPr>
        <p:txBody>
          <a:bodyPr/>
          <a:lstStyle/>
          <a:p>
            <a:r>
              <a:rPr lang="en-US" sz="3200" b="1" i="1" dirty="0">
                <a:solidFill>
                  <a:schemeClr val="hlink"/>
                </a:solidFill>
                <a:latin typeface="Arial" charset="0"/>
                <a:cs typeface="Arial" charset="0"/>
              </a:rPr>
              <a:t>CHANNEL MODELS FOR VEHICULAR </a:t>
            </a:r>
            <a:r>
              <a:rPr lang="en-US" sz="3200" b="1" i="1" dirty="0" smtClean="0">
                <a:solidFill>
                  <a:schemeClr val="hlink"/>
                </a:solidFill>
                <a:latin typeface="Arial" charset="0"/>
                <a:cs typeface="Arial" charset="0"/>
              </a:rPr>
              <a:t>APPLICATIONS </a:t>
            </a:r>
            <a:r>
              <a:rPr lang="en-US" sz="3200" b="1" i="1" dirty="0" smtClean="0">
                <a:solidFill>
                  <a:schemeClr val="hlink"/>
                </a:solidFill>
                <a:latin typeface="Arial" charset="0"/>
                <a:cs typeface="Arial" charset="0"/>
              </a:rPr>
              <a:t>(2)</a:t>
            </a:r>
            <a:endParaRPr lang="en-US" sz="3200" b="1" i="1" dirty="0">
              <a:solidFill>
                <a:schemeClr val="hlink"/>
              </a:solidFill>
              <a:latin typeface="Arial" charset="0"/>
              <a:cs typeface="Arial" charset="0"/>
            </a:endParaRPr>
          </a:p>
        </p:txBody>
      </p:sp>
      <p:sp>
        <p:nvSpPr>
          <p:cNvPr id="3078" name="Rectangle 3"/>
          <p:cNvSpPr>
            <a:spLocks noGrp="1" noChangeArrowheads="1"/>
          </p:cNvSpPr>
          <p:nvPr>
            <p:ph type="body" sz="half" idx="1"/>
          </p:nvPr>
        </p:nvSpPr>
        <p:spPr>
          <a:xfrm>
            <a:off x="457200" y="1600200"/>
            <a:ext cx="8305800" cy="4525963"/>
          </a:xfrm>
        </p:spPr>
        <p:txBody>
          <a:bodyPr/>
          <a:lstStyle/>
          <a:p>
            <a:pPr eaLnBrk="1" hangingPunct="1"/>
            <a:r>
              <a:rPr lang="en-US" sz="2800" dirty="0">
                <a:latin typeface="Arial" charset="0"/>
                <a:cs typeface="Arial" charset="0"/>
              </a:rPr>
              <a:t>Channel model 1 </a:t>
            </a:r>
            <a:r>
              <a:rPr lang="en-US" sz="2800" dirty="0" smtClean="0">
                <a:latin typeface="Arial" charset="0"/>
                <a:cs typeface="Arial" charset="0"/>
              </a:rPr>
              <a:t>(</a:t>
            </a:r>
            <a:r>
              <a:rPr lang="en-US" sz="2800" dirty="0" err="1">
                <a:latin typeface="Arial" charset="0"/>
                <a:cs typeface="Arial" charset="0"/>
              </a:rPr>
              <a:t>cont</a:t>
            </a:r>
            <a:r>
              <a:rPr lang="ja-JP" altLang="en-US" sz="2800" dirty="0">
                <a:latin typeface="Arial" charset="0"/>
                <a:cs typeface="Arial" charset="0"/>
              </a:rPr>
              <a:t>’</a:t>
            </a:r>
            <a:r>
              <a:rPr lang="en-US" sz="2800" dirty="0">
                <a:latin typeface="Arial" charset="0"/>
                <a:cs typeface="Arial" charset="0"/>
              </a:rPr>
              <a:t>d)</a:t>
            </a:r>
          </a:p>
          <a:p>
            <a:pPr lvl="1" eaLnBrk="1" hangingPunct="1"/>
            <a:r>
              <a:rPr lang="en-US" sz="2400" dirty="0">
                <a:latin typeface="Arial" charset="0"/>
                <a:cs typeface="Arial" charset="0"/>
              </a:rPr>
              <a:t>Average optical power, </a:t>
            </a:r>
            <a:r>
              <a:rPr lang="en-US" sz="2400" i="1" dirty="0" err="1">
                <a:latin typeface="Arial" charset="0"/>
                <a:cs typeface="Arial" charset="0"/>
              </a:rPr>
              <a:t>P</a:t>
            </a:r>
            <a:r>
              <a:rPr lang="en-US" sz="2400" i="1" baseline="-25000" dirty="0" err="1">
                <a:latin typeface="Arial" charset="0"/>
                <a:cs typeface="Arial" charset="0"/>
              </a:rPr>
              <a:t>t</a:t>
            </a:r>
            <a:r>
              <a:rPr lang="en-US" sz="2400" i="1" dirty="0">
                <a:latin typeface="Arial" charset="0"/>
                <a:cs typeface="Arial" charset="0"/>
              </a:rPr>
              <a:t>,</a:t>
            </a:r>
            <a:endParaRPr lang="en-US" sz="2400" i="1" baseline="-25000" dirty="0">
              <a:latin typeface="Arial" charset="0"/>
              <a:cs typeface="Arial" charset="0"/>
            </a:endParaRPr>
          </a:p>
          <a:p>
            <a:pPr lvl="1" eaLnBrk="1" hangingPunct="1"/>
            <a:endParaRPr lang="en-US" sz="2400" i="1" baseline="-25000" dirty="0">
              <a:latin typeface="Arial" charset="0"/>
              <a:cs typeface="Arial" charset="0"/>
            </a:endParaRPr>
          </a:p>
          <a:p>
            <a:pPr lvl="1" eaLnBrk="1" hangingPunct="1"/>
            <a:endParaRPr lang="en-US" sz="2400" i="1" baseline="-25000" dirty="0">
              <a:latin typeface="Arial" charset="0"/>
              <a:cs typeface="Arial" charset="0"/>
            </a:endParaRPr>
          </a:p>
          <a:p>
            <a:pPr lvl="1" eaLnBrk="1" hangingPunct="1"/>
            <a:endParaRPr lang="en-US" sz="2400" i="1" baseline="-25000" dirty="0">
              <a:latin typeface="Arial" charset="0"/>
              <a:cs typeface="Arial" charset="0"/>
            </a:endParaRPr>
          </a:p>
          <a:p>
            <a:pPr lvl="1" eaLnBrk="1" hangingPunct="1"/>
            <a:r>
              <a:rPr lang="en-US" sz="2400" dirty="0">
                <a:latin typeface="Arial" charset="0"/>
                <a:cs typeface="Arial" charset="0"/>
              </a:rPr>
              <a:t>Optical loss is expressed by the channel DC gain, </a:t>
            </a:r>
            <a:r>
              <a:rPr lang="en-US" sz="2400" i="1" dirty="0">
                <a:latin typeface="Arial" charset="0"/>
                <a:cs typeface="Arial" charset="0"/>
              </a:rPr>
              <a:t>H(0)</a:t>
            </a:r>
            <a:r>
              <a:rPr lang="en-US" sz="2400" dirty="0">
                <a:latin typeface="Arial" charset="0"/>
                <a:cs typeface="Arial" charset="0"/>
              </a:rPr>
              <a:t>, </a:t>
            </a:r>
          </a:p>
          <a:p>
            <a:pPr lvl="1" eaLnBrk="1" hangingPunct="1"/>
            <a:endParaRPr lang="en-US" sz="2400" dirty="0">
              <a:latin typeface="Arial" charset="0"/>
              <a:cs typeface="Arial" charset="0"/>
            </a:endParaRPr>
          </a:p>
          <a:p>
            <a:pPr lvl="1" eaLnBrk="1" hangingPunct="1"/>
            <a:endParaRPr lang="en-US" sz="2400" dirty="0">
              <a:latin typeface="Arial" charset="0"/>
              <a:cs typeface="Arial" charset="0"/>
            </a:endParaRPr>
          </a:p>
          <a:p>
            <a:pPr lvl="1" eaLnBrk="1" hangingPunct="1"/>
            <a:r>
              <a:rPr lang="en-US" sz="2400" dirty="0">
                <a:latin typeface="Arial" charset="0"/>
                <a:cs typeface="Arial" charset="0"/>
              </a:rPr>
              <a:t>Average received power at the receiver, </a:t>
            </a:r>
            <a:r>
              <a:rPr lang="en-US" sz="2400" i="1" dirty="0" err="1">
                <a:latin typeface="Arial" charset="0"/>
                <a:cs typeface="Arial" charset="0"/>
              </a:rPr>
              <a:t>P</a:t>
            </a:r>
            <a:r>
              <a:rPr lang="en-US" sz="2400" i="1" baseline="-25000" dirty="0" err="1">
                <a:latin typeface="Arial" charset="0"/>
                <a:cs typeface="Arial" charset="0"/>
              </a:rPr>
              <a:t>r</a:t>
            </a:r>
            <a:r>
              <a:rPr lang="en-US" sz="2400" dirty="0">
                <a:latin typeface="Arial" charset="0"/>
                <a:cs typeface="Arial" charset="0"/>
              </a:rPr>
              <a:t>,</a:t>
            </a:r>
          </a:p>
          <a:p>
            <a:pPr lvl="1" eaLnBrk="1" hangingPunct="1"/>
            <a:endParaRPr lang="en-US" sz="2400" dirty="0">
              <a:latin typeface="Arial" charset="0"/>
              <a:cs typeface="Arial" charset="0"/>
            </a:endParaRPr>
          </a:p>
        </p:txBody>
      </p:sp>
      <p:graphicFrame>
        <p:nvGraphicFramePr>
          <p:cNvPr id="3074" name="Object 19"/>
          <p:cNvGraphicFramePr>
            <a:graphicFrameLocks noChangeAspect="1"/>
          </p:cNvGraphicFramePr>
          <p:nvPr>
            <p:ph sz="quarter" idx="2"/>
          </p:nvPr>
        </p:nvGraphicFramePr>
        <p:xfrm>
          <a:off x="1447800" y="2438400"/>
          <a:ext cx="2743200" cy="985838"/>
        </p:xfrm>
        <a:graphic>
          <a:graphicData uri="http://schemas.openxmlformats.org/presentationml/2006/ole">
            <mc:AlternateContent xmlns:mc="http://schemas.openxmlformats.org/markup-compatibility/2006">
              <mc:Choice xmlns:v="urn:schemas-microsoft-com:vml" Requires="v">
                <p:oleObj spid="_x0000_s11274" name="Equation" r:id="rId3" imgW="1307880" imgH="469800" progId="Equation.3">
                  <p:embed/>
                </p:oleObj>
              </mc:Choice>
              <mc:Fallback>
                <p:oleObj name="Equation" r:id="rId3" imgW="1307880" imgH="469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438400"/>
                        <a:ext cx="2743200"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graphicFrame>
        <p:nvGraphicFramePr>
          <p:cNvPr id="3075" name="Object 20"/>
          <p:cNvGraphicFramePr>
            <a:graphicFrameLocks noChangeAspect="1"/>
          </p:cNvGraphicFramePr>
          <p:nvPr>
            <p:ph sz="quarter" idx="3"/>
          </p:nvPr>
        </p:nvGraphicFramePr>
        <p:xfrm>
          <a:off x="1447800" y="4191000"/>
          <a:ext cx="1981200" cy="939800"/>
        </p:xfrm>
        <a:graphic>
          <a:graphicData uri="http://schemas.openxmlformats.org/presentationml/2006/ole">
            <mc:AlternateContent xmlns:mc="http://schemas.openxmlformats.org/markup-compatibility/2006">
              <mc:Choice xmlns:v="urn:schemas-microsoft-com:vml" Requires="v">
                <p:oleObj spid="_x0000_s11275" name="Equation" r:id="rId5" imgW="990360" imgH="469800" progId="Equation.3">
                  <p:embed/>
                </p:oleObj>
              </mc:Choice>
              <mc:Fallback>
                <p:oleObj name="Equation" r:id="rId5" imgW="99036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4191000"/>
                        <a:ext cx="198120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graphicFrame>
        <p:nvGraphicFramePr>
          <p:cNvPr id="3076" name="Object 22"/>
          <p:cNvGraphicFramePr>
            <a:graphicFrameLocks noChangeAspect="1"/>
          </p:cNvGraphicFramePr>
          <p:nvPr/>
        </p:nvGraphicFramePr>
        <p:xfrm>
          <a:off x="1447800" y="5562600"/>
          <a:ext cx="1600200" cy="481013"/>
        </p:xfrm>
        <a:graphic>
          <a:graphicData uri="http://schemas.openxmlformats.org/presentationml/2006/ole">
            <mc:AlternateContent xmlns:mc="http://schemas.openxmlformats.org/markup-compatibility/2006">
              <mc:Choice xmlns:v="urn:schemas-microsoft-com:vml" Requires="v">
                <p:oleObj spid="_x0000_s11276" name="Equation" r:id="rId7" imgW="761760" imgH="228600" progId="Equation.3">
                  <p:embed/>
                </p:oleObj>
              </mc:Choice>
              <mc:Fallback>
                <p:oleObj name="Equation" r:id="rId7" imgW="7617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5562600"/>
                        <a:ext cx="1600200"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0331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315603"/>
            <a:ext cx="8229600" cy="1143000"/>
          </a:xfrm>
        </p:spPr>
        <p:txBody>
          <a:bodyPr/>
          <a:lstStyle/>
          <a:p>
            <a:r>
              <a:rPr lang="en-US" sz="3200" b="1" i="1" dirty="0">
                <a:solidFill>
                  <a:schemeClr val="hlink"/>
                </a:solidFill>
                <a:latin typeface="Arial" charset="0"/>
                <a:cs typeface="Arial" charset="0"/>
              </a:rPr>
              <a:t>CHANNEL MODELS FOR VEHICULAR </a:t>
            </a:r>
            <a:r>
              <a:rPr lang="en-US" sz="3200" b="1" i="1" dirty="0" smtClean="0">
                <a:solidFill>
                  <a:schemeClr val="hlink"/>
                </a:solidFill>
                <a:latin typeface="Arial" charset="0"/>
                <a:cs typeface="Arial" charset="0"/>
              </a:rPr>
              <a:t>APPLICATIONS </a:t>
            </a:r>
            <a:r>
              <a:rPr lang="en-US" sz="3200" b="1" i="1" dirty="0" smtClean="0">
                <a:solidFill>
                  <a:schemeClr val="hlink"/>
                </a:solidFill>
                <a:latin typeface="Arial" charset="0"/>
                <a:cs typeface="Arial" charset="0"/>
              </a:rPr>
              <a:t>(3)</a:t>
            </a:r>
            <a:endParaRPr lang="en-US" sz="3200" b="1" i="1" dirty="0">
              <a:solidFill>
                <a:schemeClr val="hlink"/>
              </a:solidFill>
              <a:latin typeface="Arial" charset="0"/>
              <a:cs typeface="Arial" charset="0"/>
            </a:endParaRPr>
          </a:p>
        </p:txBody>
      </p:sp>
      <p:sp>
        <p:nvSpPr>
          <p:cNvPr id="69635" name="Rectangle 3"/>
          <p:cNvSpPr>
            <a:spLocks noGrp="1" noChangeArrowheads="1"/>
          </p:cNvSpPr>
          <p:nvPr>
            <p:ph type="body" sz="half" idx="1"/>
          </p:nvPr>
        </p:nvSpPr>
        <p:spPr>
          <a:xfrm>
            <a:off x="457200" y="1600200"/>
            <a:ext cx="8229600" cy="4525963"/>
          </a:xfrm>
        </p:spPr>
        <p:txBody>
          <a:bodyPr/>
          <a:lstStyle/>
          <a:p>
            <a:pPr eaLnBrk="1" hangingPunct="1">
              <a:lnSpc>
                <a:spcPct val="80000"/>
              </a:lnSpc>
            </a:pPr>
            <a:r>
              <a:rPr lang="en-US" sz="2400" dirty="0">
                <a:latin typeface="Arial" charset="0"/>
                <a:cs typeface="Arial" charset="0"/>
              </a:rPr>
              <a:t>Background noise</a:t>
            </a:r>
          </a:p>
          <a:p>
            <a:pPr lvl="1" eaLnBrk="1" hangingPunct="1">
              <a:lnSpc>
                <a:spcPct val="80000"/>
              </a:lnSpc>
            </a:pPr>
            <a:r>
              <a:rPr lang="en-US" sz="2000" dirty="0">
                <a:latin typeface="Arial" charset="0"/>
                <a:cs typeface="Arial" charset="0"/>
              </a:rPr>
              <a:t>Indoor fluorescent lamp</a:t>
            </a:r>
          </a:p>
          <a:p>
            <a:pPr lvl="2" eaLnBrk="1" hangingPunct="1">
              <a:lnSpc>
                <a:spcPct val="80000"/>
              </a:lnSpc>
            </a:pPr>
            <a:r>
              <a:rPr lang="en-US" sz="1800" dirty="0">
                <a:latin typeface="Arial" charset="0"/>
                <a:cs typeface="Arial" charset="0"/>
              </a:rPr>
              <a:t>Strong light noise is caused by a fluorescent lamp around the level of 100/120Hz and 30kHz-500kHz.</a:t>
            </a:r>
          </a:p>
          <a:p>
            <a:pPr lvl="2" eaLnBrk="1" hangingPunct="1">
              <a:lnSpc>
                <a:spcPct val="80000"/>
              </a:lnSpc>
            </a:pPr>
            <a:r>
              <a:rPr lang="en-US" sz="1800" dirty="0">
                <a:latin typeface="Arial" charset="0"/>
                <a:cs typeface="Arial" charset="0"/>
              </a:rPr>
              <a:t>When this frequency band is avoided, the band of 1kHz-30kHz or more than1MHz will be used with the sub carrier modulation.</a:t>
            </a:r>
          </a:p>
          <a:p>
            <a:pPr lvl="2" eaLnBrk="1" hangingPunct="1">
              <a:lnSpc>
                <a:spcPct val="80000"/>
              </a:lnSpc>
            </a:pPr>
            <a:r>
              <a:rPr lang="en-US" sz="1800" dirty="0">
                <a:latin typeface="Arial" charset="0"/>
                <a:cs typeface="Arial" charset="0"/>
              </a:rPr>
              <a:t>It is not particularly easy for the white LED to modulate at high speed in bands of more than 1MHz, and the frequency division for the sub carrier in each source of light is more difficult.</a:t>
            </a:r>
          </a:p>
          <a:p>
            <a:pPr lvl="2" eaLnBrk="1" hangingPunct="1">
              <a:lnSpc>
                <a:spcPct val="80000"/>
              </a:lnSpc>
            </a:pPr>
            <a:r>
              <a:rPr lang="en-US" sz="1800" dirty="0">
                <a:latin typeface="Arial" charset="0"/>
                <a:cs typeface="Arial" charset="0"/>
              </a:rPr>
              <a:t>We must research the methods to assign appropriate sub carrier frequency to each source of light in various ways.</a:t>
            </a:r>
          </a:p>
          <a:p>
            <a:pPr lvl="1" eaLnBrk="1" hangingPunct="1">
              <a:lnSpc>
                <a:spcPct val="80000"/>
              </a:lnSpc>
            </a:pPr>
            <a:r>
              <a:rPr lang="en-US" sz="2000" dirty="0">
                <a:latin typeface="Arial" charset="0"/>
                <a:cs typeface="Arial" charset="0"/>
              </a:rPr>
              <a:t>Outdoor sunlight</a:t>
            </a:r>
          </a:p>
          <a:p>
            <a:pPr lvl="2" eaLnBrk="1" hangingPunct="1">
              <a:lnSpc>
                <a:spcPct val="80000"/>
              </a:lnSpc>
            </a:pPr>
            <a:r>
              <a:rPr lang="en-US" sz="1800" dirty="0">
                <a:latin typeface="Arial" charset="0"/>
                <a:cs typeface="Arial" charset="0"/>
              </a:rPr>
              <a:t>We may consider the sunlight noise to be a constant light (DC). Single Photo Diode cannot receive the light signal when it is saturated by the sunlight .</a:t>
            </a:r>
          </a:p>
          <a:p>
            <a:pPr lvl="2" eaLnBrk="1" hangingPunct="1">
              <a:lnSpc>
                <a:spcPct val="80000"/>
              </a:lnSpc>
            </a:pPr>
            <a:r>
              <a:rPr lang="en-US" sz="1800" dirty="0">
                <a:latin typeface="Arial" charset="0"/>
                <a:cs typeface="Arial" charset="0"/>
              </a:rPr>
              <a:t>This can be happened by the surrounding background light even if the sun </a:t>
            </a:r>
            <a:r>
              <a:rPr lang="en-US" sz="1800" dirty="0" err="1">
                <a:latin typeface="Arial" charset="0"/>
                <a:cs typeface="Arial" charset="0"/>
              </a:rPr>
              <a:t>doesn</a:t>
            </a:r>
            <a:r>
              <a:rPr lang="ja-JP" altLang="en-US" sz="1800" dirty="0">
                <a:latin typeface="Arial" charset="0"/>
                <a:cs typeface="Arial" charset="0"/>
              </a:rPr>
              <a:t>‘</a:t>
            </a:r>
            <a:r>
              <a:rPr lang="en-US" sz="1800" dirty="0">
                <a:latin typeface="Arial" charset="0"/>
                <a:cs typeface="Arial" charset="0"/>
              </a:rPr>
              <a:t>t enter into FOV (Field Of View) of Single PD directly.</a:t>
            </a:r>
          </a:p>
          <a:p>
            <a:pPr lvl="1" eaLnBrk="1" hangingPunct="1">
              <a:lnSpc>
                <a:spcPct val="80000"/>
              </a:lnSpc>
            </a:pPr>
            <a:endParaRPr lang="en-US" sz="2000" dirty="0">
              <a:latin typeface="Arial" charset="0"/>
              <a:cs typeface="Arial" charset="0"/>
            </a:endParaRPr>
          </a:p>
        </p:txBody>
      </p:sp>
      <p:sp>
        <p:nvSpPr>
          <p:cNvPr id="69636" name="Text Box 6"/>
          <p:cNvSpPr txBox="1">
            <a:spLocks noChangeArrowheads="1"/>
          </p:cNvSpPr>
          <p:nvPr/>
        </p:nvSpPr>
        <p:spPr bwMode="auto">
          <a:xfrm>
            <a:off x="533400" y="6019800"/>
            <a:ext cx="5981700" cy="3667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t>* </a:t>
            </a:r>
            <a:r>
              <a:rPr lang="en-US" sz="1600"/>
              <a:t>15-09-0502-00-0007-about-vlc-using-arrayed-pd-image-sensor</a:t>
            </a:r>
          </a:p>
        </p:txBody>
      </p:sp>
    </p:spTree>
    <p:extLst>
      <p:ext uri="{BB962C8B-B14F-4D97-AF65-F5344CB8AC3E}">
        <p14:creationId xmlns:p14="http://schemas.microsoft.com/office/powerpoint/2010/main" val="3114294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315603"/>
            <a:ext cx="8229600" cy="1143000"/>
          </a:xfrm>
        </p:spPr>
        <p:txBody>
          <a:bodyPr/>
          <a:lstStyle/>
          <a:p>
            <a:r>
              <a:rPr lang="en-US" sz="3200" b="1" i="1" dirty="0" smtClean="0">
                <a:solidFill>
                  <a:schemeClr val="hlink"/>
                </a:solidFill>
                <a:latin typeface="Arial" charset="0"/>
                <a:cs typeface="Arial" charset="0"/>
              </a:rPr>
              <a:t>ISSUES CONSIDERED FOR </a:t>
            </a:r>
            <a:r>
              <a:rPr lang="en-US" sz="3200" b="1" i="1" dirty="0" smtClean="0">
                <a:solidFill>
                  <a:schemeClr val="hlink"/>
                </a:solidFill>
                <a:latin typeface="Arial" charset="0"/>
                <a:cs typeface="Arial" charset="0"/>
              </a:rPr>
              <a:t>LINK BUDGET</a:t>
            </a:r>
            <a:endParaRPr lang="en-US" sz="3200" b="1" i="1" dirty="0">
              <a:solidFill>
                <a:schemeClr val="hlink"/>
              </a:solidFill>
              <a:latin typeface="Arial" charset="0"/>
              <a:cs typeface="Arial" charset="0"/>
            </a:endParaRPr>
          </a:p>
        </p:txBody>
      </p:sp>
      <p:sp>
        <p:nvSpPr>
          <p:cNvPr id="70659" name="Rectangle 3"/>
          <p:cNvSpPr>
            <a:spLocks noGrp="1" noChangeArrowheads="1"/>
          </p:cNvSpPr>
          <p:nvPr>
            <p:ph type="body" idx="1"/>
          </p:nvPr>
        </p:nvSpPr>
        <p:spPr/>
        <p:txBody>
          <a:bodyPr/>
          <a:lstStyle/>
          <a:p>
            <a:pPr eaLnBrk="1" hangingPunct="1"/>
            <a:r>
              <a:rPr lang="en-US" dirty="0" smtClean="0">
                <a:latin typeface="Arial" charset="0"/>
                <a:cs typeface="Arial" charset="0"/>
              </a:rPr>
              <a:t>Link budget considered from Channel </a:t>
            </a:r>
            <a:r>
              <a:rPr lang="en-US" dirty="0">
                <a:latin typeface="Arial" charset="0"/>
                <a:cs typeface="Arial" charset="0"/>
              </a:rPr>
              <a:t>models</a:t>
            </a:r>
          </a:p>
          <a:p>
            <a:pPr lvl="1" eaLnBrk="1" hangingPunct="1"/>
            <a:r>
              <a:rPr lang="en-US" dirty="0">
                <a:latin typeface="Arial" charset="0"/>
                <a:cs typeface="Arial" charset="0"/>
              </a:rPr>
              <a:t>Needs channel models to be applied for vehicular applications</a:t>
            </a:r>
          </a:p>
          <a:p>
            <a:pPr lvl="1" eaLnBrk="1" hangingPunct="1"/>
            <a:r>
              <a:rPr lang="en-US" dirty="0">
                <a:latin typeface="Arial" charset="0"/>
                <a:cs typeface="Arial" charset="0"/>
              </a:rPr>
              <a:t>Free space loss</a:t>
            </a:r>
          </a:p>
          <a:p>
            <a:pPr lvl="1" eaLnBrk="1" hangingPunct="1"/>
            <a:r>
              <a:rPr lang="en-US" dirty="0">
                <a:latin typeface="Arial" charset="0"/>
                <a:cs typeface="Arial" charset="0"/>
              </a:rPr>
              <a:t>Losses due to weather: snow, rain, fog, etc. </a:t>
            </a:r>
          </a:p>
          <a:p>
            <a:pPr eaLnBrk="1" hangingPunct="1"/>
            <a:endParaRPr lang="en-US" dirty="0">
              <a:latin typeface="Arial" charset="0"/>
              <a:cs typeface="Arial" charset="0"/>
            </a:endParaRPr>
          </a:p>
        </p:txBody>
      </p:sp>
    </p:spTree>
    <p:extLst>
      <p:ext uri="{BB962C8B-B14F-4D97-AF65-F5344CB8AC3E}">
        <p14:creationId xmlns:p14="http://schemas.microsoft.com/office/powerpoint/2010/main" val="1813038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TotalTime>
  <Words>464</Words>
  <Application>Microsoft Macintosh PowerPoint</Application>
  <PresentationFormat>On-screen Show (4:3)</PresentationFormat>
  <Paragraphs>70</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1" baseType="lpstr">
      <vt:lpstr>Office Theme</vt:lpstr>
      <vt:lpstr>Microsoft Equation</vt:lpstr>
      <vt:lpstr>Microsoft Equation 3.0</vt:lpstr>
      <vt:lpstr>PowerPoint Presentation</vt:lpstr>
      <vt:lpstr>Channel Models of Vehicular Light Communication Applications</vt:lpstr>
      <vt:lpstr>CHANNEL MODELS WITH AWGN</vt:lpstr>
      <vt:lpstr>CHANNEL MODELS WITH REAL ADJACENT INTERFERENCE</vt:lpstr>
      <vt:lpstr>CHANNEL MODELS FOR VEHICULAR APPLICATIONS (1)</vt:lpstr>
      <vt:lpstr>CHANNEL MODELS FOR VEHICULAR APPLICATIONS (2)</vt:lpstr>
      <vt:lpstr>CHANNEL MODELS FOR VEHICULAR APPLICATIONS (3)</vt:lpstr>
      <vt:lpstr>ISSUES CONSIDERED FOR LINK BUDGET</vt:lpstr>
    </vt:vector>
  </TitlesOfParts>
  <Company>CSUS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Soo-Young Chang</dc:creator>
  <cp:lastModifiedBy>Soo-Young Chang</cp:lastModifiedBy>
  <cp:revision>4</cp:revision>
  <dcterms:created xsi:type="dcterms:W3CDTF">2017-03-14T18:42:21Z</dcterms:created>
  <dcterms:modified xsi:type="dcterms:W3CDTF">2017-03-14T19:00:05Z</dcterms:modified>
</cp:coreProperties>
</file>