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459" autoAdjust="0"/>
  </p:normalViewPr>
  <p:slideViewPr>
    <p:cSldViewPr snapToGrid="0" snapToObjects="1">
      <p:cViewPr varScale="1">
        <p:scale>
          <a:sx n="96" d="100"/>
          <a:sy n="96" d="100"/>
        </p:scale>
        <p:origin x="-34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D56A94-67C0-304C-8CCF-ED544013D4D2}" type="datetimeFigureOut">
              <a:rPr lang="en-US" smtClean="0"/>
              <a:t>3/14/17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B3F4E0-0419-9D48-BB2C-78FCAEEBBC79}" type="slidenum">
              <a:rPr lang="en-US" smtClean="0"/>
              <a:t>‹#›</a:t>
            </a:fld>
            <a:endParaRPr lang="en-US"/>
          </a:p>
        </p:txBody>
      </p:sp>
    </p:spTree>
    <p:extLst>
      <p:ext uri="{BB962C8B-B14F-4D97-AF65-F5344CB8AC3E}">
        <p14:creationId xmlns:p14="http://schemas.microsoft.com/office/powerpoint/2010/main" val="413861911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21C350-D189-2345-B841-4F007A5ACA20}" type="datetimeFigureOut">
              <a:rPr lang="en-US" smtClean="0"/>
              <a:t>3/14/17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5223D-8C3E-F840-96BD-5CAE8527B41A}" type="slidenum">
              <a:rPr lang="en-US" smtClean="0"/>
              <a:t>‹#›</a:t>
            </a:fld>
            <a:endParaRPr lang="en-US"/>
          </a:p>
        </p:txBody>
      </p:sp>
    </p:spTree>
    <p:extLst>
      <p:ext uri="{BB962C8B-B14F-4D97-AF65-F5344CB8AC3E}">
        <p14:creationId xmlns:p14="http://schemas.microsoft.com/office/powerpoint/2010/main" val="3345645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21C350-D189-2345-B841-4F007A5ACA20}" type="datetimeFigureOut">
              <a:rPr lang="en-US" smtClean="0"/>
              <a:t>3/14/17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5223D-8C3E-F840-96BD-5CAE8527B41A}" type="slidenum">
              <a:rPr lang="en-US" smtClean="0"/>
              <a:t>‹#›</a:t>
            </a:fld>
            <a:endParaRPr lang="en-US"/>
          </a:p>
        </p:txBody>
      </p:sp>
    </p:spTree>
    <p:extLst>
      <p:ext uri="{BB962C8B-B14F-4D97-AF65-F5344CB8AC3E}">
        <p14:creationId xmlns:p14="http://schemas.microsoft.com/office/powerpoint/2010/main" val="3806185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21C350-D189-2345-B841-4F007A5ACA20}" type="datetimeFigureOut">
              <a:rPr lang="en-US" smtClean="0"/>
              <a:t>3/14/17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5223D-8C3E-F840-96BD-5CAE8527B41A}" type="slidenum">
              <a:rPr lang="en-US" smtClean="0"/>
              <a:t>‹#›</a:t>
            </a:fld>
            <a:endParaRPr lang="en-US"/>
          </a:p>
        </p:txBody>
      </p:sp>
    </p:spTree>
    <p:extLst>
      <p:ext uri="{BB962C8B-B14F-4D97-AF65-F5344CB8AC3E}">
        <p14:creationId xmlns:p14="http://schemas.microsoft.com/office/powerpoint/2010/main" val="1820900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21C350-D189-2345-B841-4F007A5ACA20}" type="datetimeFigureOut">
              <a:rPr lang="en-US" smtClean="0"/>
              <a:t>3/14/17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5223D-8C3E-F840-96BD-5CAE8527B41A}" type="slidenum">
              <a:rPr lang="en-US" smtClean="0"/>
              <a:t>‹#›</a:t>
            </a:fld>
            <a:endParaRPr lang="en-US"/>
          </a:p>
        </p:txBody>
      </p:sp>
    </p:spTree>
    <p:extLst>
      <p:ext uri="{BB962C8B-B14F-4D97-AF65-F5344CB8AC3E}">
        <p14:creationId xmlns:p14="http://schemas.microsoft.com/office/powerpoint/2010/main" val="2804765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21C350-D189-2345-B841-4F007A5ACA20}" type="datetimeFigureOut">
              <a:rPr lang="en-US" smtClean="0"/>
              <a:t>3/14/17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5223D-8C3E-F840-96BD-5CAE8527B41A}" type="slidenum">
              <a:rPr lang="en-US" smtClean="0"/>
              <a:t>‹#›</a:t>
            </a:fld>
            <a:endParaRPr lang="en-US"/>
          </a:p>
        </p:txBody>
      </p:sp>
    </p:spTree>
    <p:extLst>
      <p:ext uri="{BB962C8B-B14F-4D97-AF65-F5344CB8AC3E}">
        <p14:creationId xmlns:p14="http://schemas.microsoft.com/office/powerpoint/2010/main" val="1182335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21C350-D189-2345-B841-4F007A5ACA20}" type="datetimeFigureOut">
              <a:rPr lang="en-US" smtClean="0"/>
              <a:t>3/14/17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5223D-8C3E-F840-96BD-5CAE8527B41A}" type="slidenum">
              <a:rPr lang="en-US" smtClean="0"/>
              <a:t>‹#›</a:t>
            </a:fld>
            <a:endParaRPr lang="en-US"/>
          </a:p>
        </p:txBody>
      </p:sp>
    </p:spTree>
    <p:extLst>
      <p:ext uri="{BB962C8B-B14F-4D97-AF65-F5344CB8AC3E}">
        <p14:creationId xmlns:p14="http://schemas.microsoft.com/office/powerpoint/2010/main" val="265392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21C350-D189-2345-B841-4F007A5ACA20}" type="datetimeFigureOut">
              <a:rPr lang="en-US" smtClean="0"/>
              <a:t>3/14/17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A5223D-8C3E-F840-96BD-5CAE8527B41A}" type="slidenum">
              <a:rPr lang="en-US" smtClean="0"/>
              <a:t>‹#›</a:t>
            </a:fld>
            <a:endParaRPr lang="en-US"/>
          </a:p>
        </p:txBody>
      </p:sp>
    </p:spTree>
    <p:extLst>
      <p:ext uri="{BB962C8B-B14F-4D97-AF65-F5344CB8AC3E}">
        <p14:creationId xmlns:p14="http://schemas.microsoft.com/office/powerpoint/2010/main" val="495447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21C350-D189-2345-B841-4F007A5ACA20}" type="datetimeFigureOut">
              <a:rPr lang="en-US" smtClean="0"/>
              <a:t>3/14/17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A5223D-8C3E-F840-96BD-5CAE8527B41A}" type="slidenum">
              <a:rPr lang="en-US" smtClean="0"/>
              <a:t>‹#›</a:t>
            </a:fld>
            <a:endParaRPr lang="en-US"/>
          </a:p>
        </p:txBody>
      </p:sp>
    </p:spTree>
    <p:extLst>
      <p:ext uri="{BB962C8B-B14F-4D97-AF65-F5344CB8AC3E}">
        <p14:creationId xmlns:p14="http://schemas.microsoft.com/office/powerpoint/2010/main" val="1955003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21C350-D189-2345-B841-4F007A5ACA20}" type="datetimeFigureOut">
              <a:rPr lang="en-US" smtClean="0"/>
              <a:t>3/14/17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A5223D-8C3E-F840-96BD-5CAE8527B41A}" type="slidenum">
              <a:rPr lang="en-US" smtClean="0"/>
              <a:t>‹#›</a:t>
            </a:fld>
            <a:endParaRPr lang="en-US"/>
          </a:p>
        </p:txBody>
      </p:sp>
    </p:spTree>
    <p:extLst>
      <p:ext uri="{BB962C8B-B14F-4D97-AF65-F5344CB8AC3E}">
        <p14:creationId xmlns:p14="http://schemas.microsoft.com/office/powerpoint/2010/main" val="441669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21C350-D189-2345-B841-4F007A5ACA20}" type="datetimeFigureOut">
              <a:rPr lang="en-US" smtClean="0"/>
              <a:t>3/14/17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5223D-8C3E-F840-96BD-5CAE8527B41A}" type="slidenum">
              <a:rPr lang="en-US" smtClean="0"/>
              <a:t>‹#›</a:t>
            </a:fld>
            <a:endParaRPr lang="en-US"/>
          </a:p>
        </p:txBody>
      </p:sp>
    </p:spTree>
    <p:extLst>
      <p:ext uri="{BB962C8B-B14F-4D97-AF65-F5344CB8AC3E}">
        <p14:creationId xmlns:p14="http://schemas.microsoft.com/office/powerpoint/2010/main" val="4054087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21C350-D189-2345-B841-4F007A5ACA20}" type="datetimeFigureOut">
              <a:rPr lang="en-US" smtClean="0"/>
              <a:t>3/14/17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5223D-8C3E-F840-96BD-5CAE8527B41A}" type="slidenum">
              <a:rPr lang="en-US" smtClean="0"/>
              <a:t>‹#›</a:t>
            </a:fld>
            <a:endParaRPr lang="en-US"/>
          </a:p>
        </p:txBody>
      </p:sp>
    </p:spTree>
    <p:extLst>
      <p:ext uri="{BB962C8B-B14F-4D97-AF65-F5344CB8AC3E}">
        <p14:creationId xmlns:p14="http://schemas.microsoft.com/office/powerpoint/2010/main" val="22260600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21C350-D189-2345-B841-4F007A5ACA20}" type="datetimeFigureOut">
              <a:rPr lang="en-US" smtClean="0"/>
              <a:t>3/14/17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A5223D-8C3E-F840-96BD-5CAE8527B41A}" type="slidenum">
              <a:rPr lang="en-US" smtClean="0"/>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2017</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15-17-</a:t>
            </a:r>
            <a:r>
              <a:rPr lang="en-US" sz="1400" b="1" dirty="0" smtClean="0">
                <a:latin typeface="Times New Roman" pitchFamily="18" charset="0"/>
                <a:cs typeface="Times New Roman" pitchFamily="18" charset="0"/>
              </a:rPr>
              <a:t>0196-</a:t>
            </a:r>
            <a:r>
              <a:rPr lang="en-US" sz="1400" b="1" dirty="0" smtClean="0">
                <a:latin typeface="Times New Roman" pitchFamily="18" charset="0"/>
                <a:cs typeface="Times New Roman" pitchFamily="18" charset="0"/>
              </a:rPr>
              <a:t>00-</a:t>
            </a:r>
            <a:r>
              <a:rPr lang="en-US" sz="1400" b="1" dirty="0" smtClean="0">
                <a:latin typeface="Times New Roman" pitchFamily="18" charset="0"/>
                <a:cs typeface="Times New Roman" pitchFamily="18" charset="0"/>
              </a:rPr>
              <a:t>0vat</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2484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553200" y="62484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Soo-Young Chang, SYCA, et al</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711847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5016759"/>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VEHICULAR APPLICATIONS </a:t>
            </a:r>
            <a:r>
              <a:rPr lang="en-US" sz="1600" dirty="0" smtClean="0">
                <a:latin typeface="Times New Roman" pitchFamily="18" charset="0"/>
                <a:cs typeface="Times New Roman" pitchFamily="18" charset="0"/>
              </a:rPr>
              <a:t>AND ISSUES </a:t>
            </a:r>
            <a:r>
              <a:rPr lang="en-US" sz="1600" dirty="0" smtClean="0">
                <a:latin typeface="Times New Roman" pitchFamily="18" charset="0"/>
                <a:cs typeface="Times New Roman" pitchFamily="18" charset="0"/>
              </a:rPr>
              <a:t>FOR 15.7</a:t>
            </a:r>
            <a:endParaRPr lang="en-US" sz="1600" dirty="0" smtClean="0">
              <a:latin typeface="Times New Roman" pitchFamily="18" charset="0"/>
              <a:cs typeface="Times New Roman" pitchFamily="18" charset="0"/>
            </a:endParaRPr>
          </a:p>
          <a:p>
            <a:pPr marL="228600"/>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 </a:t>
            </a:r>
            <a:r>
              <a:rPr lang="en-US" sz="1600" dirty="0" smtClean="0">
                <a:latin typeface="Times New Roman" pitchFamily="18" charset="0"/>
                <a:cs typeface="Times New Roman" pitchFamily="18" charset="0"/>
              </a:rPr>
              <a:t>March 2017</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Soo-Young Chang (SYCA), </a:t>
            </a:r>
            <a:r>
              <a:rPr lang="en-US" sz="1600" dirty="0">
                <a:latin typeface="Times New Roman" pitchFamily="18" charset="0"/>
                <a:cs typeface="Times New Roman" pitchFamily="18" charset="0"/>
              </a:rPr>
              <a:t>Mariappan Vinayagam (SNUST), </a:t>
            </a:r>
            <a:r>
              <a:rPr lang="en-US" sz="1600" dirty="0" smtClean="0">
                <a:latin typeface="Times New Roman" pitchFamily="18" charset="0"/>
                <a:cs typeface="Times New Roman" pitchFamily="18" charset="0"/>
              </a:rPr>
              <a:t>and </a:t>
            </a:r>
            <a:r>
              <a:rPr lang="en-US" sz="1600" dirty="0" err="1" smtClean="0">
                <a:latin typeface="Times New Roman" pitchFamily="18" charset="0"/>
                <a:cs typeface="Times New Roman" pitchFamily="18" charset="0"/>
              </a:rPr>
              <a:t>Jaesang</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Cha (</a:t>
            </a:r>
            <a:r>
              <a:rPr lang="en-US" sz="1600" dirty="0">
                <a:latin typeface="Times New Roman" pitchFamily="18" charset="0"/>
                <a:cs typeface="Times New Roman" pitchFamily="18" charset="0"/>
              </a:rPr>
              <a:t>SNUST)</a:t>
            </a:r>
          </a:p>
          <a:p>
            <a:pPr marL="228600"/>
            <a:r>
              <a:rPr lang="en-US" sz="1600" dirty="0" smtClean="0">
                <a:latin typeface="Times New Roman" pitchFamily="18" charset="0"/>
                <a:cs typeface="Times New Roman" pitchFamily="18" charset="0"/>
              </a:rPr>
              <a:t>Address:</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Contact Information: 530 574 2741 [sychang@ecs.csus.edu</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82-2-970-6431 [chajs@seoultech.ac.kr]</a:t>
            </a:r>
          </a:p>
          <a:p>
            <a:pPr marL="228600"/>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Some vehicular applications and their issues are defined in this document.</a:t>
            </a:r>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Purpose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To suggest some vehicular applications.</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48467522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lstStyle/>
          <a:p>
            <a:pPr eaLnBrk="1" hangingPunct="1"/>
            <a:r>
              <a:rPr lang="en-US" dirty="0" smtClean="0">
                <a:latin typeface="Arial" charset="0"/>
                <a:cs typeface="Arial" charset="0"/>
              </a:rPr>
              <a:t>Definitions and Issues </a:t>
            </a:r>
            <a:br>
              <a:rPr lang="en-US" dirty="0" smtClean="0">
                <a:latin typeface="Arial" charset="0"/>
                <a:cs typeface="Arial" charset="0"/>
              </a:rPr>
            </a:br>
            <a:r>
              <a:rPr lang="en-US" dirty="0" smtClean="0">
                <a:latin typeface="Arial" charset="0"/>
                <a:cs typeface="Arial" charset="0"/>
              </a:rPr>
              <a:t>of Vehicular </a:t>
            </a:r>
            <a:r>
              <a:rPr lang="en-US" dirty="0">
                <a:latin typeface="Arial" charset="0"/>
                <a:cs typeface="Arial" charset="0"/>
              </a:rPr>
              <a:t>Applications</a:t>
            </a:r>
          </a:p>
        </p:txBody>
      </p:sp>
      <p:sp>
        <p:nvSpPr>
          <p:cNvPr id="7171" name="Rectangle 3"/>
          <p:cNvSpPr>
            <a:spLocks noGrp="1" noChangeArrowheads="1"/>
          </p:cNvSpPr>
          <p:nvPr>
            <p:ph type="subTitle" idx="1"/>
          </p:nvPr>
        </p:nvSpPr>
        <p:spPr/>
        <p:txBody>
          <a:bodyPr/>
          <a:lstStyle/>
          <a:p>
            <a:pPr eaLnBrk="1" hangingPunct="1"/>
            <a:r>
              <a:rPr lang="en-US" sz="2400" dirty="0">
                <a:latin typeface="Arial" charset="0"/>
                <a:cs typeface="Arial" charset="0"/>
              </a:rPr>
              <a:t>Soo-Young </a:t>
            </a:r>
            <a:r>
              <a:rPr lang="en-US" sz="2400" dirty="0" smtClean="0">
                <a:latin typeface="Arial" charset="0"/>
                <a:cs typeface="Arial" charset="0"/>
              </a:rPr>
              <a:t>Chang [SYCA]</a:t>
            </a:r>
            <a:endParaRPr lang="en-US" sz="2400" dirty="0">
              <a:latin typeface="Arial" charset="0"/>
              <a:cs typeface="Arial" charset="0"/>
            </a:endParaRPr>
          </a:p>
          <a:p>
            <a:pPr eaLnBrk="1" hangingPunct="1"/>
            <a:r>
              <a:rPr lang="en-US" sz="2400" dirty="0" smtClean="0">
                <a:latin typeface="Arial" charset="0"/>
                <a:cs typeface="Arial" charset="0"/>
              </a:rPr>
              <a:t>And</a:t>
            </a:r>
          </a:p>
          <a:p>
            <a:pPr eaLnBrk="1" hangingPunct="1"/>
            <a:r>
              <a:rPr lang="en-US" sz="2400" dirty="0" err="1" smtClean="0">
                <a:latin typeface="Arial" charset="0"/>
                <a:cs typeface="Arial" charset="0"/>
              </a:rPr>
              <a:t>Jaesang</a:t>
            </a:r>
            <a:r>
              <a:rPr lang="en-US" sz="2400" dirty="0" smtClean="0">
                <a:latin typeface="Arial" charset="0"/>
                <a:cs typeface="Arial" charset="0"/>
              </a:rPr>
              <a:t> Cha [SNUST]</a:t>
            </a:r>
            <a:endParaRPr lang="en-US" sz="2400" dirty="0">
              <a:latin typeface="Arial" charset="0"/>
              <a:cs typeface="Arial" charset="0"/>
            </a:endParaRPr>
          </a:p>
        </p:txBody>
      </p:sp>
    </p:spTree>
    <p:extLst>
      <p:ext uri="{BB962C8B-B14F-4D97-AF65-F5344CB8AC3E}">
        <p14:creationId xmlns:p14="http://schemas.microsoft.com/office/powerpoint/2010/main" val="368659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r>
              <a:rPr lang="en-US" sz="3200" b="1" i="1">
                <a:solidFill>
                  <a:schemeClr val="hlink"/>
                </a:solidFill>
                <a:latin typeface="Arial" charset="0"/>
                <a:cs typeface="Arial" charset="0"/>
              </a:rPr>
              <a:t>IEEE 802.15.7</a:t>
            </a:r>
          </a:p>
        </p:txBody>
      </p:sp>
      <p:sp>
        <p:nvSpPr>
          <p:cNvPr id="1028" name="Rectangle 3"/>
          <p:cNvSpPr>
            <a:spLocks noGrp="1" noChangeArrowheads="1"/>
          </p:cNvSpPr>
          <p:nvPr>
            <p:ph type="body" idx="1"/>
          </p:nvPr>
        </p:nvSpPr>
        <p:spPr>
          <a:xfrm>
            <a:off x="457200" y="1600200"/>
            <a:ext cx="4038600" cy="4525963"/>
          </a:xfrm>
        </p:spPr>
        <p:txBody>
          <a:bodyPr/>
          <a:lstStyle/>
          <a:p>
            <a:pPr eaLnBrk="1" hangingPunct="1"/>
            <a:r>
              <a:rPr lang="en-US" sz="2000" dirty="0">
                <a:latin typeface="Arial" charset="0"/>
                <a:cs typeface="Arial" charset="0"/>
              </a:rPr>
              <a:t>Broad range of Data rates: from 50 Kbps to </a:t>
            </a:r>
            <a:r>
              <a:rPr lang="en-US" sz="2000" dirty="0" smtClean="0">
                <a:latin typeface="Arial" charset="0"/>
                <a:cs typeface="Arial" charset="0"/>
              </a:rPr>
              <a:t>~100 </a:t>
            </a:r>
            <a:r>
              <a:rPr lang="en-US" sz="2000" dirty="0">
                <a:latin typeface="Arial" charset="0"/>
                <a:cs typeface="Arial" charset="0"/>
              </a:rPr>
              <a:t>Mbps</a:t>
            </a:r>
          </a:p>
          <a:p>
            <a:pPr eaLnBrk="1" hangingPunct="1"/>
            <a:endParaRPr lang="en-US" sz="2000" dirty="0">
              <a:latin typeface="Arial" charset="0"/>
              <a:cs typeface="Arial" charset="0"/>
            </a:endParaRPr>
          </a:p>
          <a:p>
            <a:pPr eaLnBrk="1" hangingPunct="1"/>
            <a:r>
              <a:rPr lang="en-US" sz="2000" dirty="0">
                <a:latin typeface="Arial" charset="0"/>
                <a:cs typeface="Arial" charset="0"/>
              </a:rPr>
              <a:t>Operates </a:t>
            </a:r>
            <a:r>
              <a:rPr lang="en-US" sz="2000" dirty="0" smtClean="0">
                <a:latin typeface="Arial" charset="0"/>
                <a:cs typeface="Arial" charset="0"/>
              </a:rPr>
              <a:t>in light signal </a:t>
            </a:r>
            <a:r>
              <a:rPr lang="en-US" sz="2000" dirty="0">
                <a:latin typeface="Arial" charset="0"/>
                <a:cs typeface="Arial" charset="0"/>
              </a:rPr>
              <a:t>bands: </a:t>
            </a:r>
            <a:r>
              <a:rPr lang="en-US" sz="2000" dirty="0" smtClean="0">
                <a:latin typeface="Arial" charset="0"/>
                <a:cs typeface="Arial" charset="0"/>
              </a:rPr>
              <a:t>190 </a:t>
            </a:r>
            <a:r>
              <a:rPr lang="en-US" sz="2000" dirty="0">
                <a:latin typeface="Arial" charset="0"/>
                <a:cs typeface="Arial" charset="0"/>
              </a:rPr>
              <a:t>ns ~ </a:t>
            </a:r>
            <a:r>
              <a:rPr lang="en-US" sz="2000" dirty="0" smtClean="0">
                <a:latin typeface="Arial" charset="0"/>
                <a:cs typeface="Arial" charset="0"/>
              </a:rPr>
              <a:t>10000 </a:t>
            </a:r>
            <a:r>
              <a:rPr lang="en-US" sz="2000" dirty="0">
                <a:latin typeface="Arial" charset="0"/>
                <a:cs typeface="Arial" charset="0"/>
              </a:rPr>
              <a:t>ns wavelengths: no band division constraint</a:t>
            </a:r>
          </a:p>
          <a:p>
            <a:pPr eaLnBrk="1" hangingPunct="1"/>
            <a:endParaRPr lang="en-US" sz="2000" dirty="0">
              <a:latin typeface="Arial" charset="0"/>
              <a:cs typeface="Arial" charset="0"/>
            </a:endParaRPr>
          </a:p>
          <a:p>
            <a:pPr eaLnBrk="1" hangingPunct="1"/>
            <a:endParaRPr lang="en-US" sz="2000" dirty="0">
              <a:latin typeface="Arial" charset="0"/>
              <a:cs typeface="Arial" charset="0"/>
            </a:endParaRPr>
          </a:p>
        </p:txBody>
      </p:sp>
      <p:graphicFrame>
        <p:nvGraphicFramePr>
          <p:cNvPr id="1026" name="Object 4"/>
          <p:cNvGraphicFramePr>
            <a:graphicFrameLocks noChangeAspect="1"/>
          </p:cNvGraphicFramePr>
          <p:nvPr/>
        </p:nvGraphicFramePr>
        <p:xfrm>
          <a:off x="4495800" y="1676400"/>
          <a:ext cx="4114800" cy="4695825"/>
        </p:xfrm>
        <a:graphic>
          <a:graphicData uri="http://schemas.openxmlformats.org/presentationml/2006/ole">
            <mc:AlternateContent xmlns:mc="http://schemas.openxmlformats.org/markup-compatibility/2006">
              <mc:Choice xmlns:v="urn:schemas-microsoft-com:vml" Requires="v">
                <p:oleObj spid="_x0000_s2054" name="Visio" r:id="rId3" imgW="5067720" imgH="5152680" progId="Visio.Drawing.6">
                  <p:embed/>
                </p:oleObj>
              </mc:Choice>
              <mc:Fallback>
                <p:oleObj name="Visio" r:id="rId3" imgW="5067720" imgH="5152680" progId="Visio.Drawing.6">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0" y="1676400"/>
                        <a:ext cx="4114800" cy="469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5" name="Oval 4"/>
          <p:cNvSpPr/>
          <p:nvPr/>
        </p:nvSpPr>
        <p:spPr>
          <a:xfrm>
            <a:off x="2819400" y="4191000"/>
            <a:ext cx="1600200" cy="19050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dirty="0" smtClean="0">
                <a:solidFill>
                  <a:srgbClr val="C00000"/>
                </a:solidFill>
                <a:latin typeface="Arial" charset="0"/>
                <a:ea typeface="ＭＳ Ｐゴシック" charset="0"/>
                <a:cs typeface="Arial" charset="0"/>
              </a:rPr>
              <a:t>OWC</a:t>
            </a:r>
            <a:endParaRPr lang="en-US" dirty="0">
              <a:solidFill>
                <a:srgbClr val="C00000"/>
              </a:solidFill>
              <a:latin typeface="Arial" charset="0"/>
              <a:ea typeface="ＭＳ Ｐゴシック" charset="0"/>
              <a:cs typeface="Arial" charset="0"/>
            </a:endParaRPr>
          </a:p>
          <a:p>
            <a:pPr algn="ctr"/>
            <a:r>
              <a:rPr lang="en-US" sz="1200" dirty="0">
                <a:solidFill>
                  <a:srgbClr val="C00000"/>
                </a:solidFill>
                <a:latin typeface="Arial" charset="0"/>
                <a:ea typeface="ＭＳ Ｐゴシック" charset="0"/>
                <a:cs typeface="Arial" charset="0"/>
              </a:rPr>
              <a:t>.2-30m</a:t>
            </a:r>
          </a:p>
          <a:p>
            <a:pPr algn="ctr"/>
            <a:r>
              <a:rPr lang="en-US" sz="1200" dirty="0">
                <a:solidFill>
                  <a:srgbClr val="C00000"/>
                </a:solidFill>
                <a:latin typeface="Arial" charset="0"/>
                <a:ea typeface="ＭＳ Ｐゴシック" charset="0"/>
                <a:cs typeface="Arial" charset="0"/>
              </a:rPr>
              <a:t>.04-100Mbps</a:t>
            </a:r>
          </a:p>
          <a:p>
            <a:pPr algn="ctr"/>
            <a:endParaRPr lang="en-US" sz="1200" dirty="0">
              <a:solidFill>
                <a:srgbClr val="C00000"/>
              </a:solidFill>
              <a:latin typeface="Arial" charset="0"/>
              <a:ea typeface="ＭＳ Ｐゴシック" charset="0"/>
              <a:cs typeface="Arial" charset="0"/>
            </a:endParaRPr>
          </a:p>
          <a:p>
            <a:pPr algn="ctr"/>
            <a:r>
              <a:rPr lang="en-US" sz="1200" dirty="0">
                <a:solidFill>
                  <a:srgbClr val="C00000"/>
                </a:solidFill>
                <a:latin typeface="Arial" charset="0"/>
                <a:ea typeface="ＭＳ Ｐゴシック" charset="0"/>
                <a:cs typeface="Arial" charset="0"/>
              </a:rPr>
              <a:t>802.15.7</a:t>
            </a:r>
          </a:p>
        </p:txBody>
      </p:sp>
    </p:spTree>
    <p:extLst>
      <p:ext uri="{BB962C8B-B14F-4D97-AF65-F5344CB8AC3E}">
        <p14:creationId xmlns:p14="http://schemas.microsoft.com/office/powerpoint/2010/main" val="97366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3200" b="1" i="1">
                <a:solidFill>
                  <a:schemeClr val="hlink"/>
                </a:solidFill>
                <a:latin typeface="Arial" charset="0"/>
                <a:cs typeface="Arial" charset="0"/>
              </a:rPr>
              <a:t>DEFINITION OF APPLICATIONS (1)</a:t>
            </a:r>
          </a:p>
        </p:txBody>
      </p:sp>
      <p:sp>
        <p:nvSpPr>
          <p:cNvPr id="9219" name="Rectangle 3"/>
          <p:cNvSpPr>
            <a:spLocks noGrp="1" noChangeArrowheads="1"/>
          </p:cNvSpPr>
          <p:nvPr>
            <p:ph type="body" idx="1"/>
          </p:nvPr>
        </p:nvSpPr>
        <p:spPr/>
        <p:txBody>
          <a:bodyPr/>
          <a:lstStyle/>
          <a:p>
            <a:pPr eaLnBrk="1" hangingPunct="1"/>
            <a:r>
              <a:rPr lang="en-US" sz="2000" dirty="0">
                <a:latin typeface="Arial" charset="0"/>
                <a:cs typeface="Arial" charset="0"/>
              </a:rPr>
              <a:t>Mobile/fixed – mobile</a:t>
            </a:r>
          </a:p>
          <a:p>
            <a:pPr lvl="1" eaLnBrk="1" hangingPunct="1"/>
            <a:r>
              <a:rPr lang="en-US" sz="2000" dirty="0">
                <a:latin typeface="Arial" charset="0"/>
                <a:cs typeface="Arial" charset="0"/>
              </a:rPr>
              <a:t>Exchange information between mobile/fixed units</a:t>
            </a:r>
          </a:p>
          <a:p>
            <a:pPr eaLnBrk="1" hangingPunct="1"/>
            <a:r>
              <a:rPr lang="en-US" sz="2000" dirty="0">
                <a:latin typeface="Arial" charset="0"/>
                <a:cs typeface="Arial" charset="0"/>
              </a:rPr>
              <a:t>Infra – mobile/fixed (indoor , low speed)</a:t>
            </a:r>
          </a:p>
          <a:p>
            <a:pPr lvl="1" eaLnBrk="1" hangingPunct="1"/>
            <a:r>
              <a:rPr lang="en-US" sz="2000" dirty="0">
                <a:latin typeface="Arial" charset="0"/>
                <a:cs typeface="Arial" charset="0"/>
              </a:rPr>
              <a:t>Simple information broadcasted from infra</a:t>
            </a:r>
          </a:p>
          <a:p>
            <a:pPr lvl="1" eaLnBrk="1" hangingPunct="1"/>
            <a:r>
              <a:rPr lang="en-US" sz="2000" dirty="0">
                <a:latin typeface="Arial" charset="0"/>
                <a:cs typeface="Arial" charset="0"/>
              </a:rPr>
              <a:t>Simple information delivered to infra</a:t>
            </a:r>
          </a:p>
          <a:p>
            <a:pPr eaLnBrk="1" hangingPunct="1"/>
            <a:r>
              <a:rPr lang="en-US" sz="2000" dirty="0">
                <a:latin typeface="Arial" charset="0"/>
                <a:cs typeface="Arial" charset="0"/>
              </a:rPr>
              <a:t>Infra – mobile/fixed (indoor, high speed)</a:t>
            </a:r>
          </a:p>
          <a:p>
            <a:pPr lvl="1" eaLnBrk="1" hangingPunct="1"/>
            <a:r>
              <a:rPr lang="en-US" sz="2000" dirty="0">
                <a:latin typeface="Arial" charset="0"/>
                <a:cs typeface="Arial" charset="0"/>
              </a:rPr>
              <a:t>Information broadcasted from infra (WLAN access point)</a:t>
            </a:r>
          </a:p>
          <a:p>
            <a:pPr lvl="1" eaLnBrk="1" hangingPunct="1"/>
            <a:r>
              <a:rPr lang="en-US" sz="2000" dirty="0">
                <a:latin typeface="Arial" charset="0"/>
                <a:cs typeface="Arial" charset="0"/>
              </a:rPr>
              <a:t>Information delivered to infra (WLAN user)</a:t>
            </a:r>
          </a:p>
          <a:p>
            <a:pPr eaLnBrk="1" hangingPunct="1"/>
            <a:r>
              <a:rPr lang="en-US" sz="2000" dirty="0">
                <a:latin typeface="Arial" charset="0"/>
                <a:cs typeface="Arial" charset="0"/>
              </a:rPr>
              <a:t>Infra – mobile/fixed (outdoor)</a:t>
            </a:r>
          </a:p>
          <a:p>
            <a:pPr lvl="1" eaLnBrk="1" hangingPunct="1"/>
            <a:r>
              <a:rPr lang="en-US" sz="2000" dirty="0">
                <a:latin typeface="Arial" charset="0"/>
                <a:cs typeface="Arial" charset="0"/>
              </a:rPr>
              <a:t>Information broadcasted from infra</a:t>
            </a:r>
          </a:p>
          <a:p>
            <a:pPr lvl="1" eaLnBrk="1" hangingPunct="1"/>
            <a:r>
              <a:rPr lang="en-US" sz="2000" dirty="0">
                <a:latin typeface="Arial" charset="0"/>
                <a:cs typeface="Arial" charset="0"/>
              </a:rPr>
              <a:t>Simple information delivered to infra</a:t>
            </a:r>
          </a:p>
          <a:p>
            <a:pPr lvl="1" eaLnBrk="1" hangingPunct="1">
              <a:buFontTx/>
              <a:buNone/>
            </a:pPr>
            <a:endParaRPr lang="en-US" sz="2000" dirty="0">
              <a:solidFill>
                <a:srgbClr val="FF0000"/>
              </a:solidFill>
              <a:latin typeface="Arial" charset="0"/>
              <a:cs typeface="Arial" charset="0"/>
            </a:endParaRPr>
          </a:p>
        </p:txBody>
      </p:sp>
    </p:spTree>
    <p:extLst>
      <p:ext uri="{BB962C8B-B14F-4D97-AF65-F5344CB8AC3E}">
        <p14:creationId xmlns:p14="http://schemas.microsoft.com/office/powerpoint/2010/main" val="2201926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3200" b="1" i="1">
                <a:solidFill>
                  <a:schemeClr val="hlink"/>
                </a:solidFill>
                <a:latin typeface="Arial" charset="0"/>
                <a:cs typeface="Arial" charset="0"/>
              </a:rPr>
              <a:t>DEFINITION OF APPLICATIONS (2)</a:t>
            </a:r>
          </a:p>
        </p:txBody>
      </p:sp>
      <p:sp>
        <p:nvSpPr>
          <p:cNvPr id="10243" name="Rectangle 3"/>
          <p:cNvSpPr>
            <a:spLocks noGrp="1" noChangeArrowheads="1"/>
          </p:cNvSpPr>
          <p:nvPr>
            <p:ph type="body" idx="1"/>
          </p:nvPr>
        </p:nvSpPr>
        <p:spPr/>
        <p:txBody>
          <a:bodyPr/>
          <a:lstStyle/>
          <a:p>
            <a:pPr eaLnBrk="1" hangingPunct="1"/>
            <a:r>
              <a:rPr lang="en-US" sz="2000">
                <a:latin typeface="Arial" charset="0"/>
                <a:cs typeface="Arial" charset="0"/>
              </a:rPr>
              <a:t>Traffic lights (or infra) – vehicle</a:t>
            </a:r>
          </a:p>
          <a:p>
            <a:pPr lvl="1" eaLnBrk="1" hangingPunct="1"/>
            <a:r>
              <a:rPr lang="en-US" sz="2000">
                <a:latin typeface="Arial" charset="0"/>
                <a:cs typeface="Arial" charset="0"/>
              </a:rPr>
              <a:t>Signal information delivered to vehicle</a:t>
            </a:r>
          </a:p>
          <a:p>
            <a:pPr lvl="1" eaLnBrk="1" hangingPunct="1"/>
            <a:r>
              <a:rPr lang="en-US" sz="2000">
                <a:latin typeface="Arial" charset="0"/>
                <a:cs typeface="Arial" charset="0"/>
              </a:rPr>
              <a:t>Vehicle information delivered to traffic lights</a:t>
            </a:r>
          </a:p>
          <a:p>
            <a:pPr eaLnBrk="1" hangingPunct="1"/>
            <a:r>
              <a:rPr lang="en-US" sz="2000">
                <a:latin typeface="Arial" charset="0"/>
                <a:cs typeface="Arial" charset="0"/>
              </a:rPr>
              <a:t>Vehicle – vehicle</a:t>
            </a:r>
          </a:p>
          <a:p>
            <a:pPr lvl="1" eaLnBrk="1" hangingPunct="1"/>
            <a:r>
              <a:rPr lang="en-US" sz="2000">
                <a:latin typeface="Arial" charset="0"/>
                <a:cs typeface="Arial" charset="0"/>
              </a:rPr>
              <a:t>Traffic information exchange</a:t>
            </a:r>
          </a:p>
          <a:p>
            <a:pPr lvl="1" eaLnBrk="1" hangingPunct="1"/>
            <a:r>
              <a:rPr lang="en-US" sz="2000">
                <a:latin typeface="Arial" charset="0"/>
                <a:cs typeface="Arial" charset="0"/>
              </a:rPr>
              <a:t>Maneuvering information exchange in a group</a:t>
            </a:r>
          </a:p>
          <a:p>
            <a:pPr lvl="1" eaLnBrk="1" hangingPunct="1"/>
            <a:r>
              <a:rPr lang="en-US" sz="2000">
                <a:latin typeface="Arial" charset="0"/>
                <a:cs typeface="Arial" charset="0"/>
              </a:rPr>
              <a:t>Relay traffic information from front vehicle to rear vehicle</a:t>
            </a:r>
          </a:p>
        </p:txBody>
      </p:sp>
    </p:spTree>
    <p:extLst>
      <p:ext uri="{BB962C8B-B14F-4D97-AF65-F5344CB8AC3E}">
        <p14:creationId xmlns:p14="http://schemas.microsoft.com/office/powerpoint/2010/main" val="1287634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314328"/>
            <a:ext cx="8229600" cy="1143000"/>
          </a:xfrm>
        </p:spPr>
        <p:txBody>
          <a:bodyPr/>
          <a:lstStyle/>
          <a:p>
            <a:r>
              <a:rPr lang="en-US" sz="3200" b="1" i="1" dirty="0">
                <a:solidFill>
                  <a:schemeClr val="hlink"/>
                </a:solidFill>
                <a:latin typeface="Arial" charset="0"/>
                <a:cs typeface="Arial" charset="0"/>
              </a:rPr>
              <a:t>PROBLEMS TO BE SOLVED FOR </a:t>
            </a:r>
            <a:r>
              <a:rPr lang="en-US" sz="3200" b="1" i="1" dirty="0" smtClean="0">
                <a:solidFill>
                  <a:schemeClr val="hlink"/>
                </a:solidFill>
                <a:latin typeface="Arial" charset="0"/>
                <a:cs typeface="Arial" charset="0"/>
              </a:rPr>
              <a:t>VEHICULAR APPLICATIONS (1)</a:t>
            </a:r>
            <a:endParaRPr lang="en-US" sz="3200" b="1" i="1" dirty="0">
              <a:solidFill>
                <a:schemeClr val="hlink"/>
              </a:solidFill>
              <a:latin typeface="Arial" charset="0"/>
              <a:cs typeface="Arial" charset="0"/>
            </a:endParaRPr>
          </a:p>
        </p:txBody>
      </p:sp>
      <p:sp>
        <p:nvSpPr>
          <p:cNvPr id="11267" name="Rectangle 3"/>
          <p:cNvSpPr>
            <a:spLocks noGrp="1" noChangeArrowheads="1"/>
          </p:cNvSpPr>
          <p:nvPr>
            <p:ph type="body" idx="1"/>
          </p:nvPr>
        </p:nvSpPr>
        <p:spPr/>
        <p:txBody>
          <a:bodyPr/>
          <a:lstStyle/>
          <a:p>
            <a:pPr>
              <a:lnSpc>
                <a:spcPct val="80000"/>
              </a:lnSpc>
            </a:pPr>
            <a:r>
              <a:rPr lang="en-US" sz="1800">
                <a:latin typeface="Arial" charset="0"/>
                <a:cs typeface="Arial" charset="0"/>
              </a:rPr>
              <a:t>Link set-up time &lt;30 ms:  </a:t>
            </a:r>
            <a:r>
              <a:rPr lang="en-US" sz="1800" b="1">
                <a:solidFill>
                  <a:srgbClr val="FF0000"/>
                </a:solidFill>
                <a:latin typeface="Arial" charset="0"/>
                <a:cs typeface="Arial" charset="0"/>
              </a:rPr>
              <a:t>need to be simple for link set-up</a:t>
            </a:r>
          </a:p>
          <a:p>
            <a:pPr lvl="1">
              <a:lnSpc>
                <a:spcPct val="80000"/>
              </a:lnSpc>
            </a:pPr>
            <a:r>
              <a:rPr lang="en-US" sz="1600">
                <a:latin typeface="Arial" charset="0"/>
                <a:cs typeface="Arial" charset="0"/>
              </a:rPr>
              <a:t>The most crucial and time-consuming part in a multinode environment is the link-setup procedure, especially in a free space situation with unpredictable and fast changing link conditions.</a:t>
            </a:r>
          </a:p>
          <a:p>
            <a:pPr lvl="1">
              <a:lnSpc>
                <a:spcPct val="80000"/>
              </a:lnSpc>
            </a:pPr>
            <a:r>
              <a:rPr lang="en-US" sz="1600">
                <a:latin typeface="Arial" charset="0"/>
                <a:cs typeface="Arial" charset="0"/>
              </a:rPr>
              <a:t>TDMA scheme enables a very fast link set-up. The protocol establishes a new communication link, exchanges data on this link, and closes the link within only one frame. Furthermore it provides a very fast link re-establishment within one frame after short break-outs.</a:t>
            </a:r>
          </a:p>
          <a:p>
            <a:pPr>
              <a:lnSpc>
                <a:spcPct val="80000"/>
              </a:lnSpc>
            </a:pPr>
            <a:r>
              <a:rPr lang="en-US" sz="1800">
                <a:latin typeface="Arial" charset="0"/>
                <a:cs typeface="Arial" charset="0"/>
              </a:rPr>
              <a:t>Beam forming and zone sectoring</a:t>
            </a:r>
          </a:p>
          <a:p>
            <a:pPr lvl="1">
              <a:lnSpc>
                <a:spcPct val="80000"/>
              </a:lnSpc>
            </a:pPr>
            <a:r>
              <a:rPr lang="en-US" sz="1600">
                <a:latin typeface="Arial" charset="0"/>
                <a:cs typeface="Arial" charset="0"/>
              </a:rPr>
              <a:t>Appropriate beam forming and/or zone sectoring may be needed to share communication resources and to exchange information with right communication partners by directing in right directions with appropriate beam widths.</a:t>
            </a:r>
          </a:p>
          <a:p>
            <a:pPr lvl="1">
              <a:lnSpc>
                <a:spcPct val="80000"/>
              </a:lnSpc>
            </a:pPr>
            <a:r>
              <a:rPr lang="en-US" sz="1600">
                <a:latin typeface="Arial" charset="0"/>
                <a:cs typeface="Arial" charset="0"/>
              </a:rPr>
              <a:t>Focusing</a:t>
            </a:r>
          </a:p>
          <a:p>
            <a:pPr lvl="1">
              <a:lnSpc>
                <a:spcPct val="80000"/>
              </a:lnSpc>
            </a:pPr>
            <a:r>
              <a:rPr lang="en-US" sz="1600">
                <a:latin typeface="Arial" charset="0"/>
                <a:cs typeface="Arial" charset="0"/>
              </a:rPr>
              <a:t>Beam shaping</a:t>
            </a:r>
          </a:p>
          <a:p>
            <a:pPr lvl="1">
              <a:lnSpc>
                <a:spcPct val="80000"/>
              </a:lnSpc>
            </a:pPr>
            <a:r>
              <a:rPr lang="en-US" sz="1600">
                <a:latin typeface="Arial" charset="0"/>
                <a:cs typeface="Arial" charset="0"/>
              </a:rPr>
              <a:t>Multi beam antennas</a:t>
            </a:r>
          </a:p>
          <a:p>
            <a:pPr lvl="1">
              <a:lnSpc>
                <a:spcPct val="80000"/>
              </a:lnSpc>
            </a:pPr>
            <a:r>
              <a:rPr lang="en-US" sz="1600">
                <a:latin typeface="Arial" charset="0"/>
                <a:cs typeface="Arial" charset="0"/>
              </a:rPr>
              <a:t>Defining communication zones</a:t>
            </a:r>
          </a:p>
          <a:p>
            <a:pPr lvl="1">
              <a:lnSpc>
                <a:spcPct val="80000"/>
              </a:lnSpc>
            </a:pPr>
            <a:r>
              <a:rPr lang="en-US" sz="1600">
                <a:latin typeface="Arial" charset="0"/>
                <a:cs typeface="Arial" charset="0"/>
              </a:rPr>
              <a:t>Supporting multiple links at the same time</a:t>
            </a:r>
          </a:p>
        </p:txBody>
      </p:sp>
    </p:spTree>
    <p:extLst>
      <p:ext uri="{BB962C8B-B14F-4D97-AF65-F5344CB8AC3E}">
        <p14:creationId xmlns:p14="http://schemas.microsoft.com/office/powerpoint/2010/main" val="364351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314328"/>
            <a:ext cx="8229600" cy="1143000"/>
          </a:xfrm>
        </p:spPr>
        <p:txBody>
          <a:bodyPr/>
          <a:lstStyle/>
          <a:p>
            <a:r>
              <a:rPr lang="en-US" sz="3200" b="1" i="1" dirty="0">
                <a:solidFill>
                  <a:schemeClr val="hlink"/>
                </a:solidFill>
                <a:latin typeface="Arial" charset="0"/>
                <a:cs typeface="Arial" charset="0"/>
              </a:rPr>
              <a:t>PROBLEMS TO BE SOLVED FOR </a:t>
            </a:r>
            <a:r>
              <a:rPr lang="en-US" sz="3200" b="1" i="1" dirty="0" smtClean="0">
                <a:solidFill>
                  <a:schemeClr val="hlink"/>
                </a:solidFill>
                <a:latin typeface="Arial" charset="0"/>
                <a:cs typeface="Arial" charset="0"/>
              </a:rPr>
              <a:t>VEHICULAR APPLICATIONS (2)</a:t>
            </a:r>
            <a:endParaRPr lang="en-US" sz="3200" b="1" i="1" dirty="0">
              <a:solidFill>
                <a:schemeClr val="hlink"/>
              </a:solidFill>
              <a:latin typeface="Arial" charset="0"/>
              <a:cs typeface="Arial" charset="0"/>
            </a:endParaRPr>
          </a:p>
        </p:txBody>
      </p:sp>
      <p:sp>
        <p:nvSpPr>
          <p:cNvPr id="12291" name="Rectangle 3"/>
          <p:cNvSpPr>
            <a:spLocks noGrp="1" noChangeArrowheads="1"/>
          </p:cNvSpPr>
          <p:nvPr>
            <p:ph type="body" idx="1"/>
          </p:nvPr>
        </p:nvSpPr>
        <p:spPr/>
        <p:txBody>
          <a:bodyPr/>
          <a:lstStyle/>
          <a:p>
            <a:pPr>
              <a:lnSpc>
                <a:spcPct val="90000"/>
              </a:lnSpc>
            </a:pPr>
            <a:r>
              <a:rPr lang="en-US" sz="2000" dirty="0">
                <a:latin typeface="Arial" charset="0"/>
                <a:cs typeface="Arial" charset="0"/>
              </a:rPr>
              <a:t>Few milliseconds latencies and communication delays.</a:t>
            </a:r>
          </a:p>
          <a:p>
            <a:pPr>
              <a:lnSpc>
                <a:spcPct val="90000"/>
              </a:lnSpc>
            </a:pPr>
            <a:r>
              <a:rPr lang="en-US" sz="2000" dirty="0">
                <a:latin typeface="Arial" charset="0"/>
                <a:cs typeface="Arial" charset="0"/>
              </a:rPr>
              <a:t>Need of distance estimation of the communicating party (?)</a:t>
            </a:r>
          </a:p>
          <a:p>
            <a:pPr>
              <a:lnSpc>
                <a:spcPct val="90000"/>
              </a:lnSpc>
            </a:pPr>
            <a:r>
              <a:rPr lang="en-US" sz="2000" dirty="0">
                <a:latin typeface="Arial" charset="0"/>
                <a:cs typeface="Arial" charset="0"/>
              </a:rPr>
              <a:t>Interference mitigation provided (?)</a:t>
            </a:r>
          </a:p>
          <a:p>
            <a:pPr>
              <a:lnSpc>
                <a:spcPct val="90000"/>
              </a:lnSpc>
            </a:pPr>
            <a:r>
              <a:rPr lang="en-US" sz="2000" dirty="0">
                <a:latin typeface="Arial" charset="0"/>
                <a:cs typeface="Arial" charset="0"/>
              </a:rPr>
              <a:t>Adaptive data speed with minimum speed of 1 Mbps</a:t>
            </a:r>
          </a:p>
          <a:p>
            <a:pPr lvl="1">
              <a:lnSpc>
                <a:spcPct val="90000"/>
              </a:lnSpc>
            </a:pPr>
            <a:r>
              <a:rPr lang="en-US" sz="1800" dirty="0">
                <a:latin typeface="Arial" charset="0"/>
                <a:cs typeface="Arial" charset="0"/>
              </a:rPr>
              <a:t>The data transmission speed is negotiated at the set-up of the link and can be changed during the communication session.</a:t>
            </a:r>
          </a:p>
          <a:p>
            <a:pPr lvl="1">
              <a:lnSpc>
                <a:spcPct val="90000"/>
              </a:lnSpc>
            </a:pPr>
            <a:r>
              <a:rPr lang="en-US" sz="1800" dirty="0">
                <a:latin typeface="Arial" charset="0"/>
                <a:cs typeface="Arial" charset="0"/>
              </a:rPr>
              <a:t>Adaptive modulation schemes adaptive to data rates</a:t>
            </a:r>
          </a:p>
          <a:p>
            <a:pPr>
              <a:lnSpc>
                <a:spcPct val="90000"/>
              </a:lnSpc>
            </a:pPr>
            <a:r>
              <a:rPr lang="en-US" sz="2000" dirty="0">
                <a:latin typeface="Arial" charset="0"/>
                <a:cs typeface="Arial" charset="0"/>
              </a:rPr>
              <a:t>Handover needed (?)</a:t>
            </a:r>
          </a:p>
          <a:p>
            <a:pPr lvl="1">
              <a:lnSpc>
                <a:spcPct val="90000"/>
              </a:lnSpc>
            </a:pPr>
            <a:r>
              <a:rPr lang="en-US" sz="1800" dirty="0">
                <a:latin typeface="Arial" charset="0"/>
                <a:cs typeface="Arial" charset="0"/>
              </a:rPr>
              <a:t>A Handover is possible in the same medium (VL to VL) as well as between different media (e.g. VL to IR or Microwave) to guarantee the continuity of the communication session.</a:t>
            </a:r>
          </a:p>
          <a:p>
            <a:pPr lvl="1">
              <a:lnSpc>
                <a:spcPct val="90000"/>
              </a:lnSpc>
            </a:pPr>
            <a:endParaRPr lang="en-US" sz="2000" dirty="0">
              <a:latin typeface="Arial" charset="0"/>
              <a:cs typeface="Arial" charset="0"/>
            </a:endParaRPr>
          </a:p>
          <a:p>
            <a:pPr lvl="1">
              <a:lnSpc>
                <a:spcPct val="90000"/>
              </a:lnSpc>
            </a:pPr>
            <a:endParaRPr lang="en-US" sz="2000" dirty="0">
              <a:latin typeface="Arial" charset="0"/>
              <a:cs typeface="Arial" charset="0"/>
            </a:endParaRPr>
          </a:p>
        </p:txBody>
      </p:sp>
    </p:spTree>
    <p:extLst>
      <p:ext uri="{BB962C8B-B14F-4D97-AF65-F5344CB8AC3E}">
        <p14:creationId xmlns:p14="http://schemas.microsoft.com/office/powerpoint/2010/main" val="337600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p:txBody>
          <a:bodyPr/>
          <a:lstStyle/>
          <a:p>
            <a:pPr>
              <a:lnSpc>
                <a:spcPct val="90000"/>
              </a:lnSpc>
            </a:pPr>
            <a:r>
              <a:rPr lang="en-US" sz="2400">
                <a:latin typeface="Arial" charset="0"/>
                <a:cs typeface="Arial" charset="0"/>
              </a:rPr>
              <a:t>Multiple types of communications</a:t>
            </a:r>
          </a:p>
          <a:p>
            <a:pPr lvl="1">
              <a:lnSpc>
                <a:spcPct val="90000"/>
              </a:lnSpc>
            </a:pPr>
            <a:r>
              <a:rPr lang="en-US" sz="2000">
                <a:latin typeface="Arial" charset="0"/>
                <a:cs typeface="Arial" charset="0"/>
              </a:rPr>
              <a:t>Point-to-Point</a:t>
            </a:r>
          </a:p>
          <a:p>
            <a:pPr lvl="1">
              <a:lnSpc>
                <a:spcPct val="90000"/>
              </a:lnSpc>
            </a:pPr>
            <a:r>
              <a:rPr lang="en-US" sz="2000">
                <a:latin typeface="Arial" charset="0"/>
                <a:cs typeface="Arial" charset="0"/>
              </a:rPr>
              <a:t>Point-to-Multipoint</a:t>
            </a:r>
          </a:p>
          <a:p>
            <a:pPr lvl="1">
              <a:lnSpc>
                <a:spcPct val="90000"/>
              </a:lnSpc>
            </a:pPr>
            <a:r>
              <a:rPr lang="en-US" sz="2000">
                <a:latin typeface="Arial" charset="0"/>
                <a:cs typeface="Arial" charset="0"/>
              </a:rPr>
              <a:t>Multiple Point-to-Multipoint</a:t>
            </a:r>
          </a:p>
          <a:p>
            <a:pPr lvl="1">
              <a:lnSpc>
                <a:spcPct val="90000"/>
              </a:lnSpc>
            </a:pPr>
            <a:r>
              <a:rPr lang="en-US" sz="2000">
                <a:latin typeface="Arial" charset="0"/>
                <a:cs typeface="Arial" charset="0"/>
              </a:rPr>
              <a:t>Broadcast</a:t>
            </a:r>
          </a:p>
          <a:p>
            <a:pPr lvl="1">
              <a:lnSpc>
                <a:spcPct val="90000"/>
              </a:lnSpc>
            </a:pPr>
            <a:r>
              <a:rPr lang="en-US" sz="2000">
                <a:latin typeface="Arial" charset="0"/>
                <a:cs typeface="Arial" charset="0"/>
              </a:rPr>
              <a:t>Multicast</a:t>
            </a:r>
          </a:p>
          <a:p>
            <a:pPr lvl="1">
              <a:lnSpc>
                <a:spcPct val="90000"/>
              </a:lnSpc>
            </a:pPr>
            <a:r>
              <a:rPr lang="en-US" sz="2000">
                <a:latin typeface="Arial" charset="0"/>
                <a:cs typeface="Arial" charset="0"/>
              </a:rPr>
              <a:t>Anycast</a:t>
            </a:r>
          </a:p>
          <a:p>
            <a:pPr lvl="1">
              <a:lnSpc>
                <a:spcPct val="90000"/>
              </a:lnSpc>
            </a:pPr>
            <a:r>
              <a:rPr lang="en-US" sz="2000">
                <a:latin typeface="Arial" charset="0"/>
                <a:cs typeface="Arial" charset="0"/>
              </a:rPr>
              <a:t>Master-Slave</a:t>
            </a:r>
          </a:p>
          <a:p>
            <a:pPr>
              <a:lnSpc>
                <a:spcPct val="90000"/>
              </a:lnSpc>
            </a:pPr>
            <a:r>
              <a:rPr lang="en-US" sz="2400">
                <a:latin typeface="Arial" charset="0"/>
                <a:cs typeface="Arial" charset="0"/>
              </a:rPr>
              <a:t>Master-slave setting for TDMA management</a:t>
            </a:r>
          </a:p>
          <a:p>
            <a:pPr lvl="1">
              <a:lnSpc>
                <a:spcPct val="90000"/>
              </a:lnSpc>
            </a:pPr>
            <a:r>
              <a:rPr lang="en-US" sz="2000">
                <a:solidFill>
                  <a:srgbClr val="FF0000"/>
                </a:solidFill>
                <a:latin typeface="Arial" charset="0"/>
                <a:cs typeface="Arial" charset="0"/>
              </a:rPr>
              <a:t>802.22.1 PPD-SPD set-up procedure may be applied.</a:t>
            </a:r>
          </a:p>
          <a:p>
            <a:pPr>
              <a:lnSpc>
                <a:spcPct val="90000"/>
              </a:lnSpc>
            </a:pPr>
            <a:r>
              <a:rPr lang="en-US" sz="2400">
                <a:latin typeface="Arial" charset="0"/>
                <a:cs typeface="Arial" charset="0"/>
              </a:rPr>
              <a:t>New node registration to the network</a:t>
            </a:r>
          </a:p>
          <a:p>
            <a:pPr>
              <a:lnSpc>
                <a:spcPct val="90000"/>
              </a:lnSpc>
            </a:pPr>
            <a:r>
              <a:rPr lang="en-US" sz="2400">
                <a:latin typeface="Arial" charset="0"/>
                <a:cs typeface="Arial" charset="0"/>
              </a:rPr>
              <a:t>Collision problem solving</a:t>
            </a:r>
          </a:p>
          <a:p>
            <a:pPr lvl="1">
              <a:lnSpc>
                <a:spcPct val="90000"/>
              </a:lnSpc>
            </a:pPr>
            <a:endParaRPr lang="en-US" sz="2000">
              <a:latin typeface="Arial" charset="0"/>
              <a:cs typeface="Arial" charset="0"/>
            </a:endParaRPr>
          </a:p>
        </p:txBody>
      </p:sp>
      <p:sp>
        <p:nvSpPr>
          <p:cNvPr id="5" name="Rectangle 2"/>
          <p:cNvSpPr txBox="1">
            <a:spLocks noChangeArrowheads="1"/>
          </p:cNvSpPr>
          <p:nvPr/>
        </p:nvSpPr>
        <p:spPr>
          <a:xfrm>
            <a:off x="457200" y="314328"/>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b="1" i="1" dirty="0" smtClean="0">
                <a:solidFill>
                  <a:schemeClr val="hlink"/>
                </a:solidFill>
                <a:latin typeface="Arial" charset="0"/>
                <a:cs typeface="Arial" charset="0"/>
              </a:rPr>
              <a:t>PROBLEMS TO BE SOLVED FOR VEHICULAR APPLICATIONS (3)</a:t>
            </a:r>
            <a:endParaRPr lang="en-US" sz="3200" b="1" i="1" dirty="0">
              <a:solidFill>
                <a:schemeClr val="hlink"/>
              </a:solidFill>
              <a:latin typeface="Arial" charset="0"/>
              <a:cs typeface="Arial" charset="0"/>
            </a:endParaRPr>
          </a:p>
        </p:txBody>
      </p:sp>
    </p:spTree>
    <p:extLst>
      <p:ext uri="{BB962C8B-B14F-4D97-AF65-F5344CB8AC3E}">
        <p14:creationId xmlns:p14="http://schemas.microsoft.com/office/powerpoint/2010/main" val="1998076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3200" b="1" i="1" dirty="0">
                <a:solidFill>
                  <a:schemeClr val="hlink"/>
                </a:solidFill>
                <a:latin typeface="Arial" charset="0"/>
                <a:cs typeface="Arial" charset="0"/>
              </a:rPr>
              <a:t>References</a:t>
            </a:r>
          </a:p>
        </p:txBody>
      </p:sp>
      <p:sp>
        <p:nvSpPr>
          <p:cNvPr id="14339" name="Rectangle 3"/>
          <p:cNvSpPr>
            <a:spLocks noGrp="1" noChangeArrowheads="1"/>
          </p:cNvSpPr>
          <p:nvPr>
            <p:ph type="body" idx="1"/>
          </p:nvPr>
        </p:nvSpPr>
        <p:spPr/>
        <p:txBody>
          <a:bodyPr/>
          <a:lstStyle/>
          <a:p>
            <a:pPr marL="533400" indent="-533400">
              <a:lnSpc>
                <a:spcPct val="90000"/>
              </a:lnSpc>
              <a:buFontTx/>
              <a:buAutoNum type="arabicPeriod"/>
            </a:pPr>
            <a:r>
              <a:rPr lang="en-US" sz="2400" dirty="0">
                <a:latin typeface="Arial" charset="0"/>
                <a:cs typeface="Arial" charset="0"/>
              </a:rPr>
              <a:t>International Standard ISO 21214. Intelligent transport systems – Continuous air interface, long and medium range (CALM) – Infrared systems. July 2006</a:t>
            </a:r>
          </a:p>
          <a:p>
            <a:pPr marL="533400" indent="-533400">
              <a:lnSpc>
                <a:spcPct val="90000"/>
              </a:lnSpc>
              <a:buFontTx/>
              <a:buAutoNum type="arabicPeriod"/>
            </a:pPr>
            <a:endParaRPr lang="en-US" sz="2400" dirty="0" smtClean="0">
              <a:latin typeface="Arial" charset="0"/>
              <a:cs typeface="Arial" charset="0"/>
            </a:endParaRPr>
          </a:p>
          <a:p>
            <a:pPr marL="533400" indent="-533400">
              <a:lnSpc>
                <a:spcPct val="90000"/>
              </a:lnSpc>
              <a:buFontTx/>
              <a:buAutoNum type="arabicPeriod"/>
            </a:pPr>
            <a:r>
              <a:rPr lang="en-US" sz="2400" dirty="0" err="1" smtClean="0">
                <a:latin typeface="Arial" charset="0"/>
                <a:cs typeface="Arial" charset="0"/>
              </a:rPr>
              <a:t>Rumpf</a:t>
            </a:r>
            <a:r>
              <a:rPr lang="en-US" sz="2400" dirty="0">
                <a:latin typeface="Arial" charset="0"/>
                <a:cs typeface="Arial" charset="0"/>
              </a:rPr>
              <a:t>, S. (2006). CALM-general – presentation for the South Korean CALM meeting 2004 in Seoul.</a:t>
            </a:r>
          </a:p>
          <a:p>
            <a:pPr marL="533400" indent="-533400">
              <a:lnSpc>
                <a:spcPct val="90000"/>
              </a:lnSpc>
              <a:buFontTx/>
              <a:buAutoNum type="arabicPeriod"/>
            </a:pPr>
            <a:endParaRPr lang="en-US" sz="2400" dirty="0" smtClean="0">
              <a:latin typeface="Arial" charset="0"/>
              <a:cs typeface="Arial" charset="0"/>
            </a:endParaRPr>
          </a:p>
          <a:p>
            <a:pPr marL="533400" indent="-533400">
              <a:lnSpc>
                <a:spcPct val="90000"/>
              </a:lnSpc>
              <a:buFontTx/>
              <a:buAutoNum type="arabicPeriod"/>
            </a:pPr>
            <a:r>
              <a:rPr lang="en-US" sz="2400" dirty="0" smtClean="0">
                <a:latin typeface="Arial" charset="0"/>
                <a:cs typeface="Arial" charset="0"/>
              </a:rPr>
              <a:t>Werner </a:t>
            </a:r>
            <a:r>
              <a:rPr lang="en-US" sz="2400" dirty="0">
                <a:latin typeface="Arial" charset="0"/>
                <a:cs typeface="Arial" charset="0"/>
              </a:rPr>
              <a:t>Rom et al.,</a:t>
            </a:r>
            <a:r>
              <a:rPr lang="en-US" sz="2400" b="1" dirty="0">
                <a:latin typeface="Arial" charset="0"/>
                <a:cs typeface="Arial" charset="0"/>
              </a:rPr>
              <a:t> </a:t>
            </a:r>
            <a:r>
              <a:rPr lang="en-US" sz="2400" dirty="0">
                <a:latin typeface="Arial" charset="0"/>
                <a:cs typeface="Arial" charset="0"/>
              </a:rPr>
              <a:t>The novel International Standard ISO 21214: Intelligent transport systems – Continuous air interface, long and medium range (CALM) – Infrared systems.</a:t>
            </a:r>
          </a:p>
          <a:p>
            <a:pPr marL="533400" indent="-533400">
              <a:lnSpc>
                <a:spcPct val="90000"/>
              </a:lnSpc>
            </a:pPr>
            <a:endParaRPr lang="en-US" sz="2800" dirty="0">
              <a:latin typeface="Arial" charset="0"/>
              <a:cs typeface="Arial" charset="0"/>
            </a:endParaRPr>
          </a:p>
        </p:txBody>
      </p:sp>
    </p:spTree>
    <p:extLst>
      <p:ext uri="{BB962C8B-B14F-4D97-AF65-F5344CB8AC3E}">
        <p14:creationId xmlns:p14="http://schemas.microsoft.com/office/powerpoint/2010/main" val="2147716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TotalTime>
  <Words>649</Words>
  <Application>Microsoft Macintosh PowerPoint</Application>
  <PresentationFormat>On-screen Show (4:3)</PresentationFormat>
  <Paragraphs>89</Paragraphs>
  <Slides>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Office Theme</vt:lpstr>
      <vt:lpstr>Microsoft Visio Drawing</vt:lpstr>
      <vt:lpstr>PowerPoint Presentation</vt:lpstr>
      <vt:lpstr>Definitions and Issues  of Vehicular Applications</vt:lpstr>
      <vt:lpstr>IEEE 802.15.7</vt:lpstr>
      <vt:lpstr>DEFINITION OF APPLICATIONS (1)</vt:lpstr>
      <vt:lpstr>DEFINITION OF APPLICATIONS (2)</vt:lpstr>
      <vt:lpstr>PROBLEMS TO BE SOLVED FOR VEHICULAR APPLICATIONS (1)</vt:lpstr>
      <vt:lpstr>PROBLEMS TO BE SOLVED FOR VEHICULAR APPLICATIONS (2)</vt:lpstr>
      <vt:lpstr>PowerPoint Presentation</vt:lpstr>
      <vt:lpstr>References</vt:lpstr>
    </vt:vector>
  </TitlesOfParts>
  <Company>CSUS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Soo-Young Chang</dc:creator>
  <cp:lastModifiedBy>Soo-Young Chang</cp:lastModifiedBy>
  <cp:revision>6</cp:revision>
  <dcterms:created xsi:type="dcterms:W3CDTF">2017-03-14T18:20:20Z</dcterms:created>
  <dcterms:modified xsi:type="dcterms:W3CDTF">2017-03-14T18:39:25Z</dcterms:modified>
</cp:coreProperties>
</file>