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76" r:id="rId3"/>
    <p:sldId id="277" r:id="rId4"/>
    <p:sldId id="292" r:id="rId5"/>
    <p:sldId id="280" r:id="rId6"/>
    <p:sldId id="291" r:id="rId7"/>
    <p:sldId id="281" r:id="rId8"/>
    <p:sldId id="282" r:id="rId9"/>
    <p:sldId id="283" r:id="rId10"/>
    <p:sldId id="293" r:id="rId11"/>
    <p:sldId id="286" r:id="rId12"/>
    <p:sldId id="299" r:id="rId13"/>
    <p:sldId id="287" r:id="rId14"/>
    <p:sldId id="288" r:id="rId15"/>
    <p:sldId id="289" r:id="rId16"/>
    <p:sldId id="300" r:id="rId17"/>
    <p:sldId id="290" r:id="rId18"/>
    <p:sldId id="294" r:id="rId19"/>
    <p:sldId id="295" r:id="rId20"/>
    <p:sldId id="296" r:id="rId21"/>
    <p:sldId id="297" r:id="rId22"/>
    <p:sldId id="298"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1" autoAdjust="0"/>
    <p:restoredTop sz="94676" autoAdjust="0"/>
  </p:normalViewPr>
  <p:slideViewPr>
    <p:cSldViewPr>
      <p:cViewPr varScale="1">
        <p:scale>
          <a:sx n="88" d="100"/>
          <a:sy n="88" d="100"/>
        </p:scale>
        <p:origin x="-72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69CD8579-0CC6-4626-803E-1C8A3FAF525F}"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23201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5C63331-4325-4CA5-A277-5A71984282C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4482367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25C63331-4325-4CA5-A277-5A71984282C3}" type="slidenum">
              <a:rPr lang="en-US" altLang="en-US" smtClean="0"/>
              <a:pPr/>
              <a:t>1</a:t>
            </a:fld>
            <a:endParaRPr lang="en-US" altLang="en-US"/>
          </a:p>
        </p:txBody>
      </p:sp>
    </p:spTree>
    <p:extLst>
      <p:ext uri="{BB962C8B-B14F-4D97-AF65-F5344CB8AC3E}">
        <p14:creationId xmlns:p14="http://schemas.microsoft.com/office/powerpoint/2010/main" val="22981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27845FFF-21B4-4134-9674-518DFD0609F1}" type="slidenum">
              <a:rPr lang="en-US" altLang="en-US"/>
              <a:pPr/>
              <a:t>‹#›</a:t>
            </a:fld>
            <a:endParaRPr lang="en-US" altLang="en-US"/>
          </a:p>
        </p:txBody>
      </p:sp>
    </p:spTree>
    <p:extLst>
      <p:ext uri="{BB962C8B-B14F-4D97-AF65-F5344CB8AC3E}">
        <p14:creationId xmlns:p14="http://schemas.microsoft.com/office/powerpoint/2010/main" val="307173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326EF2E-D61A-4557-ACC9-04209208E68A}" type="slidenum">
              <a:rPr lang="en-US" altLang="en-US"/>
              <a:pPr/>
              <a:t>‹#›</a:t>
            </a:fld>
            <a:endParaRPr lang="en-US" altLang="en-US"/>
          </a:p>
        </p:txBody>
      </p:sp>
    </p:spTree>
    <p:extLst>
      <p:ext uri="{BB962C8B-B14F-4D97-AF65-F5344CB8AC3E}">
        <p14:creationId xmlns:p14="http://schemas.microsoft.com/office/powerpoint/2010/main" val="207394956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EE6754E-EBF1-4F4F-BD64-B7A1CC430771}" type="slidenum">
              <a:rPr lang="en-US" altLang="en-US"/>
              <a:pPr/>
              <a:t>‹#›</a:t>
            </a:fld>
            <a:endParaRPr lang="en-US" altLang="en-US"/>
          </a:p>
        </p:txBody>
      </p:sp>
    </p:spTree>
    <p:extLst>
      <p:ext uri="{BB962C8B-B14F-4D97-AF65-F5344CB8AC3E}">
        <p14:creationId xmlns:p14="http://schemas.microsoft.com/office/powerpoint/2010/main" val="4184393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A5F4DA7-2E7C-46B6-81D1-2AA1A7518E5F}" type="slidenum">
              <a:rPr lang="en-US" altLang="en-US"/>
              <a:pPr/>
              <a:t>‹#›</a:t>
            </a:fld>
            <a:endParaRPr lang="en-US" altLang="en-US"/>
          </a:p>
        </p:txBody>
      </p:sp>
    </p:spTree>
    <p:extLst>
      <p:ext uri="{BB962C8B-B14F-4D97-AF65-F5344CB8AC3E}">
        <p14:creationId xmlns:p14="http://schemas.microsoft.com/office/powerpoint/2010/main" val="7566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March 2015</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3D8210B-8103-4A30-98D7-47270E8BD76F}" type="slidenum">
              <a:rPr lang="en-US" altLang="en-US"/>
              <a:pPr/>
              <a:t>‹#›</a:t>
            </a:fld>
            <a:endParaRPr lang="en-US" altLang="en-US"/>
          </a:p>
        </p:txBody>
      </p:sp>
    </p:spTree>
    <p:extLst>
      <p:ext uri="{BB962C8B-B14F-4D97-AF65-F5344CB8AC3E}">
        <p14:creationId xmlns:p14="http://schemas.microsoft.com/office/powerpoint/2010/main" val="3221120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DE3A785-803C-490E-B9D7-96DF20F979D8}" type="slidenum">
              <a:rPr lang="en-US" altLang="en-US"/>
              <a:pPr/>
              <a:t>‹#›</a:t>
            </a:fld>
            <a:endParaRPr lang="en-US" altLang="en-US"/>
          </a:p>
        </p:txBody>
      </p:sp>
    </p:spTree>
    <p:extLst>
      <p:ext uri="{BB962C8B-B14F-4D97-AF65-F5344CB8AC3E}">
        <p14:creationId xmlns:p14="http://schemas.microsoft.com/office/powerpoint/2010/main" val="4177735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March 2015</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5E75F3E-6981-4C35-A572-03F75B74CF4A}" type="slidenum">
              <a:rPr lang="en-US" altLang="en-US"/>
              <a:pPr/>
              <a:t>‹#›</a:t>
            </a:fld>
            <a:endParaRPr lang="en-US" altLang="en-US"/>
          </a:p>
        </p:txBody>
      </p:sp>
    </p:spTree>
    <p:extLst>
      <p:ext uri="{BB962C8B-B14F-4D97-AF65-F5344CB8AC3E}">
        <p14:creationId xmlns:p14="http://schemas.microsoft.com/office/powerpoint/2010/main" val="3715224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March 2015</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406FF5C9-3E0B-4CFD-9605-D2CC9BE87174}" type="slidenum">
              <a:rPr lang="en-US" altLang="en-US"/>
              <a:pPr/>
              <a:t>‹#›</a:t>
            </a:fld>
            <a:endParaRPr lang="en-US" altLang="en-US"/>
          </a:p>
        </p:txBody>
      </p:sp>
    </p:spTree>
    <p:extLst>
      <p:ext uri="{BB962C8B-B14F-4D97-AF65-F5344CB8AC3E}">
        <p14:creationId xmlns:p14="http://schemas.microsoft.com/office/powerpoint/2010/main" val="648203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altLang="en-US" smtClean="0"/>
              <a:t>March 2015</a:t>
            </a:r>
            <a:endParaRPr lang="en-US" altLang="en-US"/>
          </a:p>
        </p:txBody>
      </p:sp>
      <p:sp>
        <p:nvSpPr>
          <p:cNvPr id="5" name="Fußzeilenplatzhalter 4"/>
          <p:cNvSpPr>
            <a:spLocks noGrp="1"/>
          </p:cNvSpPr>
          <p:nvPr>
            <p:ph type="ftr" sz="quarter" idx="11"/>
          </p:nvPr>
        </p:nvSpPr>
        <p:spPr/>
        <p:txBody>
          <a:bodyPr/>
          <a:lstStyle/>
          <a:p>
            <a:r>
              <a:rPr lang="en-US" altLang="en-US" smtClean="0"/>
              <a:t>Hsin-Mu (Michael) Tsai , NTU</a:t>
            </a:r>
            <a:endParaRPr lang="en-US" altLang="en-US"/>
          </a:p>
        </p:txBody>
      </p:sp>
      <p:sp>
        <p:nvSpPr>
          <p:cNvPr id="9" name="Foliennummernplatzhalter 8"/>
          <p:cNvSpPr>
            <a:spLocks noGrp="1"/>
          </p:cNvSpPr>
          <p:nvPr>
            <p:ph type="sldNum" sz="quarter" idx="12"/>
          </p:nvPr>
        </p:nvSpPr>
        <p:spPr/>
        <p:txBody>
          <a:bodyPr/>
          <a:lstStyle/>
          <a:p>
            <a:r>
              <a:rPr lang="en-US" altLang="en-US" smtClean="0"/>
              <a:t>Slide </a:t>
            </a:r>
            <a:fld id="{C3740A57-7FD3-41F5-AA58-22EA39E07D5E}" type="slidenum">
              <a:rPr lang="en-US" altLang="en-US" smtClean="0"/>
              <a:pPr/>
              <a:t>‹#›</a:t>
            </a:fld>
            <a:endParaRPr lang="en-US" altLang="en-US"/>
          </a:p>
        </p:txBody>
      </p:sp>
      <p:sp>
        <p:nvSpPr>
          <p:cNvPr id="10" name="Datumsplatzhalter 3"/>
          <p:cNvSpPr txBox="1">
            <a:spLocks/>
          </p:cNvSpPr>
          <p:nvPr userDrawn="1"/>
        </p:nvSpPr>
        <p:spPr bwMode="auto">
          <a:xfrm>
            <a:off x="5715000" y="381000"/>
            <a:ext cx="2895600" cy="215444"/>
          </a:xfrm>
          <a:prstGeom prst="rect">
            <a:avLst/>
          </a:prstGeom>
          <a:solidFill>
            <a:schemeClr val="bg1"/>
          </a:solidFill>
          <a:ln>
            <a:noFill/>
          </a:ln>
          <a:effectLs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 doc.: IEEE </a:t>
            </a:r>
            <a:r>
              <a:rPr lang="en-US" altLang="en-US" dirty="0" smtClean="0"/>
              <a:t>802.15-15-0177-04-0000 </a:t>
            </a:r>
            <a:endParaRPr lang="en-US" altLang="en-US" dirty="0"/>
          </a:p>
        </p:txBody>
      </p:sp>
    </p:spTree>
    <p:extLst>
      <p:ext uri="{BB962C8B-B14F-4D97-AF65-F5344CB8AC3E}">
        <p14:creationId xmlns:p14="http://schemas.microsoft.com/office/powerpoint/2010/main" val="10932907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C1F23EE2-7BEA-4942-818C-DCF386482A86}" type="slidenum">
              <a:rPr lang="en-US" altLang="en-US"/>
              <a:pPr/>
              <a:t>‹#›</a:t>
            </a:fld>
            <a:endParaRPr lang="en-US" altLang="en-US"/>
          </a:p>
        </p:txBody>
      </p:sp>
    </p:spTree>
    <p:extLst>
      <p:ext uri="{BB962C8B-B14F-4D97-AF65-F5344CB8AC3E}">
        <p14:creationId xmlns:p14="http://schemas.microsoft.com/office/powerpoint/2010/main" val="27558579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March 2015</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Hsin-Mu (Michael) Tsai , NTU</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DD35672A-104E-4129-B66F-42E51F57277D}" type="slidenum">
              <a:rPr lang="en-US" altLang="en-US"/>
              <a:pPr/>
              <a:t>‹#›</a:t>
            </a:fld>
            <a:endParaRPr lang="en-US" altLang="en-US"/>
          </a:p>
        </p:txBody>
      </p:sp>
    </p:spTree>
    <p:extLst>
      <p:ext uri="{BB962C8B-B14F-4D97-AF65-F5344CB8AC3E}">
        <p14:creationId xmlns:p14="http://schemas.microsoft.com/office/powerpoint/2010/main" val="41853868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March 2015</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Hsin-Mu (Michael) Tsai , NTU</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C3740A57-7FD3-41F5-AA58-22EA39E07D5E}" type="slidenum">
              <a:rPr lang="en-US" altLang="en-US"/>
              <a:pPr/>
              <a:t>‹#›</a:t>
            </a:fld>
            <a:endParaRPr lang="en-US" altLang="en-US"/>
          </a:p>
        </p:txBody>
      </p:sp>
      <p:sp>
        <p:nvSpPr>
          <p:cNvPr id="1031" name="Rectangle 7"/>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802.15-15-0248-00-007a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DBBDA2B1-3CDE-4B0E-A2E7-5B85571E701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a:t>
            </a:r>
            <a:r>
              <a:rPr lang="en-US" altLang="en-US" sz="1600" b="1" dirty="0" smtClean="0">
                <a:solidFill>
                  <a:schemeClr val="tx2"/>
                </a:solidFill>
              </a:rPr>
              <a:t>Title:</a:t>
            </a:r>
            <a:r>
              <a:rPr lang="en-US" altLang="en-US" sz="1600" dirty="0" smtClean="0">
                <a:solidFill>
                  <a:schemeClr val="tx2"/>
                </a:solidFill>
              </a:rPr>
              <a:t> </a:t>
            </a:r>
            <a:r>
              <a:rPr lang="en-US" altLang="en-US" sz="1600" dirty="0">
                <a:solidFill>
                  <a:schemeClr val="tx2"/>
                </a:solidFill>
              </a:rPr>
              <a:t>Reply to </a:t>
            </a:r>
            <a:r>
              <a:rPr lang="en-US" altLang="en-US" sz="1600" dirty="0" smtClean="0">
                <a:solidFill>
                  <a:schemeClr val="tx2"/>
                </a:solidFill>
              </a:rPr>
              <a:t>comments </a:t>
            </a:r>
            <a:r>
              <a:rPr lang="en-US" altLang="en-US" sz="1600" dirty="0">
                <a:solidFill>
                  <a:schemeClr val="tx2"/>
                </a:solidFill>
              </a:rPr>
              <a:t>against new PAR/CSD for MG </a:t>
            </a:r>
            <a:r>
              <a:rPr lang="en-US" altLang="en-US" sz="1600" dirty="0" smtClean="0">
                <a:solidFill>
                  <a:schemeClr val="tx2"/>
                </a:solidFill>
              </a:rPr>
              <a:t>OWC</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March 14,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	Volker Jungnickel	</a:t>
            </a:r>
          </a:p>
          <a:p>
            <a:r>
              <a:rPr lang="en-US" altLang="en-US" sz="1600" dirty="0" smtClean="0">
                <a:solidFill>
                  <a:schemeClr val="tx2"/>
                </a:solidFill>
              </a:rPr>
              <a:t>Company: </a:t>
            </a:r>
            <a:r>
              <a:rPr lang="en-US" altLang="en-US" sz="1600" dirty="0" err="1" smtClean="0">
                <a:solidFill>
                  <a:schemeClr val="tx2"/>
                </a:solidFill>
              </a:rPr>
              <a:t>Fraunhofer</a:t>
            </a:r>
            <a:r>
              <a:rPr lang="en-US" altLang="en-US" sz="1600" dirty="0" smtClean="0">
                <a:solidFill>
                  <a:schemeClr val="tx2"/>
                </a:solidFill>
              </a:rPr>
              <a:t> Heinrich Hertz Institute</a:t>
            </a:r>
            <a:endParaRPr kumimoji="1" lang="en-US" altLang="zh-TW" sz="1600" dirty="0" smtClean="0"/>
          </a:p>
          <a:p>
            <a:r>
              <a:rPr lang="en-US" altLang="en-US" sz="1600" dirty="0" smtClean="0">
                <a:solidFill>
                  <a:schemeClr val="tx2"/>
                </a:solidFill>
              </a:rPr>
              <a:t>Address: 	</a:t>
            </a:r>
            <a:r>
              <a:rPr lang="en-US" altLang="en-US" sz="1600" dirty="0" err="1" smtClean="0">
                <a:solidFill>
                  <a:schemeClr val="tx2"/>
                </a:solidFill>
              </a:rPr>
              <a:t>Einsteinufer</a:t>
            </a:r>
            <a:r>
              <a:rPr lang="en-US" altLang="en-US" sz="1600" dirty="0" smtClean="0">
                <a:solidFill>
                  <a:schemeClr val="tx2"/>
                </a:solidFill>
              </a:rPr>
              <a:t> 37, 10587 Berlin,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+49 30 31002 768 </a:t>
            </a:r>
          </a:p>
          <a:p>
            <a:r>
              <a:rPr lang="en-US" altLang="en-US" sz="1600" dirty="0" smtClean="0">
                <a:solidFill>
                  <a:schemeClr val="tx2"/>
                </a:solidFill>
              </a:rPr>
              <a:t>e-mail: 	volker.jungnickel@hhi.fraunhofer.de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Comments against new PAR/CSD for MG OWC</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document provides reply to comments against new PAR and CSD </a:t>
            </a:r>
            <a:r>
              <a:rPr lang="en-US" altLang="en-US" sz="1600" dirty="0">
                <a:solidFill>
                  <a:schemeClr val="tx2"/>
                </a:solidFill>
              </a:rPr>
              <a:t>for </a:t>
            </a:r>
            <a:r>
              <a:rPr lang="en-US" altLang="en-US" sz="1600" dirty="0" smtClean="0">
                <a:solidFill>
                  <a:schemeClr val="tx2"/>
                </a:solidFill>
              </a:rPr>
              <a:t>MG OWC</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Response</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10</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a:t>802.3 Comments on 15.11 OWC CSD </a:t>
            </a:r>
            <a:r>
              <a:rPr kumimoji="1" lang="en-US" altLang="zh-TW" sz="3200" dirty="0" smtClean="0"/>
              <a:t>(3)</a:t>
            </a:r>
            <a:endParaRPr kumimoji="1" lang="zh-TW" altLang="en-US" sz="3200" dirty="0"/>
          </a:p>
        </p:txBody>
      </p:sp>
      <p:sp>
        <p:nvSpPr>
          <p:cNvPr id="23" name="Text Box 62"/>
          <p:cNvSpPr txBox="1">
            <a:spLocks noChangeArrowheads="1"/>
          </p:cNvSpPr>
          <p:nvPr/>
        </p:nvSpPr>
        <p:spPr bwMode="auto">
          <a:xfrm>
            <a:off x="533401" y="14478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pPr marL="352425"/>
            <a:r>
              <a:rPr lang="en-US" sz="2000" b="1" dirty="0" smtClean="0">
                <a:latin typeface="+mj-lt"/>
              </a:rPr>
              <a:t>C: </a:t>
            </a:r>
            <a:r>
              <a:rPr lang="en-US" sz="2000" dirty="0"/>
              <a:t>1.2.4 Technical Feasibility – Because there are virtually no </a:t>
            </a:r>
            <a:r>
              <a:rPr lang="en-US" sz="2000" dirty="0" smtClean="0"/>
              <a:t>technical restrictions </a:t>
            </a:r>
            <a:r>
              <a:rPr lang="en-US" sz="2000" dirty="0"/>
              <a:t>on what the standard will specify, this response has </a:t>
            </a:r>
            <a:r>
              <a:rPr lang="en-US" sz="2000" dirty="0" smtClean="0"/>
              <a:t>little credibility (e.g., does the answer about devices being available hold for the entire </a:t>
            </a:r>
            <a:r>
              <a:rPr lang="en-US" sz="2000" dirty="0"/>
              <a:t>frequency range specified for the standard, for all </a:t>
            </a:r>
            <a:r>
              <a:rPr lang="en-US" sz="2000" dirty="0" smtClean="0"/>
              <a:t>the unrestricted </a:t>
            </a:r>
            <a:r>
              <a:rPr lang="en-US" sz="2000" dirty="0"/>
              <a:t>transmission modes, the range of </a:t>
            </a:r>
            <a:r>
              <a:rPr lang="en-US" sz="2000" dirty="0" smtClean="0"/>
              <a:t>operational </a:t>
            </a:r>
            <a:r>
              <a:rPr lang="en-US" sz="2000" dirty="0"/>
              <a:t>speeds, etc.).</a:t>
            </a:r>
            <a:endParaRPr lang="en-US" sz="2000" dirty="0">
              <a:latin typeface="+mj-lt"/>
            </a:endParaRPr>
          </a:p>
          <a:p>
            <a:pPr marL="347663" indent="-347663"/>
            <a:endParaRPr lang="en-US" sz="2000" b="1" dirty="0" smtClean="0">
              <a:latin typeface="+mj-lt"/>
            </a:endParaRPr>
          </a:p>
          <a:p>
            <a:pPr marL="347663" indent="-347663"/>
            <a:r>
              <a:rPr lang="en-US" sz="2000" b="1" dirty="0" smtClean="0">
                <a:latin typeface="+mj-lt"/>
              </a:rPr>
              <a:t>R: </a:t>
            </a:r>
            <a:r>
              <a:rPr lang="de-DE" sz="2000" dirty="0" smtClean="0"/>
              <a:t>The “Demonstrated Feasiblity“ entry in 1.2.4 has been modified to read: “</a:t>
            </a:r>
            <a:r>
              <a:rPr lang="de-DE" sz="2000" dirty="0"/>
              <a:t>Devices are available in the entire frequency range. Tests, </a:t>
            </a:r>
            <a:r>
              <a:rPr lang="en-US" sz="2000" dirty="0"/>
              <a:t>demonstrations, measurements and simulations </a:t>
            </a:r>
            <a:r>
              <a:rPr lang="de-DE" sz="2000" dirty="0"/>
              <a:t>have been conducted for selected wavelengths from UV to IR </a:t>
            </a:r>
            <a:r>
              <a:rPr lang="en-US" sz="2000" dirty="0"/>
              <a:t>by both academic and commercial institutions, verifying that </a:t>
            </a:r>
            <a:r>
              <a:rPr lang="en-US" sz="2000" dirty="0" smtClean="0"/>
              <a:t>the OWC </a:t>
            </a:r>
            <a:r>
              <a:rPr lang="en-US" sz="2000" dirty="0"/>
              <a:t>capabilities of distance and speed needed for this standard are </a:t>
            </a:r>
            <a:r>
              <a:rPr lang="en-US" sz="2000" dirty="0" smtClean="0"/>
              <a:t>feasible over the full frequency range.”</a:t>
            </a:r>
            <a:endParaRPr lang="en-US" sz="2000" dirty="0"/>
          </a:p>
          <a:p>
            <a:pPr marL="347663" indent="-347663"/>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257022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11</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Paul </a:t>
            </a:r>
            <a:r>
              <a:rPr kumimoji="1" lang="en-US" altLang="zh-TW" sz="3200" dirty="0" err="1" smtClean="0"/>
              <a:t>Nikolich</a:t>
            </a:r>
            <a:r>
              <a:rPr kumimoji="1" lang="en-US" altLang="zh-TW" sz="3200" dirty="0" smtClean="0"/>
              <a:t> Comments </a:t>
            </a:r>
            <a:r>
              <a:rPr kumimoji="1" lang="en-US" altLang="zh-TW" sz="3200" dirty="0" smtClean="0"/>
              <a:t>on 15.11 </a:t>
            </a:r>
            <a:r>
              <a:rPr kumimoji="1" lang="en-US" altLang="zh-TW" sz="3200" dirty="0" smtClean="0"/>
              <a:t>OWC PAR</a:t>
            </a:r>
            <a:endParaRPr kumimoji="1" lang="zh-TW" altLang="en-US" sz="3200" dirty="0"/>
          </a:p>
        </p:txBody>
      </p:sp>
      <p:sp>
        <p:nvSpPr>
          <p:cNvPr id="23" name="Text Box 62"/>
          <p:cNvSpPr txBox="1">
            <a:spLocks noChangeArrowheads="1"/>
          </p:cNvSpPr>
          <p:nvPr/>
        </p:nvSpPr>
        <p:spPr bwMode="auto">
          <a:xfrm>
            <a:off x="600459" y="1371600"/>
            <a:ext cx="81625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200" b="1" dirty="0" smtClean="0">
                <a:latin typeface="+mj-lt"/>
              </a:rPr>
              <a:t>C:</a:t>
            </a:r>
            <a:r>
              <a:rPr lang="en-US" sz="2200" dirty="0" smtClean="0">
                <a:latin typeface="+mj-lt"/>
              </a:rPr>
              <a:t> 5.2 </a:t>
            </a:r>
            <a:r>
              <a:rPr lang="en-US" sz="2200" dirty="0">
                <a:latin typeface="+mj-lt"/>
              </a:rPr>
              <a:t>Scope uses the vague term "mobility" which leaves much room for interpretation, I think it would help to define the term more precisely. Â Within this project's scope, please provide a specific definition of "mobility" (or reference a well known more specific definition</a:t>
            </a:r>
            <a:r>
              <a:rPr lang="en-US" sz="2200" dirty="0" smtClean="0">
                <a:latin typeface="+mj-lt"/>
              </a:rPr>
              <a:t>).</a:t>
            </a:r>
          </a:p>
          <a:p>
            <a:r>
              <a:rPr lang="de-DE" sz="2200" b="1" dirty="0" smtClean="0">
                <a:latin typeface="+mj-lt"/>
              </a:rPr>
              <a:t>R: Agreed. </a:t>
            </a:r>
            <a:r>
              <a:rPr lang="de-DE" sz="2200" dirty="0" smtClean="0">
                <a:latin typeface="+mj-lt"/>
              </a:rPr>
              <a:t>Modify that sentence to read: </a:t>
            </a:r>
            <a:r>
              <a:rPr lang="en-US" sz="2200" dirty="0" smtClean="0">
                <a:latin typeface="+mj-lt"/>
              </a:rPr>
              <a:t>The </a:t>
            </a:r>
            <a:r>
              <a:rPr lang="en-US" sz="2200" dirty="0">
                <a:latin typeface="+mj-lt"/>
              </a:rPr>
              <a:t>standard includes adaptation </a:t>
            </a:r>
            <a:r>
              <a:rPr lang="en-US" sz="2200" dirty="0" smtClean="0">
                <a:latin typeface="+mj-lt"/>
              </a:rPr>
              <a:t>to </a:t>
            </a:r>
            <a:r>
              <a:rPr lang="en-US" sz="2200" dirty="0">
                <a:latin typeface="+mj-lt"/>
              </a:rPr>
              <a:t>varying channel conditions and maintaining connectivity </a:t>
            </a:r>
            <a:r>
              <a:rPr lang="en-US" sz="2200" dirty="0" smtClean="0">
                <a:latin typeface="+mj-lt"/>
              </a:rPr>
              <a:t>while moving within the range of a single coordinator </a:t>
            </a:r>
            <a:r>
              <a:rPr lang="en-US" sz="2200" dirty="0" smtClean="0">
                <a:latin typeface="+mj-lt"/>
              </a:rPr>
              <a:t>or </a:t>
            </a:r>
            <a:r>
              <a:rPr lang="en-US" sz="2200" dirty="0" smtClean="0">
                <a:latin typeface="+mj-lt"/>
              </a:rPr>
              <a:t>moving between coordinators</a:t>
            </a:r>
            <a:r>
              <a:rPr lang="en-US" sz="2200" dirty="0" smtClean="0">
                <a:latin typeface="+mj-lt"/>
              </a:rPr>
              <a:t>.”</a:t>
            </a:r>
            <a:endParaRPr lang="de-DE" sz="2200" b="1" dirty="0" smtClean="0">
              <a:latin typeface="+mj-lt"/>
            </a:endParaRPr>
          </a:p>
          <a:p>
            <a:endParaRPr lang="de-DE" sz="2200" b="1" dirty="0">
              <a:latin typeface="+mj-lt"/>
            </a:endParaRPr>
          </a:p>
          <a:p>
            <a:r>
              <a:rPr lang="de-DE" sz="2200" b="1" dirty="0" smtClean="0">
                <a:latin typeface="+mj-lt"/>
              </a:rPr>
              <a:t>C: </a:t>
            </a:r>
            <a:r>
              <a:rPr lang="en-US" sz="2200" dirty="0" smtClean="0">
                <a:latin typeface="+mj-lt"/>
              </a:rPr>
              <a:t>5.3- Participation: </a:t>
            </a:r>
            <a:r>
              <a:rPr lang="en-US" sz="2200" dirty="0">
                <a:latin typeface="+mj-lt"/>
              </a:rPr>
              <a:t>what is the rationale for an estimate of 80 participants? Â It is optimistic, please try to be realistic</a:t>
            </a:r>
            <a:r>
              <a:rPr lang="en-US" sz="2200" dirty="0" smtClean="0">
                <a:latin typeface="+mj-lt"/>
              </a:rPr>
              <a:t>.</a:t>
            </a:r>
          </a:p>
          <a:p>
            <a:r>
              <a:rPr lang="de-DE" sz="2200" b="1" dirty="0" smtClean="0">
                <a:latin typeface="+mj-lt"/>
              </a:rPr>
              <a:t>R: </a:t>
            </a:r>
            <a:r>
              <a:rPr lang="de-DE" sz="2200" dirty="0" smtClean="0">
                <a:latin typeface="+mj-lt"/>
              </a:rPr>
              <a:t>That was the number of WG participants. </a:t>
            </a:r>
            <a:r>
              <a:rPr lang="en-US" sz="2200" dirty="0" smtClean="0">
                <a:latin typeface="+mj-lt"/>
              </a:rPr>
              <a:t>Number has been revised to 15 for project participants</a:t>
            </a:r>
          </a:p>
          <a:p>
            <a:endParaRPr lang="de-DE" sz="2200" b="1"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841680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Paul </a:t>
            </a:r>
            <a:r>
              <a:rPr kumimoji="1" lang="en-US" altLang="zh-TW" sz="3200" dirty="0" err="1" smtClean="0"/>
              <a:t>Nikolich</a:t>
            </a:r>
            <a:r>
              <a:rPr kumimoji="1" lang="en-US" altLang="zh-TW" sz="3200" dirty="0" smtClean="0"/>
              <a:t> Comments </a:t>
            </a:r>
            <a:r>
              <a:rPr kumimoji="1" lang="en-US" altLang="zh-TW" sz="3200" dirty="0" smtClean="0"/>
              <a:t>on 15.11 </a:t>
            </a:r>
            <a:r>
              <a:rPr kumimoji="1" lang="en-US" altLang="zh-TW" sz="3200" dirty="0" smtClean="0"/>
              <a:t>OWC PAR</a:t>
            </a:r>
            <a:endParaRPr kumimoji="1" lang="zh-TW" altLang="en-US" sz="3200" dirty="0"/>
          </a:p>
        </p:txBody>
      </p:sp>
      <p:sp>
        <p:nvSpPr>
          <p:cNvPr id="23" name="Text Box 62"/>
          <p:cNvSpPr txBox="1">
            <a:spLocks noChangeArrowheads="1"/>
          </p:cNvSpPr>
          <p:nvPr/>
        </p:nvSpPr>
        <p:spPr bwMode="auto">
          <a:xfrm>
            <a:off x="600459" y="1219200"/>
            <a:ext cx="81625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de-DE" sz="2000" b="1" dirty="0" smtClean="0">
                <a:latin typeface="+mj-lt"/>
              </a:rPr>
              <a:t>C: </a:t>
            </a:r>
            <a:r>
              <a:rPr lang="en-US" sz="2000" dirty="0" smtClean="0">
                <a:latin typeface="+mj-lt"/>
              </a:rPr>
              <a:t>5.2 </a:t>
            </a:r>
            <a:r>
              <a:rPr lang="en-US" sz="2000" dirty="0">
                <a:latin typeface="+mj-lt"/>
              </a:rPr>
              <a:t>Scope: please specify what "heterogeneous operation" </a:t>
            </a:r>
            <a:r>
              <a:rPr lang="en-US" sz="2000" dirty="0" smtClean="0">
                <a:latin typeface="+mj-lt"/>
              </a:rPr>
              <a:t>means</a:t>
            </a:r>
            <a:endParaRPr lang="en-US" sz="2000" dirty="0">
              <a:latin typeface="+mj-lt"/>
            </a:endParaRPr>
          </a:p>
          <a:p>
            <a:r>
              <a:rPr lang="de-DE" sz="2000" b="1" dirty="0" smtClean="0">
                <a:latin typeface="+mj-lt"/>
              </a:rPr>
              <a:t>R:  </a:t>
            </a:r>
            <a:r>
              <a:rPr lang="en-US" sz="2000" dirty="0" smtClean="0">
                <a:latin typeface="+mj-lt"/>
              </a:rPr>
              <a:t>This sentence has been removed from the scope. Instead an explanatory sentence has been added to 8.1 which reads: </a:t>
            </a:r>
            <a:r>
              <a:rPr lang="en-US" sz="2000" dirty="0"/>
              <a:t>L</a:t>
            </a:r>
            <a:r>
              <a:rPr lang="en-US" sz="2000" dirty="0" smtClean="0"/>
              <a:t>ine </a:t>
            </a:r>
            <a:r>
              <a:rPr lang="en-US" sz="2000" dirty="0"/>
              <a:t>5.2: The standard may include MIMO, and mechanisms enabling heterogeneous operation, </a:t>
            </a:r>
            <a:r>
              <a:rPr lang="en-US" sz="2000" dirty="0" err="1"/>
              <a:t>ie</a:t>
            </a:r>
            <a:r>
              <a:rPr lang="en-US" sz="2000" dirty="0"/>
              <a:t> operation with both OWC and existing RF wireless data communications standards in the same </a:t>
            </a:r>
            <a:r>
              <a:rPr lang="en-US" sz="2000" dirty="0" smtClean="0"/>
              <a:t>network</a:t>
            </a:r>
          </a:p>
          <a:p>
            <a:r>
              <a:rPr lang="en-US" sz="2000" b="1" dirty="0"/>
              <a:t>C:</a:t>
            </a:r>
            <a:r>
              <a:rPr lang="en-US" sz="2000" dirty="0"/>
              <a:t> </a:t>
            </a:r>
            <a:r>
              <a:rPr lang="en-US" sz="2000" dirty="0"/>
              <a:t>5.2 Scope: please consider adding a link range objective (1m? 10m? more? less?) under simply described nominal channel conditions (e.g., unobstructed line-of-sight)</a:t>
            </a:r>
          </a:p>
          <a:p>
            <a:pPr marL="17463" indent="-17463" defTabSz="360363"/>
            <a:r>
              <a:rPr lang="de-DE" sz="2000" b="1" dirty="0"/>
              <a:t>R:  </a:t>
            </a:r>
            <a:r>
              <a:rPr lang="de-DE" sz="2000" dirty="0"/>
              <a:t>Range has been added in response to a comment from 802.3</a:t>
            </a:r>
          </a:p>
          <a:p>
            <a:endParaRPr lang="en-US" sz="2000" dirty="0"/>
          </a:p>
          <a:p>
            <a:r>
              <a:rPr lang="en-US" sz="2000" b="1" dirty="0"/>
              <a:t>C:</a:t>
            </a:r>
            <a:r>
              <a:rPr lang="en-US" sz="2000" dirty="0"/>
              <a:t> 5.2 Scope: please consider adding a bit error rate objective for the above channel condition</a:t>
            </a:r>
          </a:p>
          <a:p>
            <a:r>
              <a:rPr lang="de-DE" sz="2000" b="1" dirty="0"/>
              <a:t>R: </a:t>
            </a:r>
            <a:r>
              <a:rPr lang="en-US" sz="2000" dirty="0"/>
              <a:t>We have considered this, but feel it is not necessary since the desired data rates and ranges assumes that channel characteristics and likely error rates have to taken into consideration in order to achieve the expected results</a:t>
            </a:r>
            <a:endParaRPr lang="en-US" sz="2000" b="1" dirty="0"/>
          </a:p>
          <a:p>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60680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a:t>Paul </a:t>
            </a:r>
            <a:r>
              <a:rPr kumimoji="1" lang="en-US" altLang="zh-TW" sz="3200" dirty="0" err="1"/>
              <a:t>Nikolich</a:t>
            </a:r>
            <a:r>
              <a:rPr kumimoji="1" lang="en-US" altLang="zh-TW" sz="3200" dirty="0"/>
              <a:t> Comments on 15.11 </a:t>
            </a:r>
            <a:r>
              <a:rPr kumimoji="1" lang="en-US" altLang="zh-TW" sz="3200" dirty="0" smtClean="0"/>
              <a:t>OWC PAR</a:t>
            </a:r>
            <a:r>
              <a:rPr kumimoji="1" lang="zh-TW" altLang="en-US" sz="3200" dirty="0" smtClean="0"/>
              <a:t> </a:t>
            </a:r>
            <a:r>
              <a:rPr kumimoji="1" lang="en-US" altLang="zh-TW" sz="3200" dirty="0" smtClean="0"/>
              <a:t>(2</a:t>
            </a:r>
            <a:r>
              <a:rPr kumimoji="1" lang="en-US" altLang="zh-TW" sz="3200" dirty="0" smtClean="0"/>
              <a:t>)</a:t>
            </a:r>
            <a:endParaRPr kumimoji="1" lang="zh-TW" altLang="en-US" sz="3200" dirty="0"/>
          </a:p>
        </p:txBody>
      </p:sp>
      <p:sp>
        <p:nvSpPr>
          <p:cNvPr id="23" name="Text Box 62"/>
          <p:cNvSpPr txBox="1">
            <a:spLocks noChangeArrowheads="1"/>
          </p:cNvSpPr>
          <p:nvPr/>
        </p:nvSpPr>
        <p:spPr bwMode="auto">
          <a:xfrm>
            <a:off x="600459" y="1143000"/>
            <a:ext cx="8391141" cy="4834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2000" dirty="0"/>
          </a:p>
          <a:p>
            <a:r>
              <a:rPr lang="en-US" sz="2000" b="1" dirty="0" smtClean="0">
                <a:latin typeface="+mj-lt"/>
              </a:rPr>
              <a:t>C:</a:t>
            </a:r>
            <a:r>
              <a:rPr lang="en-US" sz="2000" dirty="0" smtClean="0">
                <a:latin typeface="+mj-lt"/>
              </a:rPr>
              <a:t> 5.4 </a:t>
            </a:r>
            <a:r>
              <a:rPr lang="en-US" sz="2000" dirty="0">
                <a:latin typeface="+mj-lt"/>
              </a:rPr>
              <a:t>Purpose: </a:t>
            </a:r>
            <a:r>
              <a:rPr lang="en-US" sz="2000" dirty="0" smtClean="0">
                <a:latin typeface="+mj-lt"/>
              </a:rPr>
              <a:t> </a:t>
            </a:r>
            <a:r>
              <a:rPr lang="en-US" sz="2000" dirty="0">
                <a:latin typeface="+mj-lt"/>
              </a:rPr>
              <a:t>The purpose reads more like the description of a the applications of network product family that embodies interfaces that conform to the (eventual) 802.15.11 standard than the purpose of the </a:t>
            </a:r>
            <a:r>
              <a:rPr lang="en-US" sz="2000" dirty="0" err="1">
                <a:latin typeface="+mj-lt"/>
              </a:rPr>
              <a:t>the</a:t>
            </a:r>
            <a:r>
              <a:rPr lang="en-US" sz="2000" dirty="0">
                <a:latin typeface="+mj-lt"/>
              </a:rPr>
              <a:t> technical specifications the standard defines. </a:t>
            </a:r>
            <a:r>
              <a:rPr lang="en-US" sz="2000" dirty="0" smtClean="0">
                <a:latin typeface="+mj-lt"/>
              </a:rPr>
              <a:t> </a:t>
            </a:r>
            <a:r>
              <a:rPr lang="en-US" sz="2000" dirty="0">
                <a:latin typeface="+mj-lt"/>
              </a:rPr>
              <a:t>This text is good, but reads like it belongs in 5.5 Need, not 5.4 Purpose. </a:t>
            </a:r>
            <a:r>
              <a:rPr lang="en-US" sz="2000" dirty="0" smtClean="0">
                <a:latin typeface="+mj-lt"/>
              </a:rPr>
              <a:t>Please </a:t>
            </a:r>
            <a:r>
              <a:rPr lang="en-US" sz="2000" dirty="0">
                <a:latin typeface="+mj-lt"/>
              </a:rPr>
              <a:t>consider reworking the purpose along the lines of something like this</a:t>
            </a:r>
            <a:r>
              <a:rPr lang="en-US" sz="2000" dirty="0" smtClean="0">
                <a:latin typeface="+mj-lt"/>
              </a:rPr>
              <a:t>: The </a:t>
            </a:r>
            <a:r>
              <a:rPr lang="en-US" sz="2000" dirty="0">
                <a:latin typeface="+mj-lt"/>
              </a:rPr>
              <a:t>purpose of the standard is to define free space optical interface specifications to establish high data rate transfer among end </a:t>
            </a:r>
            <a:r>
              <a:rPr lang="en-US" sz="2000" dirty="0" smtClean="0">
                <a:latin typeface="+mj-lt"/>
              </a:rPr>
              <a:t>points.</a:t>
            </a:r>
            <a:endParaRPr lang="en-US" sz="2000" dirty="0">
              <a:latin typeface="+mj-lt"/>
            </a:endParaRPr>
          </a:p>
          <a:p>
            <a:r>
              <a:rPr lang="en-US" sz="2000" b="1" dirty="0" smtClean="0">
                <a:latin typeface="+mj-lt"/>
              </a:rPr>
              <a:t>R: </a:t>
            </a:r>
            <a:r>
              <a:rPr lang="en-US" sz="2000" dirty="0">
                <a:latin typeface="+mj-lt"/>
              </a:rPr>
              <a:t>We have modified the purpose to read: </a:t>
            </a:r>
            <a:r>
              <a:rPr lang="en-US" sz="2000" dirty="0" smtClean="0">
                <a:latin typeface="+mj-lt"/>
              </a:rPr>
              <a:t>“</a:t>
            </a:r>
            <a:r>
              <a:rPr lang="en-US" sz="2000" dirty="0" smtClean="0"/>
              <a:t>The </a:t>
            </a:r>
            <a:r>
              <a:rPr lang="en-US" sz="2000" dirty="0"/>
              <a:t>purpose of this standard is to define OWC specifications in optically transparent media enabling high data rate transfer among end points at rates up to 10 </a:t>
            </a:r>
            <a:r>
              <a:rPr lang="en-US" sz="2000" dirty="0" err="1"/>
              <a:t>Gbit</a:t>
            </a:r>
            <a:r>
              <a:rPr lang="en-US" sz="2000" dirty="0"/>
              <a:t>/s and ranges up to 200 meters unrestricted line of site and which are capable of meeting the needs of industrial and similar classes of applications requiring, secure, high performance, high data rate communications which are non-interfering with existing RF systems.” </a:t>
            </a:r>
          </a:p>
          <a:p>
            <a:endParaRPr lang="de-DE" sz="2000" dirty="0">
              <a:latin typeface="+mj-lt"/>
            </a:endParaRPr>
          </a:p>
          <a:p>
            <a:endParaRPr lang="de-DE"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82473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a:t>Paul </a:t>
            </a:r>
            <a:r>
              <a:rPr kumimoji="1" lang="en-US" altLang="zh-TW" sz="3200" dirty="0" err="1"/>
              <a:t>Nikolich</a:t>
            </a:r>
            <a:r>
              <a:rPr kumimoji="1" lang="en-US" altLang="zh-TW" sz="3200" dirty="0"/>
              <a:t> Comments on 15.11 </a:t>
            </a:r>
            <a:r>
              <a:rPr kumimoji="1" lang="en-US" altLang="zh-TW" sz="3200" dirty="0" smtClean="0"/>
              <a:t>OWC PAR</a:t>
            </a:r>
            <a:r>
              <a:rPr kumimoji="1" lang="en-US" altLang="zh-TW" sz="3200" dirty="0" smtClean="0"/>
              <a:t> </a:t>
            </a:r>
            <a:r>
              <a:rPr kumimoji="1" lang="en-US" altLang="zh-TW" sz="3200" dirty="0" smtClean="0"/>
              <a:t>(3)</a:t>
            </a:r>
            <a:endParaRPr kumimoji="1" lang="zh-TW" altLang="en-US" sz="3200" dirty="0"/>
          </a:p>
        </p:txBody>
      </p:sp>
      <p:sp>
        <p:nvSpPr>
          <p:cNvPr id="23" name="Text Box 62"/>
          <p:cNvSpPr txBox="1">
            <a:spLocks noChangeArrowheads="1"/>
          </p:cNvSpPr>
          <p:nvPr/>
        </p:nvSpPr>
        <p:spPr bwMode="auto">
          <a:xfrm>
            <a:off x="600459" y="13716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600" b="1" dirty="0" smtClean="0">
                <a:latin typeface="+mj-lt"/>
              </a:rPr>
              <a:t>C:</a:t>
            </a:r>
            <a:r>
              <a:rPr lang="en-US" sz="1600" dirty="0" smtClean="0">
                <a:latin typeface="+mj-lt"/>
              </a:rPr>
              <a:t> </a:t>
            </a:r>
            <a:r>
              <a:rPr lang="en-US" sz="1600" dirty="0">
                <a:latin typeface="+mj-lt"/>
              </a:rPr>
              <a:t>7.1) Other standards/projects: </a:t>
            </a:r>
            <a:r>
              <a:rPr lang="en-US" sz="1600" dirty="0" smtClean="0">
                <a:latin typeface="+mj-lt"/>
              </a:rPr>
              <a:t> </a:t>
            </a:r>
            <a:r>
              <a:rPr lang="en-US" sz="1600" dirty="0">
                <a:latin typeface="+mj-lt"/>
              </a:rPr>
              <a:t>We know 802.11 has a Light Communication Technical Interest Group that may result in a project, this should be noted as a possibility even though it isn't definite. </a:t>
            </a:r>
            <a:r>
              <a:rPr lang="en-US" sz="1600" dirty="0" smtClean="0">
                <a:latin typeface="+mj-lt"/>
              </a:rPr>
              <a:t> </a:t>
            </a:r>
            <a:r>
              <a:rPr lang="en-US" sz="1600" dirty="0">
                <a:latin typeface="+mj-lt"/>
              </a:rPr>
              <a:t>What research have you done to identify similar standards activities within the IEEE or external to the IEEE?</a:t>
            </a:r>
            <a:br>
              <a:rPr lang="en-US" sz="1600" dirty="0">
                <a:latin typeface="+mj-lt"/>
              </a:rPr>
            </a:br>
            <a:endParaRPr lang="en-US" sz="1600" dirty="0" smtClean="0">
              <a:latin typeface="+mj-lt"/>
            </a:endParaRPr>
          </a:p>
          <a:p>
            <a:r>
              <a:rPr lang="de-DE" sz="1600" b="1" dirty="0" smtClean="0">
                <a:latin typeface="+mj-lt"/>
              </a:rPr>
              <a:t>R: </a:t>
            </a:r>
            <a:r>
              <a:rPr lang="de-DE" sz="1600" dirty="0" smtClean="0">
                <a:latin typeface="+mj-lt"/>
              </a:rPr>
              <a:t>There are two other </a:t>
            </a:r>
            <a:r>
              <a:rPr lang="de-DE" sz="1600" dirty="0" smtClean="0">
                <a:latin typeface="+mj-lt"/>
              </a:rPr>
              <a:t>activities but one is not yet a project or a standard and the other is more like 802.15.7 rather than this proposed project. Technically the correct answer to 7.1 is NO but we will add an explanatory comment to </a:t>
            </a:r>
            <a:r>
              <a:rPr lang="de-DE" sz="1600" dirty="0">
                <a:latin typeface="+mj-lt"/>
              </a:rPr>
              <a:t>8.1which reads: “ </a:t>
            </a:r>
            <a:r>
              <a:rPr lang="de-DE" sz="1600" dirty="0">
                <a:latin typeface="+mj-lt"/>
              </a:rPr>
              <a:t>Line </a:t>
            </a:r>
            <a:r>
              <a:rPr lang="de-DE" sz="1600" dirty="0">
                <a:latin typeface="+mj-lt"/>
              </a:rPr>
              <a:t>7.1: </a:t>
            </a:r>
            <a:r>
              <a:rPr lang="de-DE" sz="1600" dirty="0">
                <a:latin typeface="+mj-lt"/>
              </a:rPr>
              <a:t>Technically there are no standards or projects with a similar scope, but ITU-T defines a new recommendation for visible light communications (i.e. </a:t>
            </a:r>
            <a:r>
              <a:rPr lang="de-DE" sz="1600" dirty="0">
                <a:latin typeface="+mj-lt"/>
              </a:rPr>
              <a:t>no IR and UV) and is currently in a process to align its objectives according to work done previously in IEEE 802.15.7. There is also an Interest Group activity in 802.11 looking at where OWC might fit as part of a WLAN. 	</a:t>
            </a:r>
          </a:p>
          <a:p>
            <a:endParaRPr lang="en-US" sz="1600" dirty="0" smtClean="0">
              <a:latin typeface="+mj-lt"/>
            </a:endParaRPr>
          </a:p>
          <a:p>
            <a:r>
              <a:rPr lang="en-US" sz="1600" dirty="0" smtClean="0">
                <a:latin typeface="+mj-lt"/>
              </a:rPr>
              <a:t>C</a:t>
            </a:r>
            <a:r>
              <a:rPr lang="en-US" sz="1600" dirty="0">
                <a:latin typeface="+mj-lt"/>
              </a:rPr>
              <a:t>: </a:t>
            </a:r>
            <a:r>
              <a:rPr lang="en-US" sz="1600" dirty="0" smtClean="0">
                <a:latin typeface="+mj-lt"/>
              </a:rPr>
              <a:t>4.2 </a:t>
            </a:r>
            <a:r>
              <a:rPr lang="en-US" sz="1600" dirty="0">
                <a:latin typeface="+mj-lt"/>
              </a:rPr>
              <a:t>Sponsor Ballot by March 2018 seems unrealistically optimistic </a:t>
            </a:r>
            <a:r>
              <a:rPr lang="en-US" sz="1600" dirty="0">
                <a:latin typeface="+mj-lt"/>
              </a:rPr>
              <a:t>for a new standard with this scope, please explain</a:t>
            </a:r>
            <a:r>
              <a:rPr lang="en-US" sz="1600" dirty="0" smtClean="0">
                <a:latin typeface="+mj-lt"/>
              </a:rPr>
              <a:t>.</a:t>
            </a:r>
          </a:p>
          <a:p>
            <a:r>
              <a:rPr lang="en-US" sz="1600" b="1" dirty="0" smtClean="0">
                <a:latin typeface="+mj-lt"/>
              </a:rPr>
              <a:t>R:</a:t>
            </a:r>
            <a:r>
              <a:rPr lang="en-US" sz="1600" dirty="0" smtClean="0">
                <a:latin typeface="+mj-lt"/>
              </a:rPr>
              <a:t> This basis of this project is largely complete as a result of the work to date in 802.15.7m. Consequently the effort to complete this project should move quickly, especially as a result of the restructuring of this activity. Even so we will change this to Nov 2018 to be on the conservative side.</a:t>
            </a:r>
            <a:r>
              <a:rPr lang="en-US" sz="1600" dirty="0">
                <a:latin typeface="+mj-lt"/>
              </a:rPr>
              <a:t/>
            </a:r>
            <a:br>
              <a:rPr lang="en-US" sz="1600" dirty="0">
                <a:latin typeface="+mj-lt"/>
              </a:rPr>
            </a:br>
            <a:endParaRPr lang="en-US" sz="1600" dirty="0" smtClean="0">
              <a:latin typeface="+mj-lt"/>
            </a:endParaRPr>
          </a:p>
          <a:p>
            <a:endParaRPr lang="en-US" sz="16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0323112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802.11 Comments on </a:t>
            </a:r>
            <a:r>
              <a:rPr kumimoji="1" lang="en-US" altLang="zh-TW" sz="3200" dirty="0" smtClean="0"/>
              <a:t>15.11 </a:t>
            </a:r>
            <a:r>
              <a:rPr kumimoji="1" lang="en-US" altLang="zh-TW" sz="3200" dirty="0" smtClean="0"/>
              <a:t>OWC PAR</a:t>
            </a:r>
            <a:endParaRPr kumimoji="1" lang="zh-TW" altLang="en-US" sz="3200" dirty="0"/>
          </a:p>
        </p:txBody>
      </p:sp>
      <p:sp>
        <p:nvSpPr>
          <p:cNvPr id="23" name="Text Box 62"/>
          <p:cNvSpPr txBox="1">
            <a:spLocks noChangeArrowheads="1"/>
          </p:cNvSpPr>
          <p:nvPr/>
        </p:nvSpPr>
        <p:spPr bwMode="auto">
          <a:xfrm>
            <a:off x="600459" y="1295400"/>
            <a:ext cx="8391141"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Project Number: The Par Number of 802.15.11 is potentially confusing, Please change.  </a:t>
            </a:r>
            <a:endParaRPr lang="en-US" sz="2000" dirty="0" smtClean="0">
              <a:latin typeface="+mj-lt"/>
            </a:endParaRPr>
          </a:p>
          <a:p>
            <a:r>
              <a:rPr lang="en-US" sz="2000" dirty="0">
                <a:latin typeface="+mj-lt"/>
              </a:rPr>
              <a:t>	</a:t>
            </a:r>
            <a:r>
              <a:rPr lang="en-US" sz="2000" dirty="0" smtClean="0">
                <a:latin typeface="+mj-lt"/>
              </a:rPr>
              <a:t>Propose </a:t>
            </a:r>
            <a:r>
              <a:rPr lang="en-US" sz="2000" dirty="0">
                <a:latin typeface="+mj-lt"/>
              </a:rPr>
              <a:t>802.15.13.</a:t>
            </a:r>
          </a:p>
          <a:p>
            <a:r>
              <a:rPr lang="de-DE" sz="2000" b="1" dirty="0" smtClean="0">
                <a:latin typeface="+mj-lt"/>
              </a:rPr>
              <a:t>R: </a:t>
            </a:r>
            <a:r>
              <a:rPr lang="de-DE" sz="2000" dirty="0" smtClean="0">
                <a:latin typeface="+mj-lt"/>
              </a:rPr>
              <a:t>Agreed. Project name will be changed to 802.15.13</a:t>
            </a:r>
            <a:endParaRPr lang="de-DE" sz="2000" dirty="0" smtClean="0">
              <a:latin typeface="+mj-lt"/>
            </a:endParaRPr>
          </a:p>
          <a:p>
            <a:r>
              <a:rPr lang="de-DE" sz="2000" b="1" dirty="0" smtClean="0">
                <a:latin typeface="+mj-lt"/>
              </a:rPr>
              <a:t>	</a:t>
            </a:r>
          </a:p>
          <a:p>
            <a:r>
              <a:rPr lang="en-US" sz="2000" b="1" dirty="0" smtClean="0">
                <a:latin typeface="+mj-lt"/>
              </a:rPr>
              <a:t>C:</a:t>
            </a:r>
            <a:r>
              <a:rPr lang="en-US" sz="2000" dirty="0" smtClean="0">
                <a:latin typeface="+mj-lt"/>
              </a:rPr>
              <a:t>Title </a:t>
            </a:r>
            <a:r>
              <a:rPr lang="en-US" sz="2000" dirty="0">
                <a:latin typeface="+mj-lt"/>
              </a:rPr>
              <a:t>– why the “/s” at the end of Gigabit? Strictly speaking “Multi-Gigabit” is a size parameter rather than a speed rate.  The /s may have meant “per second” but consider replacing “/s” and spell out the per second.</a:t>
            </a:r>
          </a:p>
          <a:p>
            <a:pPr marL="287338" lvl="1" indent="-287338"/>
            <a:r>
              <a:rPr lang="en-US" sz="2000" dirty="0" smtClean="0">
                <a:latin typeface="+mj-lt"/>
              </a:rPr>
              <a:t>	</a:t>
            </a:r>
            <a:r>
              <a:rPr lang="en-US" sz="2000" b="1" dirty="0">
                <a:latin typeface="+mj-lt"/>
              </a:rPr>
              <a:t>Suggested title change to </a:t>
            </a:r>
            <a:r>
              <a:rPr lang="en-US" sz="2000" dirty="0">
                <a:latin typeface="+mj-lt"/>
              </a:rPr>
              <a:t>“Multi-Gigabit</a:t>
            </a:r>
            <a:r>
              <a:rPr lang="en-US" sz="2000" dirty="0">
                <a:solidFill>
                  <a:srgbClr val="FF0000"/>
                </a:solidFill>
                <a:latin typeface="+mj-lt"/>
              </a:rPr>
              <a:t> per second</a:t>
            </a:r>
            <a:r>
              <a:rPr lang="en-US" sz="2000" dirty="0">
                <a:latin typeface="+mj-lt"/>
              </a:rPr>
              <a:t> Optical Wireless Communication”</a:t>
            </a:r>
          </a:p>
          <a:p>
            <a:r>
              <a:rPr lang="de-DE" sz="2000" b="1" dirty="0" smtClean="0">
                <a:latin typeface="+mj-lt"/>
              </a:rPr>
              <a:t>R:</a:t>
            </a:r>
            <a:r>
              <a:rPr lang="de-DE" sz="2000" dirty="0" smtClean="0">
                <a:latin typeface="+mj-lt"/>
              </a:rPr>
              <a:t>  Title changed to reflect suggested resolution</a:t>
            </a:r>
          </a:p>
          <a:p>
            <a:r>
              <a:rPr lang="de-DE" sz="2000" dirty="0">
                <a:latin typeface="+mj-lt"/>
              </a:rPr>
              <a:t>	</a:t>
            </a:r>
            <a:endParaRPr lang="en-US" sz="2000" dirty="0">
              <a:latin typeface="+mj-lt"/>
            </a:endParaRPr>
          </a:p>
          <a:p>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903856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802.11 Comments on </a:t>
            </a:r>
            <a:r>
              <a:rPr kumimoji="1" lang="en-US" altLang="zh-TW" sz="3200" dirty="0" smtClean="0"/>
              <a:t>15.11 </a:t>
            </a:r>
            <a:r>
              <a:rPr kumimoji="1" lang="en-US" altLang="zh-TW" sz="3200" dirty="0" smtClean="0"/>
              <a:t>OWC PAR (2)</a:t>
            </a:r>
            <a:endParaRPr kumimoji="1" lang="zh-TW" altLang="en-US" sz="3200" dirty="0"/>
          </a:p>
        </p:txBody>
      </p:sp>
      <p:sp>
        <p:nvSpPr>
          <p:cNvPr id="23" name="Text Box 62"/>
          <p:cNvSpPr txBox="1">
            <a:spLocks noChangeArrowheads="1"/>
          </p:cNvSpPr>
          <p:nvPr/>
        </p:nvSpPr>
        <p:spPr bwMode="auto">
          <a:xfrm>
            <a:off x="600459" y="1295400"/>
            <a:ext cx="8391141"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5.2 – Is the scope an overlap with the existing 802.15.7 standard?  </a:t>
            </a:r>
            <a:r>
              <a:rPr lang="en-US" sz="2000" dirty="0" smtClean="0">
                <a:latin typeface="+mj-lt"/>
              </a:rPr>
              <a:t>The </a:t>
            </a:r>
            <a:r>
              <a:rPr lang="en-US" sz="2000" dirty="0">
                <a:latin typeface="+mj-lt"/>
              </a:rPr>
              <a:t>use of the word Optical seems to confuse this standard with the previous standard</a:t>
            </a:r>
            <a:r>
              <a:rPr lang="en-US" sz="2000" dirty="0" smtClean="0">
                <a:latin typeface="+mj-lt"/>
              </a:rPr>
              <a:t>. 7.1 </a:t>
            </a:r>
            <a:r>
              <a:rPr lang="en-US" sz="2000" dirty="0">
                <a:latin typeface="+mj-lt"/>
              </a:rPr>
              <a:t>include description of differences to similar project 802.15.7</a:t>
            </a:r>
          </a:p>
          <a:p>
            <a:endParaRPr lang="de-DE" sz="2000" b="1" dirty="0" smtClean="0">
              <a:latin typeface="+mj-lt"/>
            </a:endParaRPr>
          </a:p>
          <a:p>
            <a:r>
              <a:rPr lang="de-DE" sz="2000" b="1" dirty="0" smtClean="0">
                <a:latin typeface="+mj-lt"/>
              </a:rPr>
              <a:t>R:</a:t>
            </a:r>
            <a:r>
              <a:rPr lang="de-DE" sz="2000" dirty="0">
                <a:latin typeface="+mj-lt"/>
              </a:rPr>
              <a:t>	</a:t>
            </a:r>
            <a:r>
              <a:rPr lang="de-DE" sz="2000" dirty="0" smtClean="0">
                <a:latin typeface="+mj-lt"/>
              </a:rPr>
              <a:t>The scopes are not overlapping. They just happen to be using the same band as many of our projects do.  This project moves beyond 15.7, including range, speed, and coordinated topologies. The use of the term Optical is no different than the use of the term RF. </a:t>
            </a:r>
            <a:r>
              <a:rPr lang="de-DE" sz="2000" dirty="0" smtClean="0">
                <a:latin typeface="+mj-lt"/>
              </a:rPr>
              <a:t>We certainly have multiple standards which use the term RF without confusion. It is what features/functions that are delivered by the MAC/PHY that are important.  7.1 is specifically standards or projects with a similar scope and not the right place to discuss differences. These differences are spelled out in the CSD.</a:t>
            </a:r>
            <a:endParaRPr lang="de-DE" sz="2000" dirty="0" smtClean="0">
              <a:latin typeface="+mj-lt"/>
            </a:endParaRPr>
          </a:p>
          <a:p>
            <a:r>
              <a:rPr lang="de-DE" sz="2000" dirty="0">
                <a:latin typeface="+mj-lt"/>
              </a:rPr>
              <a:t>	</a:t>
            </a:r>
            <a:endParaRPr lang="en-US" sz="2000" dirty="0">
              <a:latin typeface="+mj-lt"/>
            </a:endParaRPr>
          </a:p>
          <a:p>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181373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17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802.11Comments </a:t>
            </a:r>
            <a:r>
              <a:rPr kumimoji="1" lang="en-US" altLang="zh-TW" sz="3200" dirty="0" smtClean="0"/>
              <a:t>on 15.11 OWC </a:t>
            </a:r>
            <a:r>
              <a:rPr kumimoji="1" lang="en-US" altLang="zh-TW" sz="3200" dirty="0" smtClean="0"/>
              <a:t>CSD</a:t>
            </a:r>
            <a:endParaRPr kumimoji="1" lang="zh-TW" altLang="en-US" sz="3200" dirty="0"/>
          </a:p>
        </p:txBody>
      </p:sp>
      <p:sp>
        <p:nvSpPr>
          <p:cNvPr id="23" name="Text Box 62"/>
          <p:cNvSpPr txBox="1">
            <a:spLocks noChangeArrowheads="1"/>
          </p:cNvSpPr>
          <p:nvPr/>
        </p:nvSpPr>
        <p:spPr bwMode="auto">
          <a:xfrm>
            <a:off x="600459" y="1524000"/>
            <a:ext cx="82387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General CSD Comment: When citing standards, add “IEEE </a:t>
            </a:r>
            <a:r>
              <a:rPr lang="en-US" sz="2000" dirty="0" err="1">
                <a:latin typeface="+mj-lt"/>
              </a:rPr>
              <a:t>std</a:t>
            </a:r>
            <a:r>
              <a:rPr lang="en-US" sz="2000" dirty="0">
                <a:latin typeface="+mj-lt"/>
              </a:rPr>
              <a:t>” throughout CSD.</a:t>
            </a:r>
          </a:p>
          <a:p>
            <a:r>
              <a:rPr lang="de-DE" sz="2000" b="1" dirty="0" smtClean="0">
                <a:latin typeface="+mj-lt"/>
              </a:rPr>
              <a:t>R: </a:t>
            </a:r>
            <a:r>
              <a:rPr lang="de-DE" sz="2000" dirty="0" smtClean="0">
                <a:latin typeface="+mj-lt"/>
              </a:rPr>
              <a:t>Agreed</a:t>
            </a:r>
            <a:endParaRPr lang="de-DE" sz="2000" dirty="0" smtClean="0">
              <a:latin typeface="+mj-lt"/>
            </a:endParaRPr>
          </a:p>
          <a:p>
            <a:r>
              <a:rPr lang="de-DE" sz="2000" b="1" dirty="0" smtClean="0">
                <a:latin typeface="+mj-lt"/>
              </a:rPr>
              <a:t>	</a:t>
            </a:r>
          </a:p>
          <a:p>
            <a:r>
              <a:rPr lang="en-US" sz="2000" b="1" dirty="0" smtClean="0">
                <a:latin typeface="+mj-lt"/>
              </a:rPr>
              <a:t>C: </a:t>
            </a:r>
            <a:r>
              <a:rPr lang="en-US" sz="2000" dirty="0">
                <a:latin typeface="+mj-lt"/>
              </a:rPr>
              <a:t>1.2.3 Distinct Identity,</a:t>
            </a:r>
          </a:p>
          <a:p>
            <a:pPr marL="914400" lvl="1" indent="-457200">
              <a:buFont typeface="+mj-lt"/>
              <a:buAutoNum type="arabicPeriod"/>
            </a:pPr>
            <a:r>
              <a:rPr lang="en-US" sz="2000" dirty="0">
                <a:latin typeface="+mj-lt"/>
              </a:rPr>
              <a:t>Consider </a:t>
            </a:r>
            <a:r>
              <a:rPr lang="en-US" sz="2000" dirty="0" smtClean="0">
                <a:latin typeface="+mj-lt"/>
              </a:rPr>
              <a:t>including some </a:t>
            </a:r>
            <a:r>
              <a:rPr lang="en-US" sz="2000" dirty="0">
                <a:latin typeface="+mj-lt"/>
              </a:rPr>
              <a:t>of this to the need statement of the PAR to show the need for the project</a:t>
            </a:r>
            <a:r>
              <a:rPr lang="en-US" sz="2000" dirty="0" smtClean="0">
                <a:latin typeface="+mj-lt"/>
              </a:rPr>
              <a:t>.  </a:t>
            </a:r>
            <a:r>
              <a:rPr lang="en-US" sz="2000" dirty="0" smtClean="0">
                <a:solidFill>
                  <a:srgbClr val="FF0000"/>
                </a:solidFill>
                <a:latin typeface="+mj-lt"/>
              </a:rPr>
              <a:t>R: We appreciated the comment but have decided to leave this section basically as is with the exception of</a:t>
            </a:r>
            <a:r>
              <a:rPr lang="en-US" sz="2000" dirty="0" smtClean="0">
                <a:solidFill>
                  <a:srgbClr val="FF0000"/>
                </a:solidFill>
                <a:latin typeface="+mj-lt"/>
              </a:rPr>
              <a:t> 3) below.</a:t>
            </a:r>
            <a:endParaRPr lang="en-US" sz="2000" dirty="0">
              <a:latin typeface="+mj-lt"/>
            </a:endParaRPr>
          </a:p>
          <a:p>
            <a:pPr marL="914400" lvl="1" indent="-457200">
              <a:buFont typeface="+mj-lt"/>
              <a:buAutoNum type="arabicPeriod"/>
            </a:pPr>
            <a:r>
              <a:rPr lang="en-US" sz="2000" dirty="0">
                <a:latin typeface="+mj-lt"/>
              </a:rPr>
              <a:t>Typo “</a:t>
            </a:r>
            <a:r>
              <a:rPr lang="en-US" sz="2000" dirty="0" err="1">
                <a:latin typeface="+mj-lt"/>
              </a:rPr>
              <a:t>mutli</a:t>
            </a:r>
            <a:r>
              <a:rPr lang="en-US" sz="2000" dirty="0">
                <a:latin typeface="+mj-lt"/>
              </a:rPr>
              <a:t>” should be “multi</a:t>
            </a:r>
            <a:r>
              <a:rPr lang="en-US" sz="2000" dirty="0" smtClean="0">
                <a:latin typeface="+mj-lt"/>
              </a:rPr>
              <a:t>” </a:t>
            </a:r>
            <a:r>
              <a:rPr lang="en-US" sz="2000" dirty="0" smtClean="0">
                <a:solidFill>
                  <a:srgbClr val="FF0000"/>
                </a:solidFill>
                <a:latin typeface="+mj-lt"/>
              </a:rPr>
              <a:t>thank-you</a:t>
            </a:r>
            <a:endParaRPr lang="en-US" sz="2000" dirty="0">
              <a:latin typeface="+mj-lt"/>
            </a:endParaRPr>
          </a:p>
          <a:p>
            <a:pPr marL="914400" lvl="1" indent="-457200">
              <a:buFont typeface="+mj-lt"/>
              <a:buAutoNum type="arabicPeriod"/>
            </a:pPr>
            <a:r>
              <a:rPr lang="en-US" sz="2000" dirty="0">
                <a:latin typeface="+mj-lt"/>
              </a:rPr>
              <a:t>Starting the statement  with “With the exception” seems an odd way to start a statement of Distinct Identity.  Suggest deleting the phrase</a:t>
            </a:r>
            <a:r>
              <a:rPr lang="en-US" sz="2000" dirty="0" smtClean="0">
                <a:latin typeface="+mj-lt"/>
              </a:rPr>
              <a:t>. </a:t>
            </a:r>
            <a:r>
              <a:rPr lang="en-US" sz="2000" dirty="0" smtClean="0">
                <a:solidFill>
                  <a:srgbClr val="FF0000"/>
                </a:solidFill>
                <a:latin typeface="+mj-lt"/>
              </a:rPr>
              <a:t>R: agreed. </a:t>
            </a:r>
            <a:endParaRPr lang="en-US" sz="2000" dirty="0">
              <a:solidFill>
                <a:srgbClr val="FF0000"/>
              </a:solidFill>
              <a:latin typeface="+mj-lt"/>
            </a:endParaRPr>
          </a:p>
          <a:p>
            <a:pPr marL="914400" lvl="1" indent="-457200">
              <a:buFont typeface="+mj-lt"/>
              <a:buAutoNum type="arabicPeriod"/>
            </a:pPr>
            <a:r>
              <a:rPr lang="en-US" sz="2000" dirty="0">
                <a:latin typeface="+mj-lt"/>
              </a:rPr>
              <a:t>Add “IEEE </a:t>
            </a:r>
            <a:r>
              <a:rPr lang="en-US" sz="2000" dirty="0" err="1">
                <a:latin typeface="+mj-lt"/>
              </a:rPr>
              <a:t>std</a:t>
            </a:r>
            <a:r>
              <a:rPr lang="en-US" sz="2000" dirty="0">
                <a:latin typeface="+mj-lt"/>
              </a:rPr>
              <a:t>” before 802.15.7 when referring to the standard, and add 802 before 15.7 when meaning </a:t>
            </a:r>
            <a:r>
              <a:rPr lang="en-US" sz="2000" dirty="0" smtClean="0">
                <a:latin typeface="+mj-lt"/>
              </a:rPr>
              <a:t>802.15.7 </a:t>
            </a:r>
            <a:r>
              <a:rPr lang="en-US" sz="2000" dirty="0" smtClean="0">
                <a:solidFill>
                  <a:srgbClr val="FF0000"/>
                </a:solidFill>
                <a:latin typeface="+mj-lt"/>
              </a:rPr>
              <a:t>R: agreed</a:t>
            </a:r>
            <a:endParaRPr lang="en-US" sz="2000" dirty="0">
              <a:solidFill>
                <a:srgbClr val="FF0000"/>
              </a:solidFill>
              <a:latin typeface="+mj-lt"/>
            </a:endParaRPr>
          </a:p>
          <a:p>
            <a:endParaRPr lang="en-US" sz="2000" dirty="0" smtClean="0"/>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468502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18</a:t>
            </a:fld>
            <a:endParaRPr lang="en-US" altLang="en-US"/>
          </a:p>
        </p:txBody>
      </p:sp>
      <p:sp>
        <p:nvSpPr>
          <p:cNvPr id="5" name="Rechteck 4"/>
          <p:cNvSpPr/>
          <p:nvPr/>
        </p:nvSpPr>
        <p:spPr>
          <a:xfrm>
            <a:off x="669758" y="762000"/>
            <a:ext cx="8229600" cy="5940088"/>
          </a:xfrm>
          <a:prstGeom prst="rect">
            <a:avLst/>
          </a:prstGeom>
        </p:spPr>
        <p:txBody>
          <a:bodyPr wrap="square">
            <a:spAutoFit/>
          </a:bodyPr>
          <a:lstStyle/>
          <a:p>
            <a:pPr algn="ctr"/>
            <a:r>
              <a:rPr lang="en-US" sz="2800" dirty="0" smtClean="0"/>
              <a:t>Comments from James </a:t>
            </a:r>
            <a:r>
              <a:rPr lang="en-US" sz="2800" dirty="0" err="1" smtClean="0"/>
              <a:t>Gilb</a:t>
            </a:r>
            <a:endParaRPr lang="en-US" sz="2800" dirty="0" smtClean="0"/>
          </a:p>
          <a:p>
            <a:r>
              <a:rPr lang="en-US" sz="1600" dirty="0"/>
              <a:t/>
            </a:r>
            <a:br>
              <a:rPr lang="en-US" sz="1600" dirty="0"/>
            </a:br>
            <a:r>
              <a:rPr lang="en-US" sz="2000" dirty="0" smtClean="0"/>
              <a:t>C: </a:t>
            </a:r>
            <a:r>
              <a:rPr lang="en-US" sz="2000" dirty="0"/>
              <a:t> - (5.2) "The standard adheres to applicable eye safety regulations." The standard cannot adhere to safety regulations (unless some really bad writing makes it through the process).  Devices compliant to the standard could adhere to applicable eye safety regulations.</a:t>
            </a:r>
            <a:br>
              <a:rPr lang="en-US" sz="2000" dirty="0"/>
            </a:br>
            <a:r>
              <a:rPr lang="en-US" sz="2000" dirty="0"/>
              <a:t/>
            </a:r>
            <a:br>
              <a:rPr lang="en-US" sz="2000" dirty="0"/>
            </a:br>
            <a:r>
              <a:rPr lang="en-US" sz="2000" dirty="0" smtClean="0"/>
              <a:t>Will </a:t>
            </a:r>
            <a:r>
              <a:rPr lang="en-US" sz="2000" dirty="0"/>
              <a:t>the people developing the standard review all eye safety regulations for all countries</a:t>
            </a:r>
            <a:r>
              <a:rPr lang="en-US" sz="2000" dirty="0" smtClean="0"/>
              <a:t>? I </a:t>
            </a:r>
            <a:r>
              <a:rPr lang="en-US" sz="2000" dirty="0"/>
              <a:t>would suggest deleting the sentence</a:t>
            </a:r>
            <a:r>
              <a:rPr lang="en-US" sz="2000" dirty="0" smtClean="0"/>
              <a:t>.</a:t>
            </a:r>
          </a:p>
          <a:p>
            <a:endParaRPr lang="en-US" sz="2000" dirty="0"/>
          </a:p>
          <a:p>
            <a:r>
              <a:rPr lang="en-US" sz="2000" dirty="0" smtClean="0"/>
              <a:t>Also </a:t>
            </a:r>
            <a:r>
              <a:rPr lang="en-US" sz="2000" dirty="0"/>
              <a:t>note, that in the Style manual it says "The word safety should be avoided if it is being used to address a set of conditions or practices that have not been established for the purpose of promoting safety under all situations in which such conditions or practices will be employed. For example, 'the following 10 safety considerations should be reviewed before implementing this practice' should not be used."</a:t>
            </a:r>
            <a:br>
              <a:rPr lang="en-US" sz="2000" dirty="0"/>
            </a:br>
            <a:r>
              <a:rPr lang="en-US" sz="2000" dirty="0"/>
              <a:t/>
            </a:r>
            <a:br>
              <a:rPr lang="en-US" sz="2000" dirty="0"/>
            </a:br>
            <a:r>
              <a:rPr lang="en-US" sz="2000" dirty="0" smtClean="0"/>
              <a:t>R: </a:t>
            </a:r>
            <a:r>
              <a:rPr lang="en-US" sz="2000" dirty="0"/>
              <a:t>We agree, sentence is deleted.</a:t>
            </a:r>
          </a:p>
          <a:p>
            <a:endParaRPr lang="en-US" sz="1600" dirty="0"/>
          </a:p>
        </p:txBody>
      </p:sp>
    </p:spTree>
    <p:extLst>
      <p:ext uri="{BB962C8B-B14F-4D97-AF65-F5344CB8AC3E}">
        <p14:creationId xmlns:p14="http://schemas.microsoft.com/office/powerpoint/2010/main" val="3416905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19</a:t>
            </a:fld>
            <a:endParaRPr lang="en-US" altLang="en-US"/>
          </a:p>
        </p:txBody>
      </p:sp>
      <p:sp>
        <p:nvSpPr>
          <p:cNvPr id="6" name="Rechteck 5"/>
          <p:cNvSpPr/>
          <p:nvPr/>
        </p:nvSpPr>
        <p:spPr>
          <a:xfrm>
            <a:off x="685800" y="1066800"/>
            <a:ext cx="8153400" cy="4770537"/>
          </a:xfrm>
          <a:prstGeom prst="rect">
            <a:avLst/>
          </a:prstGeom>
        </p:spPr>
        <p:txBody>
          <a:bodyPr wrap="square">
            <a:spAutoFit/>
          </a:bodyPr>
          <a:lstStyle/>
          <a:p>
            <a:pPr algn="ctr" defTabSz="901700"/>
            <a:r>
              <a:rPr lang="en-US" sz="2800" dirty="0"/>
              <a:t>Comments from James </a:t>
            </a:r>
            <a:r>
              <a:rPr lang="en-US" sz="2800" dirty="0" err="1"/>
              <a:t>Gilb</a:t>
            </a:r>
            <a:endParaRPr lang="en-US" sz="2800" dirty="0"/>
          </a:p>
          <a:p>
            <a:pPr defTabSz="901700"/>
            <a:endParaRPr lang="en-US" sz="1600" dirty="0" smtClean="0"/>
          </a:p>
          <a:p>
            <a:pPr defTabSz="901700"/>
            <a:r>
              <a:rPr lang="en-US" sz="2000" dirty="0" smtClean="0"/>
              <a:t>C: </a:t>
            </a:r>
            <a:r>
              <a:rPr lang="en-US" sz="2000" dirty="0" smtClean="0"/>
              <a:t>- (</a:t>
            </a:r>
            <a:r>
              <a:rPr lang="en-US" sz="2000" dirty="0"/>
              <a:t>5.2) The Scope statement needs to be written in past tense, hence "may" is not correct in the sentence "For coordinated topologies, there may be one or more coordinators with the possibility of a global controller."  Also, "global" is probably not correct, there will not be one controller for every system on the planet.</a:t>
            </a:r>
            <a:br>
              <a:rPr lang="en-US" sz="2000" dirty="0"/>
            </a:br>
            <a:r>
              <a:rPr lang="en-US" sz="2000" dirty="0"/>
              <a:t/>
            </a:r>
            <a:br>
              <a:rPr lang="en-US" sz="2000" dirty="0"/>
            </a:br>
            <a:r>
              <a:rPr lang="en-US" sz="2000" dirty="0"/>
              <a:t>Instead, I would suggest "For coordinated topologies, more than one peer coordinator is supported as well as topologies with multiple peer coordinators with master coordinator."</a:t>
            </a:r>
            <a:br>
              <a:rPr lang="en-US" sz="2000" dirty="0"/>
            </a:br>
            <a:endParaRPr lang="en-US" sz="2000" dirty="0" smtClean="0"/>
          </a:p>
          <a:p>
            <a:pPr defTabSz="901700"/>
            <a:r>
              <a:rPr lang="de-DE" sz="2000" dirty="0" smtClean="0"/>
              <a:t>R: </a:t>
            </a:r>
            <a:r>
              <a:rPr lang="de-DE" sz="2000" dirty="0" smtClean="0"/>
              <a:t>Rephrase </a:t>
            </a:r>
            <a:r>
              <a:rPr lang="de-DE" sz="2000" dirty="0" smtClean="0"/>
              <a:t>as “</a:t>
            </a:r>
            <a:r>
              <a:rPr lang="en-US" sz="2000" dirty="0" smtClean="0"/>
              <a:t>For </a:t>
            </a:r>
            <a:r>
              <a:rPr lang="en-US" sz="2000" dirty="0"/>
              <a:t>coordinated topologies with more than one peer coordinator there will be a master </a:t>
            </a:r>
            <a:r>
              <a:rPr lang="en-US" sz="2000" dirty="0" smtClean="0"/>
              <a:t>coordinator”</a:t>
            </a:r>
            <a:r>
              <a:rPr lang="en-US" sz="2000" dirty="0" smtClean="0"/>
              <a:t/>
            </a:r>
            <a:br>
              <a:rPr lang="en-US" sz="2000" dirty="0" smtClean="0"/>
            </a:br>
            <a:endParaRPr lang="en-US" sz="2000" dirty="0"/>
          </a:p>
        </p:txBody>
      </p:sp>
    </p:spTree>
    <p:extLst>
      <p:ext uri="{BB962C8B-B14F-4D97-AF65-F5344CB8AC3E}">
        <p14:creationId xmlns:p14="http://schemas.microsoft.com/office/powerpoint/2010/main" val="98691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2</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 on </a:t>
            </a:r>
            <a:r>
              <a:rPr kumimoji="1" lang="en-US" altLang="zh-TW" sz="3200" dirty="0" smtClean="0"/>
              <a:t>15.11 </a:t>
            </a:r>
            <a:r>
              <a:rPr kumimoji="1" lang="en-US" altLang="zh-TW" sz="3200" dirty="0" smtClean="0"/>
              <a:t>OWC- General</a:t>
            </a:r>
            <a:endParaRPr kumimoji="1" lang="zh-TW" altLang="en-US" sz="3200" dirty="0"/>
          </a:p>
        </p:txBody>
      </p:sp>
      <p:sp>
        <p:nvSpPr>
          <p:cNvPr id="23" name="Text Box 62"/>
          <p:cNvSpPr txBox="1">
            <a:spLocks noChangeArrowheads="1"/>
          </p:cNvSpPr>
          <p:nvPr/>
        </p:nvSpPr>
        <p:spPr bwMode="auto">
          <a:xfrm>
            <a:off x="600459" y="1219200"/>
            <a:ext cx="8391141"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General</a:t>
            </a:r>
          </a:p>
          <a:p>
            <a:r>
              <a:rPr lang="en-US" sz="2000" b="1" dirty="0">
                <a:latin typeface="+mj-lt"/>
              </a:rPr>
              <a:t>C</a:t>
            </a:r>
            <a:r>
              <a:rPr lang="en-US" sz="2000" dirty="0" smtClean="0">
                <a:latin typeface="+mj-lt"/>
              </a:rPr>
              <a:t>: </a:t>
            </a:r>
            <a:r>
              <a:rPr lang="en-US" sz="2000" dirty="0" smtClean="0">
                <a:latin typeface="+mj-lt"/>
              </a:rPr>
              <a:t>The </a:t>
            </a:r>
            <a:r>
              <a:rPr lang="en-US" sz="2000" dirty="0">
                <a:latin typeface="+mj-lt"/>
              </a:rPr>
              <a:t>project documents do not give any indication why </a:t>
            </a:r>
            <a:r>
              <a:rPr lang="en-US" sz="2000" dirty="0" smtClean="0">
                <a:latin typeface="+mj-lt"/>
              </a:rPr>
              <a:t>this project </a:t>
            </a:r>
            <a:r>
              <a:rPr lang="en-US" sz="2000" dirty="0">
                <a:latin typeface="+mj-lt"/>
              </a:rPr>
              <a:t>should be done in 802.15.   </a:t>
            </a:r>
          </a:p>
          <a:p>
            <a:pPr defTabSz="269875"/>
            <a:r>
              <a:rPr lang="en-US" sz="2000" b="1" dirty="0">
                <a:latin typeface="+mj-lt"/>
              </a:rPr>
              <a:t>R</a:t>
            </a:r>
            <a:r>
              <a:rPr lang="en-US" sz="2000" b="1" dirty="0" smtClean="0">
                <a:latin typeface="+mj-lt"/>
              </a:rPr>
              <a:t>:</a:t>
            </a:r>
            <a:r>
              <a:rPr lang="en-US" sz="2000" dirty="0" smtClean="0">
                <a:latin typeface="+mj-lt"/>
              </a:rPr>
              <a:t> </a:t>
            </a:r>
            <a:r>
              <a:rPr lang="en-US" sz="2000" dirty="0" smtClean="0">
                <a:latin typeface="+mj-lt"/>
              </a:rPr>
              <a:t>It would make sense to complete t</a:t>
            </a:r>
            <a:r>
              <a:rPr lang="en-US" sz="2000" dirty="0" smtClean="0">
                <a:latin typeface="+mj-lt"/>
              </a:rPr>
              <a:t>his work in 802.15 since it is </a:t>
            </a:r>
            <a:r>
              <a:rPr lang="en-US" sz="2000" dirty="0" smtClean="0">
                <a:latin typeface="+mj-lt"/>
              </a:rPr>
              <a:t>already </a:t>
            </a:r>
            <a:r>
              <a:rPr lang="en-US" sz="2000" dirty="0" smtClean="0">
                <a:latin typeface="+mj-lt"/>
              </a:rPr>
              <a:t>ongoing as part of the 15.7 revision. What we have discovered is this would be better handled as a stand alone project since its MAC needs are not in sync with those for 15.7. Splitting up the activity will allow both projects to complete more quickly and at higher quality.  Beyond that, the majority of OWC experts in 802 are </a:t>
            </a:r>
            <a:r>
              <a:rPr lang="en-US" sz="2000" dirty="0" smtClean="0">
                <a:latin typeface="+mj-lt"/>
              </a:rPr>
              <a:t>in </a:t>
            </a:r>
            <a:r>
              <a:rPr lang="en-US" sz="2000" dirty="0" smtClean="0">
                <a:latin typeface="+mj-lt"/>
              </a:rPr>
              <a:t>802.15</a:t>
            </a:r>
            <a:r>
              <a:rPr lang="de-DE" sz="2000" dirty="0" smtClean="0">
                <a:latin typeface="+mj-lt"/>
              </a:rPr>
              <a:t>	</a:t>
            </a:r>
            <a:endParaRPr lang="de-DE" sz="2000" dirty="0" smtClean="0">
              <a:latin typeface="+mj-lt"/>
            </a:endParaRPr>
          </a:p>
          <a:p>
            <a:pPr defTabSz="269875"/>
            <a:endParaRPr lang="en-US" sz="2000" dirty="0" smtClean="0">
              <a:latin typeface="+mj-lt"/>
            </a:endParaRPr>
          </a:p>
          <a:p>
            <a:pPr defTabSz="269875"/>
            <a:r>
              <a:rPr lang="en-US" sz="2000" b="1" dirty="0" smtClean="0">
                <a:latin typeface="+mj-lt"/>
              </a:rPr>
              <a:t>C:</a:t>
            </a:r>
            <a:r>
              <a:rPr lang="en-US" sz="2000" dirty="0" smtClean="0">
                <a:latin typeface="+mj-lt"/>
              </a:rPr>
              <a:t> </a:t>
            </a:r>
            <a:r>
              <a:rPr lang="en-US" sz="2000" dirty="0" smtClean="0">
                <a:latin typeface="+mj-lt"/>
              </a:rPr>
              <a:t>It </a:t>
            </a:r>
            <a:r>
              <a:rPr lang="en-US" sz="2000" dirty="0">
                <a:latin typeface="+mj-lt"/>
              </a:rPr>
              <a:t>gives no indication of distance the optical communications are to address, no indication of </a:t>
            </a:r>
            <a:r>
              <a:rPr lang="en-US" sz="2000" dirty="0" smtClean="0">
                <a:latin typeface="+mj-lt"/>
              </a:rPr>
              <a:t>the </a:t>
            </a:r>
            <a:r>
              <a:rPr lang="en-US" sz="2000" dirty="0">
                <a:latin typeface="+mj-lt"/>
              </a:rPr>
              <a:t>project </a:t>
            </a:r>
            <a:r>
              <a:rPr lang="en-US" sz="2000" dirty="0" smtClean="0">
                <a:latin typeface="+mj-lt"/>
              </a:rPr>
              <a:t>having </a:t>
            </a:r>
            <a:r>
              <a:rPr lang="en-US" sz="2000" dirty="0">
                <a:latin typeface="+mj-lt"/>
              </a:rPr>
              <a:t>similarities to leverage from other 802.15 </a:t>
            </a:r>
            <a:r>
              <a:rPr lang="en-US" sz="2000" dirty="0" smtClean="0">
                <a:latin typeface="+mj-lt"/>
              </a:rPr>
              <a:t>projects.</a:t>
            </a:r>
          </a:p>
          <a:p>
            <a:r>
              <a:rPr lang="en-US" sz="2000" b="1" dirty="0" smtClean="0">
                <a:latin typeface="+mj-lt"/>
              </a:rPr>
              <a:t>R:</a:t>
            </a:r>
            <a:r>
              <a:rPr lang="en-US" sz="2000" dirty="0" smtClean="0">
                <a:latin typeface="+mj-lt"/>
              </a:rPr>
              <a:t> </a:t>
            </a:r>
            <a:r>
              <a:rPr lang="en-US" sz="2000" dirty="0" smtClean="0">
                <a:latin typeface="+mj-lt"/>
              </a:rPr>
              <a:t>Added to the scope the clause “</a:t>
            </a:r>
            <a:r>
              <a:rPr lang="en-US" sz="2000" dirty="0" smtClean="0"/>
              <a:t>at </a:t>
            </a:r>
            <a:r>
              <a:rPr lang="en-US" sz="2000" dirty="0"/>
              <a:t>distances in the range of </a:t>
            </a:r>
            <a:r>
              <a:rPr lang="en-US" sz="2000" dirty="0" smtClean="0"/>
              <a:t>200 meters </a:t>
            </a:r>
            <a:r>
              <a:rPr lang="en-US" sz="2000" dirty="0"/>
              <a:t>unrestricted line of </a:t>
            </a:r>
            <a:r>
              <a:rPr lang="en-US" sz="2000" dirty="0" smtClean="0"/>
              <a:t>sight”</a:t>
            </a:r>
          </a:p>
          <a:p>
            <a:pPr indent="-4763"/>
            <a:r>
              <a:rPr lang="en-US" sz="2000" dirty="0" smtClean="0">
                <a:latin typeface="+mj-lt"/>
              </a:rPr>
              <a:t>In terms of similarities, it does use optical frequencies for the communications so the knowledge gained in 15.7 is useful here</a:t>
            </a:r>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083551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20</a:t>
            </a:fld>
            <a:endParaRPr lang="en-US" altLang="en-US"/>
          </a:p>
        </p:txBody>
      </p:sp>
      <p:sp>
        <p:nvSpPr>
          <p:cNvPr id="6" name="Rechteck 5"/>
          <p:cNvSpPr/>
          <p:nvPr/>
        </p:nvSpPr>
        <p:spPr>
          <a:xfrm>
            <a:off x="685800" y="780157"/>
            <a:ext cx="8153400" cy="5755422"/>
          </a:xfrm>
          <a:prstGeom prst="rect">
            <a:avLst/>
          </a:prstGeom>
        </p:spPr>
        <p:txBody>
          <a:bodyPr wrap="square">
            <a:spAutoFit/>
          </a:bodyPr>
          <a:lstStyle/>
          <a:p>
            <a:pPr algn="ctr" defTabSz="950913">
              <a:tabLst>
                <a:tab pos="901700" algn="l"/>
              </a:tabLst>
            </a:pPr>
            <a:r>
              <a:rPr lang="en-US" sz="3200" dirty="0"/>
              <a:t>Comments from James </a:t>
            </a:r>
            <a:r>
              <a:rPr lang="en-US" sz="3200" dirty="0" err="1"/>
              <a:t>Gilb</a:t>
            </a:r>
            <a:endParaRPr lang="en-US" sz="3200" dirty="0"/>
          </a:p>
          <a:p>
            <a:pPr>
              <a:tabLst>
                <a:tab pos="901700" algn="l"/>
              </a:tabLst>
            </a:pPr>
            <a:endParaRPr lang="en-US" sz="1600" dirty="0" smtClean="0"/>
          </a:p>
          <a:p>
            <a:pPr>
              <a:tabLst>
                <a:tab pos="901700" algn="l"/>
              </a:tabLst>
            </a:pPr>
            <a:r>
              <a:rPr lang="en-US" sz="2000" dirty="0" smtClean="0"/>
              <a:t>C: </a:t>
            </a:r>
            <a:r>
              <a:rPr lang="en-US" sz="2000" dirty="0" smtClean="0"/>
              <a:t>- </a:t>
            </a:r>
            <a:r>
              <a:rPr lang="en-US" sz="2000" dirty="0"/>
              <a:t>(5.2) The Scope statement needs to be written in past tense, hence "may" is not correct in the sentence "The standard may include MIMO, relaying, and mechanisms enabling heterogeneous operation with existing RF wireless data communications standards"</a:t>
            </a:r>
            <a:br>
              <a:rPr lang="en-US" sz="2000" dirty="0"/>
            </a:br>
            <a:r>
              <a:rPr lang="en-US" sz="2000" dirty="0"/>
              <a:t/>
            </a:r>
            <a:br>
              <a:rPr lang="en-US" sz="2000" dirty="0"/>
            </a:br>
            <a:r>
              <a:rPr lang="en-US" sz="2000" dirty="0"/>
              <a:t>Also, relaying is out of scope, this should be handled by 802.1, not by creating a new bridging method.</a:t>
            </a:r>
            <a:br>
              <a:rPr lang="en-US" sz="2000" dirty="0"/>
            </a:br>
            <a:r>
              <a:rPr lang="en-US" sz="2000" dirty="0"/>
              <a:t/>
            </a:r>
            <a:br>
              <a:rPr lang="en-US" sz="2000" dirty="0"/>
            </a:br>
            <a:r>
              <a:rPr lang="en-US" sz="2000" dirty="0"/>
              <a:t>The best bet here is to delete the sentence.</a:t>
            </a:r>
            <a:br>
              <a:rPr lang="en-US" sz="2000" dirty="0"/>
            </a:br>
            <a:endParaRPr lang="en-US" sz="2000" dirty="0" smtClean="0"/>
          </a:p>
          <a:p>
            <a:pPr>
              <a:tabLst>
                <a:tab pos="901700" algn="l"/>
              </a:tabLst>
            </a:pPr>
            <a:r>
              <a:rPr lang="en-US" sz="2000" dirty="0" smtClean="0"/>
              <a:t>R: This sentence has been removed from the scope and replaced by an explanatory comment in 8.1 which reads: </a:t>
            </a:r>
            <a:r>
              <a:rPr lang="en-US" sz="2000" dirty="0"/>
              <a:t>line 5.2: The standard may include MIMO, and mechanisms enabling heterogeneous operation, </a:t>
            </a:r>
            <a:r>
              <a:rPr lang="en-US" sz="2000" dirty="0" err="1"/>
              <a:t>ie</a:t>
            </a:r>
            <a:r>
              <a:rPr lang="en-US" sz="2000" dirty="0"/>
              <a:t> operation with both OWC and existing RF wireless data communications standards in the same network. </a:t>
            </a:r>
            <a:r>
              <a:rPr lang="en-US" sz="2000" dirty="0"/>
              <a:t/>
            </a:r>
            <a:br>
              <a:rPr lang="en-US" sz="2000" dirty="0"/>
            </a:br>
            <a:endParaRPr lang="en-US" sz="2000" dirty="0"/>
          </a:p>
        </p:txBody>
      </p:sp>
    </p:spTree>
    <p:extLst>
      <p:ext uri="{BB962C8B-B14F-4D97-AF65-F5344CB8AC3E}">
        <p14:creationId xmlns:p14="http://schemas.microsoft.com/office/powerpoint/2010/main" val="416334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21</a:t>
            </a:fld>
            <a:endParaRPr lang="en-US" altLang="en-US"/>
          </a:p>
        </p:txBody>
      </p:sp>
      <p:sp>
        <p:nvSpPr>
          <p:cNvPr id="6" name="Rechteck 5"/>
          <p:cNvSpPr/>
          <p:nvPr/>
        </p:nvSpPr>
        <p:spPr>
          <a:xfrm>
            <a:off x="685800" y="533400"/>
            <a:ext cx="8153400" cy="6001643"/>
          </a:xfrm>
          <a:prstGeom prst="rect">
            <a:avLst/>
          </a:prstGeom>
        </p:spPr>
        <p:txBody>
          <a:bodyPr wrap="square">
            <a:spAutoFit/>
          </a:bodyPr>
          <a:lstStyle/>
          <a:p>
            <a:pPr algn="ctr"/>
            <a:r>
              <a:rPr lang="en-US" sz="3200" dirty="0"/>
              <a:t>Comments from James </a:t>
            </a:r>
            <a:r>
              <a:rPr lang="en-US" sz="3200" dirty="0" err="1"/>
              <a:t>Gilb</a:t>
            </a:r>
            <a:endParaRPr lang="en-US" sz="3200" dirty="0"/>
          </a:p>
          <a:p>
            <a:endParaRPr lang="en-US" sz="1600" dirty="0" smtClean="0"/>
          </a:p>
          <a:p>
            <a:r>
              <a:rPr lang="en-US" sz="1600" b="1" dirty="0" smtClean="0"/>
              <a:t>C:</a:t>
            </a:r>
            <a:r>
              <a:rPr lang="en-US" sz="1600" b="1" dirty="0"/>
              <a:t> </a:t>
            </a:r>
            <a:r>
              <a:rPr lang="en-US" sz="1600" dirty="0"/>
              <a:t>- (5.4) "to provide a global solution initially", is confusing and too limiting.  Is it only one solution for the entire globe</a:t>
            </a:r>
            <a:r>
              <a:rPr lang="en-US" sz="1600" dirty="0" smtClean="0"/>
              <a:t>? It </a:t>
            </a:r>
            <a:r>
              <a:rPr lang="en-US" sz="1600" dirty="0"/>
              <a:t>would be better to say "to provide a solution initially"</a:t>
            </a:r>
            <a:br>
              <a:rPr lang="en-US" sz="1600" dirty="0"/>
            </a:br>
            <a:endParaRPr lang="en-US" sz="1600" dirty="0" smtClean="0"/>
          </a:p>
          <a:p>
            <a:r>
              <a:rPr lang="en-US" sz="1600" b="1" dirty="0" smtClean="0"/>
              <a:t>R:</a:t>
            </a:r>
            <a:r>
              <a:rPr lang="en-US" sz="1600" dirty="0" smtClean="0"/>
              <a:t> </a:t>
            </a:r>
            <a:r>
              <a:rPr lang="en-US" sz="1600" dirty="0" smtClean="0"/>
              <a:t>We </a:t>
            </a:r>
            <a:r>
              <a:rPr lang="en-US" sz="1600" dirty="0" smtClean="0"/>
              <a:t>agree. That has been removed and the purpose replaced by  “</a:t>
            </a:r>
            <a:r>
              <a:rPr lang="en-US" sz="1600" dirty="0"/>
              <a:t>The purpose of this standard is to define OWC specifications in optically transparent media enabling high data rate transfer among end points at rates up to 10 </a:t>
            </a:r>
            <a:r>
              <a:rPr lang="en-US" sz="1600" dirty="0" err="1"/>
              <a:t>Gbit</a:t>
            </a:r>
            <a:r>
              <a:rPr lang="en-US" sz="1600" dirty="0"/>
              <a:t>/s and ranges up to 200 meters unrestricted line of site and which are capable of meeting the needs of industrial and similar classes of applications requiring, secure, high performance, high data rate communications which are non-interfering with existing RF systems.”</a:t>
            </a:r>
            <a:r>
              <a:rPr lang="en-US" sz="1600" dirty="0" smtClean="0"/>
              <a:t> in response to a comment by Paul </a:t>
            </a:r>
            <a:r>
              <a:rPr lang="en-US" sz="1600" dirty="0" err="1" smtClean="0"/>
              <a:t>Nikolich</a:t>
            </a:r>
            <a:endParaRPr lang="en-US" sz="1600" dirty="0"/>
          </a:p>
          <a:p>
            <a:r>
              <a:rPr lang="en-US" sz="1600" dirty="0"/>
              <a:t/>
            </a:r>
            <a:br>
              <a:rPr lang="en-US" sz="1600" dirty="0"/>
            </a:br>
            <a:r>
              <a:rPr lang="en-US" sz="1600" b="1" dirty="0" smtClean="0"/>
              <a:t>C:</a:t>
            </a:r>
            <a:r>
              <a:rPr lang="en-US" sz="1600" dirty="0" smtClean="0"/>
              <a:t> </a:t>
            </a:r>
            <a:r>
              <a:rPr lang="en-US" sz="1600" dirty="0" smtClean="0"/>
              <a:t>- </a:t>
            </a:r>
            <a:r>
              <a:rPr lang="en-US" sz="1600" dirty="0"/>
              <a:t>(5.4) "unlicensed" change to "license exempt"</a:t>
            </a:r>
            <a:br>
              <a:rPr lang="en-US" sz="1600" dirty="0"/>
            </a:br>
            <a:r>
              <a:rPr lang="de-DE" sz="1600" b="1" dirty="0" smtClean="0"/>
              <a:t>R:</a:t>
            </a:r>
            <a:r>
              <a:rPr lang="de-DE" sz="1600" dirty="0"/>
              <a:t> </a:t>
            </a:r>
            <a:r>
              <a:rPr lang="de-DE" sz="1600" dirty="0" smtClean="0"/>
              <a:t>See resolution to comment above</a:t>
            </a:r>
            <a:endParaRPr lang="en-US" sz="1600" dirty="0"/>
          </a:p>
          <a:p>
            <a:r>
              <a:rPr lang="en-US" sz="1600" dirty="0"/>
              <a:t/>
            </a:r>
            <a:br>
              <a:rPr lang="en-US" sz="1600" dirty="0"/>
            </a:br>
            <a:r>
              <a:rPr lang="en-US" sz="1600" b="1" dirty="0" smtClean="0"/>
              <a:t>C:</a:t>
            </a:r>
            <a:r>
              <a:rPr lang="en-US" sz="1600" dirty="0" smtClean="0"/>
              <a:t> </a:t>
            </a:r>
            <a:r>
              <a:rPr lang="en-US" sz="1600" dirty="0" smtClean="0"/>
              <a:t>- </a:t>
            </a:r>
            <a:r>
              <a:rPr lang="en-US" sz="1600" dirty="0"/>
              <a:t>(5.4) "(ii) inherent communication security due to inability to penetrate through optically opaque wall" would be true only if it is operated in an area completely enclosed with optically opaque materials, i.e., no windows, vents, </a:t>
            </a:r>
            <a:r>
              <a:rPr lang="en-US" sz="1600" dirty="0" smtClean="0"/>
              <a:t>etc. This </a:t>
            </a:r>
            <a:r>
              <a:rPr lang="en-US" sz="1600" dirty="0"/>
              <a:t>is a pretty weak claim and should be deleted.</a:t>
            </a:r>
            <a:br>
              <a:rPr lang="en-US" sz="1600" dirty="0"/>
            </a:br>
            <a:r>
              <a:rPr lang="de-DE" sz="1600" b="1" dirty="0" smtClean="0"/>
              <a:t>R:</a:t>
            </a:r>
            <a:r>
              <a:rPr lang="de-DE" sz="1600" dirty="0"/>
              <a:t> See resolution to comment above</a:t>
            </a:r>
            <a:endParaRPr lang="en-US" sz="1600" dirty="0"/>
          </a:p>
          <a:p>
            <a:endParaRPr lang="en-US" sz="1600" dirty="0" smtClean="0"/>
          </a:p>
          <a:p>
            <a:r>
              <a:rPr lang="en-US" sz="1600" b="1" dirty="0" smtClean="0"/>
              <a:t>C:</a:t>
            </a:r>
            <a:r>
              <a:rPr lang="en-US" sz="1600" dirty="0" smtClean="0"/>
              <a:t>  </a:t>
            </a:r>
            <a:r>
              <a:rPr lang="en-US" sz="1600" dirty="0"/>
              <a:t>(5.4) editorial: "low latency data transferring that meet" should be "low latency data transfer that meets"</a:t>
            </a:r>
            <a:br>
              <a:rPr lang="en-US" sz="1600" dirty="0"/>
            </a:br>
            <a:r>
              <a:rPr lang="en-US" sz="1600" b="1" dirty="0" smtClean="0"/>
              <a:t>R:</a:t>
            </a:r>
            <a:r>
              <a:rPr lang="en-US" sz="1600" dirty="0" smtClean="0"/>
              <a:t> </a:t>
            </a:r>
            <a:r>
              <a:rPr lang="de-DE" sz="1600" dirty="0"/>
              <a:t>See resolution to comment above</a:t>
            </a:r>
            <a:endParaRPr lang="en-US" sz="1600" dirty="0"/>
          </a:p>
        </p:txBody>
      </p:sp>
    </p:spTree>
    <p:extLst>
      <p:ext uri="{BB962C8B-B14F-4D97-AF65-F5344CB8AC3E}">
        <p14:creationId xmlns:p14="http://schemas.microsoft.com/office/powerpoint/2010/main" val="316140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altLang="en-US" smtClean="0"/>
              <a:t>March 2015</a:t>
            </a:r>
            <a:endParaRPr lang="en-US" altLang="en-US"/>
          </a:p>
        </p:txBody>
      </p:sp>
      <p:sp>
        <p:nvSpPr>
          <p:cNvPr id="3" name="Fußzeilenplatzhalter 2"/>
          <p:cNvSpPr>
            <a:spLocks noGrp="1"/>
          </p:cNvSpPr>
          <p:nvPr>
            <p:ph type="ftr" sz="quarter" idx="11"/>
          </p:nvPr>
        </p:nvSpPr>
        <p:spPr/>
        <p:txBody>
          <a:bodyPr/>
          <a:lstStyle/>
          <a:p>
            <a:r>
              <a:rPr lang="en-US" altLang="en-US" smtClean="0"/>
              <a:t>Hsin-Mu (Michael) Tsai , NTU</a:t>
            </a:r>
            <a:endParaRPr lang="en-US" altLang="en-US"/>
          </a:p>
        </p:txBody>
      </p:sp>
      <p:sp>
        <p:nvSpPr>
          <p:cNvPr id="4" name="Foliennummernplatzhalter 3"/>
          <p:cNvSpPr>
            <a:spLocks noGrp="1"/>
          </p:cNvSpPr>
          <p:nvPr>
            <p:ph type="sldNum" sz="quarter" idx="12"/>
          </p:nvPr>
        </p:nvSpPr>
        <p:spPr/>
        <p:txBody>
          <a:bodyPr/>
          <a:lstStyle/>
          <a:p>
            <a:r>
              <a:rPr lang="en-US" altLang="en-US" smtClean="0"/>
              <a:t>Slide </a:t>
            </a:r>
            <a:fld id="{C3740A57-7FD3-41F5-AA58-22EA39E07D5E}" type="slidenum">
              <a:rPr lang="en-US" altLang="en-US" smtClean="0"/>
              <a:pPr/>
              <a:t>22</a:t>
            </a:fld>
            <a:endParaRPr lang="en-US" altLang="en-US"/>
          </a:p>
        </p:txBody>
      </p:sp>
      <p:sp>
        <p:nvSpPr>
          <p:cNvPr id="5" name="Rechteck 4"/>
          <p:cNvSpPr/>
          <p:nvPr/>
        </p:nvSpPr>
        <p:spPr>
          <a:xfrm>
            <a:off x="609600" y="838200"/>
            <a:ext cx="8001000" cy="5878532"/>
          </a:xfrm>
          <a:prstGeom prst="rect">
            <a:avLst/>
          </a:prstGeom>
        </p:spPr>
        <p:txBody>
          <a:bodyPr wrap="square">
            <a:spAutoFit/>
          </a:bodyPr>
          <a:lstStyle/>
          <a:p>
            <a:pPr algn="ctr"/>
            <a:r>
              <a:rPr lang="de-DE" sz="2800" dirty="0" smtClean="0"/>
              <a:t>Comments </a:t>
            </a:r>
            <a:r>
              <a:rPr lang="de-DE" sz="2800" dirty="0" err="1" smtClean="0"/>
              <a:t>from</a:t>
            </a:r>
            <a:r>
              <a:rPr lang="de-DE" sz="2800" dirty="0" smtClean="0"/>
              <a:t> </a:t>
            </a:r>
            <a:r>
              <a:rPr lang="en-US" sz="2800" dirty="0"/>
              <a:t>Benjamin Rolfe </a:t>
            </a:r>
            <a:endParaRPr lang="en-US" sz="2800" dirty="0" smtClean="0"/>
          </a:p>
          <a:p>
            <a:endParaRPr lang="de-DE" sz="1600" b="1" dirty="0" smtClean="0"/>
          </a:p>
          <a:p>
            <a:r>
              <a:rPr lang="de-DE" sz="2000" b="1" dirty="0" smtClean="0"/>
              <a:t>C:</a:t>
            </a:r>
            <a:r>
              <a:rPr lang="de-DE" sz="2000" dirty="0" smtClean="0"/>
              <a:t> </a:t>
            </a:r>
            <a:r>
              <a:rPr lang="en-US" sz="2000" dirty="0" smtClean="0"/>
              <a:t>(</a:t>
            </a:r>
            <a:r>
              <a:rPr lang="en-US" sz="2000" dirty="0"/>
              <a:t>5.2) "The standard adheres to applicable eye safety regulations." </a:t>
            </a:r>
            <a:br>
              <a:rPr lang="en-US" sz="2000" dirty="0"/>
            </a:br>
            <a:r>
              <a:rPr lang="en-US" sz="2000" dirty="0"/>
              <a:t/>
            </a:r>
            <a:br>
              <a:rPr lang="en-US" sz="2000" dirty="0"/>
            </a:br>
            <a:r>
              <a:rPr lang="en-US" sz="2000" dirty="0"/>
              <a:t>All 802 standards include the following disclaimer:</a:t>
            </a:r>
            <a:br>
              <a:rPr lang="en-US" sz="2000" dirty="0"/>
            </a:br>
            <a:r>
              <a:rPr lang="en-US" sz="2000" dirty="0"/>
              <a:t/>
            </a:r>
            <a:br>
              <a:rPr lang="en-US" sz="2000" dirty="0"/>
            </a:br>
            <a:r>
              <a:rPr lang="en-US" sz="2000" dirty="0"/>
              <a:t>IMPORTANT NOTICE: IEEE Standards documents are not intended to ensure safety, security, health</a:t>
            </a:r>
            <a:r>
              <a:rPr lang="en-US" sz="2000" dirty="0" smtClean="0"/>
              <a:t>, or </a:t>
            </a:r>
            <a:r>
              <a:rPr lang="en-US" sz="2000" dirty="0"/>
              <a:t>environmental protection, or ensure against interference with or from other devices or networks</a:t>
            </a:r>
            <a:r>
              <a:rPr lang="en-US" sz="2000" dirty="0" smtClean="0"/>
              <a:t>. Implementers </a:t>
            </a:r>
            <a:r>
              <a:rPr lang="en-US" sz="2000" dirty="0"/>
              <a:t>of IEEE Standards documents are responsible for determining and complying with </a:t>
            </a:r>
            <a:r>
              <a:rPr lang="en-US" sz="2000" dirty="0" smtClean="0"/>
              <a:t>all appropriate </a:t>
            </a:r>
            <a:r>
              <a:rPr lang="en-US" sz="2000" dirty="0"/>
              <a:t>safety, security, environmental, health, and interference protection practices and </a:t>
            </a:r>
            <a:r>
              <a:rPr lang="en-US" sz="2000" dirty="0" smtClean="0"/>
              <a:t>all applicable </a:t>
            </a:r>
            <a:r>
              <a:rPr lang="en-US" sz="2000" dirty="0"/>
              <a:t>laws and regulations.</a:t>
            </a:r>
            <a:br>
              <a:rPr lang="en-US" sz="2000" dirty="0"/>
            </a:br>
            <a:r>
              <a:rPr lang="en-US" sz="2000" dirty="0"/>
              <a:t/>
            </a:r>
            <a:br>
              <a:rPr lang="en-US" sz="2000" dirty="0"/>
            </a:br>
            <a:r>
              <a:rPr lang="en-US" sz="2000" dirty="0"/>
              <a:t>the statements in 5.2 directly contradict this prohibition.  Delete the sentence.</a:t>
            </a:r>
            <a:br>
              <a:rPr lang="en-US" sz="2000" dirty="0"/>
            </a:br>
            <a:endParaRPr lang="en-US" sz="2000" dirty="0" smtClean="0"/>
          </a:p>
          <a:p>
            <a:r>
              <a:rPr lang="en-US" sz="2000" b="1" dirty="0" smtClean="0"/>
              <a:t>R:</a:t>
            </a:r>
            <a:r>
              <a:rPr lang="en-US" sz="2000" dirty="0" smtClean="0"/>
              <a:t> We agree. Sentence removed from scope</a:t>
            </a:r>
            <a:r>
              <a:rPr lang="en-US" sz="1600" dirty="0" smtClean="0"/>
              <a:t/>
            </a:r>
            <a:br>
              <a:rPr lang="en-US" sz="1600" dirty="0" smtClean="0"/>
            </a:br>
            <a:r>
              <a:rPr lang="en-US" sz="1600" dirty="0" smtClean="0"/>
              <a:t/>
            </a:r>
            <a:br>
              <a:rPr lang="en-US" sz="1600" dirty="0" smtClean="0"/>
            </a:br>
            <a:endParaRPr lang="en-US" sz="1600" dirty="0"/>
          </a:p>
        </p:txBody>
      </p:sp>
    </p:spTree>
    <p:extLst>
      <p:ext uri="{BB962C8B-B14F-4D97-AF65-F5344CB8AC3E}">
        <p14:creationId xmlns:p14="http://schemas.microsoft.com/office/powerpoint/2010/main" val="2051226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3</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 on </a:t>
            </a:r>
            <a:r>
              <a:rPr kumimoji="1" lang="en-US" altLang="zh-TW" sz="3200" dirty="0" smtClean="0"/>
              <a:t>15.11 </a:t>
            </a:r>
            <a:r>
              <a:rPr kumimoji="1" lang="en-US" altLang="zh-TW" sz="3200" dirty="0" smtClean="0"/>
              <a:t>OWC-General </a:t>
            </a:r>
            <a:r>
              <a:rPr kumimoji="1" lang="en-US" altLang="zh-TW" sz="3200" dirty="0" smtClean="0"/>
              <a:t>(2)</a:t>
            </a:r>
            <a:endParaRPr kumimoji="1" lang="zh-TW" altLang="en-US" sz="3200" dirty="0"/>
          </a:p>
        </p:txBody>
      </p:sp>
      <p:sp>
        <p:nvSpPr>
          <p:cNvPr id="23" name="Text Box 62"/>
          <p:cNvSpPr txBox="1">
            <a:spLocks noChangeArrowheads="1"/>
          </p:cNvSpPr>
          <p:nvPr/>
        </p:nvSpPr>
        <p:spPr bwMode="auto">
          <a:xfrm>
            <a:off x="533400" y="13716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a:t>
            </a:r>
            <a:r>
              <a:rPr lang="en-US" sz="2000" dirty="0" smtClean="0">
                <a:latin typeface="+mj-lt"/>
              </a:rPr>
              <a:t> </a:t>
            </a:r>
            <a:r>
              <a:rPr lang="en-US" sz="2000" dirty="0">
                <a:latin typeface="+mj-lt"/>
              </a:rPr>
              <a:t>From the documents, it is impossible to make the determination if the new PAR should be assigned to the 802.15 WG, another WG, or a new WG. </a:t>
            </a:r>
          </a:p>
          <a:p>
            <a:r>
              <a:rPr lang="en-US" sz="2000" b="1" dirty="0" smtClean="0">
                <a:latin typeface="+mj-lt"/>
              </a:rPr>
              <a:t>R:</a:t>
            </a:r>
            <a:r>
              <a:rPr lang="en-US" sz="2000" dirty="0" smtClean="0">
                <a:latin typeface="+mj-lt"/>
              </a:rPr>
              <a:t> </a:t>
            </a:r>
            <a:r>
              <a:rPr lang="en-US" sz="2000" dirty="0"/>
              <a:t>It would make sense to complete this work in 802.15 since it is already ongoing as part of the 15.7 revision. What we have discovered is this would be better handled as a stand alone project since its MAC needs are not in sync with those for 15.7. Splitting up the activity will allow both projects to complete more quickly and at higher quality.  </a:t>
            </a:r>
            <a:r>
              <a:rPr lang="en-US" sz="2000" dirty="0" smtClean="0"/>
              <a:t>Additionally, the </a:t>
            </a:r>
            <a:r>
              <a:rPr lang="en-US" sz="2000" dirty="0"/>
              <a:t>majority of OWC </a:t>
            </a:r>
            <a:r>
              <a:rPr lang="en-US" sz="2000" dirty="0" smtClean="0"/>
              <a:t>subject matter experts </a:t>
            </a:r>
            <a:r>
              <a:rPr lang="en-US" sz="2000" dirty="0"/>
              <a:t>in 802 are in </a:t>
            </a:r>
            <a:r>
              <a:rPr lang="en-US" sz="2000" dirty="0" smtClean="0"/>
              <a:t>802.15</a:t>
            </a:r>
            <a:r>
              <a:rPr lang="de-DE" sz="2000" dirty="0"/>
              <a:t>.</a:t>
            </a:r>
            <a:endParaRPr lang="en-US" sz="2000" dirty="0" smtClean="0">
              <a:latin typeface="+mj-lt"/>
            </a:endParaRPr>
          </a:p>
          <a:p>
            <a:endParaRPr lang="en-US" sz="2000" dirty="0">
              <a:latin typeface="+mj-lt"/>
            </a:endParaRPr>
          </a:p>
          <a:p>
            <a:r>
              <a:rPr lang="en-US" sz="2000" dirty="0" smtClean="0"/>
              <a:t>C: The </a:t>
            </a:r>
            <a:r>
              <a:rPr lang="en-US" sz="2000" dirty="0"/>
              <a:t>documents do not provide any </a:t>
            </a:r>
            <a:r>
              <a:rPr lang="en-US" sz="2000" dirty="0" smtClean="0"/>
              <a:t>indication </a:t>
            </a:r>
            <a:r>
              <a:rPr lang="en-US" sz="2000" dirty="0"/>
              <a:t>to a reader if they are </a:t>
            </a:r>
            <a:r>
              <a:rPr lang="en-US" sz="2000" dirty="0" smtClean="0"/>
              <a:t>an interested </a:t>
            </a:r>
            <a:r>
              <a:rPr lang="en-US" sz="2000" dirty="0"/>
              <a:t>party (e.g., as a manager, should I send one of my employees </a:t>
            </a:r>
            <a:r>
              <a:rPr lang="en-US" sz="2000" dirty="0" smtClean="0"/>
              <a:t>to the meetings).</a:t>
            </a:r>
          </a:p>
          <a:p>
            <a:r>
              <a:rPr lang="en-US" sz="2000" dirty="0" smtClean="0">
                <a:latin typeface="+mj-lt"/>
              </a:rPr>
              <a:t>R: Agreed. One is either interested in OWC or not. We do not feel this is part of our project goals</a:t>
            </a:r>
            <a:endParaRPr lang="en-US" sz="2000" dirty="0" smtClean="0">
              <a:latin typeface="+mj-lt"/>
            </a:endParaRPr>
          </a:p>
          <a:p>
            <a:endParaRPr lang="de-DE" sz="20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967154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4</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 on </a:t>
            </a:r>
            <a:r>
              <a:rPr kumimoji="1" lang="en-US" altLang="zh-TW" sz="3200" dirty="0" smtClean="0"/>
              <a:t>15.11 </a:t>
            </a:r>
            <a:r>
              <a:rPr kumimoji="1" lang="en-US" altLang="zh-TW" sz="3200" dirty="0" smtClean="0"/>
              <a:t>OWC PAR (1)</a:t>
            </a:r>
            <a:endParaRPr kumimoji="1" lang="zh-TW" altLang="en-US" sz="3200" dirty="0"/>
          </a:p>
        </p:txBody>
      </p:sp>
      <p:sp>
        <p:nvSpPr>
          <p:cNvPr id="23" name="Text Box 62"/>
          <p:cNvSpPr txBox="1">
            <a:spLocks noChangeArrowheads="1"/>
          </p:cNvSpPr>
          <p:nvPr/>
        </p:nvSpPr>
        <p:spPr bwMode="auto">
          <a:xfrm>
            <a:off x="533401" y="15240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PAR</a:t>
            </a:r>
            <a:endParaRPr lang="en-US" sz="2000" b="1" dirty="0" smtClean="0">
              <a:latin typeface="+mj-lt"/>
            </a:endParaRPr>
          </a:p>
          <a:p>
            <a:endParaRPr lang="de-DE" sz="2000" b="1" dirty="0">
              <a:latin typeface="+mj-lt"/>
            </a:endParaRPr>
          </a:p>
          <a:p>
            <a:r>
              <a:rPr lang="de-DE" sz="2000" b="1" dirty="0" smtClean="0">
                <a:latin typeface="+mj-lt"/>
              </a:rPr>
              <a:t>C: </a:t>
            </a:r>
            <a:r>
              <a:rPr lang="en-US" sz="2000" dirty="0">
                <a:latin typeface="+mj-lt"/>
              </a:rPr>
              <a:t>2.1 Title: The title could apply to any 802 standard.  In the past</a:t>
            </a:r>
            <a:r>
              <a:rPr lang="en-US" sz="2000" dirty="0" smtClean="0">
                <a:latin typeface="+mj-lt"/>
              </a:rPr>
              <a:t>, people </a:t>
            </a:r>
            <a:r>
              <a:rPr lang="en-US" sz="2000" dirty="0">
                <a:latin typeface="+mj-lt"/>
              </a:rPr>
              <a:t>even discussed doing an optical wireless PHY for 802.3. Though optical is distinctive, there should be more </a:t>
            </a:r>
            <a:r>
              <a:rPr lang="en-US" sz="2000" dirty="0" smtClean="0">
                <a:latin typeface="+mj-lt"/>
              </a:rPr>
              <a:t>distinctive information </a:t>
            </a:r>
            <a:r>
              <a:rPr lang="en-US" sz="2000" dirty="0">
                <a:latin typeface="+mj-lt"/>
              </a:rPr>
              <a:t>in the title, e.g., something about range of the </a:t>
            </a:r>
            <a:r>
              <a:rPr lang="en-US" sz="2000" dirty="0" smtClean="0">
                <a:latin typeface="+mj-lt"/>
              </a:rPr>
              <a:t>wireless communication </a:t>
            </a:r>
            <a:r>
              <a:rPr lang="en-US" sz="2000" dirty="0">
                <a:latin typeface="+mj-lt"/>
              </a:rPr>
              <a:t>PAN.   </a:t>
            </a:r>
            <a:endParaRPr lang="en-US" sz="2000" dirty="0" smtClean="0">
              <a:latin typeface="+mj-lt"/>
            </a:endParaRPr>
          </a:p>
          <a:p>
            <a:r>
              <a:rPr lang="en-US" sz="2000" b="1" dirty="0" smtClean="0">
                <a:latin typeface="+mj-lt"/>
              </a:rPr>
              <a:t>R:</a:t>
            </a:r>
            <a:r>
              <a:rPr lang="en-US" sz="2000" dirty="0">
                <a:latin typeface="+mj-lt"/>
              </a:rPr>
              <a:t> </a:t>
            </a:r>
            <a:r>
              <a:rPr lang="en-US" sz="2000" dirty="0" smtClean="0">
                <a:latin typeface="+mj-lt"/>
              </a:rPr>
              <a:t> Title has been changed to read: </a:t>
            </a:r>
            <a:r>
              <a:rPr lang="en-US" sz="2000" b="1" dirty="0" smtClean="0">
                <a:latin typeface="+mj-lt"/>
              </a:rPr>
              <a:t>Multi-Gigabit</a:t>
            </a:r>
            <a:r>
              <a:rPr lang="en-US" sz="2000" b="1" dirty="0" smtClean="0">
                <a:latin typeface="+mj-lt"/>
              </a:rPr>
              <a:t> per Second</a:t>
            </a:r>
            <a:r>
              <a:rPr lang="en-US" sz="2000" b="1" dirty="0" smtClean="0">
                <a:latin typeface="+mj-lt"/>
              </a:rPr>
              <a:t> </a:t>
            </a:r>
            <a:r>
              <a:rPr lang="en-US" sz="2000" b="1" dirty="0" smtClean="0">
                <a:latin typeface="+mj-lt"/>
              </a:rPr>
              <a:t>Optical </a:t>
            </a:r>
            <a:r>
              <a:rPr lang="en-US" sz="2000" b="1" dirty="0">
                <a:latin typeface="+mj-lt"/>
              </a:rPr>
              <a:t>Wireless </a:t>
            </a:r>
            <a:r>
              <a:rPr lang="en-US" sz="2000" b="1" dirty="0" smtClean="0">
                <a:latin typeface="+mj-lt"/>
              </a:rPr>
              <a:t>Communications (OWC) with Ranges up to 200 meters</a:t>
            </a:r>
            <a:endParaRPr lang="en-US" sz="2000" b="1" dirty="0" smtClean="0">
              <a:latin typeface="+mj-lt"/>
            </a:endParaRPr>
          </a:p>
          <a:p>
            <a:r>
              <a:rPr lang="de-DE" sz="2000" b="1" dirty="0">
                <a:solidFill>
                  <a:srgbClr val="FF0000"/>
                </a:solidFill>
                <a:latin typeface="+mj-lt"/>
              </a:rPr>
              <a:t>	</a:t>
            </a:r>
            <a:endParaRPr lang="de-DE" sz="2000" b="1" dirty="0" smtClean="0">
              <a:solidFill>
                <a:srgbClr val="FF0000"/>
              </a:solidFill>
              <a:latin typeface="+mj-lt"/>
            </a:endParaRPr>
          </a:p>
          <a:p>
            <a:r>
              <a:rPr lang="en-US" sz="2000" b="1" dirty="0" smtClean="0"/>
              <a:t>C</a:t>
            </a:r>
            <a:r>
              <a:rPr lang="en-US" sz="2000" b="1" dirty="0"/>
              <a:t>: </a:t>
            </a:r>
            <a:r>
              <a:rPr lang="en-US" sz="2000" dirty="0"/>
              <a:t> 5.1 expected number active on project: The number looks like WG members, not those expected to be active on P802.15.11 draft development and expert review. </a:t>
            </a:r>
          </a:p>
          <a:p>
            <a:r>
              <a:rPr lang="en-US" sz="2000" b="1" dirty="0"/>
              <a:t>R:</a:t>
            </a:r>
            <a:r>
              <a:rPr lang="en-US" sz="2000" dirty="0"/>
              <a:t>  Number changed to 15</a:t>
            </a:r>
          </a:p>
          <a:p>
            <a:endParaRPr lang="en-US" sz="20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096216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5</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a:t>
            </a:r>
            <a:r>
              <a:rPr kumimoji="1" lang="en-US" altLang="zh-TW" sz="3200" dirty="0" smtClean="0"/>
              <a:t> </a:t>
            </a:r>
            <a:r>
              <a:rPr kumimoji="1" lang="en-US" altLang="zh-TW" sz="3200" dirty="0" smtClean="0"/>
              <a:t>on 15.11 </a:t>
            </a:r>
            <a:r>
              <a:rPr kumimoji="1" lang="en-US" altLang="zh-TW" sz="3200" dirty="0" smtClean="0"/>
              <a:t>OWC PAR (2)</a:t>
            </a:r>
            <a:endParaRPr kumimoji="1" lang="zh-TW" altLang="en-US" sz="3200" dirty="0"/>
          </a:p>
        </p:txBody>
      </p:sp>
      <p:sp>
        <p:nvSpPr>
          <p:cNvPr id="23" name="Text Box 62"/>
          <p:cNvSpPr txBox="1">
            <a:spLocks noChangeArrowheads="1"/>
          </p:cNvSpPr>
          <p:nvPr/>
        </p:nvSpPr>
        <p:spPr bwMode="auto">
          <a:xfrm>
            <a:off x="533401" y="14478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endParaRPr lang="en-US" sz="2000" b="1" dirty="0">
              <a:latin typeface="+mj-lt"/>
            </a:endParaRPr>
          </a:p>
          <a:p>
            <a:r>
              <a:rPr lang="en-US" sz="2000" b="1" dirty="0">
                <a:latin typeface="+mj-lt"/>
              </a:rPr>
              <a:t>C</a:t>
            </a:r>
            <a:r>
              <a:rPr lang="en-US" sz="2000" b="1" dirty="0" smtClean="0">
                <a:latin typeface="+mj-lt"/>
              </a:rPr>
              <a:t>:</a:t>
            </a:r>
            <a:r>
              <a:rPr lang="en-US" sz="2000" dirty="0" smtClean="0">
                <a:latin typeface="+mj-lt"/>
              </a:rPr>
              <a:t> </a:t>
            </a:r>
            <a:r>
              <a:rPr lang="en-US" sz="2000" dirty="0" smtClean="0"/>
              <a:t>5.2 </a:t>
            </a:r>
            <a:r>
              <a:rPr lang="en-US" sz="2000" dirty="0"/>
              <a:t>Scope — The scope does not align with the </a:t>
            </a:r>
            <a:r>
              <a:rPr lang="en-US" sz="2000" dirty="0" smtClean="0"/>
              <a:t>Title </a:t>
            </a:r>
            <a:r>
              <a:rPr lang="en-US" sz="2000" dirty="0"/>
              <a:t>(1 Mb/s is not </a:t>
            </a:r>
            <a:r>
              <a:rPr lang="en-US" sz="2000" dirty="0" smtClean="0"/>
              <a:t>multi-Gb/s</a:t>
            </a:r>
            <a:r>
              <a:rPr lang="en-US" sz="2000" dirty="0"/>
              <a:t>). </a:t>
            </a:r>
            <a:r>
              <a:rPr lang="en-US" sz="2000" dirty="0" smtClean="0"/>
              <a:t>The communication </a:t>
            </a:r>
            <a:r>
              <a:rPr lang="en-US" sz="2000" dirty="0"/>
              <a:t>distance to be specified in the standard should be specified in the scope. </a:t>
            </a:r>
            <a:endParaRPr lang="en-US" sz="2000" dirty="0" smtClean="0"/>
          </a:p>
          <a:p>
            <a:endParaRPr lang="en-US" sz="2000" dirty="0">
              <a:solidFill>
                <a:prstClr val="black"/>
              </a:solidFill>
              <a:latin typeface="+mj-lt"/>
            </a:endParaRPr>
          </a:p>
          <a:p>
            <a:r>
              <a:rPr lang="en-US" sz="2000" dirty="0" smtClean="0">
                <a:solidFill>
                  <a:prstClr val="black"/>
                </a:solidFill>
                <a:latin typeface="+mj-lt"/>
              </a:rPr>
              <a:t>R</a:t>
            </a:r>
            <a:r>
              <a:rPr lang="en-US" sz="2000" dirty="0" smtClean="0">
                <a:solidFill>
                  <a:prstClr val="black"/>
                </a:solidFill>
                <a:latin typeface="+mj-lt"/>
              </a:rPr>
              <a:t>: Scope language changed to (also addressing a comment from Paul </a:t>
            </a:r>
            <a:r>
              <a:rPr lang="en-US" sz="2000" dirty="0" err="1" smtClean="0">
                <a:solidFill>
                  <a:prstClr val="black"/>
                </a:solidFill>
                <a:latin typeface="+mj-lt"/>
              </a:rPr>
              <a:t>Nikolich</a:t>
            </a:r>
            <a:r>
              <a:rPr lang="en-US" sz="2000" dirty="0" smtClean="0">
                <a:solidFill>
                  <a:prstClr val="black"/>
                </a:solidFill>
                <a:latin typeface="+mj-lt"/>
              </a:rPr>
              <a:t>) “</a:t>
            </a:r>
            <a:r>
              <a:rPr lang="en-US" sz="2000" dirty="0" smtClean="0"/>
              <a:t>The </a:t>
            </a:r>
            <a:r>
              <a:rPr lang="en-US" sz="2000" dirty="0"/>
              <a:t>standard is capable of delivering </a:t>
            </a:r>
            <a:r>
              <a:rPr lang="en-US" sz="2000" dirty="0" smtClean="0"/>
              <a:t>data rates </a:t>
            </a:r>
            <a:r>
              <a:rPr lang="en-US" sz="2000" dirty="0"/>
              <a:t>up to 10 </a:t>
            </a:r>
            <a:r>
              <a:rPr lang="en-US" sz="2000" dirty="0" err="1"/>
              <a:t>Gbit</a:t>
            </a:r>
            <a:r>
              <a:rPr lang="en-US" sz="2000" dirty="0"/>
              <a:t>/s at distances in the range of </a:t>
            </a:r>
            <a:r>
              <a:rPr lang="en-US" sz="2000" dirty="0" smtClean="0"/>
              <a:t>200 meters </a:t>
            </a:r>
            <a:r>
              <a:rPr lang="en-US" sz="2000" dirty="0"/>
              <a:t>unrestricted line of sight. </a:t>
            </a:r>
            <a:r>
              <a:rPr lang="en-US" sz="2000" dirty="0" smtClean="0"/>
              <a:t>“</a:t>
            </a:r>
            <a:endParaRPr lang="en-US" sz="2000" dirty="0">
              <a:solidFill>
                <a:prstClr val="black"/>
              </a:solidFill>
              <a:latin typeface="+mj-lt"/>
            </a:endParaRPr>
          </a:p>
          <a:p>
            <a:endParaRPr lang="en-US" sz="20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78141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6</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a:t>
            </a:r>
            <a:r>
              <a:rPr kumimoji="1" lang="en-US" altLang="zh-TW" sz="3200" dirty="0"/>
              <a:t> </a:t>
            </a:r>
            <a:r>
              <a:rPr kumimoji="1" lang="en-US" altLang="zh-TW" sz="3200" dirty="0" smtClean="0"/>
              <a:t>Comments </a:t>
            </a:r>
            <a:r>
              <a:rPr kumimoji="1" lang="en-US" altLang="zh-TW" sz="3200" dirty="0" smtClean="0"/>
              <a:t>on 15.11 </a:t>
            </a:r>
            <a:r>
              <a:rPr kumimoji="1" lang="en-US" altLang="zh-TW" sz="3200" dirty="0" smtClean="0"/>
              <a:t>OWC PAR (3)</a:t>
            </a:r>
            <a:endParaRPr kumimoji="1" lang="zh-TW" altLang="en-US" sz="3200" dirty="0"/>
          </a:p>
        </p:txBody>
      </p:sp>
      <p:sp>
        <p:nvSpPr>
          <p:cNvPr id="23" name="Text Box 62"/>
          <p:cNvSpPr txBox="1">
            <a:spLocks noChangeArrowheads="1"/>
          </p:cNvSpPr>
          <p:nvPr/>
        </p:nvSpPr>
        <p:spPr bwMode="auto">
          <a:xfrm>
            <a:off x="381000" y="1337345"/>
            <a:ext cx="8610599"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1900" b="1" dirty="0" smtClean="0">
                <a:latin typeface="+mj-lt"/>
              </a:rPr>
              <a:t>C</a:t>
            </a:r>
            <a:r>
              <a:rPr lang="en-US" sz="1900" b="1" dirty="0" smtClean="0">
                <a:latin typeface="+mj-lt"/>
              </a:rPr>
              <a:t>:</a:t>
            </a:r>
            <a:r>
              <a:rPr lang="en-US" sz="1900" dirty="0" smtClean="0">
                <a:latin typeface="+mj-lt"/>
              </a:rPr>
              <a:t> </a:t>
            </a:r>
            <a:r>
              <a:rPr lang="en-US" sz="1900" dirty="0" smtClean="0"/>
              <a:t>5.4 Purpose: The purpose </a:t>
            </a:r>
            <a:r>
              <a:rPr lang="en-US" sz="1900" dirty="0"/>
              <a:t>describes industrial </a:t>
            </a:r>
            <a:r>
              <a:rPr lang="en-US" sz="1900" dirty="0" smtClean="0"/>
              <a:t>applications </a:t>
            </a:r>
            <a:r>
              <a:rPr lang="en-US" sz="1900" dirty="0"/>
              <a:t>as the driving </a:t>
            </a:r>
            <a:r>
              <a:rPr lang="en-US" sz="1900" dirty="0" smtClean="0"/>
              <a:t>application</a:t>
            </a:r>
            <a:r>
              <a:rPr lang="en-US" sz="1900" dirty="0"/>
              <a:t>, yet requirements </a:t>
            </a:r>
            <a:r>
              <a:rPr lang="en-US" sz="1900" dirty="0" smtClean="0"/>
              <a:t>of automaton </a:t>
            </a:r>
            <a:r>
              <a:rPr lang="en-US" sz="1900" dirty="0"/>
              <a:t>islands are very different from </a:t>
            </a:r>
            <a:r>
              <a:rPr lang="en-US" sz="1900" dirty="0" smtClean="0"/>
              <a:t>communication </a:t>
            </a:r>
            <a:r>
              <a:rPr lang="en-US" sz="1900" dirty="0"/>
              <a:t>across a factory floor that can be </a:t>
            </a:r>
            <a:r>
              <a:rPr lang="en-US" sz="1900" dirty="0" smtClean="0"/>
              <a:t>a kilometer </a:t>
            </a:r>
            <a:r>
              <a:rPr lang="en-US" sz="1900" dirty="0"/>
              <a:t>or more</a:t>
            </a:r>
            <a:r>
              <a:rPr lang="en-US" sz="1900" dirty="0" smtClean="0"/>
              <a:t>. There </a:t>
            </a:r>
            <a:r>
              <a:rPr lang="en-US" sz="1900" dirty="0"/>
              <a:t>is not enough </a:t>
            </a:r>
            <a:r>
              <a:rPr lang="en-US" sz="1900" dirty="0" smtClean="0"/>
              <a:t>information </a:t>
            </a:r>
            <a:r>
              <a:rPr lang="en-US" sz="1900" dirty="0"/>
              <a:t>to understand the technical problems that will need to </a:t>
            </a:r>
            <a:r>
              <a:rPr lang="en-US" sz="1900" dirty="0" smtClean="0"/>
              <a:t>be addressed </a:t>
            </a:r>
            <a:r>
              <a:rPr lang="en-US" sz="1900" dirty="0"/>
              <a:t>(e.g., how bad are the </a:t>
            </a:r>
            <a:r>
              <a:rPr lang="en-US" sz="1900" dirty="0" smtClean="0"/>
              <a:t>multi-path</a:t>
            </a:r>
            <a:r>
              <a:rPr lang="en-US" sz="1900" dirty="0"/>
              <a:t>, cross talk and other issues</a:t>
            </a:r>
            <a:r>
              <a:rPr lang="en-US" sz="1900" dirty="0" smtClean="0"/>
              <a:t>).</a:t>
            </a:r>
          </a:p>
          <a:p>
            <a:endParaRPr lang="en-US" sz="1900" dirty="0" smtClean="0"/>
          </a:p>
          <a:p>
            <a:r>
              <a:rPr lang="en-US" sz="1900" dirty="0" smtClean="0">
                <a:solidFill>
                  <a:prstClr val="black"/>
                </a:solidFill>
                <a:latin typeface="+mj-lt"/>
              </a:rPr>
              <a:t>R</a:t>
            </a:r>
            <a:r>
              <a:rPr lang="en-US" sz="1900" dirty="0" smtClean="0">
                <a:solidFill>
                  <a:prstClr val="black"/>
                </a:solidFill>
                <a:latin typeface="+mj-lt"/>
              </a:rPr>
              <a:t>: In addressing a comment from Paul </a:t>
            </a:r>
            <a:r>
              <a:rPr lang="en-US" sz="1900" dirty="0" err="1" smtClean="0">
                <a:solidFill>
                  <a:prstClr val="black"/>
                </a:solidFill>
                <a:latin typeface="+mj-lt"/>
              </a:rPr>
              <a:t>Nikolich</a:t>
            </a:r>
            <a:r>
              <a:rPr lang="en-US" sz="1900" dirty="0" smtClean="0">
                <a:solidFill>
                  <a:prstClr val="black"/>
                </a:solidFill>
                <a:latin typeface="+mj-lt"/>
              </a:rPr>
              <a:t>, the purpose has been modified to read: </a:t>
            </a:r>
            <a:r>
              <a:rPr lang="en-US" sz="1900" dirty="0"/>
              <a:t>The purpose of this standard is to define </a:t>
            </a:r>
            <a:r>
              <a:rPr lang="en-US" sz="1900" dirty="0" smtClean="0"/>
              <a:t>OWC specifications </a:t>
            </a:r>
            <a:r>
              <a:rPr lang="en-US" sz="1900" dirty="0"/>
              <a:t>in optically transparent media enabling high data rate transfer among end points at rates up to 10 </a:t>
            </a:r>
            <a:r>
              <a:rPr lang="en-US" sz="1900" dirty="0" err="1" smtClean="0"/>
              <a:t>Gbit</a:t>
            </a:r>
            <a:r>
              <a:rPr lang="en-US" sz="1900" dirty="0" smtClean="0"/>
              <a:t>/s and ranges up to 200 meters unrestricted line of site </a:t>
            </a:r>
            <a:r>
              <a:rPr lang="en-US" sz="1900" dirty="0"/>
              <a:t>and which are </a:t>
            </a:r>
            <a:r>
              <a:rPr lang="en-US" sz="1900" dirty="0" smtClean="0"/>
              <a:t>capable </a:t>
            </a:r>
            <a:r>
              <a:rPr lang="en-US" sz="1900" dirty="0"/>
              <a:t>of meeting the needs of industrial and similar classes of applications requiring, secure, high performance, high data rate </a:t>
            </a:r>
            <a:r>
              <a:rPr lang="en-US" sz="1900" dirty="0" smtClean="0"/>
              <a:t>communications which are non-interfering </a:t>
            </a:r>
            <a:r>
              <a:rPr lang="en-US" sz="1900" dirty="0"/>
              <a:t>with existing RF </a:t>
            </a:r>
            <a:r>
              <a:rPr lang="en-US" sz="1900" dirty="0" smtClean="0"/>
              <a:t>systems.” </a:t>
            </a:r>
          </a:p>
          <a:p>
            <a:pPr indent="-4763"/>
            <a:endParaRPr lang="en-US" sz="1900" dirty="0" smtClean="0"/>
          </a:p>
          <a:p>
            <a:pPr indent="-4763"/>
            <a:r>
              <a:rPr lang="en-US" sz="1900" dirty="0" smtClean="0"/>
              <a:t>Nailing down the detailed technical requirements will be considered as part of the project activity</a:t>
            </a:r>
          </a:p>
          <a:p>
            <a:endParaRPr lang="de-DE" sz="1900" b="1" dirty="0"/>
          </a:p>
          <a:p>
            <a:endParaRPr lang="en-US" sz="1900" dirty="0" smtClean="0">
              <a:solidFill>
                <a:prstClr val="black"/>
              </a:solidFill>
              <a:latin typeface="+mj-lt"/>
            </a:endParaRPr>
          </a:p>
          <a:p>
            <a:endParaRPr lang="en-US" sz="19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2480464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7</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 </a:t>
            </a:r>
            <a:r>
              <a:rPr kumimoji="1" lang="en-US" altLang="zh-TW" sz="3200" dirty="0" smtClean="0"/>
              <a:t>on 15.11 </a:t>
            </a:r>
            <a:r>
              <a:rPr kumimoji="1" lang="en-US" altLang="zh-TW" sz="3200" dirty="0" smtClean="0"/>
              <a:t>OWC PAR (4)</a:t>
            </a:r>
            <a:endParaRPr kumimoji="1" lang="zh-TW" altLang="en-US" sz="3200" dirty="0"/>
          </a:p>
        </p:txBody>
      </p:sp>
      <p:sp>
        <p:nvSpPr>
          <p:cNvPr id="23" name="Text Box 62"/>
          <p:cNvSpPr txBox="1">
            <a:spLocks noChangeArrowheads="1"/>
          </p:cNvSpPr>
          <p:nvPr/>
        </p:nvSpPr>
        <p:spPr bwMode="auto">
          <a:xfrm>
            <a:off x="533401" y="1565945"/>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200" b="1" dirty="0">
                <a:latin typeface="+mj-lt"/>
              </a:rPr>
              <a:t>C</a:t>
            </a:r>
            <a:r>
              <a:rPr lang="en-US" sz="2200" b="1" dirty="0" smtClean="0">
                <a:latin typeface="+mj-lt"/>
              </a:rPr>
              <a:t>:</a:t>
            </a:r>
            <a:r>
              <a:rPr lang="en-US" sz="2200" dirty="0" smtClean="0">
                <a:latin typeface="+mj-lt"/>
              </a:rPr>
              <a:t> </a:t>
            </a:r>
            <a:r>
              <a:rPr lang="en-US" sz="2200" dirty="0" smtClean="0">
                <a:latin typeface="+mj-lt"/>
              </a:rPr>
              <a:t>5.6 </a:t>
            </a:r>
            <a:r>
              <a:rPr lang="en-US" sz="2200" dirty="0">
                <a:latin typeface="+mj-lt"/>
              </a:rPr>
              <a:t>Stakeholders: The stakeholders do not appear to align with </a:t>
            </a:r>
            <a:r>
              <a:rPr lang="en-US" sz="2200" dirty="0" smtClean="0">
                <a:latin typeface="+mj-lt"/>
              </a:rPr>
              <a:t>the purpose </a:t>
            </a:r>
            <a:r>
              <a:rPr lang="en-US" sz="2200" dirty="0">
                <a:latin typeface="+mj-lt"/>
              </a:rPr>
              <a:t>statement.  Without reach information, are the </a:t>
            </a:r>
            <a:r>
              <a:rPr lang="en-US" sz="2200" dirty="0" smtClean="0">
                <a:latin typeface="+mj-lt"/>
              </a:rPr>
              <a:t>stakeholders the </a:t>
            </a:r>
            <a:r>
              <a:rPr lang="en-US" sz="2200" dirty="0">
                <a:latin typeface="+mj-lt"/>
              </a:rPr>
              <a:t>manufacturers of the manufacturing equipment used to make </a:t>
            </a:r>
            <a:r>
              <a:rPr lang="en-US" sz="2200" dirty="0" smtClean="0">
                <a:latin typeface="+mj-lt"/>
              </a:rPr>
              <a:t>aircraft and </a:t>
            </a:r>
            <a:r>
              <a:rPr lang="en-US" sz="2200" dirty="0">
                <a:latin typeface="+mj-lt"/>
              </a:rPr>
              <a:t>other transportation devices, or is the industry simply the users of the equipment that includes the proposed optical </a:t>
            </a:r>
            <a:r>
              <a:rPr lang="en-US" sz="2200" dirty="0" smtClean="0">
                <a:latin typeface="+mj-lt"/>
              </a:rPr>
              <a:t>communication capabilities</a:t>
            </a:r>
            <a:r>
              <a:rPr lang="en-US" sz="2200" dirty="0">
                <a:latin typeface="+mj-lt"/>
              </a:rPr>
              <a:t>? </a:t>
            </a:r>
            <a:endParaRPr lang="en-US" sz="2200" dirty="0" smtClean="0">
              <a:latin typeface="+mj-lt"/>
            </a:endParaRPr>
          </a:p>
          <a:p>
            <a:r>
              <a:rPr lang="en-US" sz="2200" b="1" dirty="0">
                <a:latin typeface="+mj-lt"/>
              </a:rPr>
              <a:t>R</a:t>
            </a:r>
            <a:r>
              <a:rPr lang="en-US" sz="2200" b="1" dirty="0" smtClean="0">
                <a:latin typeface="+mj-lt"/>
              </a:rPr>
              <a:t>:</a:t>
            </a:r>
            <a:r>
              <a:rPr lang="en-US" sz="2200" dirty="0" smtClean="0">
                <a:latin typeface="+mj-lt"/>
              </a:rPr>
              <a:t> Purpose statement has been modified and should now be consistent with listed stakeholders</a:t>
            </a:r>
            <a:endParaRPr lang="en-US" sz="2200" dirty="0">
              <a:latin typeface="+mj-lt"/>
            </a:endParaRPr>
          </a:p>
          <a:p>
            <a:endParaRPr lang="en-US" sz="2200" dirty="0" smtClean="0">
              <a:latin typeface="+mj-lt"/>
            </a:endParaRPr>
          </a:p>
          <a:p>
            <a:r>
              <a:rPr lang="de-DE" sz="2200" b="1" dirty="0">
                <a:latin typeface="+mj-lt"/>
              </a:rPr>
              <a:t>C</a:t>
            </a:r>
            <a:r>
              <a:rPr lang="de-DE" sz="2200" b="1" dirty="0" smtClean="0">
                <a:latin typeface="+mj-lt"/>
              </a:rPr>
              <a:t>: </a:t>
            </a:r>
            <a:r>
              <a:rPr lang="en-US" sz="2200" dirty="0" smtClean="0">
                <a:latin typeface="+mj-lt"/>
              </a:rPr>
              <a:t>6.1</a:t>
            </a:r>
            <a:r>
              <a:rPr lang="en-US" sz="2200" dirty="0">
                <a:latin typeface="+mj-lt"/>
              </a:rPr>
              <a:t>, b)  registration activity: If the standard is </a:t>
            </a:r>
            <a:r>
              <a:rPr lang="en-US" sz="2200" dirty="0" smtClean="0">
                <a:latin typeface="+mj-lt"/>
              </a:rPr>
              <a:t>expected to </a:t>
            </a:r>
            <a:r>
              <a:rPr lang="en-US" sz="2200" dirty="0">
                <a:latin typeface="+mj-lt"/>
              </a:rPr>
              <a:t>specify the use of OUI, CID EUI-48 or EUI-64, it does </a:t>
            </a:r>
            <a:r>
              <a:rPr lang="en-US" sz="2200" dirty="0" smtClean="0">
                <a:latin typeface="+mj-lt"/>
              </a:rPr>
              <a:t>have registration </a:t>
            </a:r>
            <a:r>
              <a:rPr lang="en-US" sz="2200" dirty="0">
                <a:latin typeface="+mj-lt"/>
              </a:rPr>
              <a:t>activity. </a:t>
            </a:r>
            <a:endParaRPr lang="en-US" sz="2200" dirty="0" smtClean="0">
              <a:latin typeface="+mj-lt"/>
            </a:endParaRPr>
          </a:p>
          <a:p>
            <a:r>
              <a:rPr lang="en-US" sz="2200" b="1" dirty="0">
                <a:latin typeface="+mj-lt"/>
              </a:rPr>
              <a:t>R</a:t>
            </a:r>
            <a:r>
              <a:rPr lang="en-US" sz="2200" b="1" dirty="0" smtClean="0">
                <a:latin typeface="+mj-lt"/>
              </a:rPr>
              <a:t>:</a:t>
            </a:r>
            <a:r>
              <a:rPr lang="en-US" sz="2200" dirty="0" smtClean="0">
                <a:latin typeface="+mj-lt"/>
              </a:rPr>
              <a:t>  Agreed. Answer changed to yes. </a:t>
            </a:r>
            <a:endParaRPr lang="en-US" sz="2200" dirty="0" smtClean="0">
              <a:latin typeface="+mj-lt"/>
            </a:endParaRPr>
          </a:p>
          <a:p>
            <a:endParaRPr lang="en-US" sz="2200" dirty="0" smtClean="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4029650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8</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smtClean="0"/>
              <a:t>802.3 Comments on </a:t>
            </a:r>
            <a:r>
              <a:rPr kumimoji="1" lang="en-US" altLang="zh-TW" sz="3200" dirty="0" smtClean="0"/>
              <a:t>15.11 </a:t>
            </a:r>
            <a:r>
              <a:rPr kumimoji="1" lang="en-US" altLang="zh-TW" sz="3200" dirty="0" smtClean="0"/>
              <a:t>OWC CSD (1)</a:t>
            </a:r>
            <a:endParaRPr kumimoji="1" lang="zh-TW" altLang="en-US" sz="3200" dirty="0"/>
          </a:p>
        </p:txBody>
      </p:sp>
      <p:sp>
        <p:nvSpPr>
          <p:cNvPr id="23" name="Text Box 62"/>
          <p:cNvSpPr txBox="1">
            <a:spLocks noChangeArrowheads="1"/>
          </p:cNvSpPr>
          <p:nvPr/>
        </p:nvSpPr>
        <p:spPr bwMode="auto">
          <a:xfrm>
            <a:off x="533401" y="1337345"/>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a:latin typeface="+mj-lt"/>
              </a:rPr>
              <a:t>CSD</a:t>
            </a:r>
          </a:p>
          <a:p>
            <a:endParaRPr lang="en-US" sz="2000" dirty="0">
              <a:latin typeface="+mj-lt"/>
            </a:endParaRPr>
          </a:p>
          <a:p>
            <a:r>
              <a:rPr lang="en-US" sz="2000" b="1" dirty="0" smtClean="0">
                <a:latin typeface="+mj-lt"/>
              </a:rPr>
              <a:t>C:</a:t>
            </a:r>
            <a:r>
              <a:rPr lang="en-US" sz="2000" dirty="0" smtClean="0">
                <a:latin typeface="+mj-lt"/>
              </a:rPr>
              <a:t> </a:t>
            </a:r>
            <a:r>
              <a:rPr lang="en-US" sz="2000" dirty="0" smtClean="0">
                <a:latin typeface="+mj-lt"/>
              </a:rPr>
              <a:t>1.2.1</a:t>
            </a:r>
            <a:r>
              <a:rPr lang="en-US" sz="2000" dirty="0">
                <a:latin typeface="+mj-lt"/>
              </a:rPr>
              <a:t>, a) Broad Market:  802.3 has industrial applications and is familiar with shorter range automation islands and longer factory floor requirements, but has no idea what a "personalized manufacturing cell" is other than jargon.  </a:t>
            </a:r>
            <a:endParaRPr lang="en-US" sz="2000" dirty="0" smtClean="0">
              <a:latin typeface="+mj-lt"/>
            </a:endParaRPr>
          </a:p>
          <a:p>
            <a:r>
              <a:rPr lang="en-US" sz="2000" b="1" dirty="0" smtClean="0">
                <a:latin typeface="+mj-lt"/>
              </a:rPr>
              <a:t>R:</a:t>
            </a:r>
            <a:r>
              <a:rPr lang="en-US" sz="2000" dirty="0" smtClean="0">
                <a:latin typeface="+mj-lt"/>
              </a:rPr>
              <a:t> Revise sentence in the CSD to </a:t>
            </a:r>
            <a:r>
              <a:rPr lang="en-US" sz="2000" dirty="0" smtClean="0">
                <a:latin typeface="+mj-lt"/>
              </a:rPr>
              <a:t>read: </a:t>
            </a:r>
            <a:r>
              <a:rPr lang="en-US" sz="2000" dirty="0" smtClean="0">
                <a:latin typeface="+mj-lt"/>
              </a:rPr>
              <a:t>“</a:t>
            </a:r>
            <a:r>
              <a:rPr lang="en-US" sz="2000" dirty="0"/>
              <a:t>Potential applications include control of mobile robots in manufacturing cells or on assembly lines</a:t>
            </a:r>
            <a:r>
              <a:rPr lang="en-US" sz="2000" dirty="0" smtClean="0"/>
              <a:t>,… </a:t>
            </a:r>
            <a:r>
              <a:rPr lang="en-US" sz="2000" dirty="0" smtClean="0">
                <a:latin typeface="+mj-lt"/>
              </a:rPr>
              <a:t>” </a:t>
            </a:r>
            <a:r>
              <a:rPr lang="en-US" sz="2000" dirty="0">
                <a:latin typeface="+mj-lt"/>
              </a:rPr>
              <a:t> </a:t>
            </a:r>
            <a:r>
              <a:rPr lang="en-US" sz="2000" dirty="0" smtClean="0">
                <a:latin typeface="+mj-lt"/>
              </a:rPr>
              <a:t>Also update the last sentence in the PAR Need in a similar way.</a:t>
            </a:r>
          </a:p>
          <a:p>
            <a:endParaRPr lang="en-US" sz="2000" dirty="0" smtClean="0">
              <a:latin typeface="+mj-lt"/>
            </a:endParaRPr>
          </a:p>
          <a:p>
            <a:r>
              <a:rPr lang="en-US" sz="2000" b="1" dirty="0" smtClean="0">
                <a:latin typeface="+mj-lt"/>
              </a:rPr>
              <a:t>C: </a:t>
            </a:r>
            <a:r>
              <a:rPr lang="en-US" sz="2000" dirty="0" smtClean="0">
                <a:latin typeface="+mj-lt"/>
              </a:rPr>
              <a:t>Though </a:t>
            </a:r>
            <a:r>
              <a:rPr lang="en-US" sz="2000" dirty="0">
                <a:latin typeface="+mj-lt"/>
              </a:rPr>
              <a:t>less important, what relevance the speed of a train has </a:t>
            </a:r>
            <a:r>
              <a:rPr lang="en-US" sz="2000" dirty="0" smtClean="0">
                <a:latin typeface="+mj-lt"/>
              </a:rPr>
              <a:t>for internal </a:t>
            </a:r>
            <a:r>
              <a:rPr lang="en-US" sz="2000" dirty="0">
                <a:latin typeface="+mj-lt"/>
              </a:rPr>
              <a:t>communications is not clear. </a:t>
            </a:r>
            <a:endParaRPr lang="en-US" sz="2000" dirty="0" smtClean="0">
              <a:latin typeface="+mj-lt"/>
            </a:endParaRPr>
          </a:p>
          <a:p>
            <a:r>
              <a:rPr lang="en-US" sz="2000" b="1" dirty="0" smtClean="0">
                <a:latin typeface="+mj-lt"/>
              </a:rPr>
              <a:t>R:</a:t>
            </a:r>
            <a:r>
              <a:rPr lang="en-US" sz="2000" dirty="0" smtClean="0">
                <a:latin typeface="+mj-lt"/>
              </a:rPr>
              <a:t> It has none. </a:t>
            </a:r>
            <a:r>
              <a:rPr lang="en-US" sz="2000" dirty="0" smtClean="0">
                <a:latin typeface="+mj-lt"/>
              </a:rPr>
              <a:t>“high-speed” </a:t>
            </a:r>
            <a:r>
              <a:rPr lang="en-US" sz="2000" dirty="0" smtClean="0">
                <a:latin typeface="+mj-lt"/>
              </a:rPr>
              <a:t>has been removed</a:t>
            </a:r>
            <a:endParaRPr lang="en-US" sz="2000" dirty="0">
              <a:latin typeface="+mj-lt"/>
            </a:endParaRP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3508287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344988" y="6446838"/>
            <a:ext cx="530225" cy="182562"/>
          </a:xfrm>
        </p:spPr>
        <p:txBody>
          <a:bodyPr/>
          <a:lstStyle/>
          <a:p>
            <a:r>
              <a:rPr lang="en-US" altLang="en-US" smtClean="0"/>
              <a:t>Slide </a:t>
            </a:r>
            <a:fld id="{CC0B8CFF-0EE1-4445-817F-F04798712C94}" type="slidenum">
              <a:rPr lang="en-US" altLang="en-US" smtClean="0"/>
              <a:pPr/>
              <a:t>9</a:t>
            </a:fld>
            <a:endParaRPr lang="en-US" altLang="en-US"/>
          </a:p>
        </p:txBody>
      </p:sp>
      <p:sp>
        <p:nvSpPr>
          <p:cNvPr id="14" name="標題 1"/>
          <p:cNvSpPr txBox="1">
            <a:spLocks/>
          </p:cNvSpPr>
          <p:nvPr/>
        </p:nvSpPr>
        <p:spPr>
          <a:xfrm>
            <a:off x="152424" y="640804"/>
            <a:ext cx="8534376" cy="578396"/>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zh-TW" sz="3200" dirty="0"/>
              <a:t>802.3 Comments on 15.11 OWC CSD </a:t>
            </a:r>
            <a:r>
              <a:rPr kumimoji="1" lang="en-US" altLang="zh-TW" sz="3200" dirty="0" smtClean="0"/>
              <a:t>(2)</a:t>
            </a:r>
            <a:endParaRPr kumimoji="1" lang="zh-TW" altLang="en-US" sz="3200" dirty="0"/>
          </a:p>
        </p:txBody>
      </p:sp>
      <p:sp>
        <p:nvSpPr>
          <p:cNvPr id="23" name="Text Box 62"/>
          <p:cNvSpPr txBox="1">
            <a:spLocks noChangeArrowheads="1"/>
          </p:cNvSpPr>
          <p:nvPr/>
        </p:nvSpPr>
        <p:spPr bwMode="auto">
          <a:xfrm>
            <a:off x="533401" y="1447800"/>
            <a:ext cx="8153400" cy="4606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7338" indent="-287338">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fontAlgn="base">
              <a:spcBef>
                <a:spcPct val="0"/>
              </a:spcBef>
              <a:spcAft>
                <a:spcPct val="0"/>
              </a:spcAft>
              <a:defRPr>
                <a:solidFill>
                  <a:schemeClr val="tx1"/>
                </a:solidFill>
                <a:latin typeface="Arial" pitchFamily="34" charset="0"/>
                <a:ea typeface="ＭＳ Ｐゴシック" pitchFamily="34" charset="-128"/>
              </a:defRPr>
            </a:lvl6pPr>
            <a:lvl7pPr marL="2971800" indent="-228600" fontAlgn="base">
              <a:spcBef>
                <a:spcPct val="0"/>
              </a:spcBef>
              <a:spcAft>
                <a:spcPct val="0"/>
              </a:spcAft>
              <a:defRPr>
                <a:solidFill>
                  <a:schemeClr val="tx1"/>
                </a:solidFill>
                <a:latin typeface="Arial" pitchFamily="34" charset="0"/>
                <a:ea typeface="ＭＳ Ｐゴシック" pitchFamily="34" charset="-128"/>
              </a:defRPr>
            </a:lvl7pPr>
            <a:lvl8pPr marL="3429000" indent="-228600" fontAlgn="base">
              <a:spcBef>
                <a:spcPct val="0"/>
              </a:spcBef>
              <a:spcAft>
                <a:spcPct val="0"/>
              </a:spcAft>
              <a:defRPr>
                <a:solidFill>
                  <a:schemeClr val="tx1"/>
                </a:solidFill>
                <a:latin typeface="Arial" pitchFamily="34" charset="0"/>
                <a:ea typeface="ＭＳ Ｐゴシック" pitchFamily="34" charset="-128"/>
              </a:defRPr>
            </a:lvl8pPr>
            <a:lvl9pPr marL="3886200" indent="-228600" fontAlgn="base">
              <a:spcBef>
                <a:spcPct val="0"/>
              </a:spcBef>
              <a:spcAft>
                <a:spcPct val="0"/>
              </a:spcAft>
              <a:defRPr>
                <a:solidFill>
                  <a:schemeClr val="tx1"/>
                </a:solidFill>
                <a:latin typeface="Arial" pitchFamily="34" charset="0"/>
                <a:ea typeface="ＭＳ Ｐゴシック" pitchFamily="34" charset="-128"/>
              </a:defRPr>
            </a:lvl9pPr>
          </a:lstStyle>
          <a:p>
            <a:r>
              <a:rPr lang="en-US" sz="2000" b="1" dirty="0" smtClean="0">
                <a:latin typeface="+mj-lt"/>
              </a:rPr>
              <a:t>C: </a:t>
            </a:r>
            <a:r>
              <a:rPr lang="en-US" sz="2000" dirty="0">
                <a:latin typeface="+mj-lt"/>
              </a:rPr>
              <a:t>1.2.3 Distinct Identity:  What is the phrase in transparent media supposed to mean? Wouldn't the non-fiber excluded by 1.2.1, b) be transparent?  If the requirement is to be only free space, line of sight, then the airplane environment would be very difficult to satisfy without reflective (i.e., non-transparent) transmission. </a:t>
            </a:r>
            <a:endParaRPr lang="en-US" sz="2000" dirty="0" smtClean="0">
              <a:latin typeface="+mj-lt"/>
            </a:endParaRPr>
          </a:p>
          <a:p>
            <a:endParaRPr lang="en-US" sz="2000" dirty="0">
              <a:latin typeface="+mj-lt"/>
            </a:endParaRPr>
          </a:p>
          <a:p>
            <a:r>
              <a:rPr lang="en-US" sz="2000" b="1" dirty="0" smtClean="0">
                <a:latin typeface="+mj-lt"/>
              </a:rPr>
              <a:t>R:</a:t>
            </a:r>
            <a:r>
              <a:rPr lang="en-US" sz="2000" dirty="0" smtClean="0">
                <a:latin typeface="+mj-lt"/>
              </a:rPr>
              <a:t> Transparent media is just what it implies. </a:t>
            </a:r>
            <a:r>
              <a:rPr lang="en-US" sz="2000" dirty="0" smtClean="0">
                <a:latin typeface="+mj-lt"/>
              </a:rPr>
              <a:t>For visible light that could be water, oil, air, vacuum etc. </a:t>
            </a:r>
            <a:r>
              <a:rPr lang="en-US" sz="2000" dirty="0" smtClean="0">
                <a:latin typeface="+mj-lt"/>
              </a:rPr>
              <a:t>The fact that it is Optical </a:t>
            </a:r>
            <a:r>
              <a:rPr lang="en-US" sz="2000" b="1" u="sng" dirty="0" smtClean="0">
                <a:latin typeface="+mj-lt"/>
              </a:rPr>
              <a:t>Wireless</a:t>
            </a:r>
            <a:r>
              <a:rPr lang="en-US" sz="2000" dirty="0" smtClean="0">
                <a:latin typeface="+mj-lt"/>
              </a:rPr>
              <a:t> Communications excludes fiber. There is no requirement that this be just free space, line of site.  With RF systems we typically provide baseline conditions which are well know like Open Field range when in fact these systems are used indoors and all sorts of other environments. This is no different.  Also, just like RF systems, reflections are part of the channel model. Same here just at higher frequencies</a:t>
            </a:r>
            <a:endParaRPr lang="en-US" sz="2000" dirty="0">
              <a:latin typeface="+mj-lt"/>
            </a:endParaRPr>
          </a:p>
          <a:p>
            <a:r>
              <a:rPr lang="en-US" sz="2000" dirty="0">
                <a:latin typeface="+mj-lt"/>
              </a:rPr>
              <a:t> </a:t>
            </a:r>
          </a:p>
          <a:p>
            <a:r>
              <a:rPr lang="en-US" sz="2000" dirty="0">
                <a:latin typeface="+mj-lt"/>
              </a:rPr>
              <a:t> </a:t>
            </a:r>
          </a:p>
        </p:txBody>
      </p:sp>
      <p:sp>
        <p:nvSpPr>
          <p:cNvPr id="26" name="Footer Placeholder 2"/>
          <p:cNvSpPr>
            <a:spLocks noGrp="1"/>
          </p:cNvSpPr>
          <p:nvPr>
            <p:ph type="ftr" sz="quarter" idx="11"/>
          </p:nvPr>
        </p:nvSpPr>
        <p:spPr>
          <a:xfrm>
            <a:off x="5486400" y="6475413"/>
            <a:ext cx="3124200" cy="184666"/>
          </a:xfrm>
        </p:spPr>
        <p:txBody>
          <a:bodyPr/>
          <a:lstStyle/>
          <a:p>
            <a:r>
              <a:rPr lang="en-US" altLang="en-US" dirty="0" smtClean="0"/>
              <a:t>Volker Jungnickel, </a:t>
            </a:r>
            <a:r>
              <a:rPr lang="en-US" altLang="en-US" dirty="0" err="1" smtClean="0"/>
              <a:t>Fraunhofer</a:t>
            </a:r>
            <a:r>
              <a:rPr lang="en-US" altLang="en-US" dirty="0" smtClean="0"/>
              <a:t> HHI</a:t>
            </a:r>
            <a:endParaRPr lang="en-US" altLang="en-US" dirty="0"/>
          </a:p>
        </p:txBody>
      </p:sp>
      <p:sp>
        <p:nvSpPr>
          <p:cNvPr id="7" name="Date Placeholder 1"/>
          <p:cNvSpPr>
            <a:spLocks noGrp="1"/>
          </p:cNvSpPr>
          <p:nvPr>
            <p:ph type="dt" sz="half" idx="10"/>
          </p:nvPr>
        </p:nvSpPr>
        <p:spPr>
          <a:xfrm>
            <a:off x="685800" y="378281"/>
            <a:ext cx="1600200" cy="215444"/>
          </a:xfrm>
        </p:spPr>
        <p:txBody>
          <a:bodyPr/>
          <a:lstStyle/>
          <a:p>
            <a:r>
              <a:rPr lang="en-US" altLang="en-US" dirty="0" smtClean="0"/>
              <a:t>March 2017</a:t>
            </a:r>
            <a:endParaRPr lang="en-US" altLang="en-US" dirty="0"/>
          </a:p>
        </p:txBody>
      </p:sp>
    </p:spTree>
    <p:extLst>
      <p:ext uri="{BB962C8B-B14F-4D97-AF65-F5344CB8AC3E}">
        <p14:creationId xmlns:p14="http://schemas.microsoft.com/office/powerpoint/2010/main" val="1806957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722</TotalTime>
  <Words>1632</Words>
  <Application>Microsoft Office PowerPoint</Application>
  <PresentationFormat>On-screen Show (4:3)</PresentationFormat>
  <Paragraphs>213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bheile</cp:lastModifiedBy>
  <cp:revision>216</cp:revision>
  <cp:lastPrinted>1998-02-10T13:28:06Z</cp:lastPrinted>
  <dcterms:created xsi:type="dcterms:W3CDTF">2015-03-05T02:33:14Z</dcterms:created>
  <dcterms:modified xsi:type="dcterms:W3CDTF">2017-03-16T00:27:08Z</dcterms:modified>
</cp:coreProperties>
</file>