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76" r:id="rId3"/>
    <p:sldId id="277" r:id="rId4"/>
    <p:sldId id="280" r:id="rId5"/>
    <p:sldId id="281" r:id="rId6"/>
    <p:sldId id="282" r:id="rId7"/>
    <p:sldId id="283" r:id="rId8"/>
    <p:sldId id="286" r:id="rId9"/>
    <p:sldId id="287" r:id="rId10"/>
    <p:sldId id="288" r:id="rId11"/>
    <p:sldId id="289" r:id="rId12"/>
    <p:sldId id="290" r:id="rId13"/>
    <p:sldId id="284" r:id="rId14"/>
    <p:sldId id="28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4660"/>
  </p:normalViewPr>
  <p:slideViewPr>
    <p:cSldViewPr>
      <p:cViewPr varScale="1">
        <p:scale>
          <a:sx n="51" d="100"/>
          <a:sy n="51" d="100"/>
        </p:scale>
        <p:origin x="-1099"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‹Nr.›</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‹Nr.›</a:t>
            </a:fld>
            <a:endParaRPr lang="en-US" altLang="en-US"/>
          </a:p>
        </p:txBody>
      </p:sp>
    </p:spTree>
    <p:extLst>
      <p:ext uri="{BB962C8B-B14F-4D97-AF65-F5344CB8AC3E}">
        <p14:creationId xmlns:p14="http://schemas.microsoft.com/office/powerpoint/2010/main" val="20739495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‹Nr.›</a:t>
            </a:fld>
            <a:endParaRPr lang="en-US" altLang="en-US"/>
          </a:p>
        </p:txBody>
      </p:sp>
    </p:spTree>
    <p:extLst>
      <p:ext uri="{BB962C8B-B14F-4D97-AF65-F5344CB8AC3E}">
        <p14:creationId xmlns:p14="http://schemas.microsoft.com/office/powerpoint/2010/main" val="4184393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‹Nr.›</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‹Nr.›</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‹Nr.›</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‹Nr.›</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‹Nr.›</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ltLang="en-US" smtClean="0"/>
              <a:t>March 2015</a:t>
            </a:r>
            <a:endParaRPr lang="en-US" altLang="en-US"/>
          </a:p>
        </p:txBody>
      </p:sp>
      <p:sp>
        <p:nvSpPr>
          <p:cNvPr id="5" name="Fußzeilenplatzhalter 4"/>
          <p:cNvSpPr>
            <a:spLocks noGrp="1"/>
          </p:cNvSpPr>
          <p:nvPr>
            <p:ph type="ftr" sz="quarter" idx="11"/>
          </p:nvPr>
        </p:nvSpPr>
        <p:spPr/>
        <p:txBody>
          <a:bodyPr/>
          <a:lstStyle/>
          <a:p>
            <a:r>
              <a:rPr lang="en-US" altLang="en-US" smtClean="0"/>
              <a:t>Hsin-Mu (Michael) Tsai , NTU</a:t>
            </a:r>
            <a:endParaRPr lang="en-US" altLang="en-US"/>
          </a:p>
        </p:txBody>
      </p:sp>
      <p:sp>
        <p:nvSpPr>
          <p:cNvPr id="9" name="Foliennummernplatzhalter 8"/>
          <p:cNvSpPr>
            <a:spLocks noGrp="1"/>
          </p:cNvSpPr>
          <p:nvPr>
            <p:ph type="sldNum" sz="quarter" idx="12"/>
          </p:nvPr>
        </p:nvSpPr>
        <p:spPr/>
        <p:txBody>
          <a:bodyPr/>
          <a:lstStyle/>
          <a:p>
            <a:r>
              <a:rPr lang="en-US" altLang="en-US" smtClean="0"/>
              <a:t>Slide </a:t>
            </a:r>
            <a:fld id="{C3740A57-7FD3-41F5-AA58-22EA39E07D5E}" type="slidenum">
              <a:rPr lang="en-US" altLang="en-US" smtClean="0"/>
              <a:pPr/>
              <a:t>‹Nr.›</a:t>
            </a:fld>
            <a:endParaRPr lang="en-US" altLang="en-US"/>
          </a:p>
        </p:txBody>
      </p:sp>
      <p:sp>
        <p:nvSpPr>
          <p:cNvPr id="10" name="Datumsplatzhalter 3"/>
          <p:cNvSpPr txBox="1">
            <a:spLocks/>
          </p:cNvSpPr>
          <p:nvPr userDrawn="1"/>
        </p:nvSpPr>
        <p:spPr bwMode="auto">
          <a:xfrm>
            <a:off x="5715000" y="381000"/>
            <a:ext cx="2895600" cy="215444"/>
          </a:xfrm>
          <a:prstGeom prst="rect">
            <a:avLst/>
          </a:prstGeom>
          <a:solidFill>
            <a:schemeClr val="bg1"/>
          </a:solidFill>
          <a:ln>
            <a:noFill/>
          </a:ln>
          <a:effectLs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 doc.: IEEE </a:t>
            </a:r>
            <a:r>
              <a:rPr lang="en-US" altLang="en-US" dirty="0" smtClean="0"/>
              <a:t>802.15-15-0177-01-0000 </a:t>
            </a:r>
            <a:endParaRPr lang="en-US" altLang="en-US" dirty="0"/>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‹Nr.›</a:t>
            </a:fld>
            <a:endParaRPr lang="en-US" altLang="en-US"/>
          </a:p>
        </p:txBody>
      </p:sp>
    </p:spTree>
    <p:extLst>
      <p:ext uri="{BB962C8B-B14F-4D97-AF65-F5344CB8AC3E}">
        <p14:creationId xmlns:p14="http://schemas.microsoft.com/office/powerpoint/2010/main" val="27558579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‹Nr.›</a:t>
            </a:fld>
            <a:endParaRPr lang="en-US" altLang="en-US"/>
          </a:p>
        </p:txBody>
      </p:sp>
    </p:spTree>
    <p:extLst>
      <p:ext uri="{BB962C8B-B14F-4D97-AF65-F5344CB8AC3E}">
        <p14:creationId xmlns:p14="http://schemas.microsoft.com/office/powerpoint/2010/main" val="41853868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Hsin-Mu (Michael) Tsai , NTU</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‹Nr.›</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a:solidFill>
                  <a:schemeClr val="tx2"/>
                </a:solidFill>
              </a:rPr>
              <a:t>Reply to </a:t>
            </a:r>
            <a:r>
              <a:rPr lang="en-US" altLang="en-US" sz="1600" dirty="0" smtClean="0">
                <a:solidFill>
                  <a:schemeClr val="tx2"/>
                </a:solidFill>
              </a:rPr>
              <a:t>comments </a:t>
            </a:r>
            <a:r>
              <a:rPr lang="en-US" altLang="en-US" sz="1600" dirty="0">
                <a:solidFill>
                  <a:schemeClr val="tx2"/>
                </a:solidFill>
              </a:rPr>
              <a:t>against new PAR/CSD for MG </a:t>
            </a:r>
            <a:r>
              <a:rPr lang="en-US" altLang="en-US" sz="1600" dirty="0" smtClean="0">
                <a:solidFill>
                  <a:schemeClr val="tx2"/>
                </a:solidFill>
              </a:rPr>
              <a:t>OWC</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smtClean="0">
                <a:solidFill>
                  <a:schemeClr val="tx2"/>
                </a:solidFill>
              </a:rPr>
              <a:t>14, </a:t>
            </a:r>
            <a:r>
              <a:rPr lang="en-US" altLang="en-US" sz="1600" dirty="0" smtClean="0">
                <a:solidFill>
                  <a:schemeClr val="tx2"/>
                </a:solidFill>
              </a:rPr>
              <a:t>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Volker </a:t>
            </a:r>
            <a:r>
              <a:rPr lang="en-US" altLang="en-US" sz="1600" dirty="0" smtClean="0">
                <a:solidFill>
                  <a:schemeClr val="tx2"/>
                </a:solidFill>
              </a:rPr>
              <a:t>Jungnickel	</a:t>
            </a:r>
            <a:endParaRPr lang="en-US" altLang="en-US" sz="1600" dirty="0" smtClean="0">
              <a:solidFill>
                <a:schemeClr val="tx2"/>
              </a:solidFill>
            </a:endParaRPr>
          </a:p>
          <a:p>
            <a:r>
              <a:rPr lang="en-US" altLang="en-US" sz="1600" dirty="0" smtClean="0">
                <a:solidFill>
                  <a:schemeClr val="tx2"/>
                </a:solidFill>
              </a:rPr>
              <a:t>Company</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Heinrich Hertz </a:t>
            </a:r>
            <a:r>
              <a:rPr lang="en-US" altLang="en-US" sz="1600" dirty="0" smtClean="0">
                <a:solidFill>
                  <a:schemeClr val="tx2"/>
                </a:solidFill>
              </a:rPr>
              <a:t>Institute</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a:t>
            </a:r>
            <a:r>
              <a:rPr lang="en-US" altLang="en-US" sz="1600" dirty="0" smtClean="0">
                <a:solidFill>
                  <a:schemeClr val="tx2"/>
                </a:solidFill>
              </a:rPr>
              <a:t>37, 10587 Berlin,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smtClean="0">
                <a:solidFill>
                  <a:schemeClr val="tx2"/>
                </a:solidFill>
              </a:rPr>
              <a:t> </a:t>
            </a:r>
            <a:r>
              <a:rPr lang="en-US" altLang="en-US" sz="1600" dirty="0" smtClean="0">
                <a:solidFill>
                  <a:schemeClr val="tx2"/>
                </a:solidFill>
              </a:rPr>
              <a:t>+49 30 31002 768 </a:t>
            </a:r>
            <a:endParaRPr lang="en-US" altLang="en-US" sz="1600" dirty="0" smtClean="0">
              <a:solidFill>
                <a:schemeClr val="tx2"/>
              </a:solidFill>
            </a:endParaRPr>
          </a:p>
          <a:p>
            <a:r>
              <a:rPr lang="en-US" altLang="en-US" sz="1600" dirty="0" smtClean="0">
                <a:solidFill>
                  <a:schemeClr val="tx2"/>
                </a:solidFill>
              </a:rPr>
              <a:t>e-mail</a:t>
            </a:r>
            <a:r>
              <a:rPr lang="en-US" altLang="en-US" sz="1600" dirty="0" smtClean="0">
                <a:solidFill>
                  <a:schemeClr val="tx2"/>
                </a:solidFill>
              </a:rPr>
              <a:t>: </a:t>
            </a:r>
            <a:r>
              <a:rPr lang="en-US" altLang="en-US" sz="1600" dirty="0" smtClean="0">
                <a:solidFill>
                  <a:schemeClr val="tx2"/>
                </a:solidFill>
              </a:rPr>
              <a:t>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Comments against new PAR/CSD for MG OWC</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provides </a:t>
            </a:r>
            <a:r>
              <a:rPr lang="en-US" altLang="en-US" sz="1600" dirty="0" smtClean="0">
                <a:solidFill>
                  <a:schemeClr val="tx2"/>
                </a:solidFill>
              </a:rPr>
              <a:t>reply </a:t>
            </a:r>
            <a:r>
              <a:rPr lang="en-US" altLang="en-US" sz="1600" dirty="0" smtClean="0">
                <a:solidFill>
                  <a:schemeClr val="tx2"/>
                </a:solidFill>
              </a:rPr>
              <a:t>to </a:t>
            </a:r>
            <a:r>
              <a:rPr lang="en-US" altLang="en-US" sz="1600" dirty="0" smtClean="0">
                <a:solidFill>
                  <a:schemeClr val="tx2"/>
                </a:solidFill>
              </a:rPr>
              <a:t>comments against new </a:t>
            </a:r>
            <a:r>
              <a:rPr lang="en-US" altLang="en-US" sz="1600" dirty="0" smtClean="0">
                <a:solidFill>
                  <a:schemeClr val="tx2"/>
                </a:solidFill>
              </a:rPr>
              <a:t>PAR and CSD </a:t>
            </a:r>
            <a:r>
              <a:rPr lang="en-US" altLang="en-US" sz="1600" dirty="0">
                <a:solidFill>
                  <a:schemeClr val="tx2"/>
                </a:solidFill>
              </a:rPr>
              <a:t>for </a:t>
            </a:r>
            <a:r>
              <a:rPr lang="en-US" altLang="en-US" sz="1600" dirty="0" smtClean="0">
                <a:solidFill>
                  <a:schemeClr val="tx2"/>
                </a:solidFill>
              </a:rPr>
              <a:t>MG </a:t>
            </a:r>
            <a:r>
              <a:rPr lang="en-US" altLang="en-US" sz="1600" dirty="0" smtClean="0">
                <a:solidFill>
                  <a:schemeClr val="tx2"/>
                </a:solidFill>
              </a:rPr>
              <a:t>OWC</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10</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Paul </a:t>
            </a:r>
            <a:r>
              <a:rPr kumimoji="1" lang="en-US" altLang="zh-TW" sz="3200" dirty="0" err="1" smtClean="0"/>
              <a:t>Nikolich</a:t>
            </a:r>
            <a:r>
              <a:rPr kumimoji="1" lang="en-US" altLang="zh-TW" sz="3200" dirty="0" smtClean="0"/>
              <a:t> on </a:t>
            </a:r>
            <a:r>
              <a:rPr kumimoji="1" lang="en-US" altLang="zh-TW" sz="3200" dirty="0" smtClean="0"/>
              <a:t>15.11 </a:t>
            </a:r>
            <a:r>
              <a:rPr kumimoji="1" lang="en-US" altLang="zh-TW" sz="3200" dirty="0" smtClean="0"/>
              <a:t>OWC (3)</a:t>
            </a:r>
            <a:endParaRPr kumimoji="1" lang="zh-TW" altLang="en-US" sz="3200" dirty="0"/>
          </a:p>
        </p:txBody>
      </p:sp>
      <p:sp>
        <p:nvSpPr>
          <p:cNvPr id="23" name="Text Box 62"/>
          <p:cNvSpPr txBox="1">
            <a:spLocks noChangeArrowheads="1"/>
          </p:cNvSpPr>
          <p:nvPr/>
        </p:nvSpPr>
        <p:spPr bwMode="auto">
          <a:xfrm>
            <a:off x="600459" y="14897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7.1) Other standards/projects: Â We know 802.11 has a Light Communication Technical Interest Group that may result in a project, this should be noted as a possibility even though it isn't definite. Â What research have you done to identify similar standards activities within the IEEE or external to the IEEE?</a:t>
            </a:r>
            <a:br>
              <a:rPr lang="en-US" sz="1600" dirty="0">
                <a:latin typeface="+mj-lt"/>
              </a:rPr>
            </a:br>
            <a:endParaRPr lang="en-US" sz="1600" dirty="0" smtClean="0">
              <a:latin typeface="+mj-lt"/>
            </a:endParaRPr>
          </a:p>
          <a:p>
            <a:r>
              <a:rPr lang="de-DE" sz="1600" b="1" dirty="0" smtClean="0">
                <a:latin typeface="+mj-lt"/>
              </a:rPr>
              <a:t>A: </a:t>
            </a:r>
            <a:r>
              <a:rPr lang="de-DE" sz="1600" dirty="0" err="1" smtClean="0">
                <a:latin typeface="+mj-lt"/>
              </a:rPr>
              <a:t>There</a:t>
            </a:r>
            <a:r>
              <a:rPr lang="de-DE" sz="1600" dirty="0" smtClean="0">
                <a:latin typeface="+mj-lt"/>
              </a:rPr>
              <a:t> </a:t>
            </a:r>
            <a:r>
              <a:rPr lang="de-DE" sz="1600" dirty="0" err="1" smtClean="0">
                <a:latin typeface="+mj-lt"/>
              </a:rPr>
              <a:t>are</a:t>
            </a:r>
            <a:r>
              <a:rPr lang="de-DE" sz="1600" dirty="0" smtClean="0">
                <a:latin typeface="+mj-lt"/>
              </a:rPr>
              <a:t> </a:t>
            </a:r>
            <a:r>
              <a:rPr lang="de-DE" sz="1600" dirty="0" err="1" smtClean="0">
                <a:latin typeface="+mj-lt"/>
              </a:rPr>
              <a:t>two</a:t>
            </a:r>
            <a:r>
              <a:rPr lang="de-DE" sz="1600" dirty="0" smtClean="0">
                <a:latin typeface="+mj-lt"/>
              </a:rPr>
              <a:t> </a:t>
            </a:r>
            <a:r>
              <a:rPr lang="de-DE" sz="1600" dirty="0" err="1" smtClean="0">
                <a:latin typeface="+mj-lt"/>
              </a:rPr>
              <a:t>other</a:t>
            </a:r>
            <a:r>
              <a:rPr lang="de-DE" sz="1600" dirty="0" smtClean="0">
                <a:latin typeface="+mj-lt"/>
              </a:rPr>
              <a:t> </a:t>
            </a:r>
            <a:r>
              <a:rPr lang="de-DE" sz="1600" dirty="0" err="1" smtClean="0">
                <a:latin typeface="+mj-lt"/>
              </a:rPr>
              <a:t>activities</a:t>
            </a:r>
            <a:endParaRPr lang="de-DE" sz="1600" dirty="0" smtClean="0">
              <a:latin typeface="+mj-lt"/>
            </a:endParaRPr>
          </a:p>
          <a:p>
            <a:r>
              <a:rPr lang="de-DE" sz="1600" b="1" dirty="0" smtClean="0">
                <a:latin typeface="+mj-lt"/>
              </a:rPr>
              <a:t>	ITU-T </a:t>
            </a:r>
            <a:r>
              <a:rPr lang="de-DE" sz="1600" b="1" dirty="0" err="1" smtClean="0">
                <a:latin typeface="+mj-lt"/>
              </a:rPr>
              <a:t>G.vlc</a:t>
            </a:r>
            <a:r>
              <a:rPr lang="de-DE" sz="1600" b="1" dirty="0" smtClean="0">
                <a:latin typeface="+mj-lt"/>
              </a:rPr>
              <a:t>: </a:t>
            </a:r>
            <a:r>
              <a:rPr lang="de-DE" sz="1600" dirty="0" smtClean="0">
                <a:latin typeface="+mj-lt"/>
              </a:rPr>
              <a:t>ITU-T </a:t>
            </a:r>
            <a:r>
              <a:rPr lang="de-DE" sz="1600" dirty="0" err="1" smtClean="0">
                <a:latin typeface="+mj-lt"/>
              </a:rPr>
              <a:t>defines</a:t>
            </a:r>
            <a:r>
              <a:rPr lang="de-DE" sz="1600" dirty="0" smtClean="0">
                <a:latin typeface="+mj-lt"/>
              </a:rPr>
              <a:t> a </a:t>
            </a:r>
            <a:r>
              <a:rPr lang="de-DE" sz="1600" dirty="0" err="1" smtClean="0">
                <a:latin typeface="+mj-lt"/>
              </a:rPr>
              <a:t>new</a:t>
            </a:r>
            <a:r>
              <a:rPr lang="de-DE" sz="1600" dirty="0" smtClean="0">
                <a:latin typeface="+mj-lt"/>
              </a:rPr>
              <a:t> </a:t>
            </a:r>
            <a:r>
              <a:rPr lang="de-DE" sz="1600" dirty="0" err="1" smtClean="0">
                <a:latin typeface="+mj-lt"/>
              </a:rPr>
              <a:t>recommendation</a:t>
            </a:r>
            <a:r>
              <a:rPr lang="de-DE" sz="1600" dirty="0" smtClean="0">
                <a:latin typeface="+mj-lt"/>
              </a:rPr>
              <a:t> </a:t>
            </a:r>
            <a:r>
              <a:rPr lang="de-DE" sz="1600" dirty="0" err="1" smtClean="0">
                <a:latin typeface="+mj-lt"/>
              </a:rPr>
              <a:t>for</a:t>
            </a:r>
            <a:r>
              <a:rPr lang="de-DE" sz="1600" dirty="0" smtClean="0">
                <a:latin typeface="+mj-lt"/>
              </a:rPr>
              <a:t> </a:t>
            </a:r>
            <a:r>
              <a:rPr lang="de-DE" sz="1600" dirty="0" err="1" smtClean="0">
                <a:latin typeface="+mj-lt"/>
              </a:rPr>
              <a:t>visible</a:t>
            </a:r>
            <a:r>
              <a:rPr lang="de-DE" sz="1600" dirty="0" smtClean="0">
                <a:latin typeface="+mj-lt"/>
              </a:rPr>
              <a:t> light </a:t>
            </a:r>
            <a:r>
              <a:rPr lang="de-DE" sz="1600" dirty="0" err="1" smtClean="0">
                <a:latin typeface="+mj-lt"/>
              </a:rPr>
              <a:t>communications</a:t>
            </a:r>
            <a:r>
              <a:rPr lang="de-DE" sz="1600" dirty="0" smtClean="0">
                <a:latin typeface="+mj-lt"/>
              </a:rPr>
              <a:t> (i.e. </a:t>
            </a:r>
            <a:r>
              <a:rPr lang="de-DE" sz="1600" dirty="0" err="1" smtClean="0">
                <a:latin typeface="+mj-lt"/>
              </a:rPr>
              <a:t>no</a:t>
            </a:r>
            <a:r>
              <a:rPr lang="de-DE" sz="1600" dirty="0" smtClean="0">
                <a:latin typeface="+mj-lt"/>
              </a:rPr>
              <a:t> IR </a:t>
            </a:r>
            <a:r>
              <a:rPr lang="de-DE" sz="1600" dirty="0" err="1" smtClean="0">
                <a:latin typeface="+mj-lt"/>
              </a:rPr>
              <a:t>and</a:t>
            </a:r>
            <a:r>
              <a:rPr lang="de-DE" sz="1600" dirty="0" smtClean="0">
                <a:latin typeface="+mj-lt"/>
              </a:rPr>
              <a:t> UV) </a:t>
            </a:r>
            <a:r>
              <a:rPr lang="de-DE" sz="1600" dirty="0" err="1" smtClean="0">
                <a:latin typeface="+mj-lt"/>
              </a:rPr>
              <a:t>and</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currently</a:t>
            </a:r>
            <a:r>
              <a:rPr lang="de-DE" sz="1600" dirty="0" smtClean="0">
                <a:latin typeface="+mj-lt"/>
              </a:rPr>
              <a:t> in a </a:t>
            </a:r>
            <a:r>
              <a:rPr lang="de-DE" sz="1600" dirty="0" err="1" smtClean="0">
                <a:latin typeface="+mj-lt"/>
              </a:rPr>
              <a:t>process</a:t>
            </a:r>
            <a:r>
              <a:rPr lang="de-DE" sz="1600" dirty="0" smtClean="0">
                <a:latin typeface="+mj-lt"/>
              </a:rPr>
              <a:t> </a:t>
            </a:r>
            <a:r>
              <a:rPr lang="de-DE" sz="1600" dirty="0" err="1" smtClean="0">
                <a:latin typeface="+mj-lt"/>
              </a:rPr>
              <a:t>to</a:t>
            </a:r>
            <a:r>
              <a:rPr lang="de-DE" sz="1600" dirty="0" smtClean="0">
                <a:latin typeface="+mj-lt"/>
              </a:rPr>
              <a:t> </a:t>
            </a:r>
            <a:r>
              <a:rPr lang="de-DE" sz="1600" dirty="0" err="1" smtClean="0">
                <a:latin typeface="+mj-lt"/>
              </a:rPr>
              <a:t>align</a:t>
            </a:r>
            <a:r>
              <a:rPr lang="de-DE" sz="1600" dirty="0" smtClean="0">
                <a:latin typeface="+mj-lt"/>
              </a:rPr>
              <a:t> </a:t>
            </a:r>
            <a:r>
              <a:rPr lang="de-DE" sz="1600" dirty="0" err="1" smtClean="0">
                <a:latin typeface="+mj-lt"/>
              </a:rPr>
              <a:t>its</a:t>
            </a:r>
            <a:r>
              <a:rPr lang="de-DE" sz="1600" dirty="0" smtClean="0">
                <a:latin typeface="+mj-lt"/>
              </a:rPr>
              <a:t> </a:t>
            </a:r>
            <a:r>
              <a:rPr lang="de-DE" sz="1600" dirty="0" err="1" smtClean="0">
                <a:latin typeface="+mj-lt"/>
              </a:rPr>
              <a:t>objectives</a:t>
            </a:r>
            <a:r>
              <a:rPr lang="de-DE" sz="1600" dirty="0" smtClean="0">
                <a:latin typeface="+mj-lt"/>
              </a:rPr>
              <a:t> </a:t>
            </a:r>
            <a:r>
              <a:rPr lang="de-DE" sz="1600" dirty="0" err="1" smtClean="0">
                <a:latin typeface="+mj-lt"/>
              </a:rPr>
              <a:t>according</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done</a:t>
            </a:r>
            <a:r>
              <a:rPr lang="de-DE" sz="1600" dirty="0" smtClean="0">
                <a:latin typeface="+mj-lt"/>
              </a:rPr>
              <a:t> </a:t>
            </a:r>
            <a:r>
              <a:rPr lang="de-DE" sz="1600" dirty="0" err="1" smtClean="0">
                <a:latin typeface="+mj-lt"/>
              </a:rPr>
              <a:t>previously</a:t>
            </a:r>
            <a:r>
              <a:rPr lang="de-DE" sz="1600" dirty="0" smtClean="0">
                <a:latin typeface="+mj-lt"/>
              </a:rPr>
              <a:t> in IEEE 802.15.7m. </a:t>
            </a:r>
            <a:r>
              <a:rPr lang="de-DE" sz="1600" dirty="0" err="1" smtClean="0">
                <a:latin typeface="+mj-lt"/>
              </a:rPr>
              <a:t>Vice</a:t>
            </a:r>
            <a:r>
              <a:rPr lang="de-DE" sz="1600" dirty="0" smtClean="0">
                <a:latin typeface="+mj-lt"/>
              </a:rPr>
              <a:t> </a:t>
            </a:r>
            <a:r>
              <a:rPr lang="de-DE" sz="1600" dirty="0" err="1" smtClean="0">
                <a:latin typeface="+mj-lt"/>
              </a:rPr>
              <a:t>versa</a:t>
            </a:r>
            <a:r>
              <a:rPr lang="de-DE" sz="1600" dirty="0" smtClean="0">
                <a:latin typeface="+mj-lt"/>
              </a:rPr>
              <a:t>, SG MG OWC </a:t>
            </a:r>
            <a:r>
              <a:rPr lang="de-DE" sz="1600" dirty="0" err="1" smtClean="0">
                <a:latin typeface="+mj-lt"/>
              </a:rPr>
              <a:t>has</a:t>
            </a:r>
            <a:r>
              <a:rPr lang="de-DE" sz="1600" dirty="0" smtClean="0">
                <a:latin typeface="+mj-lt"/>
              </a:rPr>
              <a:t> a PHY </a:t>
            </a:r>
            <a:r>
              <a:rPr lang="de-DE" sz="1600" dirty="0" err="1" smtClean="0">
                <a:latin typeface="+mj-lt"/>
              </a:rPr>
              <a:t>mode</a:t>
            </a:r>
            <a:r>
              <a:rPr lang="de-DE" sz="1600" dirty="0" smtClean="0">
                <a:latin typeface="+mj-lt"/>
              </a:rPr>
              <a:t> </a:t>
            </a:r>
            <a:r>
              <a:rPr lang="de-DE" sz="1600" dirty="0" err="1" smtClean="0">
                <a:latin typeface="+mj-lt"/>
              </a:rPr>
              <a:t>derived</a:t>
            </a:r>
            <a:r>
              <a:rPr lang="de-DE" sz="1600" dirty="0" smtClean="0">
                <a:latin typeface="+mj-lt"/>
              </a:rPr>
              <a:t> </a:t>
            </a:r>
            <a:r>
              <a:rPr lang="de-DE" sz="1600" dirty="0" err="1" smtClean="0">
                <a:latin typeface="+mj-lt"/>
              </a:rPr>
              <a:t>from</a:t>
            </a:r>
            <a:r>
              <a:rPr lang="de-DE" sz="1600" dirty="0" smtClean="0">
                <a:latin typeface="+mj-lt"/>
              </a:rPr>
              <a:t> ITU-T (G.hn), </a:t>
            </a:r>
            <a:r>
              <a:rPr lang="de-DE" sz="1600" dirty="0" err="1" smtClean="0">
                <a:latin typeface="+mj-lt"/>
              </a:rPr>
              <a:t>where</a:t>
            </a:r>
            <a:r>
              <a:rPr lang="de-DE" sz="1600" dirty="0" smtClean="0">
                <a:latin typeface="+mj-lt"/>
              </a:rPr>
              <a:t> </a:t>
            </a:r>
            <a:r>
              <a:rPr lang="de-DE" sz="1600" dirty="0" err="1" smtClean="0">
                <a:latin typeface="+mj-lt"/>
              </a:rPr>
              <a:t>it</a:t>
            </a:r>
            <a:r>
              <a:rPr lang="de-DE" sz="1600" dirty="0" smtClean="0">
                <a:latin typeface="+mj-lt"/>
              </a:rPr>
              <a:t> </a:t>
            </a:r>
            <a:r>
              <a:rPr lang="de-DE" sz="1600" dirty="0" err="1" smtClean="0">
                <a:latin typeface="+mj-lt"/>
              </a:rPr>
              <a:t>adds</a:t>
            </a:r>
            <a:r>
              <a:rPr lang="de-DE" sz="1600" dirty="0" smtClean="0">
                <a:latin typeface="+mj-lt"/>
              </a:rPr>
              <a:t> </a:t>
            </a:r>
            <a:r>
              <a:rPr lang="de-DE" sz="1600" dirty="0" err="1" smtClean="0">
                <a:latin typeface="+mj-lt"/>
              </a:rPr>
              <a:t>specific</a:t>
            </a:r>
            <a:r>
              <a:rPr lang="de-DE" sz="1600" dirty="0" smtClean="0">
                <a:latin typeface="+mj-lt"/>
              </a:rPr>
              <a:t> </a:t>
            </a:r>
            <a:r>
              <a:rPr lang="de-DE" sz="1600" dirty="0" err="1" smtClean="0">
                <a:latin typeface="+mj-lt"/>
              </a:rPr>
              <a:t>features</a:t>
            </a:r>
            <a:r>
              <a:rPr lang="de-DE" sz="1600" dirty="0" smtClean="0">
                <a:latin typeface="+mj-lt"/>
              </a:rPr>
              <a:t> </a:t>
            </a:r>
            <a:r>
              <a:rPr lang="de-DE" sz="1600" dirty="0" err="1" smtClean="0">
                <a:latin typeface="+mj-lt"/>
              </a:rPr>
              <a:t>to</a:t>
            </a:r>
            <a:r>
              <a:rPr lang="de-DE" sz="1600" dirty="0" smtClean="0">
                <a:latin typeface="+mj-lt"/>
              </a:rPr>
              <a:t> </a:t>
            </a:r>
            <a:r>
              <a:rPr lang="de-DE" sz="1600" dirty="0" err="1">
                <a:latin typeface="+mj-lt"/>
              </a:rPr>
              <a:t>address</a:t>
            </a:r>
            <a:r>
              <a:rPr lang="de-DE" sz="1600" dirty="0">
                <a:latin typeface="+mj-lt"/>
              </a:rPr>
              <a:t> </a:t>
            </a:r>
            <a:r>
              <a:rPr lang="de-DE" sz="1600" dirty="0" err="1">
                <a:latin typeface="+mj-lt"/>
              </a:rPr>
              <a:t>the</a:t>
            </a:r>
            <a:r>
              <a:rPr lang="de-DE" sz="1600" dirty="0">
                <a:latin typeface="+mj-lt"/>
              </a:rPr>
              <a:t> </a:t>
            </a:r>
            <a:r>
              <a:rPr lang="de-DE" sz="1600" dirty="0" err="1">
                <a:latin typeface="+mj-lt"/>
              </a:rPr>
              <a:t>needs</a:t>
            </a:r>
            <a:r>
              <a:rPr lang="de-DE" sz="1600" dirty="0">
                <a:latin typeface="+mj-lt"/>
              </a:rPr>
              <a:t> </a:t>
            </a:r>
            <a:r>
              <a:rPr lang="de-DE" sz="1600" dirty="0" err="1">
                <a:latin typeface="+mj-lt"/>
              </a:rPr>
              <a:t>of</a:t>
            </a:r>
            <a:r>
              <a:rPr lang="de-DE" sz="1600" dirty="0">
                <a:latin typeface="+mj-lt"/>
              </a:rPr>
              <a:t> OWC </a:t>
            </a:r>
            <a:r>
              <a:rPr lang="de-DE" sz="1600" dirty="0" smtClean="0">
                <a:latin typeface="+mj-lt"/>
              </a:rPr>
              <a:t>in </a:t>
            </a:r>
            <a:r>
              <a:rPr lang="de-DE" sz="1600" dirty="0" err="1" smtClean="0">
                <a:latin typeface="+mj-lt"/>
              </a:rPr>
              <a:t>its</a:t>
            </a:r>
            <a:r>
              <a:rPr lang="de-DE" sz="1600" dirty="0" smtClean="0">
                <a:latin typeface="+mj-lt"/>
              </a:rPr>
              <a:t> </a:t>
            </a:r>
            <a:r>
              <a:rPr lang="de-DE" sz="1600" dirty="0" err="1" smtClean="0">
                <a:latin typeface="+mj-lt"/>
              </a:rPr>
              <a:t>specialtly</a:t>
            </a:r>
            <a:r>
              <a:rPr lang="de-DE" sz="1600" dirty="0" smtClean="0">
                <a:latin typeface="+mj-lt"/>
              </a:rPr>
              <a:t> </a:t>
            </a:r>
            <a:r>
              <a:rPr lang="de-DE" sz="1600" dirty="0" err="1" smtClean="0">
                <a:latin typeface="+mj-lt"/>
              </a:rPr>
              <a:t>markets</a:t>
            </a:r>
            <a:r>
              <a:rPr lang="de-DE" sz="1600" dirty="0" smtClean="0">
                <a:latin typeface="+mj-lt"/>
              </a:rPr>
              <a:t>.</a:t>
            </a:r>
          </a:p>
          <a:p>
            <a:r>
              <a:rPr lang="de-DE" sz="1600" b="1" dirty="0" smtClean="0"/>
              <a:t>	IEEE </a:t>
            </a:r>
            <a:r>
              <a:rPr lang="de-DE" sz="1600" b="1" dirty="0" smtClean="0">
                <a:latin typeface="+mj-lt"/>
              </a:rPr>
              <a:t>802.11 </a:t>
            </a:r>
            <a:r>
              <a:rPr lang="de-DE" sz="1600" b="1" dirty="0">
                <a:latin typeface="+mj-lt"/>
              </a:rPr>
              <a:t>TIG LC: </a:t>
            </a:r>
            <a:r>
              <a:rPr lang="de-DE" sz="1600" dirty="0" smtClean="0">
                <a:latin typeface="+mj-lt"/>
              </a:rPr>
              <a:t>Main </a:t>
            </a:r>
            <a:r>
              <a:rPr lang="de-DE" sz="1600" dirty="0" err="1">
                <a:latin typeface="+mj-lt"/>
              </a:rPr>
              <a:t>differentiation</a:t>
            </a:r>
            <a:r>
              <a:rPr lang="de-DE" sz="1600" dirty="0">
                <a:latin typeface="+mj-lt"/>
              </a:rPr>
              <a:t> </a:t>
            </a:r>
            <a:r>
              <a:rPr lang="de-DE" sz="1600" dirty="0" err="1">
                <a:latin typeface="+mj-lt"/>
              </a:rPr>
              <a:t>is</a:t>
            </a:r>
            <a:r>
              <a:rPr lang="de-DE" sz="1600" dirty="0">
                <a:latin typeface="+mj-lt"/>
              </a:rPr>
              <a:t> </a:t>
            </a:r>
            <a:r>
              <a:rPr lang="de-DE" sz="1600" dirty="0" err="1">
                <a:latin typeface="+mj-lt"/>
              </a:rPr>
              <a:t>that</a:t>
            </a:r>
            <a:r>
              <a:rPr lang="de-DE" sz="1600" dirty="0">
                <a:latin typeface="+mj-lt"/>
              </a:rPr>
              <a:t> SG MG OWC </a:t>
            </a:r>
            <a:r>
              <a:rPr lang="de-DE" sz="1600" dirty="0" err="1">
                <a:latin typeface="+mj-lt"/>
              </a:rPr>
              <a:t>continues</a:t>
            </a:r>
            <a:r>
              <a:rPr lang="de-DE" sz="1600" dirty="0">
                <a:latin typeface="+mj-lt"/>
              </a:rPr>
              <a:t> </a:t>
            </a:r>
            <a:r>
              <a:rPr lang="de-DE" sz="1600" dirty="0" err="1">
                <a:latin typeface="+mj-lt"/>
              </a:rPr>
              <a:t>work</a:t>
            </a:r>
            <a:r>
              <a:rPr lang="de-DE" sz="1600" dirty="0">
                <a:latin typeface="+mj-lt"/>
              </a:rPr>
              <a:t> </a:t>
            </a:r>
            <a:r>
              <a:rPr lang="de-DE" sz="1600" dirty="0" err="1">
                <a:latin typeface="+mj-lt"/>
              </a:rPr>
              <a:t>already</a:t>
            </a:r>
            <a:r>
              <a:rPr lang="de-DE" sz="1600" dirty="0">
                <a:latin typeface="+mj-lt"/>
              </a:rPr>
              <a:t> </a:t>
            </a:r>
            <a:r>
              <a:rPr lang="de-DE" sz="1600" dirty="0" err="1">
                <a:latin typeface="+mj-lt"/>
              </a:rPr>
              <a:t>done</a:t>
            </a:r>
            <a:r>
              <a:rPr lang="de-DE" sz="1600" dirty="0">
                <a:latin typeface="+mj-lt"/>
              </a:rPr>
              <a:t> in 802.15.7m in a </a:t>
            </a:r>
            <a:r>
              <a:rPr lang="de-DE" sz="1600" dirty="0" err="1">
                <a:latin typeface="+mj-lt"/>
              </a:rPr>
              <a:t>new</a:t>
            </a:r>
            <a:r>
              <a:rPr lang="de-DE" sz="1600" dirty="0">
                <a:latin typeface="+mj-lt"/>
              </a:rPr>
              <a:t> </a:t>
            </a:r>
            <a:r>
              <a:rPr lang="de-DE" sz="1600" dirty="0" err="1">
                <a:latin typeface="+mj-lt"/>
              </a:rPr>
              <a:t>framework</a:t>
            </a:r>
            <a:r>
              <a:rPr lang="de-DE" sz="1600" dirty="0">
                <a:latin typeface="+mj-lt"/>
              </a:rPr>
              <a:t> </a:t>
            </a:r>
            <a:r>
              <a:rPr lang="de-DE" sz="1600" dirty="0" err="1">
                <a:latin typeface="+mj-lt"/>
              </a:rPr>
              <a:t>and</a:t>
            </a:r>
            <a:r>
              <a:rPr lang="de-DE" sz="1600" dirty="0">
                <a:latin typeface="+mj-lt"/>
              </a:rPr>
              <a:t> </a:t>
            </a:r>
            <a:r>
              <a:rPr lang="de-DE" sz="1600" dirty="0" err="1">
                <a:latin typeface="+mj-lt"/>
              </a:rPr>
              <a:t>targets</a:t>
            </a:r>
            <a:r>
              <a:rPr lang="de-DE" sz="1600" dirty="0">
                <a:latin typeface="+mj-lt"/>
              </a:rPr>
              <a:t> </a:t>
            </a:r>
            <a:r>
              <a:rPr lang="de-DE" sz="1600" dirty="0" err="1">
                <a:latin typeface="+mj-lt"/>
              </a:rPr>
              <a:t>the</a:t>
            </a:r>
            <a:r>
              <a:rPr lang="de-DE" sz="1600" dirty="0">
                <a:latin typeface="+mj-lt"/>
              </a:rPr>
              <a:t> </a:t>
            </a:r>
            <a:r>
              <a:rPr lang="de-DE" sz="1600" dirty="0" err="1">
                <a:latin typeface="+mj-lt"/>
              </a:rPr>
              <a:t>needs</a:t>
            </a:r>
            <a:r>
              <a:rPr lang="de-DE" sz="1600" dirty="0">
                <a:latin typeface="+mj-lt"/>
              </a:rPr>
              <a:t> </a:t>
            </a:r>
            <a:r>
              <a:rPr lang="de-DE" sz="1600" dirty="0" err="1">
                <a:latin typeface="+mj-lt"/>
              </a:rPr>
              <a:t>of</a:t>
            </a:r>
            <a:r>
              <a:rPr lang="de-DE" sz="1600" dirty="0">
                <a:latin typeface="+mj-lt"/>
              </a:rPr>
              <a:t> </a:t>
            </a:r>
            <a:r>
              <a:rPr lang="de-DE" sz="1600" dirty="0" err="1">
                <a:latin typeface="+mj-lt"/>
              </a:rPr>
              <a:t>specialty</a:t>
            </a:r>
            <a:r>
              <a:rPr lang="de-DE" sz="1600" dirty="0">
                <a:latin typeface="+mj-lt"/>
              </a:rPr>
              <a:t> </a:t>
            </a:r>
            <a:r>
              <a:rPr lang="de-DE" sz="1600" dirty="0" err="1">
                <a:latin typeface="+mj-lt"/>
              </a:rPr>
              <a:t>markets</a:t>
            </a:r>
            <a:r>
              <a:rPr lang="de-DE" sz="1600" dirty="0">
                <a:latin typeface="+mj-lt"/>
              </a:rPr>
              <a:t> </a:t>
            </a:r>
            <a:r>
              <a:rPr lang="de-DE" sz="1600" dirty="0" err="1">
                <a:latin typeface="+mj-lt"/>
              </a:rPr>
              <a:t>while</a:t>
            </a:r>
            <a:r>
              <a:rPr lang="de-DE" sz="1600" dirty="0">
                <a:latin typeface="+mj-lt"/>
              </a:rPr>
              <a:t> LC TIG will also </a:t>
            </a:r>
            <a:r>
              <a:rPr lang="de-DE" sz="1600" dirty="0" err="1">
                <a:latin typeface="+mj-lt"/>
              </a:rPr>
              <a:t>address</a:t>
            </a:r>
            <a:r>
              <a:rPr lang="de-DE" sz="1600" dirty="0">
                <a:latin typeface="+mj-lt"/>
              </a:rPr>
              <a:t> </a:t>
            </a:r>
            <a:r>
              <a:rPr lang="de-DE" sz="1600" dirty="0" err="1">
                <a:latin typeface="+mj-lt"/>
              </a:rPr>
              <a:t>mass</a:t>
            </a:r>
            <a:r>
              <a:rPr lang="de-DE" sz="1600" dirty="0">
                <a:latin typeface="+mj-lt"/>
              </a:rPr>
              <a:t> </a:t>
            </a:r>
            <a:r>
              <a:rPr lang="de-DE" sz="1600" dirty="0" err="1">
                <a:latin typeface="+mj-lt"/>
              </a:rPr>
              <a:t>mareket</a:t>
            </a:r>
            <a:r>
              <a:rPr lang="de-DE" sz="1600" dirty="0">
                <a:latin typeface="+mj-lt"/>
              </a:rPr>
              <a:t> </a:t>
            </a:r>
            <a:r>
              <a:rPr lang="de-DE" sz="1600" dirty="0" err="1">
                <a:latin typeface="+mj-lt"/>
              </a:rPr>
              <a:t>needs</a:t>
            </a:r>
            <a:r>
              <a:rPr lang="de-DE" sz="1600" dirty="0">
                <a:latin typeface="+mj-lt"/>
              </a:rPr>
              <a:t> </a:t>
            </a:r>
            <a:r>
              <a:rPr lang="de-DE" sz="1600" dirty="0" err="1">
                <a:latin typeface="+mj-lt"/>
              </a:rPr>
              <a:t>with</a:t>
            </a:r>
            <a:r>
              <a:rPr lang="de-DE" sz="1600" dirty="0">
                <a:latin typeface="+mj-lt"/>
              </a:rPr>
              <a:t> additional </a:t>
            </a:r>
            <a:r>
              <a:rPr lang="de-DE" sz="1600" dirty="0" err="1">
                <a:latin typeface="+mj-lt"/>
              </a:rPr>
              <a:t>cost</a:t>
            </a:r>
            <a:r>
              <a:rPr lang="de-DE" sz="1600" dirty="0">
                <a:latin typeface="+mj-lt"/>
              </a:rPr>
              <a:t> </a:t>
            </a:r>
            <a:r>
              <a:rPr lang="de-DE" sz="1600" dirty="0" err="1">
                <a:latin typeface="+mj-lt"/>
              </a:rPr>
              <a:t>and</a:t>
            </a:r>
            <a:r>
              <a:rPr lang="de-DE" sz="1600" dirty="0">
                <a:latin typeface="+mj-lt"/>
              </a:rPr>
              <a:t> </a:t>
            </a:r>
            <a:r>
              <a:rPr lang="de-DE" sz="1600" dirty="0" err="1">
                <a:latin typeface="+mj-lt"/>
              </a:rPr>
              <a:t>energy</a:t>
            </a:r>
            <a:r>
              <a:rPr lang="de-DE" sz="1600" dirty="0">
                <a:latin typeface="+mj-lt"/>
              </a:rPr>
              <a:t> </a:t>
            </a:r>
            <a:r>
              <a:rPr lang="de-DE" sz="1600" dirty="0" err="1">
                <a:latin typeface="+mj-lt"/>
              </a:rPr>
              <a:t>constraints</a:t>
            </a:r>
            <a:r>
              <a:rPr lang="de-DE" sz="1600" dirty="0">
                <a:latin typeface="+mj-lt"/>
              </a:rPr>
              <a:t> not </a:t>
            </a:r>
            <a:r>
              <a:rPr lang="de-DE" sz="1600" dirty="0" err="1">
                <a:latin typeface="+mj-lt"/>
              </a:rPr>
              <a:t>considered</a:t>
            </a:r>
            <a:r>
              <a:rPr lang="de-DE" sz="1600" dirty="0">
                <a:latin typeface="+mj-lt"/>
              </a:rPr>
              <a:t> in SG MG OWC. </a:t>
            </a:r>
          </a:p>
          <a:p>
            <a:r>
              <a:rPr lang="de-DE" sz="1600" dirty="0">
                <a:latin typeface="+mj-lt"/>
              </a:rPr>
              <a:t>	</a:t>
            </a:r>
          </a:p>
          <a:p>
            <a:r>
              <a:rPr lang="en-US" sz="1600" b="1" dirty="0" smtClean="0">
                <a:latin typeface="+mj-lt"/>
              </a:rPr>
              <a:t>Q:</a:t>
            </a:r>
            <a:r>
              <a:rPr lang="en-US" sz="1600" dirty="0" smtClean="0">
                <a:latin typeface="+mj-lt"/>
              </a:rPr>
              <a:t> h</a:t>
            </a:r>
            <a:r>
              <a:rPr lang="en-US" sz="1600" dirty="0">
                <a:latin typeface="+mj-lt"/>
              </a:rPr>
              <a:t>) 4.2 Sponsor Ballot by March 2018 seems unrealistically optimistic for a new standard with this scope, please explain</a:t>
            </a:r>
            <a:r>
              <a:rPr lang="en-US" sz="1600" dirty="0" smtClean="0">
                <a:latin typeface="+mj-lt"/>
              </a:rPr>
              <a:t>.</a:t>
            </a:r>
          </a:p>
          <a:p>
            <a:r>
              <a:rPr lang="en-US" sz="1600" b="1" dirty="0" smtClean="0">
                <a:latin typeface="+mj-lt"/>
              </a:rPr>
              <a:t>A:</a:t>
            </a:r>
            <a:r>
              <a:rPr lang="en-US" sz="1600" dirty="0" smtClean="0">
                <a:latin typeface="+mj-lt"/>
              </a:rPr>
              <a:t> Was taken over from 802.15.7m. Work is progressed already. This is not a fresh TG but a continuation at an intermediate stage in a new structure intended to accelerate the work.. ..</a:t>
            </a:r>
            <a:r>
              <a:rPr lang="en-US" sz="1600" dirty="0">
                <a:latin typeface="+mj-lt"/>
              </a:rPr>
              <a:t/>
            </a:r>
            <a:br>
              <a:rPr lang="en-US" sz="1600" dirty="0">
                <a:latin typeface="+mj-lt"/>
              </a:rPr>
            </a:br>
            <a:endParaRPr lang="en-US" sz="1600" dirty="0" smtClean="0">
              <a:latin typeface="+mj-lt"/>
            </a:endParaRP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032311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11</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802.11 on 15.11 OWC</a:t>
            </a:r>
            <a:endParaRPr kumimoji="1" lang="zh-TW" altLang="en-US" sz="3200" dirty="0"/>
          </a:p>
        </p:txBody>
      </p:sp>
      <p:sp>
        <p:nvSpPr>
          <p:cNvPr id="23" name="Text Box 62"/>
          <p:cNvSpPr txBox="1">
            <a:spLocks noChangeArrowheads="1"/>
          </p:cNvSpPr>
          <p:nvPr/>
        </p:nvSpPr>
        <p:spPr bwMode="auto">
          <a:xfrm>
            <a:off x="600459" y="15240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Project Number: The Par Number of 802.15.11 is potentially confusing, Please change.  </a:t>
            </a:r>
            <a:endParaRPr lang="en-US" sz="1600" dirty="0" smtClean="0">
              <a:latin typeface="+mj-lt"/>
            </a:endParaRPr>
          </a:p>
          <a:p>
            <a:r>
              <a:rPr lang="en-US" sz="1600" dirty="0">
                <a:latin typeface="+mj-lt"/>
              </a:rPr>
              <a:t>	</a:t>
            </a:r>
            <a:r>
              <a:rPr lang="en-US" sz="1600" dirty="0" smtClean="0">
                <a:latin typeface="+mj-lt"/>
              </a:rPr>
              <a:t>Propose </a:t>
            </a:r>
            <a:r>
              <a:rPr lang="en-US" sz="1600" dirty="0">
                <a:latin typeface="+mj-lt"/>
              </a:rPr>
              <a:t>802.15.13.</a:t>
            </a:r>
          </a:p>
          <a:p>
            <a:r>
              <a:rPr lang="de-DE" sz="1600" b="1" dirty="0" smtClean="0">
                <a:latin typeface="+mj-lt"/>
              </a:rPr>
              <a:t>A: </a:t>
            </a:r>
            <a:r>
              <a:rPr lang="de-DE" sz="1600" dirty="0" smtClean="0">
                <a:latin typeface="+mj-lt"/>
              </a:rPr>
              <a:t>Same </a:t>
            </a:r>
            <a:r>
              <a:rPr lang="de-DE" sz="1600" dirty="0" err="1" smtClean="0">
                <a:latin typeface="+mj-lt"/>
              </a:rPr>
              <a:t>as</a:t>
            </a:r>
            <a:r>
              <a:rPr lang="de-DE" sz="1600" dirty="0" smtClean="0">
                <a:latin typeface="+mj-lt"/>
              </a:rPr>
              <a:t> </a:t>
            </a:r>
            <a:r>
              <a:rPr lang="de-DE" sz="1600" dirty="0" err="1" smtClean="0">
                <a:latin typeface="+mj-lt"/>
              </a:rPr>
              <a:t>suggested</a:t>
            </a:r>
            <a:r>
              <a:rPr lang="de-DE" sz="1600" dirty="0" smtClean="0">
                <a:latin typeface="+mj-lt"/>
              </a:rPr>
              <a:t> </a:t>
            </a:r>
            <a:r>
              <a:rPr lang="de-DE" sz="1600" dirty="0" err="1" smtClean="0">
                <a:latin typeface="+mj-lt"/>
              </a:rPr>
              <a:t>by</a:t>
            </a:r>
            <a:r>
              <a:rPr lang="de-DE" sz="1600" dirty="0" smtClean="0">
                <a:latin typeface="+mj-lt"/>
              </a:rPr>
              <a:t> 802.15 SG MG OWC.</a:t>
            </a:r>
          </a:p>
          <a:p>
            <a:r>
              <a:rPr lang="de-DE" sz="1600" b="1" dirty="0" smtClean="0">
                <a:latin typeface="+mj-lt"/>
              </a:rPr>
              <a:t>	</a:t>
            </a:r>
          </a:p>
          <a:p>
            <a:r>
              <a:rPr lang="en-US" sz="1600" b="1" dirty="0" smtClean="0">
                <a:latin typeface="+mj-lt"/>
              </a:rPr>
              <a:t>Q:</a:t>
            </a:r>
            <a:r>
              <a:rPr lang="en-US" sz="1600" dirty="0" smtClean="0">
                <a:latin typeface="+mj-lt"/>
              </a:rPr>
              <a:t>Title </a:t>
            </a:r>
            <a:r>
              <a:rPr lang="en-US" sz="1600" dirty="0">
                <a:latin typeface="+mj-lt"/>
              </a:rPr>
              <a:t>– why the “/s” at the end of Gigabit? Strictly speaking “Multi-Gigabit” is a size parameter rather than a speed rate.  The /s may have meant “per second” but consider replacing “/s” and spell out the per second.</a:t>
            </a:r>
          </a:p>
          <a:p>
            <a:pPr marL="287338" lvl="1" indent="-287338"/>
            <a:r>
              <a:rPr lang="en-US" sz="1600" dirty="0" smtClean="0">
                <a:latin typeface="+mj-lt"/>
              </a:rPr>
              <a:t>	</a:t>
            </a:r>
            <a:r>
              <a:rPr lang="en-US" sz="1600" b="1" dirty="0">
                <a:latin typeface="+mj-lt"/>
              </a:rPr>
              <a:t>Suggested title change to </a:t>
            </a:r>
            <a:r>
              <a:rPr lang="en-US" sz="1600" dirty="0">
                <a:latin typeface="+mj-lt"/>
              </a:rPr>
              <a:t>“Multi-Gigabit</a:t>
            </a:r>
            <a:r>
              <a:rPr lang="en-US" sz="1600" dirty="0">
                <a:solidFill>
                  <a:srgbClr val="FF0000"/>
                </a:solidFill>
                <a:latin typeface="+mj-lt"/>
              </a:rPr>
              <a:t> per second</a:t>
            </a:r>
            <a:r>
              <a:rPr lang="en-US" sz="1600" dirty="0">
                <a:latin typeface="+mj-lt"/>
              </a:rPr>
              <a:t> Optical Wireless Communication”</a:t>
            </a:r>
          </a:p>
          <a:p>
            <a:r>
              <a:rPr lang="de-DE" sz="1600" b="1" dirty="0" smtClean="0">
                <a:latin typeface="+mj-lt"/>
              </a:rPr>
              <a:t>A:</a:t>
            </a:r>
            <a:r>
              <a:rPr lang="de-DE" sz="1600" dirty="0" smtClean="0">
                <a:latin typeface="+mj-lt"/>
              </a:rPr>
              <a:t>  Fine.</a:t>
            </a:r>
          </a:p>
          <a:p>
            <a:endParaRPr lang="de-DE" sz="1600" dirty="0">
              <a:latin typeface="+mj-lt"/>
            </a:endParaRPr>
          </a:p>
          <a:p>
            <a:r>
              <a:rPr lang="en-US" sz="1600" b="1" dirty="0" smtClean="0">
                <a:latin typeface="+mj-lt"/>
              </a:rPr>
              <a:t>Q:</a:t>
            </a:r>
            <a:r>
              <a:rPr lang="en-US" sz="1600" dirty="0" smtClean="0">
                <a:latin typeface="+mj-lt"/>
              </a:rPr>
              <a:t> </a:t>
            </a:r>
            <a:r>
              <a:rPr lang="en-US" sz="1600" dirty="0">
                <a:latin typeface="+mj-lt"/>
              </a:rPr>
              <a:t>5.2 – Is the scope an overlap with the existing 802.15.7 standard?  </a:t>
            </a:r>
            <a:r>
              <a:rPr lang="en-US" sz="1600" dirty="0" smtClean="0">
                <a:latin typeface="+mj-lt"/>
              </a:rPr>
              <a:t>The </a:t>
            </a:r>
            <a:r>
              <a:rPr lang="en-US" sz="1600" dirty="0">
                <a:latin typeface="+mj-lt"/>
              </a:rPr>
              <a:t>use of the word Optical seems to confuse this standard with the previous standard</a:t>
            </a:r>
            <a:r>
              <a:rPr lang="en-US" sz="1600" dirty="0" smtClean="0">
                <a:latin typeface="+mj-lt"/>
              </a:rPr>
              <a:t>. 7.1 </a:t>
            </a:r>
            <a:r>
              <a:rPr lang="en-US" sz="1600" dirty="0">
                <a:latin typeface="+mj-lt"/>
              </a:rPr>
              <a:t>include description of differences to similar project 802.15.7</a:t>
            </a:r>
          </a:p>
          <a:p>
            <a:r>
              <a:rPr lang="de-DE" sz="1600" b="1" dirty="0">
                <a:latin typeface="+mj-lt"/>
              </a:rPr>
              <a:t>A:</a:t>
            </a:r>
            <a:r>
              <a:rPr lang="de-DE" sz="1600" dirty="0">
                <a:latin typeface="+mj-lt"/>
              </a:rPr>
              <a:t>	</a:t>
            </a:r>
            <a:r>
              <a:rPr lang="de-DE" sz="1600" dirty="0" err="1" smtClean="0">
                <a:latin typeface="+mj-lt"/>
              </a:rPr>
              <a:t>Include</a:t>
            </a:r>
            <a:r>
              <a:rPr lang="de-DE" sz="1600" dirty="0" smtClean="0">
                <a:latin typeface="+mj-lt"/>
              </a:rPr>
              <a:t>: „</a:t>
            </a:r>
            <a:r>
              <a:rPr lang="de-DE" sz="1600" dirty="0" err="1" smtClean="0">
                <a:solidFill>
                  <a:srgbClr val="FF0000"/>
                </a:solidFill>
                <a:latin typeface="+mj-lt"/>
              </a:rPr>
              <a:t>Going</a:t>
            </a:r>
            <a:r>
              <a:rPr lang="de-DE" sz="1600" dirty="0" smtClean="0">
                <a:solidFill>
                  <a:srgbClr val="FF0000"/>
                </a:solidFill>
                <a:latin typeface="+mj-lt"/>
              </a:rPr>
              <a:t> </a:t>
            </a:r>
            <a:r>
              <a:rPr lang="de-DE" sz="1600" dirty="0" err="1" smtClean="0">
                <a:solidFill>
                  <a:srgbClr val="FF0000"/>
                </a:solidFill>
                <a:latin typeface="+mj-lt"/>
              </a:rPr>
              <a:t>beyond</a:t>
            </a:r>
            <a:r>
              <a:rPr lang="de-DE" sz="1600" dirty="0" smtClean="0">
                <a:solidFill>
                  <a:srgbClr val="FF0000"/>
                </a:solidFill>
                <a:latin typeface="+mj-lt"/>
              </a:rPr>
              <a:t> IEEE </a:t>
            </a:r>
            <a:r>
              <a:rPr lang="de-DE" sz="1600" dirty="0" err="1" smtClean="0">
                <a:solidFill>
                  <a:srgbClr val="FF0000"/>
                </a:solidFill>
                <a:latin typeface="+mj-lt"/>
              </a:rPr>
              <a:t>std</a:t>
            </a:r>
            <a:r>
              <a:rPr lang="de-DE" sz="1600" dirty="0" smtClean="0">
                <a:solidFill>
                  <a:srgbClr val="FF0000"/>
                </a:solidFill>
                <a:latin typeface="+mj-lt"/>
              </a:rPr>
              <a:t> 802.15.7, </a:t>
            </a:r>
            <a:r>
              <a:rPr lang="de-DE" sz="1600" dirty="0" err="1" smtClean="0">
                <a:solidFill>
                  <a:srgbClr val="FF0000"/>
                </a:solidFill>
                <a:latin typeface="+mj-lt"/>
              </a:rPr>
              <a:t>t</a:t>
            </a:r>
            <a:r>
              <a:rPr lang="de-DE" sz="1600" dirty="0" err="1" smtClean="0">
                <a:latin typeface="+mj-lt"/>
              </a:rPr>
              <a:t>his</a:t>
            </a:r>
            <a:r>
              <a:rPr lang="de-DE" sz="1600" dirty="0" smtClean="0">
                <a:latin typeface="+mj-lt"/>
              </a:rPr>
              <a:t> </a:t>
            </a:r>
            <a:r>
              <a:rPr lang="de-DE" sz="1600" dirty="0" err="1" smtClean="0">
                <a:latin typeface="+mj-lt"/>
              </a:rPr>
              <a:t>standard</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capable</a:t>
            </a:r>
            <a:r>
              <a:rPr lang="de-DE" sz="1600" dirty="0" smtClean="0">
                <a:latin typeface="+mj-lt"/>
              </a:rPr>
              <a:t> </a:t>
            </a:r>
            <a:r>
              <a:rPr lang="de-DE" sz="1600" dirty="0" err="1" smtClean="0">
                <a:latin typeface="+mj-lt"/>
              </a:rPr>
              <a:t>of</a:t>
            </a:r>
            <a:r>
              <a:rPr lang="de-DE" sz="1600" dirty="0" smtClean="0">
                <a:latin typeface="+mj-lt"/>
              </a:rPr>
              <a:t> …“</a:t>
            </a:r>
          </a:p>
          <a:p>
            <a:r>
              <a:rPr lang="de-DE" sz="1600" dirty="0">
                <a:latin typeface="+mj-lt"/>
              </a:rPr>
              <a:t>	</a:t>
            </a:r>
            <a:endParaRPr lang="en-US" sz="1600" dirty="0">
              <a:latin typeface="+mj-lt"/>
            </a:endParaRPr>
          </a:p>
          <a:p>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903856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802.11 on 15.11 OWC (2)</a:t>
            </a:r>
            <a:endParaRPr kumimoji="1" lang="zh-TW" altLang="en-US" sz="3200" dirty="0"/>
          </a:p>
        </p:txBody>
      </p:sp>
      <p:sp>
        <p:nvSpPr>
          <p:cNvPr id="23" name="Text Box 62"/>
          <p:cNvSpPr txBox="1">
            <a:spLocks noChangeArrowheads="1"/>
          </p:cNvSpPr>
          <p:nvPr/>
        </p:nvSpPr>
        <p:spPr bwMode="auto">
          <a:xfrm>
            <a:off x="600459" y="15240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endParaRPr lang="en-US" sz="1600" b="1" dirty="0" smtClean="0">
              <a:latin typeface="+mj-lt"/>
            </a:endParaRPr>
          </a:p>
          <a:p>
            <a:endParaRPr lang="en-US" sz="1600" b="1" dirty="0">
              <a:latin typeface="+mj-lt"/>
            </a:endParaRPr>
          </a:p>
          <a:p>
            <a:r>
              <a:rPr lang="en-US" sz="1600" b="1" dirty="0" smtClean="0">
                <a:latin typeface="+mj-lt"/>
              </a:rPr>
              <a:t>Q</a:t>
            </a:r>
            <a:r>
              <a:rPr lang="en-US" sz="1600" dirty="0" smtClean="0">
                <a:latin typeface="+mj-lt"/>
              </a:rPr>
              <a:t>: </a:t>
            </a:r>
            <a:r>
              <a:rPr lang="en-US" sz="1600" dirty="0">
                <a:latin typeface="+mj-lt"/>
              </a:rPr>
              <a:t>General CSD Comment: When citing standards, add “IEEE </a:t>
            </a:r>
            <a:r>
              <a:rPr lang="en-US" sz="1600" dirty="0" err="1">
                <a:latin typeface="+mj-lt"/>
              </a:rPr>
              <a:t>std</a:t>
            </a:r>
            <a:r>
              <a:rPr lang="en-US" sz="1600" dirty="0">
                <a:latin typeface="+mj-lt"/>
              </a:rPr>
              <a:t>” throughout CSD.</a:t>
            </a:r>
          </a:p>
          <a:p>
            <a:r>
              <a:rPr lang="de-DE" sz="1600" b="1" dirty="0" smtClean="0">
                <a:latin typeface="+mj-lt"/>
              </a:rPr>
              <a:t>A: </a:t>
            </a:r>
            <a:r>
              <a:rPr lang="de-DE" sz="1600" dirty="0" smtClean="0">
                <a:latin typeface="+mj-lt"/>
              </a:rPr>
              <a:t>Go </a:t>
            </a:r>
            <a:r>
              <a:rPr lang="de-DE" sz="1600" dirty="0" err="1" smtClean="0">
                <a:latin typeface="+mj-lt"/>
              </a:rPr>
              <a:t>through</a:t>
            </a:r>
            <a:r>
              <a:rPr lang="de-DE" sz="1600" dirty="0" smtClean="0">
                <a:latin typeface="+mj-lt"/>
              </a:rPr>
              <a:t> CSD </a:t>
            </a:r>
            <a:r>
              <a:rPr lang="de-DE" sz="1600" dirty="0" err="1" smtClean="0">
                <a:latin typeface="+mj-lt"/>
              </a:rPr>
              <a:t>and</a:t>
            </a:r>
            <a:r>
              <a:rPr lang="de-DE" sz="1600" dirty="0" smtClean="0">
                <a:latin typeface="+mj-lt"/>
              </a:rPr>
              <a:t> </a:t>
            </a:r>
            <a:r>
              <a:rPr lang="de-DE" sz="1600" dirty="0" err="1" smtClean="0">
                <a:latin typeface="+mj-lt"/>
              </a:rPr>
              <a:t>change</a:t>
            </a:r>
            <a:r>
              <a:rPr lang="de-DE" sz="1600" dirty="0" smtClean="0">
                <a:latin typeface="+mj-lt"/>
              </a:rPr>
              <a:t> </a:t>
            </a:r>
            <a:r>
              <a:rPr lang="de-DE" sz="1600" dirty="0" err="1" smtClean="0">
                <a:latin typeface="+mj-lt"/>
              </a:rPr>
              <a:t>this</a:t>
            </a:r>
            <a:r>
              <a:rPr lang="de-DE" sz="1600" dirty="0" smtClean="0">
                <a:latin typeface="+mj-lt"/>
              </a:rPr>
              <a:t>, </a:t>
            </a:r>
            <a:r>
              <a:rPr lang="de-DE" sz="1600" dirty="0" err="1" smtClean="0">
                <a:latin typeface="+mj-lt"/>
              </a:rPr>
              <a:t>accordingly</a:t>
            </a:r>
            <a:r>
              <a:rPr lang="de-DE" sz="1600" dirty="0" smtClean="0">
                <a:latin typeface="+mj-lt"/>
              </a:rPr>
              <a:t>.</a:t>
            </a:r>
          </a:p>
          <a:p>
            <a:r>
              <a:rPr lang="de-DE" sz="1600" b="1" dirty="0" smtClean="0">
                <a:latin typeface="+mj-lt"/>
              </a:rPr>
              <a:t>	</a:t>
            </a:r>
          </a:p>
          <a:p>
            <a:r>
              <a:rPr lang="en-US" sz="1600" b="1" dirty="0" smtClean="0">
                <a:latin typeface="+mj-lt"/>
              </a:rPr>
              <a:t>Q: </a:t>
            </a:r>
            <a:r>
              <a:rPr lang="en-US" sz="1600" dirty="0">
                <a:latin typeface="+mj-lt"/>
              </a:rPr>
              <a:t>1.2.3 Distinct Identity,</a:t>
            </a:r>
          </a:p>
          <a:p>
            <a:pPr marL="914400" lvl="1" indent="-457200">
              <a:buFont typeface="+mj-lt"/>
              <a:buAutoNum type="arabicPeriod"/>
            </a:pPr>
            <a:r>
              <a:rPr lang="en-US" sz="1600" dirty="0">
                <a:latin typeface="+mj-lt"/>
              </a:rPr>
              <a:t>Consider including some of this to the need statement of the PAR to show the need for the project.</a:t>
            </a:r>
          </a:p>
          <a:p>
            <a:pPr marL="914400" lvl="1" indent="-457200">
              <a:buFont typeface="+mj-lt"/>
              <a:buAutoNum type="arabicPeriod"/>
            </a:pPr>
            <a:r>
              <a:rPr lang="en-US" sz="1600" dirty="0">
                <a:latin typeface="+mj-lt"/>
              </a:rPr>
              <a:t>Typo “</a:t>
            </a:r>
            <a:r>
              <a:rPr lang="en-US" sz="1600" dirty="0" err="1">
                <a:latin typeface="+mj-lt"/>
              </a:rPr>
              <a:t>mutli</a:t>
            </a:r>
            <a:r>
              <a:rPr lang="en-US" sz="1600" dirty="0">
                <a:latin typeface="+mj-lt"/>
              </a:rPr>
              <a:t>” should be “multi”</a:t>
            </a:r>
          </a:p>
          <a:p>
            <a:pPr marL="914400" lvl="1" indent="-457200">
              <a:buFont typeface="+mj-lt"/>
              <a:buAutoNum type="arabicPeriod"/>
            </a:pPr>
            <a:r>
              <a:rPr lang="en-US" sz="1600" dirty="0">
                <a:latin typeface="+mj-lt"/>
              </a:rPr>
              <a:t>Starting the statement  with “With the exception” seems an odd way to start a statement of Distinct Identity.  Suggest deleting the phrase.</a:t>
            </a:r>
          </a:p>
          <a:p>
            <a:pPr marL="914400" lvl="1" indent="-457200">
              <a:buFont typeface="+mj-lt"/>
              <a:buAutoNum type="arabicPeriod"/>
            </a:pPr>
            <a:r>
              <a:rPr lang="en-US" sz="1600" dirty="0">
                <a:latin typeface="+mj-lt"/>
              </a:rPr>
              <a:t>Add “IEEE </a:t>
            </a:r>
            <a:r>
              <a:rPr lang="en-US" sz="1600" dirty="0" err="1">
                <a:latin typeface="+mj-lt"/>
              </a:rPr>
              <a:t>std</a:t>
            </a:r>
            <a:r>
              <a:rPr lang="en-US" sz="1600" dirty="0">
                <a:latin typeface="+mj-lt"/>
              </a:rPr>
              <a:t>” before 802.15.7 when referring to the standard, and add 802 before 15.7 when meaning 802.15.7</a:t>
            </a: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468502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de-DE" sz="1600" b="1" dirty="0" smtClean="0">
                <a:latin typeface="+mj-lt"/>
              </a:rPr>
              <a:t>Title: 	</a:t>
            </a:r>
            <a:r>
              <a:rPr lang="en-US" sz="1600" b="1" dirty="0">
                <a:solidFill>
                  <a:srgbClr val="FF0000"/>
                </a:solidFill>
              </a:rPr>
              <a:t> </a:t>
            </a:r>
            <a:r>
              <a:rPr lang="en-US" sz="1600" b="1" dirty="0">
                <a:latin typeface="+mj-lt"/>
              </a:rPr>
              <a:t>Multi-Gigabit/s </a:t>
            </a:r>
            <a:r>
              <a:rPr lang="en-US" sz="1600" b="1" dirty="0" smtClean="0">
                <a:latin typeface="+mj-lt"/>
              </a:rPr>
              <a:t>Optical </a:t>
            </a:r>
            <a:r>
              <a:rPr lang="en-US" sz="1600" b="1" dirty="0">
                <a:latin typeface="+mj-lt"/>
              </a:rPr>
              <a:t>Wireless Communications</a:t>
            </a:r>
          </a:p>
          <a:p>
            <a:endParaRPr lang="en-US" sz="1600" b="1" dirty="0" smtClean="0">
              <a:latin typeface="+mj-lt"/>
            </a:endParaRPr>
          </a:p>
          <a:p>
            <a:r>
              <a:rPr lang="en-US" sz="1600" b="1" dirty="0" smtClean="0">
                <a:latin typeface="+mj-lt"/>
              </a:rPr>
              <a:t>Scope:</a:t>
            </a:r>
            <a:r>
              <a:rPr lang="en-US" sz="1600" dirty="0" smtClean="0">
                <a:latin typeface="+mj-lt"/>
              </a:rPr>
              <a:t> 	This </a:t>
            </a:r>
            <a:r>
              <a:rPr lang="en-US" sz="1600" dirty="0">
                <a:latin typeface="+mj-lt"/>
              </a:rPr>
              <a:t>standard defines a Physical (PHY) and Media Access Control (MAC) layer using </a:t>
            </a:r>
            <a:r>
              <a:rPr lang="en-US" sz="1600" dirty="0" smtClean="0">
                <a:latin typeface="+mj-lt"/>
              </a:rPr>
              <a:t>light 	wavelengths from </a:t>
            </a:r>
            <a:r>
              <a:rPr lang="en-US" sz="1600" dirty="0">
                <a:latin typeface="+mj-lt"/>
              </a:rPr>
              <a:t>10,000 nm to 190 </a:t>
            </a:r>
            <a:r>
              <a:rPr lang="en-US" sz="1600" dirty="0" smtClean="0">
                <a:latin typeface="+mj-lt"/>
              </a:rPr>
              <a:t>nm </a:t>
            </a:r>
            <a:r>
              <a:rPr lang="en-US" sz="1600" dirty="0" smtClean="0">
                <a:latin typeface="+mj-lt"/>
              </a:rPr>
              <a:t>for </a:t>
            </a:r>
            <a:r>
              <a:rPr lang="en-US" sz="1600" dirty="0" smtClean="0">
                <a:latin typeface="+mj-lt"/>
              </a:rPr>
              <a:t>	optical </a:t>
            </a:r>
            <a:r>
              <a:rPr lang="en-US" sz="1600" dirty="0">
                <a:latin typeface="+mj-lt"/>
              </a:rPr>
              <a:t>wireless </a:t>
            </a:r>
            <a:r>
              <a:rPr lang="en-US" sz="1600" dirty="0" smtClean="0">
                <a:latin typeface="+mj-lt"/>
              </a:rPr>
              <a:t>communications </a:t>
            </a:r>
            <a:r>
              <a:rPr lang="en-US" sz="1600" dirty="0" smtClean="0">
                <a:solidFill>
                  <a:srgbClr val="FF0000"/>
                </a:solidFill>
                <a:latin typeface="+mj-lt"/>
              </a:rPr>
              <a:t>instead of using 	RF</a:t>
            </a:r>
            <a:r>
              <a:rPr lang="en-US" sz="1600" dirty="0" smtClean="0">
                <a:latin typeface="+mj-lt"/>
              </a:rPr>
              <a:t>. </a:t>
            </a:r>
            <a:r>
              <a:rPr lang="en-US" sz="1600" dirty="0">
                <a:latin typeface="+mj-lt"/>
              </a:rPr>
              <a:t>The </a:t>
            </a:r>
            <a:r>
              <a:rPr lang="en-US" sz="1600" dirty="0" smtClean="0">
                <a:latin typeface="+mj-lt"/>
              </a:rPr>
              <a:t>standard </a:t>
            </a:r>
            <a:r>
              <a:rPr lang="en-US" sz="1600" dirty="0">
                <a:latin typeface="+mj-lt"/>
              </a:rPr>
              <a:t>is capable of delivering data rates between 1 </a:t>
            </a:r>
            <a:r>
              <a:rPr lang="en-US" sz="1600" dirty="0" smtClean="0">
                <a:latin typeface="+mj-lt"/>
              </a:rPr>
              <a:t>Mbit/s </a:t>
            </a:r>
            <a:r>
              <a:rPr lang="en-US" sz="1600" dirty="0">
                <a:latin typeface="+mj-lt"/>
              </a:rPr>
              <a:t>and </a:t>
            </a:r>
            <a:r>
              <a:rPr lang="en-US" sz="1600" dirty="0" smtClean="0">
                <a:latin typeface="+mj-lt"/>
              </a:rPr>
              <a:t>10 </a:t>
            </a:r>
            <a:r>
              <a:rPr lang="en-US" sz="1600" dirty="0" err="1" smtClean="0">
                <a:latin typeface="+mj-lt"/>
              </a:rPr>
              <a:t>Gbit</a:t>
            </a:r>
            <a:r>
              <a:rPr lang="en-US" sz="1600" dirty="0" smtClean="0">
                <a:latin typeface="+mj-lt"/>
              </a:rPr>
              <a:t>/s </a:t>
            </a:r>
            <a:r>
              <a:rPr lang="en-US" sz="1600" dirty="0" smtClean="0">
                <a:solidFill>
                  <a:srgbClr val="FF0000"/>
                </a:solidFill>
                <a:latin typeface="+mj-lt"/>
              </a:rPr>
              <a:t>at </a:t>
            </a:r>
            <a:r>
              <a:rPr lang="en-US" sz="1600" dirty="0" smtClean="0">
                <a:solidFill>
                  <a:srgbClr val="FF0000"/>
                </a:solidFill>
                <a:latin typeface="+mj-lt"/>
              </a:rPr>
              <a:t>	typical distances </a:t>
            </a:r>
            <a:r>
              <a:rPr lang="en-US" sz="1600" dirty="0" smtClean="0">
                <a:solidFill>
                  <a:srgbClr val="FF0000"/>
                </a:solidFill>
                <a:latin typeface="+mj-lt"/>
              </a:rPr>
              <a:t>of </a:t>
            </a:r>
            <a:r>
              <a:rPr lang="en-US" sz="1600" dirty="0" smtClean="0">
                <a:solidFill>
                  <a:srgbClr val="FF0000"/>
                </a:solidFill>
                <a:latin typeface="+mj-lt"/>
              </a:rPr>
              <a:t>1-200 m</a:t>
            </a:r>
            <a:r>
              <a:rPr lang="en-US" sz="1600" dirty="0" smtClean="0">
                <a:latin typeface="+mj-lt"/>
              </a:rPr>
              <a:t>. It </a:t>
            </a:r>
            <a:r>
              <a:rPr lang="en-US" sz="1600" dirty="0">
                <a:latin typeface="+mj-lt"/>
              </a:rPr>
              <a:t>is designed for point to point and </a:t>
            </a:r>
            <a:r>
              <a:rPr lang="en-US" sz="1600" dirty="0" smtClean="0">
                <a:latin typeface="+mj-lt"/>
              </a:rPr>
              <a:t>point to </a:t>
            </a:r>
            <a:r>
              <a:rPr lang="en-US" sz="1600" dirty="0">
                <a:latin typeface="+mj-lt"/>
              </a:rPr>
              <a:t>multi point </a:t>
            </a:r>
            <a:r>
              <a:rPr lang="en-US" sz="1600" dirty="0" smtClean="0">
                <a:latin typeface="+mj-lt"/>
              </a:rPr>
              <a:t>	communications </a:t>
            </a:r>
            <a:r>
              <a:rPr lang="en-US" sz="1600" dirty="0">
                <a:latin typeface="+mj-lt"/>
              </a:rPr>
              <a:t>in </a:t>
            </a:r>
            <a:r>
              <a:rPr lang="en-US" sz="1600" dirty="0" smtClean="0">
                <a:latin typeface="+mj-lt"/>
              </a:rPr>
              <a:t>both </a:t>
            </a:r>
            <a:r>
              <a:rPr lang="en-US" sz="1600" dirty="0" smtClean="0">
                <a:latin typeface="+mj-lt"/>
              </a:rPr>
              <a:t>non-coordinated </a:t>
            </a:r>
            <a:r>
              <a:rPr lang="en-US" sz="1600" dirty="0" smtClean="0">
                <a:latin typeface="+mj-lt"/>
              </a:rPr>
              <a:t>and </a:t>
            </a:r>
            <a:r>
              <a:rPr lang="en-US" sz="1600" dirty="0">
                <a:latin typeface="+mj-lt"/>
              </a:rPr>
              <a:t>coordinated topologies. </a:t>
            </a:r>
            <a:r>
              <a:rPr lang="en-US" sz="1600" dirty="0" smtClean="0">
                <a:latin typeface="+mj-lt"/>
              </a:rPr>
              <a:t>For coordinated </a:t>
            </a:r>
            <a:r>
              <a:rPr lang="en-US" sz="1600" dirty="0" smtClean="0">
                <a:latin typeface="+mj-lt"/>
              </a:rPr>
              <a:t>	topologies</a:t>
            </a:r>
            <a:r>
              <a:rPr lang="en-US" sz="1600" dirty="0">
                <a:latin typeface="+mj-lt"/>
              </a:rPr>
              <a:t>, there may be one or </a:t>
            </a:r>
            <a:r>
              <a:rPr lang="en-US" sz="1600" dirty="0" smtClean="0">
                <a:latin typeface="+mj-lt"/>
              </a:rPr>
              <a:t>more </a:t>
            </a:r>
            <a:r>
              <a:rPr lang="en-US" sz="1600" dirty="0">
                <a:latin typeface="+mj-lt"/>
              </a:rPr>
              <a:t>coordinators </a:t>
            </a:r>
            <a:r>
              <a:rPr lang="en-US" sz="1600" dirty="0" smtClean="0">
                <a:latin typeface="+mj-lt"/>
              </a:rPr>
              <a:t>with </a:t>
            </a:r>
            <a:r>
              <a:rPr lang="en-US" sz="1600" dirty="0">
                <a:latin typeface="+mj-lt"/>
              </a:rPr>
              <a:t>the possibility of a global controller. </a:t>
            </a:r>
            <a:r>
              <a:rPr lang="en-US" sz="1600" dirty="0" smtClean="0">
                <a:latin typeface="+mj-lt"/>
              </a:rPr>
              <a:t>	The </a:t>
            </a:r>
            <a:r>
              <a:rPr lang="en-US" sz="1600" dirty="0">
                <a:latin typeface="+mj-lt"/>
              </a:rPr>
              <a:t>standard </a:t>
            </a:r>
            <a:r>
              <a:rPr lang="en-US" sz="1600" dirty="0" smtClean="0">
                <a:latin typeface="+mj-lt"/>
              </a:rPr>
              <a:t>includes </a:t>
            </a:r>
            <a:r>
              <a:rPr lang="en-US" sz="1600" dirty="0">
                <a:latin typeface="+mj-lt"/>
              </a:rPr>
              <a:t>adaptation </a:t>
            </a:r>
            <a:r>
              <a:rPr lang="en-US" sz="1600" dirty="0" smtClean="0">
                <a:latin typeface="+mj-lt"/>
              </a:rPr>
              <a:t>	to varying </a:t>
            </a:r>
            <a:r>
              <a:rPr lang="en-US" sz="1600" dirty="0">
                <a:latin typeface="+mj-lt"/>
              </a:rPr>
              <a:t>channel </a:t>
            </a:r>
            <a:r>
              <a:rPr lang="en-US" sz="1600" dirty="0" smtClean="0">
                <a:latin typeface="+mj-lt"/>
              </a:rPr>
              <a:t>conditions </a:t>
            </a:r>
            <a:r>
              <a:rPr lang="en-US" sz="1600" dirty="0">
                <a:latin typeface="+mj-lt"/>
              </a:rPr>
              <a:t>and maintaining connectivity </a:t>
            </a:r>
            <a:r>
              <a:rPr lang="en-US" sz="1600" dirty="0" smtClean="0">
                <a:latin typeface="+mj-lt"/>
              </a:rPr>
              <a:t>	during </a:t>
            </a:r>
            <a:r>
              <a:rPr lang="en-US" sz="1600" dirty="0">
                <a:latin typeface="+mj-lt"/>
              </a:rPr>
              <a:t>mobility. The </a:t>
            </a:r>
            <a:r>
              <a:rPr lang="en-US" sz="1600" dirty="0" smtClean="0">
                <a:latin typeface="+mj-lt"/>
              </a:rPr>
              <a:t>standard </a:t>
            </a:r>
            <a:r>
              <a:rPr lang="en-US" sz="1600" dirty="0" smtClean="0">
                <a:latin typeface="+mj-lt"/>
              </a:rPr>
              <a:t>adheres </a:t>
            </a:r>
            <a:r>
              <a:rPr lang="en-US" sz="1600" dirty="0">
                <a:latin typeface="+mj-lt"/>
              </a:rPr>
              <a:t>to </a:t>
            </a:r>
            <a:r>
              <a:rPr lang="en-US" sz="1600" dirty="0" smtClean="0">
                <a:latin typeface="+mj-lt"/>
              </a:rPr>
              <a:t>applicable </a:t>
            </a:r>
            <a:r>
              <a:rPr lang="en-US" sz="1600" dirty="0">
                <a:latin typeface="+mj-lt"/>
              </a:rPr>
              <a:t>eye </a:t>
            </a:r>
            <a:r>
              <a:rPr lang="en-US" sz="1600" dirty="0" smtClean="0">
                <a:latin typeface="+mj-lt"/>
              </a:rPr>
              <a:t>safety </a:t>
            </a:r>
            <a:r>
              <a:rPr lang="en-US" sz="1600" dirty="0">
                <a:latin typeface="+mj-lt"/>
              </a:rPr>
              <a:t>regulations. </a:t>
            </a:r>
            <a:r>
              <a:rPr lang="en-US" sz="1600" dirty="0">
                <a:solidFill>
                  <a:srgbClr val="FF0000"/>
                </a:solidFill>
                <a:latin typeface="+mj-lt"/>
              </a:rPr>
              <a:t>The standard </a:t>
            </a:r>
            <a:r>
              <a:rPr lang="en-US" sz="1600" dirty="0" smtClean="0">
                <a:solidFill>
                  <a:srgbClr val="FF0000"/>
                </a:solidFill>
                <a:latin typeface="+mj-lt"/>
              </a:rPr>
              <a:t>	may 	leverage </a:t>
            </a:r>
            <a:r>
              <a:rPr lang="en-US" sz="1600" dirty="0">
                <a:solidFill>
                  <a:srgbClr val="FF0000"/>
                </a:solidFill>
                <a:latin typeface="+mj-lt"/>
              </a:rPr>
              <a:t>previous work in 802.15.7m and </a:t>
            </a:r>
            <a:r>
              <a:rPr lang="en-US" sz="1600" dirty="0">
                <a:latin typeface="+mj-lt"/>
              </a:rPr>
              <a:t>introduce MIMO, </a:t>
            </a:r>
            <a:r>
              <a:rPr lang="en-US" sz="1600" dirty="0">
                <a:solidFill>
                  <a:srgbClr val="FF0000"/>
                </a:solidFill>
                <a:latin typeface="+mj-lt"/>
              </a:rPr>
              <a:t>OFDM, </a:t>
            </a:r>
            <a:r>
              <a:rPr lang="en-US" sz="1600" dirty="0" smtClean="0">
                <a:latin typeface="+mj-lt"/>
              </a:rPr>
              <a:t>relaying</a:t>
            </a:r>
            <a:r>
              <a:rPr lang="en-US" sz="1600" dirty="0">
                <a:latin typeface="+mj-lt"/>
              </a:rPr>
              <a:t>, and </a:t>
            </a:r>
            <a:r>
              <a:rPr lang="en-US" sz="1600" dirty="0" smtClean="0">
                <a:latin typeface="+mj-lt"/>
              </a:rPr>
              <a:t>	mechanisms </a:t>
            </a:r>
            <a:r>
              <a:rPr lang="en-US" sz="1600" dirty="0" smtClean="0">
                <a:latin typeface="+mj-lt"/>
              </a:rPr>
              <a:t>enabling heterogeneous </a:t>
            </a:r>
            <a:r>
              <a:rPr lang="en-US" sz="1600" dirty="0" smtClean="0">
                <a:latin typeface="+mj-lt"/>
              </a:rPr>
              <a:t>operation </a:t>
            </a:r>
            <a:r>
              <a:rPr lang="en-US" sz="1600" dirty="0">
                <a:latin typeface="+mj-lt"/>
              </a:rPr>
              <a:t>with </a:t>
            </a:r>
            <a:r>
              <a:rPr lang="en-US" sz="1600" dirty="0" smtClean="0">
                <a:latin typeface="+mj-lt"/>
              </a:rPr>
              <a:t>existing </a:t>
            </a:r>
            <a:r>
              <a:rPr lang="en-US" sz="1600" dirty="0" smtClean="0">
                <a:latin typeface="+mj-lt"/>
              </a:rPr>
              <a:t>RF </a:t>
            </a:r>
            <a:r>
              <a:rPr lang="en-US" sz="1600" dirty="0" smtClean="0">
                <a:latin typeface="+mj-lt"/>
              </a:rPr>
              <a:t>wireless </a:t>
            </a:r>
            <a:r>
              <a:rPr lang="en-US" sz="1600" dirty="0">
                <a:latin typeface="+mj-lt"/>
              </a:rPr>
              <a:t>data </a:t>
            </a:r>
            <a:r>
              <a:rPr lang="en-US" sz="1600" dirty="0" smtClean="0">
                <a:latin typeface="+mj-lt"/>
              </a:rPr>
              <a:t>	communications </a:t>
            </a:r>
            <a:r>
              <a:rPr lang="en-US" sz="1600" dirty="0" smtClean="0">
                <a:latin typeface="+mj-lt"/>
              </a:rPr>
              <a:t>standards</a:t>
            </a:r>
            <a:r>
              <a:rPr lang="en-US" sz="1600" dirty="0">
                <a:latin typeface="+mj-lt"/>
              </a:rPr>
              <a:t>. </a:t>
            </a:r>
            <a:endParaRPr lang="en-US" sz="1600" dirty="0" smtClean="0">
              <a:latin typeface="+mj-lt"/>
            </a:endParaRPr>
          </a:p>
          <a:p>
            <a:endParaRPr lang="en-US" sz="1600" dirty="0" smtClean="0">
              <a:latin typeface="+mj-lt"/>
            </a:endParaRPr>
          </a:p>
          <a:p>
            <a:endParaRPr lang="en-US" sz="16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249714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400" b="1" dirty="0" smtClean="0">
                <a:latin typeface="+mj-lt"/>
              </a:rPr>
              <a:t>Need </a:t>
            </a:r>
            <a:r>
              <a:rPr lang="en-US" sz="1400" dirty="0" smtClean="0">
                <a:latin typeface="+mj-lt"/>
              </a:rPr>
              <a:t>: 	Given the growing expectation of ubiquitous wireless connectivity in industrial environments, the need 	for unlicensed, high bandwidth, easy-to-use wireless communications technology, immune to radio 	frequency (RF) interference and which does not overload existing RF spectrum or necessarily require 	additional hardware, has never been greater. This standard specifically addresses these needs. In particular, 	optical wireless based solutions to this problem address a significant opportunity, extending to billions of 	existing industrial devices, to provide secure, non 	RF based communications between industrial devices 	and/or between industrial devices and 	fixed infrastructure on a one to one, or one to many or many to one 	basis at acceptable data rates. </a:t>
            </a:r>
            <a:r>
              <a:rPr lang="en-US" sz="1400" dirty="0">
                <a:latin typeface="+mj-lt"/>
              </a:rPr>
              <a:t>Potential applications include </a:t>
            </a:r>
            <a:r>
              <a:rPr lang="en-US" sz="1400" dirty="0" smtClean="0">
                <a:solidFill>
                  <a:srgbClr val="FF0000"/>
                </a:solidFill>
                <a:latin typeface="+mj-lt"/>
              </a:rPr>
              <a:t>the </a:t>
            </a:r>
            <a:r>
              <a:rPr lang="en-US" sz="1400" dirty="0" smtClean="0">
                <a:latin typeface="+mj-lt"/>
              </a:rPr>
              <a:t>control </a:t>
            </a:r>
            <a:r>
              <a:rPr lang="en-US" sz="1400" dirty="0">
                <a:latin typeface="+mj-lt"/>
              </a:rPr>
              <a:t>of mobile robots </a:t>
            </a:r>
            <a:r>
              <a:rPr lang="en-US" sz="1400" dirty="0" smtClean="0">
                <a:latin typeface="+mj-lt"/>
              </a:rPr>
              <a:t>in a </a:t>
            </a:r>
            <a:r>
              <a:rPr lang="en-US" sz="1400" dirty="0" smtClean="0">
                <a:solidFill>
                  <a:srgbClr val="FF0000"/>
                </a:solidFill>
                <a:latin typeface="+mj-lt"/>
              </a:rPr>
              <a:t>more </a:t>
            </a:r>
            <a:r>
              <a:rPr lang="en-US" sz="1400" dirty="0" smtClean="0">
                <a:solidFill>
                  <a:srgbClr val="FF0000"/>
                </a:solidFill>
                <a:latin typeface="+mj-lt"/>
              </a:rPr>
              <a:t>	flexible manufacturing </a:t>
            </a:r>
            <a:r>
              <a:rPr lang="en-US" sz="1400" dirty="0" smtClean="0">
                <a:solidFill>
                  <a:srgbClr val="FF0000"/>
                </a:solidFill>
                <a:latin typeface="+mj-lt"/>
              </a:rPr>
              <a:t>cell </a:t>
            </a:r>
            <a:r>
              <a:rPr lang="en-US" sz="1400" dirty="0">
                <a:solidFill>
                  <a:srgbClr val="FF0000"/>
                </a:solidFill>
                <a:latin typeface="+mj-lt"/>
              </a:rPr>
              <a:t>or at an assembly </a:t>
            </a:r>
            <a:r>
              <a:rPr lang="en-US" sz="1400" dirty="0" smtClean="0">
                <a:solidFill>
                  <a:srgbClr val="FF0000"/>
                </a:solidFill>
                <a:latin typeface="+mj-lt"/>
              </a:rPr>
              <a:t>line for </a:t>
            </a:r>
            <a:r>
              <a:rPr lang="en-US" sz="1400" dirty="0">
                <a:solidFill>
                  <a:srgbClr val="FF0000"/>
                </a:solidFill>
                <a:latin typeface="+mj-lt"/>
              </a:rPr>
              <a:t>personalized products where fixed </a:t>
            </a:r>
            <a:r>
              <a:rPr lang="en-US" sz="1400" dirty="0" smtClean="0">
                <a:solidFill>
                  <a:srgbClr val="FF0000"/>
                </a:solidFill>
                <a:latin typeface="+mj-lt"/>
              </a:rPr>
              <a:t>connections </a:t>
            </a:r>
            <a:r>
              <a:rPr lang="en-US" sz="1400" dirty="0">
                <a:solidFill>
                  <a:srgbClr val="FF0000"/>
                </a:solidFill>
                <a:latin typeface="+mj-lt"/>
              </a:rPr>
              <a:t>will </a:t>
            </a:r>
            <a:r>
              <a:rPr lang="en-US" sz="1400" dirty="0" smtClean="0">
                <a:solidFill>
                  <a:srgbClr val="FF0000"/>
                </a:solidFill>
                <a:latin typeface="+mj-lt"/>
              </a:rPr>
              <a:t>	be replaced </a:t>
            </a:r>
            <a:r>
              <a:rPr lang="en-US" sz="1400" dirty="0" smtClean="0">
                <a:solidFill>
                  <a:srgbClr val="FF0000"/>
                </a:solidFill>
                <a:latin typeface="+mj-lt"/>
              </a:rPr>
              <a:t>by wireless in </a:t>
            </a:r>
            <a:r>
              <a:rPr lang="en-US" sz="1400" dirty="0">
                <a:solidFill>
                  <a:srgbClr val="FF0000"/>
                </a:solidFill>
                <a:latin typeface="+mj-lt"/>
              </a:rPr>
              <a:t>the </a:t>
            </a:r>
            <a:r>
              <a:rPr lang="en-US" sz="1400" dirty="0" smtClean="0">
                <a:solidFill>
                  <a:srgbClr val="FF0000"/>
                </a:solidFill>
                <a:latin typeface="+mj-lt"/>
              </a:rPr>
              <a:t>future, </a:t>
            </a:r>
            <a:r>
              <a:rPr lang="en-US" sz="1400" dirty="0" smtClean="0">
                <a:latin typeface="+mj-lt"/>
              </a:rPr>
              <a:t>automated </a:t>
            </a:r>
            <a:r>
              <a:rPr lang="en-US" sz="1400" dirty="0">
                <a:latin typeface="+mj-lt"/>
              </a:rPr>
              <a:t>guided vehicles </a:t>
            </a:r>
            <a:r>
              <a:rPr lang="en-US" sz="1400" dirty="0" smtClean="0">
                <a:latin typeface="+mj-lt"/>
              </a:rPr>
              <a:t>systems, small cell </a:t>
            </a:r>
            <a:r>
              <a:rPr lang="en-US" sz="1400" dirty="0">
                <a:latin typeface="+mj-lt"/>
              </a:rPr>
              <a:t>backhaul, </a:t>
            </a:r>
            <a:r>
              <a:rPr lang="en-US" sz="1400" dirty="0" smtClean="0">
                <a:solidFill>
                  <a:srgbClr val="FF0000"/>
                </a:solidFill>
                <a:latin typeface="+mj-lt"/>
              </a:rPr>
              <a:t>network 	access in </a:t>
            </a:r>
            <a:r>
              <a:rPr lang="en-US" sz="1400" dirty="0">
                <a:solidFill>
                  <a:srgbClr val="FF0000"/>
                </a:solidFill>
                <a:latin typeface="+mj-lt"/>
              </a:rPr>
              <a:t>airplanes and </a:t>
            </a:r>
            <a:r>
              <a:rPr lang="en-US" sz="1400" dirty="0" smtClean="0">
                <a:solidFill>
                  <a:srgbClr val="FF0000"/>
                </a:solidFill>
                <a:latin typeface="+mj-lt"/>
              </a:rPr>
              <a:t>trains</a:t>
            </a:r>
            <a:r>
              <a:rPr lang="en-US" sz="1400" dirty="0">
                <a:latin typeface="+mj-lt"/>
              </a:rPr>
              <a:t>, security monitoring in </a:t>
            </a:r>
            <a:r>
              <a:rPr lang="en-US" sz="1400" dirty="0" smtClean="0">
                <a:latin typeface="+mj-lt"/>
              </a:rPr>
              <a:t>petrochemical plants</a:t>
            </a:r>
            <a:r>
              <a:rPr lang="en-US" sz="1400" dirty="0">
                <a:latin typeface="+mj-lt"/>
              </a:rPr>
              <a:t>, secure communications in </a:t>
            </a:r>
            <a:r>
              <a:rPr lang="en-US" sz="1400" dirty="0" smtClean="0">
                <a:latin typeface="+mj-lt"/>
              </a:rPr>
              <a:t>	nuclear </a:t>
            </a:r>
            <a:r>
              <a:rPr lang="en-US" sz="1400" dirty="0">
                <a:latin typeface="+mj-lt"/>
              </a:rPr>
              <a:t>facilities </a:t>
            </a:r>
            <a:r>
              <a:rPr lang="en-US" sz="1400" dirty="0" smtClean="0">
                <a:latin typeface="+mj-lt"/>
              </a:rPr>
              <a:t>and </a:t>
            </a:r>
            <a:r>
              <a:rPr lang="en-US" sz="1400" dirty="0">
                <a:latin typeface="+mj-lt"/>
              </a:rPr>
              <a:t>hospitals, and many </a:t>
            </a:r>
            <a:r>
              <a:rPr lang="en-US" sz="1400" dirty="0" smtClean="0">
                <a:latin typeface="+mj-lt"/>
              </a:rPr>
              <a:t>more. There </a:t>
            </a:r>
            <a:r>
              <a:rPr lang="en-US" sz="1400" dirty="0">
                <a:latin typeface="+mj-lt"/>
              </a:rPr>
              <a:t>is </a:t>
            </a:r>
            <a:r>
              <a:rPr lang="en-US" sz="1400" dirty="0" smtClean="0">
                <a:latin typeface="+mj-lt"/>
              </a:rPr>
              <a:t>also </a:t>
            </a:r>
            <a:r>
              <a:rPr lang="en-US" sz="1400" dirty="0">
                <a:latin typeface="+mj-lt"/>
              </a:rPr>
              <a:t>a similar </a:t>
            </a:r>
            <a:r>
              <a:rPr lang="en-US" sz="1400" dirty="0" smtClean="0">
                <a:latin typeface="+mj-lt"/>
              </a:rPr>
              <a:t>emerging </a:t>
            </a:r>
            <a:r>
              <a:rPr lang="en-US" sz="1400" dirty="0">
                <a:latin typeface="+mj-lt"/>
              </a:rPr>
              <a:t>need </a:t>
            </a:r>
            <a:r>
              <a:rPr lang="en-US" sz="1400" dirty="0" smtClean="0">
                <a:latin typeface="+mj-lt"/>
              </a:rPr>
              <a:t>in 	commercial/business </a:t>
            </a:r>
            <a:r>
              <a:rPr lang="en-US" sz="1400" dirty="0" smtClean="0">
                <a:latin typeface="+mj-lt"/>
              </a:rPr>
              <a:t>settings</a:t>
            </a:r>
            <a:r>
              <a:rPr lang="en-US" sz="1400" dirty="0">
                <a:latin typeface="+mj-lt"/>
              </a:rPr>
              <a:t>, especially </a:t>
            </a:r>
            <a:r>
              <a:rPr lang="en-US" sz="1400" dirty="0" smtClean="0">
                <a:latin typeface="+mj-lt"/>
              </a:rPr>
              <a:t>in environments </a:t>
            </a:r>
            <a:r>
              <a:rPr lang="en-US" sz="1400" dirty="0">
                <a:latin typeface="+mj-lt"/>
              </a:rPr>
              <a:t>requiring high </a:t>
            </a:r>
            <a:r>
              <a:rPr lang="en-US" sz="1400" dirty="0" smtClean="0">
                <a:latin typeface="+mj-lt"/>
              </a:rPr>
              <a:t>data </a:t>
            </a:r>
            <a:r>
              <a:rPr lang="en-US" sz="1400" dirty="0">
                <a:latin typeface="+mj-lt"/>
              </a:rPr>
              <a:t>rates and </a:t>
            </a:r>
            <a:r>
              <a:rPr lang="en-US" sz="1400" dirty="0" smtClean="0">
                <a:latin typeface="+mj-lt"/>
              </a:rPr>
              <a:t>high </a:t>
            </a:r>
            <a:r>
              <a:rPr lang="en-US" sz="1400" dirty="0">
                <a:latin typeface="+mj-lt"/>
              </a:rPr>
              <a:t>levels </a:t>
            </a:r>
            <a:r>
              <a:rPr lang="en-US" sz="1400" dirty="0" smtClean="0">
                <a:latin typeface="+mj-lt"/>
              </a:rPr>
              <a:t>of </a:t>
            </a:r>
            <a:r>
              <a:rPr lang="en-US" sz="1400" dirty="0" smtClean="0">
                <a:latin typeface="+mj-lt"/>
              </a:rPr>
              <a:t>	security</a:t>
            </a:r>
            <a:r>
              <a:rPr lang="en-US" sz="1400" dirty="0" smtClean="0">
                <a:latin typeface="+mj-lt"/>
              </a:rPr>
              <a:t>. </a:t>
            </a:r>
          </a:p>
          <a:p>
            <a:endParaRPr lang="en-US" sz="1400" b="1" dirty="0">
              <a:solidFill>
                <a:prstClr val="black"/>
              </a:solidFill>
              <a:latin typeface="+mj-lt"/>
            </a:endParaRPr>
          </a:p>
          <a:p>
            <a:pPr marL="1249363" indent="-1249363" defTabSz="428625"/>
            <a:r>
              <a:rPr lang="de-DE" sz="1400" b="1" dirty="0" smtClean="0">
                <a:solidFill>
                  <a:prstClr val="black"/>
                </a:solidFill>
                <a:latin typeface="+mj-lt"/>
              </a:rPr>
              <a:t>Stakeholders:	</a:t>
            </a:r>
            <a:r>
              <a:rPr lang="en-US" sz="1400" dirty="0" smtClean="0">
                <a:latin typeface="+mj-lt"/>
              </a:rPr>
              <a:t>Industrial </a:t>
            </a:r>
            <a:r>
              <a:rPr lang="en-US" sz="1400" dirty="0" smtClean="0">
                <a:solidFill>
                  <a:srgbClr val="FF0000"/>
                </a:solidFill>
                <a:latin typeface="+mj-lt"/>
              </a:rPr>
              <a:t>infrastructure and </a:t>
            </a:r>
            <a:r>
              <a:rPr lang="en-US" sz="1400" dirty="0" smtClean="0">
                <a:latin typeface="+mj-lt"/>
              </a:rPr>
              <a:t>devices manufactures, </a:t>
            </a:r>
            <a:r>
              <a:rPr lang="en-US" sz="1400" dirty="0" smtClean="0">
                <a:solidFill>
                  <a:srgbClr val="FF0000"/>
                </a:solidFill>
                <a:latin typeface="+mj-lt"/>
              </a:rPr>
              <a:t>plant engineering and construction, mobile robot vendors</a:t>
            </a:r>
            <a:r>
              <a:rPr lang="en-US" sz="1400" dirty="0" smtClean="0">
                <a:latin typeface="+mj-lt"/>
              </a:rPr>
              <a:t>, </a:t>
            </a:r>
            <a:r>
              <a:rPr lang="en-US" sz="1400" dirty="0">
                <a:latin typeface="+mj-lt"/>
              </a:rPr>
              <a:t>aircraft and transportation </a:t>
            </a:r>
            <a:r>
              <a:rPr lang="en-US" sz="1400" dirty="0" smtClean="0">
                <a:latin typeface="+mj-lt"/>
              </a:rPr>
              <a:t>manufactures</a:t>
            </a:r>
            <a:r>
              <a:rPr lang="en-US" sz="1400" dirty="0">
                <a:latin typeface="+mj-lt"/>
              </a:rPr>
              <a:t>, medical equipment manufacturers, lighting manufacturers, silicon providers, networking equipment manufacturers, and academic researchers</a:t>
            </a:r>
            <a:endParaRPr lang="de-DE" sz="1400" dirty="0">
              <a:solidFill>
                <a:prstClr val="black"/>
              </a:solidFill>
              <a:latin typeface="+mj-lt"/>
            </a:endParaRPr>
          </a:p>
          <a:p>
            <a:pPr marL="1249363" indent="-1249363" defTabSz="428625"/>
            <a:endParaRPr lang="de-DE" sz="1400" dirty="0" smtClean="0">
              <a:solidFill>
                <a:prstClr val="black"/>
              </a:solidFill>
              <a:latin typeface="+mj-lt"/>
            </a:endParaRPr>
          </a:p>
          <a:p>
            <a:endParaRPr lang="en-US" sz="14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587126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Bob Grow on 15.11 OWC</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General</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The </a:t>
            </a:r>
            <a:r>
              <a:rPr lang="en-US" sz="1600" dirty="0">
                <a:latin typeface="+mj-lt"/>
              </a:rPr>
              <a:t>project documents do not give any indication why </a:t>
            </a:r>
            <a:r>
              <a:rPr lang="en-US" sz="1600" dirty="0" smtClean="0">
                <a:latin typeface="+mj-lt"/>
              </a:rPr>
              <a:t>this project </a:t>
            </a:r>
            <a:r>
              <a:rPr lang="en-US" sz="1600" dirty="0">
                <a:latin typeface="+mj-lt"/>
              </a:rPr>
              <a:t>should be done in 802.15.   </a:t>
            </a:r>
          </a:p>
          <a:p>
            <a:pPr defTabSz="269875"/>
            <a:r>
              <a:rPr lang="en-US" sz="1600" b="1" dirty="0" smtClean="0">
                <a:latin typeface="+mj-lt"/>
              </a:rPr>
              <a:t>A:</a:t>
            </a:r>
            <a:r>
              <a:rPr lang="en-US" sz="1600" dirty="0" smtClean="0">
                <a:latin typeface="+mj-lt"/>
              </a:rPr>
              <a:t> </a:t>
            </a:r>
            <a:r>
              <a:rPr lang="en-US" sz="1600" dirty="0" smtClean="0">
                <a:latin typeface="+mj-lt"/>
              </a:rPr>
              <a:t>Work is already ongoing in 802.15. Experts are in 802.15. Work is to be continued in 802.15. </a:t>
            </a:r>
          </a:p>
          <a:p>
            <a:pPr defTabSz="269875"/>
            <a:r>
              <a:rPr lang="de-DE" sz="1600" dirty="0" smtClean="0">
                <a:latin typeface="+mj-lt"/>
              </a:rPr>
              <a:t>	</a:t>
            </a:r>
            <a:r>
              <a:rPr lang="de-DE" sz="1600" dirty="0" err="1" smtClean="0">
                <a:latin typeface="+mj-lt"/>
              </a:rPr>
              <a:t>We</a:t>
            </a:r>
            <a:r>
              <a:rPr lang="de-DE" sz="1600" dirty="0" smtClean="0">
                <a:latin typeface="+mj-lt"/>
              </a:rPr>
              <a:t> just </a:t>
            </a:r>
            <a:r>
              <a:rPr lang="de-DE" sz="1600" dirty="0" err="1" smtClean="0">
                <a:latin typeface="+mj-lt"/>
              </a:rPr>
              <a:t>restructuring</a:t>
            </a:r>
            <a:r>
              <a:rPr lang="de-DE" sz="1600" dirty="0" smtClean="0">
                <a:latin typeface="+mj-lt"/>
              </a:rPr>
              <a:t> </a:t>
            </a:r>
            <a:r>
              <a:rPr lang="de-DE" sz="1600" dirty="0" err="1" smtClean="0">
                <a:latin typeface="+mj-lt"/>
              </a:rPr>
              <a:t>the</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done</a:t>
            </a:r>
            <a:r>
              <a:rPr lang="de-DE" sz="1600" dirty="0" smtClean="0">
                <a:latin typeface="+mj-lt"/>
              </a:rPr>
              <a:t> in 802.15 </a:t>
            </a:r>
            <a:r>
              <a:rPr lang="de-DE" sz="1600" dirty="0" err="1" smtClean="0">
                <a:latin typeface="+mj-lt"/>
              </a:rPr>
              <a:t>to</a:t>
            </a:r>
            <a:r>
              <a:rPr lang="de-DE" sz="1600" dirty="0" smtClean="0">
                <a:latin typeface="+mj-lt"/>
              </a:rPr>
              <a:t> </a:t>
            </a:r>
            <a:r>
              <a:rPr lang="de-DE" sz="1600" dirty="0" err="1" smtClean="0">
                <a:latin typeface="+mj-lt"/>
              </a:rPr>
              <a:t>continue</a:t>
            </a:r>
            <a:r>
              <a:rPr lang="de-DE" sz="1600" dirty="0" smtClean="0">
                <a:latin typeface="+mj-lt"/>
              </a:rPr>
              <a:t> </a:t>
            </a:r>
            <a:r>
              <a:rPr lang="de-DE" sz="1600" dirty="0" err="1" smtClean="0">
                <a:latin typeface="+mj-lt"/>
              </a:rPr>
              <a:t>more</a:t>
            </a:r>
            <a:r>
              <a:rPr lang="de-DE" sz="1600" dirty="0" smtClean="0">
                <a:latin typeface="+mj-lt"/>
              </a:rPr>
              <a:t> </a:t>
            </a:r>
            <a:r>
              <a:rPr lang="de-DE" sz="1600" dirty="0" err="1" smtClean="0">
                <a:latin typeface="+mj-lt"/>
              </a:rPr>
              <a:t>efficiently</a:t>
            </a:r>
            <a:r>
              <a:rPr lang="de-DE" sz="1600" dirty="0" smtClean="0">
                <a:latin typeface="+mj-lt"/>
              </a:rPr>
              <a:t>. </a:t>
            </a:r>
          </a:p>
          <a:p>
            <a:pPr defTabSz="269875"/>
            <a:endParaRPr lang="en-US" sz="1600" dirty="0" smtClean="0">
              <a:latin typeface="+mj-lt"/>
            </a:endParaRPr>
          </a:p>
          <a:p>
            <a:pPr defTabSz="269875"/>
            <a:r>
              <a:rPr lang="en-US" sz="1600" b="1" dirty="0" smtClean="0">
                <a:latin typeface="+mj-lt"/>
              </a:rPr>
              <a:t>Q</a:t>
            </a:r>
            <a:r>
              <a:rPr lang="en-US" sz="1600" dirty="0" smtClean="0">
                <a:latin typeface="+mj-lt"/>
              </a:rPr>
              <a:t>: It </a:t>
            </a:r>
            <a:r>
              <a:rPr lang="en-US" sz="1600" dirty="0">
                <a:latin typeface="+mj-lt"/>
              </a:rPr>
              <a:t>gives no indication of distance the optical communications are to address, no indication of the  project </a:t>
            </a:r>
            <a:r>
              <a:rPr lang="en-US" sz="1600" dirty="0" smtClean="0">
                <a:latin typeface="+mj-lt"/>
              </a:rPr>
              <a:t>having </a:t>
            </a:r>
            <a:r>
              <a:rPr lang="en-US" sz="1600" dirty="0">
                <a:latin typeface="+mj-lt"/>
              </a:rPr>
              <a:t>similarities to leverage from other 802.15 </a:t>
            </a:r>
            <a:r>
              <a:rPr lang="en-US" sz="1600" dirty="0" smtClean="0">
                <a:latin typeface="+mj-lt"/>
              </a:rPr>
              <a:t>projects.</a:t>
            </a:r>
          </a:p>
          <a:p>
            <a:r>
              <a:rPr lang="en-US" sz="1600" b="1" dirty="0" smtClean="0">
                <a:latin typeface="+mj-lt"/>
              </a:rPr>
              <a:t>A</a:t>
            </a:r>
            <a:r>
              <a:rPr lang="en-US" sz="1600" dirty="0" smtClean="0">
                <a:latin typeface="+mj-lt"/>
              </a:rPr>
              <a:t>: Rephrase as : “</a:t>
            </a:r>
            <a:r>
              <a:rPr lang="en-US" sz="1600" dirty="0" smtClean="0">
                <a:solidFill>
                  <a:srgbClr val="FF0000"/>
                </a:solidFill>
                <a:latin typeface="+mj-lt"/>
              </a:rPr>
              <a:t>at </a:t>
            </a:r>
            <a:r>
              <a:rPr lang="en-US" sz="1600" dirty="0" smtClean="0">
                <a:solidFill>
                  <a:srgbClr val="FF0000"/>
                </a:solidFill>
                <a:latin typeface="+mj-lt"/>
              </a:rPr>
              <a:t>distances of 1-200 m. </a:t>
            </a:r>
            <a:r>
              <a:rPr lang="en-US" sz="1600" dirty="0">
                <a:solidFill>
                  <a:srgbClr val="FF0000"/>
                </a:solidFill>
                <a:latin typeface="+mj-lt"/>
              </a:rPr>
              <a:t>The standard may leverage previous </a:t>
            </a:r>
            <a:r>
              <a:rPr lang="en-US" sz="1600" dirty="0" smtClean="0">
                <a:solidFill>
                  <a:srgbClr val="FF0000"/>
                </a:solidFill>
                <a:latin typeface="+mj-lt"/>
              </a:rPr>
              <a:t>work in </a:t>
            </a:r>
            <a:r>
              <a:rPr lang="en-US" sz="1600" dirty="0" smtClean="0">
                <a:solidFill>
                  <a:srgbClr val="FF0000"/>
                </a:solidFill>
                <a:latin typeface="+mj-lt"/>
              </a:rPr>
              <a:t>802.15.7m </a:t>
            </a:r>
            <a:r>
              <a:rPr lang="en-US" sz="1600" dirty="0" smtClean="0">
                <a:solidFill>
                  <a:srgbClr val="FF0000"/>
                </a:solidFill>
                <a:latin typeface="+mj-lt"/>
              </a:rPr>
              <a:t>and </a:t>
            </a:r>
            <a:r>
              <a:rPr lang="en-US" sz="1600" dirty="0">
                <a:latin typeface="+mj-lt"/>
              </a:rPr>
              <a:t>introduce MIMO, </a:t>
            </a:r>
            <a:r>
              <a:rPr lang="en-US" sz="1600" dirty="0">
                <a:solidFill>
                  <a:srgbClr val="FF0000"/>
                </a:solidFill>
                <a:latin typeface="+mj-lt"/>
              </a:rPr>
              <a:t>OFDM, </a:t>
            </a:r>
            <a:r>
              <a:rPr lang="en-US" sz="1600" dirty="0">
                <a:latin typeface="+mj-lt"/>
              </a:rPr>
              <a:t> relaying, and mechanisms enabling heterogeneous operation </a:t>
            </a:r>
            <a:r>
              <a:rPr lang="en-US" sz="1600" dirty="0" smtClean="0">
                <a:latin typeface="+mj-lt"/>
              </a:rPr>
              <a:t>with existing RF wireless </a:t>
            </a:r>
            <a:r>
              <a:rPr lang="en-US" sz="1600" dirty="0">
                <a:latin typeface="+mj-lt"/>
              </a:rPr>
              <a:t>data communications standards. </a:t>
            </a:r>
            <a:r>
              <a:rPr lang="en-US" sz="1600" dirty="0" smtClean="0">
                <a:latin typeface="+mj-lt"/>
              </a:rPr>
              <a:t>” </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2083551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(2)</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From the documents, it is impossible to make the determination if the new PAR should be assigned to the 802.15 WG, another WG, or a new WG. </a:t>
            </a:r>
          </a:p>
          <a:p>
            <a:r>
              <a:rPr lang="en-US" sz="1600" b="1" dirty="0" smtClean="0">
                <a:latin typeface="+mj-lt"/>
              </a:rPr>
              <a:t>A</a:t>
            </a:r>
            <a:r>
              <a:rPr lang="en-US" sz="1600" dirty="0" smtClean="0">
                <a:latin typeface="+mj-lt"/>
              </a:rPr>
              <a:t>: </a:t>
            </a:r>
            <a:r>
              <a:rPr lang="en-US" sz="1600" dirty="0" smtClean="0">
                <a:latin typeface="+mj-lt"/>
              </a:rPr>
              <a:t>see first answer</a:t>
            </a:r>
          </a:p>
          <a:p>
            <a:endParaRPr lang="de-DE" sz="1600" dirty="0" smtClean="0">
              <a:latin typeface="+mj-lt"/>
            </a:endParaRPr>
          </a:p>
          <a:p>
            <a:r>
              <a:rPr lang="en-US" sz="2000" b="1" dirty="0" smtClean="0">
                <a:latin typeface="+mj-lt"/>
              </a:rPr>
              <a:t>PAR</a:t>
            </a:r>
          </a:p>
          <a:p>
            <a:endParaRPr lang="de-DE" sz="1600" b="1" dirty="0">
              <a:latin typeface="+mj-lt"/>
            </a:endParaRPr>
          </a:p>
          <a:p>
            <a:r>
              <a:rPr lang="de-DE" sz="1600" b="1" dirty="0" smtClean="0">
                <a:latin typeface="+mj-lt"/>
              </a:rPr>
              <a:t>Q: </a:t>
            </a:r>
            <a:r>
              <a:rPr lang="en-US" sz="1600" dirty="0">
                <a:latin typeface="+mj-lt"/>
              </a:rPr>
              <a:t>2.1 Title: The title could apply to any 802 standard.  In the past</a:t>
            </a:r>
            <a:r>
              <a:rPr lang="en-US" sz="1600" dirty="0" smtClean="0">
                <a:latin typeface="+mj-lt"/>
              </a:rPr>
              <a:t>, people </a:t>
            </a:r>
            <a:r>
              <a:rPr lang="en-US" sz="1600" dirty="0">
                <a:latin typeface="+mj-lt"/>
              </a:rPr>
              <a:t>even discussed doing an optical wireless PHY for 802.3. Though optical is distinctive, there should be more </a:t>
            </a:r>
            <a:r>
              <a:rPr lang="en-US" sz="1600" dirty="0" smtClean="0">
                <a:latin typeface="+mj-lt"/>
              </a:rPr>
              <a:t>distinctive information </a:t>
            </a:r>
            <a:r>
              <a:rPr lang="en-US" sz="1600" dirty="0">
                <a:latin typeface="+mj-lt"/>
              </a:rPr>
              <a:t>in the title, e.g., something about range of the </a:t>
            </a:r>
            <a:r>
              <a:rPr lang="en-US" sz="1600" dirty="0" smtClean="0">
                <a:latin typeface="+mj-lt"/>
              </a:rPr>
              <a:t>wireless communication </a:t>
            </a:r>
            <a:r>
              <a:rPr lang="en-US" sz="1600" dirty="0">
                <a:latin typeface="+mj-lt"/>
              </a:rPr>
              <a:t>PAN.   </a:t>
            </a:r>
            <a:endParaRPr lang="en-US" sz="1600" dirty="0" smtClean="0">
              <a:latin typeface="+mj-lt"/>
            </a:endParaRPr>
          </a:p>
          <a:p>
            <a:r>
              <a:rPr lang="en-US" sz="1600" b="1" dirty="0" smtClean="0">
                <a:latin typeface="+mj-lt"/>
              </a:rPr>
              <a:t>A</a:t>
            </a:r>
            <a:r>
              <a:rPr lang="en-US" sz="1600" dirty="0" smtClean="0">
                <a:latin typeface="+mj-lt"/>
              </a:rPr>
              <a:t>:</a:t>
            </a:r>
            <a:r>
              <a:rPr lang="en-US" sz="1600" dirty="0">
                <a:latin typeface="+mj-lt"/>
              </a:rPr>
              <a:t>  </a:t>
            </a:r>
            <a:r>
              <a:rPr lang="en-US" sz="1600" dirty="0" smtClean="0">
                <a:latin typeface="+mj-lt"/>
              </a:rPr>
              <a:t>Leave as </a:t>
            </a:r>
            <a:r>
              <a:rPr lang="en-US" sz="1600" b="1" dirty="0" smtClean="0">
                <a:latin typeface="+mj-lt"/>
              </a:rPr>
              <a:t>Multi-Gigabit/s Optical </a:t>
            </a:r>
            <a:r>
              <a:rPr lang="en-US" sz="1600" b="1" dirty="0">
                <a:latin typeface="+mj-lt"/>
              </a:rPr>
              <a:t>Wireless </a:t>
            </a:r>
            <a:r>
              <a:rPr lang="en-US" sz="1600" b="1" dirty="0" smtClean="0">
                <a:latin typeface="+mj-lt"/>
              </a:rPr>
              <a:t>Communications</a:t>
            </a:r>
          </a:p>
          <a:p>
            <a:r>
              <a:rPr lang="de-DE" sz="1600" b="1" dirty="0">
                <a:solidFill>
                  <a:srgbClr val="FF0000"/>
                </a:solidFill>
                <a:latin typeface="+mj-lt"/>
              </a:rPr>
              <a:t>	</a:t>
            </a:r>
            <a:r>
              <a:rPr lang="de-DE" sz="1600" b="1" dirty="0" smtClean="0">
                <a:latin typeface="+mj-lt"/>
              </a:rPr>
              <a:t>Nikola: </a:t>
            </a:r>
            <a:r>
              <a:rPr lang="de-DE" sz="1600" dirty="0" err="1" smtClean="0">
                <a:latin typeface="+mj-lt"/>
              </a:rPr>
              <a:t>If</a:t>
            </a:r>
            <a:r>
              <a:rPr lang="de-DE" sz="1600" dirty="0" smtClean="0">
                <a:latin typeface="+mj-lt"/>
              </a:rPr>
              <a:t> </a:t>
            </a:r>
            <a:r>
              <a:rPr lang="de-DE" sz="1600" dirty="0" err="1" smtClean="0">
                <a:latin typeface="+mj-lt"/>
              </a:rPr>
              <a:t>anything</a:t>
            </a:r>
            <a:r>
              <a:rPr lang="de-DE" sz="1600" dirty="0" smtClean="0">
                <a:latin typeface="+mj-lt"/>
              </a:rPr>
              <a:t> </a:t>
            </a:r>
            <a:r>
              <a:rPr lang="de-DE" sz="1600" dirty="0" err="1" smtClean="0">
                <a:latin typeface="+mj-lt"/>
              </a:rPr>
              <a:t>changes</a:t>
            </a:r>
            <a:r>
              <a:rPr lang="de-DE" sz="1600" dirty="0" smtClean="0">
                <a:latin typeface="+mj-lt"/>
              </a:rPr>
              <a:t> </a:t>
            </a:r>
            <a:r>
              <a:rPr lang="de-DE" sz="1600" dirty="0" err="1" smtClean="0">
                <a:latin typeface="+mj-lt"/>
              </a:rPr>
              <a:t>include</a:t>
            </a:r>
            <a:r>
              <a:rPr lang="de-DE" sz="1600" dirty="0" smtClean="0">
                <a:latin typeface="+mj-lt"/>
              </a:rPr>
              <a:t> „Specialty“ in </a:t>
            </a:r>
            <a:r>
              <a:rPr lang="de-DE" sz="1600" dirty="0" err="1" smtClean="0">
                <a:latin typeface="+mj-lt"/>
              </a:rPr>
              <a:t>the</a:t>
            </a:r>
            <a:r>
              <a:rPr lang="de-DE" sz="1600" dirty="0" smtClean="0">
                <a:latin typeface="+mj-lt"/>
              </a:rPr>
              <a:t> title</a:t>
            </a:r>
            <a:endParaRPr lang="en-US" sz="1600" dirty="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96715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(3)</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 </a:t>
            </a:r>
            <a:r>
              <a:rPr lang="en-US" sz="1600" dirty="0">
                <a:latin typeface="+mj-lt"/>
              </a:rPr>
              <a:t> 5.1 expected number active on project: The number looks like WG members, not those expected to be active on P802.15.11 draft development and expert review. </a:t>
            </a:r>
            <a:endParaRPr lang="en-US" sz="1600" dirty="0" smtClean="0">
              <a:latin typeface="+mj-lt"/>
            </a:endParaRPr>
          </a:p>
          <a:p>
            <a:r>
              <a:rPr lang="en-US" sz="1600" b="1" dirty="0" smtClean="0">
                <a:latin typeface="+mj-lt"/>
              </a:rPr>
              <a:t>A:</a:t>
            </a:r>
            <a:r>
              <a:rPr lang="en-US" sz="1600" dirty="0">
                <a:latin typeface="+mj-lt"/>
              </a:rPr>
              <a:t>  </a:t>
            </a:r>
            <a:r>
              <a:rPr lang="en-US" sz="1600" dirty="0" smtClean="0">
                <a:latin typeface="+mj-lt"/>
              </a:rPr>
              <a:t>Numbers should be left as they are. They also </a:t>
            </a:r>
            <a:r>
              <a:rPr lang="en-US" sz="1600" dirty="0" smtClean="0">
                <a:latin typeface="+mj-lt"/>
              </a:rPr>
              <a:t>include people </a:t>
            </a:r>
            <a:r>
              <a:rPr lang="en-US" sz="1600" dirty="0" smtClean="0">
                <a:latin typeface="+mj-lt"/>
              </a:rPr>
              <a:t>which </a:t>
            </a:r>
            <a:r>
              <a:rPr lang="en-US" sz="1600" dirty="0" smtClean="0">
                <a:latin typeface="+mj-lt"/>
              </a:rPr>
              <a:t>do not have the opportunity to </a:t>
            </a:r>
            <a:r>
              <a:rPr lang="en-US" sz="1600" dirty="0" smtClean="0">
                <a:latin typeface="+mj-lt"/>
              </a:rPr>
              <a:t>attend meetings but </a:t>
            </a:r>
            <a:r>
              <a:rPr lang="en-US" sz="1600" dirty="0" smtClean="0">
                <a:latin typeface="+mj-lt"/>
              </a:rPr>
              <a:t>prepare input </a:t>
            </a:r>
            <a:r>
              <a:rPr lang="en-US" sz="1600" dirty="0" smtClean="0">
                <a:latin typeface="+mj-lt"/>
              </a:rPr>
              <a:t>presented </a:t>
            </a:r>
            <a:r>
              <a:rPr lang="en-US" sz="1600" dirty="0" smtClean="0">
                <a:latin typeface="+mj-lt"/>
              </a:rPr>
              <a:t>by active WG members. </a:t>
            </a:r>
            <a:endParaRPr lang="en-US" sz="1600" b="1" dirty="0">
              <a:latin typeface="+mj-lt"/>
            </a:endParaRPr>
          </a:p>
          <a:p>
            <a:r>
              <a:rPr lang="en-US" sz="1600" b="1" dirty="0" smtClean="0">
                <a:latin typeface="+mj-lt"/>
              </a:rPr>
              <a:t>Q:</a:t>
            </a:r>
            <a:r>
              <a:rPr lang="en-US" sz="1600" dirty="0" smtClean="0">
                <a:latin typeface="+mj-lt"/>
              </a:rPr>
              <a:t> 5.2</a:t>
            </a:r>
            <a:r>
              <a:rPr lang="en-US" sz="1600" dirty="0">
                <a:latin typeface="+mj-lt"/>
              </a:rPr>
              <a:t>  Scope: The range of communication should be specified in the scope.  The purpose describes industrial applications as the driving application, yet requirements of automation islands are very different from communication across a factory floor that can be a range in kilometers. </a:t>
            </a:r>
            <a:endParaRPr lang="en-US" sz="1600" dirty="0" smtClean="0">
              <a:latin typeface="+mj-lt"/>
            </a:endParaRPr>
          </a:p>
          <a:p>
            <a:r>
              <a:rPr lang="en-US" sz="1600" b="1" dirty="0" smtClean="0">
                <a:latin typeface="+mj-lt"/>
              </a:rPr>
              <a:t>A:</a:t>
            </a:r>
            <a:r>
              <a:rPr lang="en-US" sz="1600" dirty="0" smtClean="0">
                <a:latin typeface="+mj-lt"/>
              </a:rPr>
              <a:t> Rephrase the Scope as “</a:t>
            </a:r>
            <a:r>
              <a:rPr lang="en-US" sz="1600" dirty="0">
                <a:latin typeface="+mj-lt"/>
              </a:rPr>
              <a:t>and 10 </a:t>
            </a:r>
            <a:r>
              <a:rPr lang="en-US" sz="1600" dirty="0" err="1">
                <a:latin typeface="+mj-lt"/>
              </a:rPr>
              <a:t>Gbit</a:t>
            </a:r>
            <a:r>
              <a:rPr lang="en-US" sz="1600" dirty="0">
                <a:latin typeface="+mj-lt"/>
              </a:rPr>
              <a:t>/s </a:t>
            </a:r>
            <a:r>
              <a:rPr lang="en-US" sz="1600" dirty="0" smtClean="0">
                <a:solidFill>
                  <a:srgbClr val="FF0000"/>
                </a:solidFill>
                <a:latin typeface="+mj-lt"/>
              </a:rPr>
              <a:t>at </a:t>
            </a:r>
            <a:r>
              <a:rPr lang="en-US" sz="1600" dirty="0" smtClean="0">
                <a:solidFill>
                  <a:srgbClr val="FF0000"/>
                </a:solidFill>
                <a:latin typeface="+mj-lt"/>
              </a:rPr>
              <a:t>typical distances between 1-200 m</a:t>
            </a:r>
            <a:r>
              <a:rPr lang="en-US" sz="1600" dirty="0" smtClean="0">
                <a:latin typeface="+mj-lt"/>
              </a:rPr>
              <a:t>.” The range in kilometers is put in question, several 100 m should be the max. The </a:t>
            </a:r>
            <a:r>
              <a:rPr lang="en-US" sz="1600" dirty="0">
                <a:latin typeface="+mj-lt"/>
              </a:rPr>
              <a:t>factory floor will be covered by multiple </a:t>
            </a:r>
            <a:r>
              <a:rPr lang="en-US" sz="1600" dirty="0" smtClean="0">
                <a:latin typeface="+mj-lt"/>
              </a:rPr>
              <a:t>networked OWC links. </a:t>
            </a:r>
            <a:r>
              <a:rPr lang="en-US" sz="1600" dirty="0">
                <a:latin typeface="+mj-lt"/>
              </a:rPr>
              <a:t> </a:t>
            </a:r>
          </a:p>
          <a:p>
            <a:endParaRPr lang="de-DE" sz="1600" dirty="0">
              <a:solidFill>
                <a:prstClr val="black"/>
              </a:solidFill>
              <a:latin typeface="+mj-lt"/>
            </a:endParaRPr>
          </a:p>
          <a:p>
            <a:endParaRPr lang="en-US" sz="1600" dirty="0">
              <a:solidFill>
                <a:prstClr val="black"/>
              </a:solidFill>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7814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(4)</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5.6 </a:t>
            </a:r>
            <a:r>
              <a:rPr lang="en-US" sz="1600" dirty="0">
                <a:latin typeface="+mj-lt"/>
              </a:rPr>
              <a:t>Stakeholders: The stakeholders do not appear to align with </a:t>
            </a:r>
            <a:r>
              <a:rPr lang="en-US" sz="1600" dirty="0" smtClean="0">
                <a:latin typeface="+mj-lt"/>
              </a:rPr>
              <a:t>the purpose </a:t>
            </a:r>
            <a:r>
              <a:rPr lang="en-US" sz="1600" dirty="0">
                <a:latin typeface="+mj-lt"/>
              </a:rPr>
              <a:t>statement.  Without reach information, are the </a:t>
            </a:r>
            <a:r>
              <a:rPr lang="en-US" sz="1600" dirty="0" smtClean="0">
                <a:latin typeface="+mj-lt"/>
              </a:rPr>
              <a:t>stakeholders the </a:t>
            </a:r>
            <a:r>
              <a:rPr lang="en-US" sz="1600" dirty="0">
                <a:latin typeface="+mj-lt"/>
              </a:rPr>
              <a:t>manufacturers of the manufacturing equipment used to make </a:t>
            </a:r>
            <a:r>
              <a:rPr lang="en-US" sz="1600" dirty="0" smtClean="0">
                <a:latin typeface="+mj-lt"/>
              </a:rPr>
              <a:t>aircraft and </a:t>
            </a:r>
            <a:r>
              <a:rPr lang="en-US" sz="1600" dirty="0">
                <a:latin typeface="+mj-lt"/>
              </a:rPr>
              <a:t>other transportation devices, or is the industry simply the users of the equipment that includes the proposed optical </a:t>
            </a:r>
            <a:r>
              <a:rPr lang="en-US" sz="1600" dirty="0" smtClean="0">
                <a:latin typeface="+mj-lt"/>
              </a:rPr>
              <a:t>communication capabilities</a:t>
            </a:r>
            <a:r>
              <a:rPr lang="en-US" sz="1600" dirty="0">
                <a:latin typeface="+mj-lt"/>
              </a:rPr>
              <a:t>?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Further clarification of the range has been given that should clarify the stakeholders. </a:t>
            </a:r>
            <a:endParaRPr lang="en-US" sz="1600" dirty="0">
              <a:latin typeface="+mj-lt"/>
            </a:endParaRPr>
          </a:p>
          <a:p>
            <a:endParaRPr lang="en-US" sz="1600" dirty="0" smtClean="0">
              <a:latin typeface="+mj-lt"/>
            </a:endParaRPr>
          </a:p>
          <a:p>
            <a:r>
              <a:rPr lang="de-DE" sz="1600" b="1" dirty="0" smtClean="0">
                <a:latin typeface="+mj-lt"/>
              </a:rPr>
              <a:t>Q: </a:t>
            </a:r>
            <a:r>
              <a:rPr lang="en-US" sz="1600" dirty="0" smtClean="0">
                <a:latin typeface="+mj-lt"/>
              </a:rPr>
              <a:t>6.1</a:t>
            </a:r>
            <a:r>
              <a:rPr lang="en-US" sz="1600" dirty="0">
                <a:latin typeface="+mj-lt"/>
              </a:rPr>
              <a:t>, b)  registration activity: If the standard is </a:t>
            </a:r>
            <a:r>
              <a:rPr lang="en-US" sz="1600" dirty="0" smtClean="0">
                <a:latin typeface="+mj-lt"/>
              </a:rPr>
              <a:t>expected to </a:t>
            </a:r>
            <a:r>
              <a:rPr lang="en-US" sz="1600" dirty="0">
                <a:latin typeface="+mj-lt"/>
              </a:rPr>
              <a:t>specify the use of OUI, CID EUI-48 or EUI-64, it does </a:t>
            </a:r>
            <a:r>
              <a:rPr lang="en-US" sz="1600" dirty="0" smtClean="0">
                <a:latin typeface="+mj-lt"/>
              </a:rPr>
              <a:t>have registration </a:t>
            </a:r>
            <a:r>
              <a:rPr lang="en-US" sz="1600" dirty="0">
                <a:latin typeface="+mj-lt"/>
              </a:rPr>
              <a:t>activity.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 Bob H. will provide an answer. </a:t>
            </a:r>
            <a:endParaRPr lang="en-US" sz="1600" dirty="0" smtClean="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402965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(5)</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a:latin typeface="+mj-lt"/>
              </a:rPr>
              <a:t>CSD</a:t>
            </a:r>
          </a:p>
          <a:p>
            <a:endParaRPr lang="en-US" sz="1600" dirty="0">
              <a:latin typeface="+mj-lt"/>
            </a:endParaRPr>
          </a:p>
          <a:p>
            <a:r>
              <a:rPr lang="en-US" sz="1600" b="1" dirty="0" smtClean="0">
                <a:latin typeface="+mj-lt"/>
              </a:rPr>
              <a:t>Q:</a:t>
            </a:r>
            <a:r>
              <a:rPr lang="en-US" sz="1600" dirty="0" smtClean="0">
                <a:latin typeface="+mj-lt"/>
              </a:rPr>
              <a:t> 1.2.1</a:t>
            </a:r>
            <a:r>
              <a:rPr lang="en-US" sz="1600" dirty="0">
                <a:latin typeface="+mj-lt"/>
              </a:rPr>
              <a:t>, a) Broad Market:  802.3 has industrial applications and is familiar with shorter range automation islands and longer factory floor requirements, but has no idea what a "personalized manufacturing cell" is other than jargon.  </a:t>
            </a:r>
            <a:endParaRPr lang="en-US" sz="1600" dirty="0" smtClean="0">
              <a:latin typeface="+mj-lt"/>
            </a:endParaRPr>
          </a:p>
          <a:p>
            <a:r>
              <a:rPr lang="en-US" sz="1600" b="1" dirty="0" smtClean="0">
                <a:latin typeface="+mj-lt"/>
              </a:rPr>
              <a:t>A:</a:t>
            </a:r>
            <a:r>
              <a:rPr lang="en-US" sz="1600" dirty="0" smtClean="0">
                <a:latin typeface="+mj-lt"/>
              </a:rPr>
              <a:t> Rephrase in CSD as “</a:t>
            </a:r>
            <a:r>
              <a:rPr lang="en-US" sz="1600" dirty="0">
                <a:latin typeface="+mj-lt"/>
              </a:rPr>
              <a:t>control of mobile robots in a </a:t>
            </a:r>
            <a:r>
              <a:rPr lang="en-US" sz="1600" dirty="0">
                <a:solidFill>
                  <a:srgbClr val="FF0000"/>
                </a:solidFill>
                <a:latin typeface="+mj-lt"/>
              </a:rPr>
              <a:t>more flexible </a:t>
            </a:r>
            <a:r>
              <a:rPr lang="en-US" sz="1600" dirty="0" smtClean="0">
                <a:solidFill>
                  <a:srgbClr val="FF0000"/>
                </a:solidFill>
                <a:latin typeface="+mj-lt"/>
              </a:rPr>
              <a:t>manufacturing </a:t>
            </a:r>
            <a:r>
              <a:rPr lang="en-US" sz="1600" dirty="0">
                <a:solidFill>
                  <a:srgbClr val="FF0000"/>
                </a:solidFill>
                <a:latin typeface="+mj-lt"/>
              </a:rPr>
              <a:t>cell or at an assembly line for personalized products where fixed connections will be </a:t>
            </a:r>
            <a:r>
              <a:rPr lang="en-US" sz="1600" dirty="0" smtClean="0">
                <a:solidFill>
                  <a:srgbClr val="FF0000"/>
                </a:solidFill>
                <a:latin typeface="+mj-lt"/>
              </a:rPr>
              <a:t>replaced </a:t>
            </a:r>
            <a:r>
              <a:rPr lang="en-US" sz="1600" dirty="0">
                <a:solidFill>
                  <a:srgbClr val="FF0000"/>
                </a:solidFill>
                <a:latin typeface="+mj-lt"/>
              </a:rPr>
              <a:t>by wireless in the future,</a:t>
            </a:r>
            <a:r>
              <a:rPr lang="en-US" sz="1600" dirty="0" smtClean="0">
                <a:latin typeface="+mj-lt"/>
              </a:rPr>
              <a:t>” </a:t>
            </a:r>
            <a:r>
              <a:rPr lang="en-US" sz="1600" dirty="0">
                <a:latin typeface="+mj-lt"/>
              </a:rPr>
              <a:t> </a:t>
            </a:r>
            <a:endParaRPr lang="en-US" sz="1600" dirty="0" smtClean="0">
              <a:latin typeface="+mj-lt"/>
            </a:endParaRPr>
          </a:p>
          <a:p>
            <a:r>
              <a:rPr lang="en-US" sz="1600" b="1" dirty="0" smtClean="0">
                <a:latin typeface="+mj-lt"/>
              </a:rPr>
              <a:t>Q: </a:t>
            </a:r>
            <a:r>
              <a:rPr lang="en-US" sz="1600" dirty="0" smtClean="0">
                <a:latin typeface="+mj-lt"/>
              </a:rPr>
              <a:t>Though </a:t>
            </a:r>
            <a:r>
              <a:rPr lang="en-US" sz="1600" dirty="0">
                <a:latin typeface="+mj-lt"/>
              </a:rPr>
              <a:t>less important, what relevance the speed of a train has </a:t>
            </a:r>
            <a:r>
              <a:rPr lang="en-US" sz="1600" dirty="0" smtClean="0">
                <a:latin typeface="+mj-lt"/>
              </a:rPr>
              <a:t>for internal </a:t>
            </a:r>
            <a:r>
              <a:rPr lang="en-US" sz="1600" dirty="0">
                <a:latin typeface="+mj-lt"/>
              </a:rPr>
              <a:t>communications is not clear.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Remove “high-speed” in front of trains</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08287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(6)</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a:latin typeface="+mj-lt"/>
              </a:rPr>
              <a:t>Q: </a:t>
            </a:r>
            <a:r>
              <a:rPr lang="en-US" sz="1600" dirty="0">
                <a:latin typeface="+mj-lt"/>
              </a:rPr>
              <a:t>1.2.3 Distinct Identity:  What is the phrase in transparent media supposed to mean? Wouldn't the non-fiber excluded by 1.2.1, b) be transparent?  If the requirement is to be only free space, line of sight, then the airplane environment would be very difficult to satisfy without reflective (i.e., non-transparent) transmission. </a:t>
            </a:r>
          </a:p>
          <a:p>
            <a:r>
              <a:rPr lang="en-US" sz="1600" b="1" dirty="0" smtClean="0">
                <a:latin typeface="+mj-lt"/>
              </a:rPr>
              <a:t>A:</a:t>
            </a:r>
            <a:r>
              <a:rPr lang="en-US" sz="1600" dirty="0" smtClean="0">
                <a:latin typeface="+mj-lt"/>
              </a:rPr>
              <a:t> Please </a:t>
            </a:r>
            <a:r>
              <a:rPr lang="en-US" sz="1600" dirty="0">
                <a:latin typeface="+mj-lt"/>
              </a:rPr>
              <a:t>replace by </a:t>
            </a:r>
            <a:r>
              <a:rPr lang="en-US" sz="1600" dirty="0" smtClean="0">
                <a:latin typeface="+mj-lt"/>
              </a:rPr>
              <a:t>“With </a:t>
            </a:r>
            <a:r>
              <a:rPr lang="en-US" sz="1600" dirty="0">
                <a:latin typeface="+mj-lt"/>
              </a:rPr>
              <a:t>the exception of 802.15.7, this project is distinguishable from all other IEEE 802 standards due to the fact it utilizes </a:t>
            </a:r>
            <a:r>
              <a:rPr lang="en-US" sz="1600" dirty="0" smtClean="0">
                <a:solidFill>
                  <a:srgbClr val="FF0000"/>
                </a:solidFill>
                <a:latin typeface="+mj-lt"/>
              </a:rPr>
              <a:t>o</a:t>
            </a:r>
            <a:r>
              <a:rPr lang="en-US" sz="1600" dirty="0" smtClean="0">
                <a:latin typeface="+mj-lt"/>
              </a:rPr>
              <a:t>ptical </a:t>
            </a:r>
            <a:r>
              <a:rPr lang="en-US" sz="1600" dirty="0" smtClean="0">
                <a:solidFill>
                  <a:srgbClr val="FF0000"/>
                </a:solidFill>
                <a:latin typeface="+mj-lt"/>
              </a:rPr>
              <a:t>w</a:t>
            </a:r>
            <a:r>
              <a:rPr lang="en-US" sz="1600" dirty="0" smtClean="0">
                <a:latin typeface="+mj-lt"/>
              </a:rPr>
              <a:t>ireless </a:t>
            </a:r>
            <a:r>
              <a:rPr lang="en-US" sz="1600" dirty="0" smtClean="0">
                <a:solidFill>
                  <a:srgbClr val="FF0000"/>
                </a:solidFill>
                <a:latin typeface="+mj-lt"/>
              </a:rPr>
              <a:t>c</a:t>
            </a:r>
            <a:r>
              <a:rPr lang="en-US" sz="1600" dirty="0" smtClean="0">
                <a:latin typeface="+mj-lt"/>
              </a:rPr>
              <a:t>ommunications </a:t>
            </a:r>
            <a:r>
              <a:rPr lang="en-US" sz="1600" dirty="0">
                <a:latin typeface="+mj-lt"/>
              </a:rPr>
              <a:t>(OWC) </a:t>
            </a:r>
            <a:r>
              <a:rPr lang="en-US" sz="1600" dirty="0" smtClean="0">
                <a:solidFill>
                  <a:srgbClr val="FF0000"/>
                </a:solidFill>
                <a:latin typeface="+mj-lt"/>
              </a:rPr>
              <a:t>instead of RF</a:t>
            </a:r>
            <a:r>
              <a:rPr lang="en-US" sz="1600" dirty="0" smtClean="0">
                <a:latin typeface="+mj-lt"/>
              </a:rPr>
              <a:t>.”</a:t>
            </a:r>
            <a:endParaRPr lang="en-US" sz="1600" dirty="0">
              <a:latin typeface="+mj-lt"/>
            </a:endParaRPr>
          </a:p>
          <a:p>
            <a:r>
              <a:rPr lang="en-US" sz="1600" dirty="0">
                <a:latin typeface="+mj-lt"/>
              </a:rPr>
              <a:t> </a:t>
            </a:r>
          </a:p>
          <a:p>
            <a:r>
              <a:rPr lang="en-US" sz="1600" dirty="0">
                <a:latin typeface="+mj-lt"/>
              </a:rPr>
              <a:t> </a:t>
            </a: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806957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8</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Paul </a:t>
            </a:r>
            <a:r>
              <a:rPr kumimoji="1" lang="en-US" altLang="zh-TW" sz="3200" dirty="0" err="1" smtClean="0"/>
              <a:t>Nikolich</a:t>
            </a:r>
            <a:r>
              <a:rPr kumimoji="1" lang="en-US" altLang="zh-TW" sz="3200" dirty="0" smtClean="0"/>
              <a:t> on </a:t>
            </a:r>
            <a:r>
              <a:rPr kumimoji="1" lang="en-US" altLang="zh-TW" sz="3200" dirty="0" smtClean="0"/>
              <a:t>15.11 OWC</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PAR</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a:t>
            </a:r>
            <a:r>
              <a:rPr lang="en-US" sz="1600" dirty="0">
                <a:latin typeface="+mj-lt"/>
              </a:rPr>
              <a:t>a) 5.2 Scope uses the vague term "mobility" which leaves much room for interpretation, I think it would help to define the term more precisely. Â Within this project's scope, please provide a specific definition of "mobility" (or reference a well known more specific definition</a:t>
            </a:r>
            <a:r>
              <a:rPr lang="en-US" sz="1600" dirty="0" smtClean="0">
                <a:latin typeface="+mj-lt"/>
              </a:rPr>
              <a:t>).</a:t>
            </a:r>
          </a:p>
          <a:p>
            <a:r>
              <a:rPr lang="de-DE" sz="1600" b="1" dirty="0" smtClean="0">
                <a:latin typeface="+mj-lt"/>
              </a:rPr>
              <a:t>A: </a:t>
            </a:r>
            <a:r>
              <a:rPr lang="de-DE" sz="1600" dirty="0" smtClean="0">
                <a:latin typeface="+mj-lt"/>
              </a:rPr>
              <a:t>Add „</a:t>
            </a:r>
            <a:r>
              <a:rPr lang="en-US" sz="1600" dirty="0" smtClean="0">
                <a:latin typeface="+mj-lt"/>
              </a:rPr>
              <a:t>The </a:t>
            </a:r>
            <a:r>
              <a:rPr lang="en-US" sz="1600" dirty="0">
                <a:latin typeface="+mj-lt"/>
              </a:rPr>
              <a:t>standard includes adaptation </a:t>
            </a:r>
            <a:r>
              <a:rPr lang="en-US" sz="1600" dirty="0" smtClean="0">
                <a:latin typeface="+mj-lt"/>
              </a:rPr>
              <a:t>to </a:t>
            </a:r>
            <a:r>
              <a:rPr lang="en-US" sz="1600" dirty="0">
                <a:latin typeface="+mj-lt"/>
              </a:rPr>
              <a:t>varying channel conditions and maintaining connectivity </a:t>
            </a:r>
            <a:r>
              <a:rPr lang="en-US" sz="1600" dirty="0" smtClean="0">
                <a:latin typeface="+mj-lt"/>
              </a:rPr>
              <a:t>during mobility </a:t>
            </a:r>
            <a:r>
              <a:rPr lang="en-US" sz="1600" dirty="0" smtClean="0">
                <a:solidFill>
                  <a:srgbClr val="FF0000"/>
                </a:solidFill>
                <a:latin typeface="+mj-lt"/>
              </a:rPr>
              <a:t>when associated to a coordinator or moving between coordinators</a:t>
            </a:r>
            <a:r>
              <a:rPr lang="en-US" sz="1600" dirty="0" smtClean="0">
                <a:latin typeface="+mj-lt"/>
              </a:rPr>
              <a:t>.”. </a:t>
            </a:r>
            <a:endParaRPr lang="de-DE" sz="1600" b="1" dirty="0" smtClean="0">
              <a:latin typeface="+mj-lt"/>
            </a:endParaRPr>
          </a:p>
          <a:p>
            <a:endParaRPr lang="de-DE" sz="1600" b="1" dirty="0">
              <a:latin typeface="+mj-lt"/>
            </a:endParaRPr>
          </a:p>
          <a:p>
            <a:r>
              <a:rPr lang="de-DE" sz="1600" b="1" dirty="0" smtClean="0">
                <a:latin typeface="+mj-lt"/>
              </a:rPr>
              <a:t>Q: 	</a:t>
            </a:r>
            <a:r>
              <a:rPr lang="en-US" sz="1600" dirty="0" smtClean="0">
                <a:latin typeface="+mj-lt"/>
              </a:rPr>
              <a:t>b</a:t>
            </a:r>
            <a:r>
              <a:rPr lang="en-US" sz="1600" dirty="0">
                <a:latin typeface="+mj-lt"/>
              </a:rPr>
              <a:t>) 5.2 Scope: what is the rationale for an estimate of 80 participants? Â It is optimistic, please try to be realistic</a:t>
            </a:r>
            <a:r>
              <a:rPr lang="en-US" sz="1600" dirty="0" smtClean="0">
                <a:latin typeface="+mj-lt"/>
              </a:rPr>
              <a:t>.</a:t>
            </a:r>
          </a:p>
          <a:p>
            <a:r>
              <a:rPr lang="de-DE" sz="1600" b="1" dirty="0">
                <a:latin typeface="+mj-lt"/>
              </a:rPr>
              <a:t>A: </a:t>
            </a:r>
            <a:r>
              <a:rPr lang="en-US" sz="1600" dirty="0" smtClean="0">
                <a:latin typeface="+mj-lt"/>
              </a:rPr>
              <a:t>Numbers </a:t>
            </a:r>
            <a:r>
              <a:rPr lang="en-US" sz="1600" dirty="0">
                <a:latin typeface="+mj-lt"/>
              </a:rPr>
              <a:t>should be left as they are. They also include people </a:t>
            </a:r>
            <a:r>
              <a:rPr lang="en-US" sz="1600" dirty="0" smtClean="0">
                <a:latin typeface="+mj-lt"/>
              </a:rPr>
              <a:t>which </a:t>
            </a:r>
            <a:r>
              <a:rPr lang="en-US" sz="1600" dirty="0">
                <a:latin typeface="+mj-lt"/>
              </a:rPr>
              <a:t>do not have the opportunity to </a:t>
            </a:r>
            <a:r>
              <a:rPr lang="en-US" sz="1600" dirty="0" smtClean="0">
                <a:latin typeface="+mj-lt"/>
              </a:rPr>
              <a:t>attend meetings but </a:t>
            </a:r>
            <a:r>
              <a:rPr lang="en-US" sz="1600" dirty="0">
                <a:latin typeface="+mj-lt"/>
              </a:rPr>
              <a:t>prepare input </a:t>
            </a:r>
            <a:r>
              <a:rPr lang="en-US" sz="1600" dirty="0" smtClean="0">
                <a:latin typeface="+mj-lt"/>
              </a:rPr>
              <a:t>presented </a:t>
            </a:r>
            <a:r>
              <a:rPr lang="en-US" sz="1600" dirty="0">
                <a:latin typeface="+mj-lt"/>
              </a:rPr>
              <a:t>by active WG members.</a:t>
            </a:r>
            <a:endParaRPr lang="de-DE" sz="1600" b="1" dirty="0" smtClean="0">
              <a:latin typeface="+mj-lt"/>
            </a:endParaRPr>
          </a:p>
          <a:p>
            <a:endParaRPr lang="de-DE" sz="1600" b="1" dirty="0">
              <a:latin typeface="+mj-lt"/>
            </a:endParaRPr>
          </a:p>
          <a:p>
            <a:r>
              <a:rPr lang="de-DE" sz="1600" b="1" dirty="0" smtClean="0">
                <a:latin typeface="+mj-lt"/>
              </a:rPr>
              <a:t>Q: </a:t>
            </a:r>
            <a:r>
              <a:rPr lang="en-US" sz="1600" dirty="0" smtClean="0">
                <a:latin typeface="+mj-lt"/>
              </a:rPr>
              <a:t>c</a:t>
            </a:r>
            <a:r>
              <a:rPr lang="en-US" sz="1600" dirty="0">
                <a:latin typeface="+mj-lt"/>
              </a:rPr>
              <a:t>) 5.2 Scope: please specify what "heterogeneous operation" </a:t>
            </a:r>
            <a:r>
              <a:rPr lang="en-US" sz="1600" dirty="0" smtClean="0">
                <a:latin typeface="+mj-lt"/>
              </a:rPr>
              <a:t>means</a:t>
            </a:r>
            <a:endParaRPr lang="en-US" sz="1600" dirty="0">
              <a:latin typeface="+mj-lt"/>
            </a:endParaRPr>
          </a:p>
          <a:p>
            <a:r>
              <a:rPr lang="de-DE" sz="1600" b="1" dirty="0" smtClean="0">
                <a:latin typeface="+mj-lt"/>
              </a:rPr>
              <a:t>A:  </a:t>
            </a:r>
            <a:r>
              <a:rPr lang="de-DE" sz="1600" dirty="0" smtClean="0">
                <a:latin typeface="+mj-lt"/>
              </a:rPr>
              <a:t>The </a:t>
            </a:r>
            <a:r>
              <a:rPr lang="de-DE" sz="1600" dirty="0" err="1" smtClean="0">
                <a:latin typeface="+mj-lt"/>
              </a:rPr>
              <a:t>term</a:t>
            </a:r>
            <a:r>
              <a:rPr lang="de-DE" sz="1600" dirty="0" smtClean="0">
                <a:latin typeface="+mj-lt"/>
              </a:rPr>
              <a:t> „</a:t>
            </a:r>
            <a:r>
              <a:rPr lang="de-DE" sz="1600" dirty="0" err="1" smtClean="0">
                <a:latin typeface="+mj-lt"/>
              </a:rPr>
              <a:t>herterogeneous</a:t>
            </a:r>
            <a:r>
              <a:rPr lang="de-DE" sz="1600" dirty="0" smtClean="0">
                <a:latin typeface="+mj-lt"/>
              </a:rPr>
              <a:t> </a:t>
            </a:r>
            <a:r>
              <a:rPr lang="de-DE" sz="1600" dirty="0" err="1" smtClean="0">
                <a:latin typeface="+mj-lt"/>
              </a:rPr>
              <a:t>networking</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commonly</a:t>
            </a:r>
            <a:r>
              <a:rPr lang="de-DE" sz="1600" dirty="0" smtClean="0">
                <a:latin typeface="+mj-lt"/>
              </a:rPr>
              <a:t> </a:t>
            </a:r>
            <a:r>
              <a:rPr lang="de-DE" sz="1600" dirty="0" err="1" smtClean="0">
                <a:latin typeface="+mj-lt"/>
              </a:rPr>
              <a:t>known</a:t>
            </a:r>
            <a:r>
              <a:rPr lang="de-DE" sz="1600" dirty="0" smtClean="0">
                <a:latin typeface="+mj-lt"/>
              </a:rPr>
              <a:t> in mobile </a:t>
            </a:r>
            <a:r>
              <a:rPr lang="de-DE" sz="1600" dirty="0" err="1" smtClean="0">
                <a:latin typeface="+mj-lt"/>
              </a:rPr>
              <a:t>communications</a:t>
            </a:r>
            <a:r>
              <a:rPr lang="de-DE" sz="1600" dirty="0" smtClean="0">
                <a:latin typeface="+mj-lt"/>
              </a:rPr>
              <a:t>. </a:t>
            </a:r>
            <a:r>
              <a:rPr lang="de-DE" sz="1600" dirty="0" err="1" smtClean="0">
                <a:latin typeface="+mj-lt"/>
              </a:rPr>
              <a:t>If</a:t>
            </a:r>
            <a:r>
              <a:rPr lang="de-DE" sz="1600" dirty="0" smtClean="0">
                <a:latin typeface="+mj-lt"/>
              </a:rPr>
              <a:t> still an </a:t>
            </a:r>
            <a:r>
              <a:rPr lang="de-DE" sz="1600" dirty="0" err="1" smtClean="0">
                <a:latin typeface="+mj-lt"/>
              </a:rPr>
              <a:t>issue</a:t>
            </a:r>
            <a:r>
              <a:rPr lang="de-DE" sz="1600" dirty="0" smtClean="0">
                <a:latin typeface="+mj-lt"/>
              </a:rPr>
              <a:t>, </a:t>
            </a:r>
            <a:r>
              <a:rPr lang="de-DE" sz="1600" dirty="0" err="1" smtClean="0">
                <a:latin typeface="+mj-lt"/>
              </a:rPr>
              <a:t>please</a:t>
            </a:r>
            <a:r>
              <a:rPr lang="de-DE" sz="1600" dirty="0" smtClean="0">
                <a:latin typeface="+mj-lt"/>
              </a:rPr>
              <a:t> </a:t>
            </a:r>
            <a:r>
              <a:rPr lang="de-DE" sz="1600" dirty="0" err="1" smtClean="0">
                <a:latin typeface="+mj-lt"/>
              </a:rPr>
              <a:t>replace</a:t>
            </a:r>
            <a:r>
              <a:rPr lang="de-DE" sz="1600" dirty="0" smtClean="0">
                <a:latin typeface="+mj-lt"/>
              </a:rPr>
              <a:t> </a:t>
            </a:r>
            <a:r>
              <a:rPr lang="de-DE" sz="1600" dirty="0" err="1" smtClean="0">
                <a:latin typeface="+mj-lt"/>
              </a:rPr>
              <a:t>by</a:t>
            </a:r>
            <a:r>
              <a:rPr lang="de-DE" sz="1600" dirty="0" smtClean="0">
                <a:latin typeface="+mj-lt"/>
              </a:rPr>
              <a:t> „</a:t>
            </a:r>
            <a:r>
              <a:rPr lang="de-DE" sz="1600" dirty="0" smtClean="0">
                <a:solidFill>
                  <a:srgbClr val="FF0000"/>
                </a:solidFill>
                <a:latin typeface="+mj-lt"/>
              </a:rPr>
              <a:t>hybrid </a:t>
            </a:r>
            <a:r>
              <a:rPr lang="de-DE" sz="1600" dirty="0" err="1" smtClean="0">
                <a:solidFill>
                  <a:srgbClr val="FF0000"/>
                </a:solidFill>
                <a:latin typeface="+mj-lt"/>
              </a:rPr>
              <a:t>and</a:t>
            </a:r>
            <a:r>
              <a:rPr lang="de-DE" sz="1600" dirty="0" smtClean="0">
                <a:solidFill>
                  <a:srgbClr val="FF0000"/>
                </a:solidFill>
                <a:latin typeface="+mj-lt"/>
              </a:rPr>
              <a:t> </a:t>
            </a:r>
            <a:r>
              <a:rPr lang="de-DE" sz="1600" dirty="0" err="1" smtClean="0">
                <a:solidFill>
                  <a:srgbClr val="FF0000"/>
                </a:solidFill>
                <a:latin typeface="+mj-lt"/>
              </a:rPr>
              <a:t>aggregated</a:t>
            </a:r>
            <a:r>
              <a:rPr lang="de-DE" sz="1600" dirty="0" smtClean="0">
                <a:solidFill>
                  <a:srgbClr val="FF0000"/>
                </a:solidFill>
                <a:latin typeface="+mj-lt"/>
              </a:rPr>
              <a:t> </a:t>
            </a:r>
            <a:r>
              <a:rPr lang="de-DE" sz="1600" dirty="0" err="1" smtClean="0">
                <a:solidFill>
                  <a:srgbClr val="FF0000"/>
                </a:solidFill>
                <a:latin typeface="+mj-lt"/>
              </a:rPr>
              <a:t>networking</a:t>
            </a:r>
            <a:r>
              <a:rPr lang="de-DE" sz="1600" dirty="0" smtClean="0">
                <a:solidFill>
                  <a:srgbClr val="FF0000"/>
                </a:solidFill>
                <a:latin typeface="+mj-lt"/>
              </a:rPr>
              <a:t> in parallel</a:t>
            </a:r>
            <a:r>
              <a:rPr lang="de-DE" sz="1600" dirty="0" smtClean="0">
                <a:latin typeface="+mj-lt"/>
              </a:rPr>
              <a:t> </a:t>
            </a:r>
            <a:r>
              <a:rPr lang="en-US" sz="1600" dirty="0" smtClean="0">
                <a:latin typeface="+mj-lt"/>
              </a:rPr>
              <a:t>with </a:t>
            </a:r>
            <a:r>
              <a:rPr lang="en-US" sz="1600" dirty="0">
                <a:latin typeface="+mj-lt"/>
              </a:rPr>
              <a:t>existing </a:t>
            </a:r>
            <a:r>
              <a:rPr lang="en-US" sz="1600" dirty="0" smtClean="0">
                <a:latin typeface="+mj-lt"/>
              </a:rPr>
              <a:t>RF…”</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841680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9</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Paul </a:t>
            </a:r>
            <a:r>
              <a:rPr kumimoji="1" lang="en-US" altLang="zh-TW" sz="3200" dirty="0" err="1" smtClean="0"/>
              <a:t>Nikolich</a:t>
            </a:r>
            <a:r>
              <a:rPr kumimoji="1" lang="en-US" altLang="zh-TW" sz="3200" dirty="0" smtClean="0"/>
              <a:t> on </a:t>
            </a:r>
            <a:r>
              <a:rPr kumimoji="1" lang="en-US" altLang="zh-TW" sz="3200" dirty="0" smtClean="0"/>
              <a:t>15.11 </a:t>
            </a:r>
            <a:r>
              <a:rPr kumimoji="1" lang="en-US" altLang="zh-TW" sz="3200" dirty="0" smtClean="0"/>
              <a:t>OWC (2)</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t>d</a:t>
            </a:r>
            <a:r>
              <a:rPr lang="en-US" sz="1600" dirty="0" smtClean="0"/>
              <a:t>) 5.2 </a:t>
            </a:r>
            <a:r>
              <a:rPr lang="en-US" sz="1600" dirty="0"/>
              <a:t>Scope: please consider adding a link range objective (1m? 10m? more? less?) under simply described nominal channel conditions (e.g., unobstructed line-of-sight</a:t>
            </a:r>
            <a:r>
              <a:rPr lang="en-US" sz="1600" dirty="0" smtClean="0"/>
              <a:t>)</a:t>
            </a:r>
          </a:p>
          <a:p>
            <a:pPr marL="17463" indent="-17463" defTabSz="360363"/>
            <a:r>
              <a:rPr lang="de-DE" sz="1600" b="1" dirty="0" smtClean="0">
                <a:latin typeface="+mj-lt"/>
              </a:rPr>
              <a:t>A:  </a:t>
            </a:r>
            <a:r>
              <a:rPr lang="de-DE" sz="1600" dirty="0" smtClean="0">
                <a:latin typeface="+mj-lt"/>
              </a:rPr>
              <a:t>Range </a:t>
            </a:r>
            <a:r>
              <a:rPr lang="de-DE" sz="1600" dirty="0" err="1" smtClean="0">
                <a:latin typeface="+mj-lt"/>
              </a:rPr>
              <a:t>has</a:t>
            </a:r>
            <a:r>
              <a:rPr lang="de-DE" sz="1600" dirty="0" smtClean="0">
                <a:latin typeface="+mj-lt"/>
              </a:rPr>
              <a:t> </a:t>
            </a:r>
            <a:r>
              <a:rPr lang="de-DE" sz="1600" dirty="0" err="1" smtClean="0">
                <a:latin typeface="+mj-lt"/>
              </a:rPr>
              <a:t>been</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specified</a:t>
            </a:r>
            <a:r>
              <a:rPr lang="de-DE" sz="1600" dirty="0" smtClean="0">
                <a:latin typeface="+mj-lt"/>
              </a:rPr>
              <a:t>. </a:t>
            </a:r>
          </a:p>
          <a:p>
            <a:endParaRPr lang="en-US" sz="1600" dirty="0" smtClean="0"/>
          </a:p>
          <a:p>
            <a:r>
              <a:rPr lang="en-US" sz="1600" b="1" dirty="0" smtClean="0">
                <a:latin typeface="+mj-lt"/>
              </a:rPr>
              <a:t>Q:</a:t>
            </a:r>
            <a:r>
              <a:rPr lang="en-US" sz="1600" dirty="0" smtClean="0">
                <a:latin typeface="+mj-lt"/>
              </a:rPr>
              <a:t> e</a:t>
            </a:r>
            <a:r>
              <a:rPr lang="en-US" sz="1600" dirty="0">
                <a:latin typeface="+mj-lt"/>
              </a:rPr>
              <a:t>) 5.2 Scope: please consider adding a bit error rate objective for the above channel </a:t>
            </a:r>
            <a:r>
              <a:rPr lang="en-US" sz="1600" dirty="0" smtClean="0">
                <a:latin typeface="+mj-lt"/>
              </a:rPr>
              <a:t>condition</a:t>
            </a:r>
            <a:endParaRPr lang="en-US" sz="1600" dirty="0">
              <a:latin typeface="+mj-lt"/>
            </a:endParaRPr>
          </a:p>
          <a:p>
            <a:r>
              <a:rPr lang="de-DE" sz="1600" b="1" dirty="0" smtClean="0">
                <a:latin typeface="+mj-lt"/>
              </a:rPr>
              <a:t>A: </a:t>
            </a:r>
            <a:r>
              <a:rPr lang="de-DE" sz="1600" dirty="0" err="1">
                <a:latin typeface="+mj-lt"/>
              </a:rPr>
              <a:t>Rephrase</a:t>
            </a:r>
            <a:r>
              <a:rPr lang="de-DE" sz="1600" dirty="0">
                <a:latin typeface="+mj-lt"/>
              </a:rPr>
              <a:t> </a:t>
            </a:r>
            <a:r>
              <a:rPr lang="de-DE" sz="1600" dirty="0" err="1">
                <a:latin typeface="+mj-lt"/>
              </a:rPr>
              <a:t>as</a:t>
            </a:r>
            <a:r>
              <a:rPr lang="de-DE" sz="1600" dirty="0">
                <a:latin typeface="+mj-lt"/>
              </a:rPr>
              <a:t> „</a:t>
            </a:r>
            <a:r>
              <a:rPr lang="en-US" sz="1600" dirty="0">
                <a:latin typeface="+mj-lt"/>
              </a:rPr>
              <a:t> data rates between 1 Mbit/s and 10 </a:t>
            </a:r>
            <a:r>
              <a:rPr lang="en-US" sz="1600" dirty="0" err="1">
                <a:latin typeface="+mj-lt"/>
              </a:rPr>
              <a:t>Gbit</a:t>
            </a:r>
            <a:r>
              <a:rPr lang="en-US" sz="1600" dirty="0">
                <a:latin typeface="+mj-lt"/>
              </a:rPr>
              <a:t>/s </a:t>
            </a:r>
            <a:r>
              <a:rPr lang="en-US" sz="1600" dirty="0">
                <a:solidFill>
                  <a:srgbClr val="FF0000"/>
                </a:solidFill>
                <a:latin typeface="+mj-lt"/>
              </a:rPr>
              <a:t>at </a:t>
            </a:r>
            <a:r>
              <a:rPr lang="en-US" sz="1600" dirty="0" smtClean="0">
                <a:solidFill>
                  <a:srgbClr val="FF0000"/>
                </a:solidFill>
                <a:latin typeface="+mj-lt"/>
              </a:rPr>
              <a:t>typical </a:t>
            </a:r>
            <a:r>
              <a:rPr lang="en-US" sz="1600" dirty="0">
                <a:solidFill>
                  <a:srgbClr val="FF0000"/>
                </a:solidFill>
                <a:latin typeface="+mj-lt"/>
              </a:rPr>
              <a:t>distances of 1-200 m at negligible error rate under both unobstructed and obstructed </a:t>
            </a:r>
            <a:r>
              <a:rPr lang="en-US" sz="1600" dirty="0" smtClean="0">
                <a:solidFill>
                  <a:srgbClr val="FF0000"/>
                </a:solidFill>
                <a:latin typeface="+mj-lt"/>
              </a:rPr>
              <a:t>line-of-sight </a:t>
            </a:r>
            <a:r>
              <a:rPr lang="en-US" sz="1600" dirty="0">
                <a:solidFill>
                  <a:srgbClr val="FF0000"/>
                </a:solidFill>
                <a:latin typeface="+mj-lt"/>
              </a:rPr>
              <a:t>conditions</a:t>
            </a:r>
            <a:r>
              <a:rPr lang="en-US" sz="1600" dirty="0">
                <a:latin typeface="+mj-lt"/>
              </a:rPr>
              <a:t>.”</a:t>
            </a:r>
            <a:endParaRPr lang="en-US" sz="1600" b="1" dirty="0" smtClean="0">
              <a:latin typeface="+mj-lt"/>
            </a:endParaRPr>
          </a:p>
          <a:p>
            <a:endParaRPr lang="en-US" sz="1600" dirty="0"/>
          </a:p>
          <a:p>
            <a:r>
              <a:rPr lang="en-US" sz="1600" b="1" dirty="0" smtClean="0">
                <a:latin typeface="+mj-lt"/>
              </a:rPr>
              <a:t>Q:</a:t>
            </a:r>
            <a:r>
              <a:rPr lang="en-US" sz="1600" dirty="0" smtClean="0">
                <a:latin typeface="+mj-lt"/>
              </a:rPr>
              <a:t> f</a:t>
            </a:r>
            <a:r>
              <a:rPr lang="en-US" sz="1600" dirty="0">
                <a:latin typeface="+mj-lt"/>
              </a:rPr>
              <a:t>) 5.4 Purpose: Â The purpose reads more like the description of a the applications of network product family that embodies interfaces that conform to the (eventual) 802.15.11 standard than the purpose of the </a:t>
            </a:r>
            <a:r>
              <a:rPr lang="en-US" sz="1600" dirty="0" err="1">
                <a:latin typeface="+mj-lt"/>
              </a:rPr>
              <a:t>the</a:t>
            </a:r>
            <a:r>
              <a:rPr lang="en-US" sz="1600" dirty="0">
                <a:latin typeface="+mj-lt"/>
              </a:rPr>
              <a:t> technical specifications the standard defines. Â This text is good, but reads like it belongs in 5.5 Need, not 5.4 Purpose. Â Please consider reworking the purpose along the lines of something like this</a:t>
            </a:r>
            <a:r>
              <a:rPr lang="en-US" sz="1600" dirty="0" smtClean="0">
                <a:latin typeface="+mj-lt"/>
              </a:rPr>
              <a:t>: The </a:t>
            </a:r>
            <a:r>
              <a:rPr lang="en-US" sz="1600" dirty="0">
                <a:latin typeface="+mj-lt"/>
              </a:rPr>
              <a:t>purpose of the standard is to define free space optical interface specifications to establish high data rate transfer among end </a:t>
            </a:r>
            <a:r>
              <a:rPr lang="en-US" sz="1600" dirty="0" smtClean="0">
                <a:latin typeface="+mj-lt"/>
              </a:rPr>
              <a:t>points.</a:t>
            </a:r>
            <a:endParaRPr lang="en-US" sz="1600" dirty="0">
              <a:latin typeface="+mj-lt"/>
            </a:endParaRPr>
          </a:p>
          <a:p>
            <a:endParaRPr lang="en-US" sz="1600" dirty="0">
              <a:latin typeface="+mj-lt"/>
            </a:endParaRPr>
          </a:p>
          <a:p>
            <a:r>
              <a:rPr lang="en-US" sz="1600" b="1" dirty="0" smtClean="0">
                <a:latin typeface="+mj-lt"/>
              </a:rPr>
              <a:t>A: </a:t>
            </a:r>
            <a:endParaRPr lang="de-DE" sz="1600" b="1"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082473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771</Words>
  <Application>Microsoft Office PowerPoint</Application>
  <PresentationFormat>Bildschirmpräsentation (4:3)</PresentationFormat>
  <Paragraphs>162</Paragraphs>
  <Slides>14</Slides>
  <Notes>1</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Jungnickel, Volker</cp:lastModifiedBy>
  <cp:revision>179</cp:revision>
  <cp:lastPrinted>1998-02-10T13:28:06Z</cp:lastPrinted>
  <dcterms:created xsi:type="dcterms:W3CDTF">2015-03-05T02:33:14Z</dcterms:created>
  <dcterms:modified xsi:type="dcterms:W3CDTF">2017-03-14T22:59:21Z</dcterms:modified>
</cp:coreProperties>
</file>